
<file path=[Content_Types].xml><?xml version="1.0" encoding="utf-8"?>
<Types xmlns="http://schemas.openxmlformats.org/package/2006/content-types">
  <Default Extension="gif" ContentType="image/gif"/>
  <Default Extension="jpeg" ContentType="image/jpeg"/>
  <Default Extension="mov" ContentType="video/quicktime"/>
  <Default Extension="png" ContentType="image/png"/>
  <Default Extension="rels" ContentType="application/vnd.openxmlformats-package.relationships+xml"/>
  <Default Extension="svg" ContentType="image/svg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0"/>
  </p:notesMasterIdLst>
  <p:sldIdLst>
    <p:sldId id="262" r:id="rId2"/>
    <p:sldId id="273" r:id="rId3"/>
    <p:sldId id="338" r:id="rId4"/>
    <p:sldId id="275" r:id="rId5"/>
    <p:sldId id="323" r:id="rId6"/>
    <p:sldId id="337" r:id="rId7"/>
    <p:sldId id="294" r:id="rId8"/>
    <p:sldId id="298" r:id="rId9"/>
    <p:sldId id="299" r:id="rId10"/>
    <p:sldId id="300" r:id="rId11"/>
    <p:sldId id="302" r:id="rId12"/>
    <p:sldId id="312" r:id="rId13"/>
    <p:sldId id="329" r:id="rId14"/>
    <p:sldId id="325" r:id="rId15"/>
    <p:sldId id="326" r:id="rId16"/>
    <p:sldId id="340" r:id="rId17"/>
    <p:sldId id="334" r:id="rId18"/>
    <p:sldId id="324" r:id="rId19"/>
    <p:sldId id="341" r:id="rId20"/>
    <p:sldId id="261" r:id="rId21"/>
    <p:sldId id="319" r:id="rId22"/>
    <p:sldId id="291" r:id="rId23"/>
    <p:sldId id="318" r:id="rId24"/>
    <p:sldId id="328" r:id="rId25"/>
    <p:sldId id="320" r:id="rId26"/>
    <p:sldId id="321" r:id="rId27"/>
    <p:sldId id="331" r:id="rId28"/>
    <p:sldId id="330" r:id="rId29"/>
    <p:sldId id="272" r:id="rId30"/>
    <p:sldId id="322" r:id="rId31"/>
    <p:sldId id="332" r:id="rId32"/>
    <p:sldId id="333" r:id="rId33"/>
    <p:sldId id="339" r:id="rId34"/>
    <p:sldId id="289" r:id="rId35"/>
    <p:sldId id="307" r:id="rId36"/>
    <p:sldId id="309" r:id="rId37"/>
    <p:sldId id="315" r:id="rId38"/>
    <p:sldId id="310" r:id="rId39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979"/>
    <a:srgbClr val="00B4E2"/>
    <a:srgbClr val="C81260"/>
    <a:srgbClr val="B9213A"/>
    <a:srgbClr val="FF3333"/>
    <a:srgbClr val="83577C"/>
    <a:srgbClr val="266B39"/>
    <a:srgbClr val="CC3399"/>
    <a:srgbClr val="446015"/>
    <a:srgbClr val="800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DF18680-E054-41AD-8BC1-D1AEF772440D}" styleName="نمط متوسط 2 - تميي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8B1032C-EA38-4F05-BA0D-38AFFFC7BED3}" styleName="نمط فاتح 3 - تميي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نمط فاتح 2 - تمييز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8D230F3-CF80-4859-8CE7-A43EE81993B5}" styleName="نمط فاتح 1 - تميي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نمط متوسط 2 - تميي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نمط متوسط 4 - تميي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3281" autoAdjust="0"/>
    <p:restoredTop sz="94660"/>
  </p:normalViewPr>
  <p:slideViewPr>
    <p:cSldViewPr snapToGrid="0">
      <p:cViewPr varScale="1">
        <p:scale>
          <a:sx n="66" d="100"/>
          <a:sy n="66" d="100"/>
        </p:scale>
        <p:origin x="604" y="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38EB36-B059-49E8-8E1C-94ADBDBA3B0F}" type="doc">
      <dgm:prSet loTypeId="urn:microsoft.com/office/officeart/2008/layout/VerticalCircleList" loCatId="list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pPr rtl="1"/>
          <a:endParaRPr lang="ar-SA"/>
        </a:p>
      </dgm:t>
    </dgm:pt>
    <dgm:pt modelId="{6363384E-2DCB-4A8A-B686-2FA3F4CAF4F1}">
      <dgm:prSet phldrT="[نص]" custT="1"/>
      <dgm:spPr/>
      <dgm:t>
        <a:bodyPr/>
        <a:lstStyle/>
        <a:p>
          <a:pPr algn="ctr" rtl="1"/>
          <a:r>
            <a:rPr lang="ar-SA" sz="2400" dirty="0"/>
            <a:t>المسافة </a:t>
          </a:r>
        </a:p>
      </dgm:t>
    </dgm:pt>
    <dgm:pt modelId="{8781E4C6-7C0F-4161-9AA4-673BE6D215EE}" type="parTrans" cxnId="{DB83E1C2-23FF-4EAA-ACAD-A267ED622952}">
      <dgm:prSet/>
      <dgm:spPr/>
      <dgm:t>
        <a:bodyPr/>
        <a:lstStyle/>
        <a:p>
          <a:pPr rtl="1"/>
          <a:endParaRPr lang="ar-SA"/>
        </a:p>
      </dgm:t>
    </dgm:pt>
    <dgm:pt modelId="{DAC09C22-034C-48B4-A0C6-FC5DCA86F063}" type="sibTrans" cxnId="{DB83E1C2-23FF-4EAA-ACAD-A267ED622952}">
      <dgm:prSet/>
      <dgm:spPr/>
      <dgm:t>
        <a:bodyPr/>
        <a:lstStyle/>
        <a:p>
          <a:pPr rtl="1"/>
          <a:endParaRPr lang="ar-SA"/>
        </a:p>
      </dgm:t>
    </dgm:pt>
    <dgm:pt modelId="{DA165C54-FFD3-4173-84F5-587A30989B7A}">
      <dgm:prSet phldrT="[نص]" custT="1"/>
      <dgm:spPr/>
      <dgm:t>
        <a:bodyPr/>
        <a:lstStyle/>
        <a:p>
          <a:pPr algn="ctr" rtl="1"/>
          <a:r>
            <a:rPr lang="ar-SA" sz="2400" dirty="0"/>
            <a:t>الإزاحة </a:t>
          </a:r>
        </a:p>
      </dgm:t>
    </dgm:pt>
    <dgm:pt modelId="{07661369-AB96-44CE-ADA9-08A24625B88B}" type="parTrans" cxnId="{F9230358-5C60-452C-97AE-185DE47FCDCA}">
      <dgm:prSet/>
      <dgm:spPr/>
      <dgm:t>
        <a:bodyPr/>
        <a:lstStyle/>
        <a:p>
          <a:pPr rtl="1"/>
          <a:endParaRPr lang="ar-SA"/>
        </a:p>
      </dgm:t>
    </dgm:pt>
    <dgm:pt modelId="{B4126332-E842-4890-BBC4-3EF7B2B7A162}" type="sibTrans" cxnId="{F9230358-5C60-452C-97AE-185DE47FCDCA}">
      <dgm:prSet/>
      <dgm:spPr/>
      <dgm:t>
        <a:bodyPr/>
        <a:lstStyle/>
        <a:p>
          <a:pPr rtl="1"/>
          <a:endParaRPr lang="ar-SA"/>
        </a:p>
      </dgm:t>
    </dgm:pt>
    <dgm:pt modelId="{5F7FB7D5-C91F-4837-BBC4-48C344CC624C}">
      <dgm:prSet phldrT="[نص]"/>
      <dgm:spPr/>
      <dgm:t>
        <a:bodyPr/>
        <a:lstStyle/>
        <a:p>
          <a:pPr algn="ctr" rtl="1"/>
          <a:endParaRPr lang="ar-SA" dirty="0"/>
        </a:p>
      </dgm:t>
    </dgm:pt>
    <dgm:pt modelId="{2DDD8A6E-F33F-4959-B4E6-A1716B5C67F2}" type="sibTrans" cxnId="{C8B47BD1-02D7-406E-944B-6C13AFE7DA9E}">
      <dgm:prSet/>
      <dgm:spPr/>
      <dgm:t>
        <a:bodyPr/>
        <a:lstStyle/>
        <a:p>
          <a:pPr rtl="1"/>
          <a:endParaRPr lang="ar-SA"/>
        </a:p>
      </dgm:t>
    </dgm:pt>
    <dgm:pt modelId="{FA20650E-0A3F-437A-B52C-1A04B7E9B624}" type="parTrans" cxnId="{C8B47BD1-02D7-406E-944B-6C13AFE7DA9E}">
      <dgm:prSet/>
      <dgm:spPr/>
      <dgm:t>
        <a:bodyPr/>
        <a:lstStyle/>
        <a:p>
          <a:pPr rtl="1"/>
          <a:endParaRPr lang="ar-SA"/>
        </a:p>
      </dgm:t>
    </dgm:pt>
    <dgm:pt modelId="{28BA132C-CA32-4B8C-8906-CFC8F2350A3B}">
      <dgm:prSet phldrT="[نص]" custT="1"/>
      <dgm:spPr/>
      <dgm:t>
        <a:bodyPr/>
        <a:lstStyle/>
        <a:p>
          <a:pPr rtl="1"/>
          <a:endParaRPr lang="ar-SA" sz="2800" dirty="0"/>
        </a:p>
      </dgm:t>
    </dgm:pt>
    <dgm:pt modelId="{E8BA3E82-4424-4A04-B17C-AA7C29AFDF5B}" type="sibTrans" cxnId="{67145CD9-BDC3-47C6-BFE3-B517A23A9F73}">
      <dgm:prSet/>
      <dgm:spPr/>
      <dgm:t>
        <a:bodyPr/>
        <a:lstStyle/>
        <a:p>
          <a:pPr rtl="1"/>
          <a:endParaRPr lang="ar-SA"/>
        </a:p>
      </dgm:t>
    </dgm:pt>
    <dgm:pt modelId="{65EAEFCE-A0DC-4517-B036-81DA4371BAE2}" type="parTrans" cxnId="{67145CD9-BDC3-47C6-BFE3-B517A23A9F73}">
      <dgm:prSet/>
      <dgm:spPr/>
      <dgm:t>
        <a:bodyPr/>
        <a:lstStyle/>
        <a:p>
          <a:pPr rtl="1"/>
          <a:endParaRPr lang="ar-SA"/>
        </a:p>
      </dgm:t>
    </dgm:pt>
    <dgm:pt modelId="{15A7533E-A09F-4595-9971-492BC400307E}" type="pres">
      <dgm:prSet presAssocID="{AF38EB36-B059-49E8-8E1C-94ADBDBA3B0F}" presName="Name0" presStyleCnt="0">
        <dgm:presLayoutVars>
          <dgm:dir/>
        </dgm:presLayoutVars>
      </dgm:prSet>
      <dgm:spPr/>
    </dgm:pt>
    <dgm:pt modelId="{F03B78FD-2139-4499-AC02-89FCE33A604E}" type="pres">
      <dgm:prSet presAssocID="{5F7FB7D5-C91F-4837-BBC4-48C344CC624C}" presName="withChildren" presStyleCnt="0"/>
      <dgm:spPr/>
    </dgm:pt>
    <dgm:pt modelId="{7C0A41B5-BC66-40B0-9F4C-70C5AE805472}" type="pres">
      <dgm:prSet presAssocID="{5F7FB7D5-C91F-4837-BBC4-48C344CC624C}" presName="bigCircle" presStyleLbl="vennNode1" presStyleIdx="0" presStyleCnt="4"/>
      <dgm:spPr/>
    </dgm:pt>
    <dgm:pt modelId="{7976D8E3-DBB9-4723-A227-35F1A37423DD}" type="pres">
      <dgm:prSet presAssocID="{5F7FB7D5-C91F-4837-BBC4-48C344CC624C}" presName="medCircle" presStyleLbl="vennNode1" presStyleIdx="1" presStyleCnt="4"/>
      <dgm:spPr/>
    </dgm:pt>
    <dgm:pt modelId="{60CE6160-0F60-40FD-830B-BB2F345A96EC}" type="pres">
      <dgm:prSet presAssocID="{5F7FB7D5-C91F-4837-BBC4-48C344CC624C}" presName="txLvl1" presStyleLbl="revTx" presStyleIdx="0" presStyleCnt="4"/>
      <dgm:spPr/>
    </dgm:pt>
    <dgm:pt modelId="{35C1AB18-6F44-41FF-B788-DE0738F3F0EE}" type="pres">
      <dgm:prSet presAssocID="{5F7FB7D5-C91F-4837-BBC4-48C344CC624C}" presName="lin" presStyleCnt="0"/>
      <dgm:spPr/>
    </dgm:pt>
    <dgm:pt modelId="{DE935CD4-DF31-4B7F-A2BB-5D5947524630}" type="pres">
      <dgm:prSet presAssocID="{6363384E-2DCB-4A8A-B686-2FA3F4CAF4F1}" presName="txLvl2" presStyleLbl="revTx" presStyleIdx="1" presStyleCnt="4" custLinFactY="20747" custLinFactNeighborX="-12562" custLinFactNeighborY="100000"/>
      <dgm:spPr/>
    </dgm:pt>
    <dgm:pt modelId="{513F73D9-42AB-4B55-9BC9-1E15039F3966}" type="pres">
      <dgm:prSet presAssocID="{5F7FB7D5-C91F-4837-BBC4-48C344CC624C}" presName="overlap" presStyleCnt="0"/>
      <dgm:spPr/>
    </dgm:pt>
    <dgm:pt modelId="{6315769A-E8E0-4062-8893-7306049D96A8}" type="pres">
      <dgm:prSet presAssocID="{28BA132C-CA32-4B8C-8906-CFC8F2350A3B}" presName="withChildren" presStyleCnt="0"/>
      <dgm:spPr/>
    </dgm:pt>
    <dgm:pt modelId="{7EB1AB2B-75F2-43EA-A103-75FDC7F60C28}" type="pres">
      <dgm:prSet presAssocID="{28BA132C-CA32-4B8C-8906-CFC8F2350A3B}" presName="bigCircle" presStyleLbl="vennNode1" presStyleIdx="2" presStyleCnt="4"/>
      <dgm:spPr/>
    </dgm:pt>
    <dgm:pt modelId="{A18974AB-79F3-4ED5-90D2-70F93A1497CF}" type="pres">
      <dgm:prSet presAssocID="{28BA132C-CA32-4B8C-8906-CFC8F2350A3B}" presName="medCircle" presStyleLbl="vennNode1" presStyleIdx="3" presStyleCnt="4"/>
      <dgm:spPr/>
    </dgm:pt>
    <dgm:pt modelId="{4159512D-D962-4D1A-9E9C-58C21DCBEB7F}" type="pres">
      <dgm:prSet presAssocID="{28BA132C-CA32-4B8C-8906-CFC8F2350A3B}" presName="txLvl1" presStyleLbl="revTx" presStyleIdx="2" presStyleCnt="4"/>
      <dgm:spPr/>
    </dgm:pt>
    <dgm:pt modelId="{7B3B6F50-9A0C-4DC2-87E8-8324F358EDF1}" type="pres">
      <dgm:prSet presAssocID="{28BA132C-CA32-4B8C-8906-CFC8F2350A3B}" presName="lin" presStyleCnt="0"/>
      <dgm:spPr/>
    </dgm:pt>
    <dgm:pt modelId="{3A990E9D-48D5-4B68-BDD0-A7FB555955CE}" type="pres">
      <dgm:prSet presAssocID="{DA165C54-FFD3-4173-84F5-587A30989B7A}" presName="txLvl2" presStyleLbl="revTx" presStyleIdx="3" presStyleCnt="4" custLinFactY="18704" custLinFactNeighborX="-13528" custLinFactNeighborY="100000"/>
      <dgm:spPr/>
    </dgm:pt>
  </dgm:ptLst>
  <dgm:cxnLst>
    <dgm:cxn modelId="{99C5CC1E-6866-4CFF-8364-BFECB6FE8DB9}" type="presOf" srcId="{6363384E-2DCB-4A8A-B686-2FA3F4CAF4F1}" destId="{DE935CD4-DF31-4B7F-A2BB-5D5947524630}" srcOrd="0" destOrd="0" presId="urn:microsoft.com/office/officeart/2008/layout/VerticalCircleList"/>
    <dgm:cxn modelId="{426A8073-A4BB-4ED3-96D0-431C30FFF892}" type="presOf" srcId="{AF38EB36-B059-49E8-8E1C-94ADBDBA3B0F}" destId="{15A7533E-A09F-4595-9971-492BC400307E}" srcOrd="0" destOrd="0" presId="urn:microsoft.com/office/officeart/2008/layout/VerticalCircleList"/>
    <dgm:cxn modelId="{3020E253-7DC1-44FD-AB26-1A876F770A94}" type="presOf" srcId="{28BA132C-CA32-4B8C-8906-CFC8F2350A3B}" destId="{4159512D-D962-4D1A-9E9C-58C21DCBEB7F}" srcOrd="0" destOrd="0" presId="urn:microsoft.com/office/officeart/2008/layout/VerticalCircleList"/>
    <dgm:cxn modelId="{F9230358-5C60-452C-97AE-185DE47FCDCA}" srcId="{28BA132C-CA32-4B8C-8906-CFC8F2350A3B}" destId="{DA165C54-FFD3-4173-84F5-587A30989B7A}" srcOrd="0" destOrd="0" parTransId="{07661369-AB96-44CE-ADA9-08A24625B88B}" sibTransId="{B4126332-E842-4890-BBC4-3EF7B2B7A162}"/>
    <dgm:cxn modelId="{95DDD195-1B09-4B3F-B867-DB2C8867592C}" type="presOf" srcId="{5F7FB7D5-C91F-4837-BBC4-48C344CC624C}" destId="{60CE6160-0F60-40FD-830B-BB2F345A96EC}" srcOrd="0" destOrd="0" presId="urn:microsoft.com/office/officeart/2008/layout/VerticalCircleList"/>
    <dgm:cxn modelId="{DB83E1C2-23FF-4EAA-ACAD-A267ED622952}" srcId="{5F7FB7D5-C91F-4837-BBC4-48C344CC624C}" destId="{6363384E-2DCB-4A8A-B686-2FA3F4CAF4F1}" srcOrd="0" destOrd="0" parTransId="{8781E4C6-7C0F-4161-9AA4-673BE6D215EE}" sibTransId="{DAC09C22-034C-48B4-A0C6-FC5DCA86F063}"/>
    <dgm:cxn modelId="{C8B47BD1-02D7-406E-944B-6C13AFE7DA9E}" srcId="{AF38EB36-B059-49E8-8E1C-94ADBDBA3B0F}" destId="{5F7FB7D5-C91F-4837-BBC4-48C344CC624C}" srcOrd="0" destOrd="0" parTransId="{FA20650E-0A3F-437A-B52C-1A04B7E9B624}" sibTransId="{2DDD8A6E-F33F-4959-B4E6-A1716B5C67F2}"/>
    <dgm:cxn modelId="{67145CD9-BDC3-47C6-BFE3-B517A23A9F73}" srcId="{AF38EB36-B059-49E8-8E1C-94ADBDBA3B0F}" destId="{28BA132C-CA32-4B8C-8906-CFC8F2350A3B}" srcOrd="1" destOrd="0" parTransId="{65EAEFCE-A0DC-4517-B036-81DA4371BAE2}" sibTransId="{E8BA3E82-4424-4A04-B17C-AA7C29AFDF5B}"/>
    <dgm:cxn modelId="{9050CBF0-018C-4A89-B18D-CE57093188C5}" type="presOf" srcId="{DA165C54-FFD3-4173-84F5-587A30989B7A}" destId="{3A990E9D-48D5-4B68-BDD0-A7FB555955CE}" srcOrd="0" destOrd="0" presId="urn:microsoft.com/office/officeart/2008/layout/VerticalCircleList"/>
    <dgm:cxn modelId="{A8643CB2-3437-4729-A88A-B24E0673E753}" type="presParOf" srcId="{15A7533E-A09F-4595-9971-492BC400307E}" destId="{F03B78FD-2139-4499-AC02-89FCE33A604E}" srcOrd="0" destOrd="0" presId="urn:microsoft.com/office/officeart/2008/layout/VerticalCircleList"/>
    <dgm:cxn modelId="{EB0E1461-FFDC-4425-A876-E2B0FBBC66DD}" type="presParOf" srcId="{F03B78FD-2139-4499-AC02-89FCE33A604E}" destId="{7C0A41B5-BC66-40B0-9F4C-70C5AE805472}" srcOrd="0" destOrd="0" presId="urn:microsoft.com/office/officeart/2008/layout/VerticalCircleList"/>
    <dgm:cxn modelId="{50A64976-568E-41C7-8F97-358D4FBCAD48}" type="presParOf" srcId="{F03B78FD-2139-4499-AC02-89FCE33A604E}" destId="{7976D8E3-DBB9-4723-A227-35F1A37423DD}" srcOrd="1" destOrd="0" presId="urn:microsoft.com/office/officeart/2008/layout/VerticalCircleList"/>
    <dgm:cxn modelId="{73A36342-66AC-4BB0-B799-0DD7351BC93C}" type="presParOf" srcId="{F03B78FD-2139-4499-AC02-89FCE33A604E}" destId="{60CE6160-0F60-40FD-830B-BB2F345A96EC}" srcOrd="2" destOrd="0" presId="urn:microsoft.com/office/officeart/2008/layout/VerticalCircleList"/>
    <dgm:cxn modelId="{DABDBDE6-66B9-4F92-AE78-F2E8FAC27143}" type="presParOf" srcId="{F03B78FD-2139-4499-AC02-89FCE33A604E}" destId="{35C1AB18-6F44-41FF-B788-DE0738F3F0EE}" srcOrd="3" destOrd="0" presId="urn:microsoft.com/office/officeart/2008/layout/VerticalCircleList"/>
    <dgm:cxn modelId="{11032A04-1A72-4770-9541-75EF169E4AB5}" type="presParOf" srcId="{35C1AB18-6F44-41FF-B788-DE0738F3F0EE}" destId="{DE935CD4-DF31-4B7F-A2BB-5D5947524630}" srcOrd="0" destOrd="0" presId="urn:microsoft.com/office/officeart/2008/layout/VerticalCircleList"/>
    <dgm:cxn modelId="{A24D90D7-F860-4A4F-9243-32C85356B855}" type="presParOf" srcId="{15A7533E-A09F-4595-9971-492BC400307E}" destId="{513F73D9-42AB-4B55-9BC9-1E15039F3966}" srcOrd="1" destOrd="0" presId="urn:microsoft.com/office/officeart/2008/layout/VerticalCircleList"/>
    <dgm:cxn modelId="{C265AD35-37A3-493E-9A23-EF5E98D036E8}" type="presParOf" srcId="{15A7533E-A09F-4595-9971-492BC400307E}" destId="{6315769A-E8E0-4062-8893-7306049D96A8}" srcOrd="2" destOrd="0" presId="urn:microsoft.com/office/officeart/2008/layout/VerticalCircleList"/>
    <dgm:cxn modelId="{C6A27969-8B76-4DEA-8612-0BA3EBC69A5F}" type="presParOf" srcId="{6315769A-E8E0-4062-8893-7306049D96A8}" destId="{7EB1AB2B-75F2-43EA-A103-75FDC7F60C28}" srcOrd="0" destOrd="0" presId="urn:microsoft.com/office/officeart/2008/layout/VerticalCircleList"/>
    <dgm:cxn modelId="{5D96C9C8-F6E7-4E95-8CDE-013FB89C8F55}" type="presParOf" srcId="{6315769A-E8E0-4062-8893-7306049D96A8}" destId="{A18974AB-79F3-4ED5-90D2-70F93A1497CF}" srcOrd="1" destOrd="0" presId="urn:microsoft.com/office/officeart/2008/layout/VerticalCircleList"/>
    <dgm:cxn modelId="{179B1DF0-D4D8-4407-B7B6-BADEFDC00654}" type="presParOf" srcId="{6315769A-E8E0-4062-8893-7306049D96A8}" destId="{4159512D-D962-4D1A-9E9C-58C21DCBEB7F}" srcOrd="2" destOrd="0" presId="urn:microsoft.com/office/officeart/2008/layout/VerticalCircleList"/>
    <dgm:cxn modelId="{DF80B6E4-4662-429E-B935-BF845CCDF2EA}" type="presParOf" srcId="{6315769A-E8E0-4062-8893-7306049D96A8}" destId="{7B3B6F50-9A0C-4DC2-87E8-8324F358EDF1}" srcOrd="3" destOrd="0" presId="urn:microsoft.com/office/officeart/2008/layout/VerticalCircleList"/>
    <dgm:cxn modelId="{A4420479-DA69-4C89-B572-73101BBE1BAE}" type="presParOf" srcId="{7B3B6F50-9A0C-4DC2-87E8-8324F358EDF1}" destId="{3A990E9D-48D5-4B68-BDD0-A7FB555955CE}" srcOrd="0" destOrd="0" presId="urn:microsoft.com/office/officeart/2008/layout/VerticalCircle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A41B5-BC66-40B0-9F4C-70C5AE805472}">
      <dsp:nvSpPr>
        <dsp:cNvPr id="0" name=""/>
        <dsp:cNvSpPr/>
      </dsp:nvSpPr>
      <dsp:spPr>
        <a:xfrm>
          <a:off x="1179346" y="1282"/>
          <a:ext cx="2037870" cy="2037870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7976D8E3-DBB9-4723-A227-35F1A37423DD}">
      <dsp:nvSpPr>
        <dsp:cNvPr id="0" name=""/>
        <dsp:cNvSpPr/>
      </dsp:nvSpPr>
      <dsp:spPr>
        <a:xfrm>
          <a:off x="1275747" y="86872"/>
          <a:ext cx="366816" cy="366816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14528"/>
            <a:lumOff val="117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60CE6160-0F60-40FD-830B-BB2F345A96EC}">
      <dsp:nvSpPr>
        <dsp:cNvPr id="0" name=""/>
        <dsp:cNvSpPr/>
      </dsp:nvSpPr>
      <dsp:spPr>
        <a:xfrm>
          <a:off x="1459155" y="86872"/>
          <a:ext cx="1962072" cy="366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29210" rIns="0" bIns="29210" numCol="1" spcCol="1270" anchor="ctr" anchorCtr="0">
          <a:noAutofit/>
        </a:bodyPr>
        <a:lstStyle/>
        <a:p>
          <a:pPr marL="0" lvl="0" indent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300" kern="1200" dirty="0"/>
        </a:p>
      </dsp:txBody>
      <dsp:txXfrm>
        <a:off x="1459155" y="86872"/>
        <a:ext cx="1962072" cy="366816"/>
      </dsp:txXfrm>
    </dsp:sp>
    <dsp:sp modelId="{DE935CD4-DF31-4B7F-A2BB-5D5947524630}">
      <dsp:nvSpPr>
        <dsp:cNvPr id="0" name=""/>
        <dsp:cNvSpPr/>
      </dsp:nvSpPr>
      <dsp:spPr>
        <a:xfrm>
          <a:off x="1212680" y="875011"/>
          <a:ext cx="1962072" cy="348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/>
            <a:t>المسافة </a:t>
          </a:r>
        </a:p>
      </dsp:txBody>
      <dsp:txXfrm>
        <a:off x="1212680" y="875011"/>
        <a:ext cx="1962072" cy="348929"/>
      </dsp:txXfrm>
    </dsp:sp>
    <dsp:sp modelId="{7EB1AB2B-75F2-43EA-A103-75FDC7F60C28}">
      <dsp:nvSpPr>
        <dsp:cNvPr id="0" name=""/>
        <dsp:cNvSpPr/>
      </dsp:nvSpPr>
      <dsp:spPr>
        <a:xfrm>
          <a:off x="1179346" y="1839625"/>
          <a:ext cx="2037870" cy="2037870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29056"/>
            <a:lumOff val="234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A18974AB-79F3-4ED5-90D2-70F93A1497CF}">
      <dsp:nvSpPr>
        <dsp:cNvPr id="0" name=""/>
        <dsp:cNvSpPr/>
      </dsp:nvSpPr>
      <dsp:spPr>
        <a:xfrm>
          <a:off x="1275747" y="1925215"/>
          <a:ext cx="366816" cy="366816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14528"/>
            <a:lumOff val="1172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159512D-D962-4D1A-9E9C-58C21DCBEB7F}">
      <dsp:nvSpPr>
        <dsp:cNvPr id="0" name=""/>
        <dsp:cNvSpPr/>
      </dsp:nvSpPr>
      <dsp:spPr>
        <a:xfrm>
          <a:off x="1459155" y="1925215"/>
          <a:ext cx="1962072" cy="3668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5560" rIns="0" bIns="35560" numCol="1" spcCol="1270" anchor="ctr" anchorCtr="0">
          <a:noAutofit/>
        </a:bodyPr>
        <a:lstStyle/>
        <a:p>
          <a:pPr marL="0" lvl="0" indent="0" algn="l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ar-SA" sz="2800" kern="1200" dirty="0"/>
        </a:p>
      </dsp:txBody>
      <dsp:txXfrm>
        <a:off x="1459155" y="1925215"/>
        <a:ext cx="1962072" cy="366816"/>
      </dsp:txXfrm>
    </dsp:sp>
    <dsp:sp modelId="{3A990E9D-48D5-4B68-BDD0-A7FB555955CE}">
      <dsp:nvSpPr>
        <dsp:cNvPr id="0" name=""/>
        <dsp:cNvSpPr/>
      </dsp:nvSpPr>
      <dsp:spPr>
        <a:xfrm>
          <a:off x="1193726" y="2706225"/>
          <a:ext cx="1962072" cy="34892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30480" rIns="0" bIns="3048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SA" sz="2400" kern="1200" dirty="0"/>
            <a:t>الإزاحة </a:t>
          </a:r>
        </a:p>
      </dsp:txBody>
      <dsp:txXfrm>
        <a:off x="1193726" y="2706225"/>
        <a:ext cx="1962072" cy="3489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ircleList">
  <dgm:title val=""/>
  <dgm:desc val=""/>
  <dgm:catLst>
    <dgm:cat type="list" pri="23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41" srcId="1" destId="11" srcOrd="0" destOrd="0"/>
        <dgm:cxn modelId="42" srcId="1" destId="12" srcOrd="1" destOrd="0"/>
        <dgm:cxn modelId="5" srcId="0" destId="2" srcOrd="0" destOrd="0"/>
        <dgm:cxn modelId="51" srcId="2" destId="21" srcOrd="0" destOrd="0"/>
        <dgm:cxn modelId="52" srcId="2" destId="22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</dgm:varLst>
    <dgm:alg type="lin">
      <dgm:param type="linDir" val="fromT"/>
      <dgm:param type="fallback" val="2D"/>
    </dgm:alg>
    <dgm:shape xmlns:r="http://schemas.openxmlformats.org/officeDocument/2006/relationships" r:blip="">
      <dgm:adjLst/>
    </dgm:shape>
    <dgm:presOf/>
    <dgm:constrLst>
      <dgm:constr type="w" for="ch" forName="withChildren" refType="w"/>
      <dgm:constr type="h" for="ch" forName="withChildren" refType="w" fact="0.909"/>
      <dgm:constr type="w" for="ch" forName="noChildren" refType="w"/>
      <dgm:constr type="h" for="ch" forName="noChildren" refType="w" fact="0.164"/>
      <dgm:constr type="w" for="ch" forName="overlap" val="1"/>
      <dgm:constr type="h" for="ch" forName="overlap" refType="w" refFor="ch" refForName="withChildren" fact="-0.089"/>
      <dgm:constr type="primFontSz" for="des" forName="txLvl1" op="equ" val="65"/>
      <dgm:constr type="primFontSz" for="des" forName="txLvlOnly1" refType="primFontSz" refFor="des" refForName="txLvl1" op="equ"/>
      <dgm:constr type="primFontSz" for="des" forName="txLvl2" refType="primFontSz" refFor="des" refForName="txLvl1" op="equ" fact="0.78"/>
      <dgm:constr type="primFontSz" for="des" forName="txLvl3" refType="primFontSz" refFor="des" refForName="txLvl1" op="equ" fact="0.78"/>
      <dgm:constr type="userF" for="des" forName="lin" refType="primFontSz" refFor="des" refForName="txLvl2" op="equ"/>
    </dgm:constrLst>
    <dgm:forEach name="Name1" axis="ch" ptType="node">
      <dgm:choose name="Name2">
        <dgm:if name="Name3" axis="ch" ptType="node" func="cnt" op="gte" val="1">
          <dgm:layoutNode name="withChildren">
            <dgm:alg type="composite"/>
            <dgm:choose name="Name4">
              <dgm:if name="Name5" func="var" arg="dir" op="equ" val="norm">
                <dgm:constrLst>
                  <dgm:constr type="l" for="ch" forName="bigCircle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l" for="ch" forName="medCircle" refType="w" fact="0.043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 refType="ctrX" refFor="ch" refForName="medCircle"/>
                  <dgm:constr type="r" for="ch" forName="txLvl1" refType="w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 refType="ctrX" refFor="ch" refForName="medCircle"/>
                  <dgm:constr type="r" for="ch" forName="lin" refType="w"/>
                  <dgm:constr type="t" for="ch" forName="lin" refType="h" fact="0.222"/>
                  <dgm:constr type="h" for="ch" forName="lin" refType="h" fact="0.68"/>
                </dgm:constrLst>
              </dgm:if>
              <dgm:else name="Name6">
                <dgm:constrLst>
                  <dgm:constr type="r" for="ch" forName="bigCircle" refType="w"/>
                  <dgm:constr type="w" for="ch" forName="bigCircle" refType="h" refFor="ch" refForName="bigCircle"/>
                  <dgm:constr type="t" for="ch" forName="bigCircle"/>
                  <dgm:constr type="h" for="ch" forName="bigCircle" refType="h"/>
                  <dgm:constr type="r" for="ch" forName="medCircle" refType="w" fact="0.957"/>
                  <dgm:constr type="w" for="ch" forName="medCircle" refType="h" refFor="ch" refForName="medCircle"/>
                  <dgm:constr type="t" for="ch" forName="medCircle" refType="h" fact="0.042"/>
                  <dgm:constr type="h" for="ch" forName="medCircle" refType="h" fact="0.18"/>
                  <dgm:constr type="l" for="ch" forName="txLvl1"/>
                  <dgm:constr type="r" for="ch" forName="txLvl1" refType="ctrX" refFor="ch" refForName="medCircle"/>
                  <dgm:constr type="h" for="ch" forName="txLvl1" refType="h" refFor="ch" refForName="medCircle"/>
                  <dgm:constr type="t" for="ch" forName="txLvl1" refType="t" refFor="ch" refForName="medCircle"/>
                  <dgm:constr type="l" for="ch" forName="lin"/>
                  <dgm:constr type="r" for="ch" forName="lin" refType="ctrX" refFor="ch" refForName="medCircle"/>
                  <dgm:constr type="t" for="ch" forName="lin" refType="h" fact="0.222"/>
                  <dgm:constr type="h" for="ch" forName="lin" refType="h" fact="0.68"/>
                </dgm:constrLst>
              </dgm:else>
            </dgm:choose>
            <dgm:layoutNode name="big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medCircle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1" styleLbl="revTx">
              <dgm:choose name="Name7">
                <dgm:if name="Name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lin">
              <dgm:choose name="Name10">
                <dgm:if name="Name11" func="var" arg="dir" op="equ" val="norm">
                  <dgm:alg type="lin">
                    <dgm:param type="linDir" val="fromT"/>
                    <dgm:param type="vertAlign" val="t"/>
                    <dgm:param type="nodeHorzAlign" val="l"/>
                  </dgm:alg>
                </dgm:if>
                <dgm:else name="Name12">
                  <dgm:alg type="lin">
                    <dgm:param type="linDir" val="fromT"/>
                    <dgm:param type="vertAlign" val="t"/>
                    <dgm:param type="nodeHorzAlign" val="r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>
                <dgm:constr type="userF"/>
                <dgm:constr type="primFontSz" for="ch" forName="txLvl2" refType="userF"/>
                <dgm:constr type="w" for="ch" forName="txLvl2" refType="w"/>
                <dgm:constr type="h" for="ch" forName="txLvl2" refType="primFontSz" refFor="ch" refForName="txLvl2" fact="0.39"/>
                <dgm:constr type="w" for="ch" forName="txLvl3" refType="w"/>
                <dgm:constr type="h" for="ch" forName="txLvl3" refType="primFontSz" refFor="ch" refForName="txLvl2" fact="0.39"/>
                <dgm:constr type="h" for="ch" forName="smCircle" refType="primFontSz" refFor="ch" refForName="txLvl2" fact="0.14"/>
                <dgm:constr type="h" for="ch" forName="indentDot1" refType="primFontSz" refFor="ch" refForName="txLvl2" fact="0.14"/>
                <dgm:constr type="h" for="ch" forName="indentDot2" refType="primFontSz" refFor="ch" refForName="txLvl2" fact="0.14"/>
                <dgm:constr type="h" for="ch" forName="indentDot3" refType="primFontSz" refFor="ch" refForName="txLvl2" fact="0.14"/>
                <dgm:constr type="w" for="ch" forName="indentDot1" refType="w"/>
                <dgm:constr type="w" for="ch" forName="indentDot2" refType="w"/>
                <dgm:constr type="w" for="ch" forName="indentDot3" refType="w"/>
                <dgm:constr type="userI" for="ch" forName="txLvl3" refType="primFontSz" refFor="ch" refForName="txLvl2" fact="0.14"/>
                <dgm:constr type="userI" for="ch" forName="indentDot1" refType="primFontSz" refFor="ch" refForName="txLvl2" fact="0.14"/>
                <dgm:constr type="userI" for="ch" forName="indentDot2" refType="primFontSz" refFor="ch" refForName="txLvl2" fact="0.14"/>
                <dgm:constr type="userI" for="ch" forName="indentDot3" refType="primFontSz" refFor="ch" refForName="txLvl2" fact="0.14"/>
              </dgm:constrLst>
              <dgm:ruleLst>
                <dgm:rule type="primFontSz" for="ch" forName="txLvl2" val="5" fact="NaN" max="NaN"/>
              </dgm:ruleLst>
              <dgm:forEach name="Name13" axis="ch" ptType="node">
                <dgm:layoutNode name="txLvl2" styleLbl="revTx">
                  <dgm:choose name="Name14">
                    <dgm:if name="Name15" func="var" arg="dir" op="equ" val="norm">
                      <dgm:alg type="tx">
                        <dgm:param type="parTxLTRAlign" val="l"/>
                        <dgm:param type="parTxRTLAlign" val="l"/>
                      </dgm:alg>
                    </dgm:if>
                    <dgm:else name="Name16">
                      <dgm:alg type="tx">
                        <dgm:param type="parTxLTRAlign" val="r"/>
                        <dgm:param type="parTxRTLAlign" val="r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self" ptType="node"/>
                  <dgm:constrLst>
                    <dgm:constr type="lMarg"/>
                    <dgm:constr type="rMarg"/>
                    <dgm:constr type="tMarg" refType="primFontSz" fact="0.1"/>
                    <dgm:constr type="bMarg" refType="primFontSz" fact="0.1"/>
                  </dgm:constrLst>
                  <dgm:ruleLst>
                    <dgm:rule type="h" val="INF" fact="NaN" max="NaN"/>
                  </dgm:ruleLst>
                </dgm:layoutNode>
                <dgm:forEach name="Name17" axis="ch" ptType="node" cnt="1">
                  <dgm:layoutNode name="indentDot1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hoose name="Name18">
                      <dgm:if name="Name19" func="var" arg="dir" op="equ" val="norm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l" for="ch" forName="smCircle1" refType="r" refFor="ch" refForName="gap1"/>
                        </dgm:constrLst>
                      </dgm:if>
                      <dgm:else name="Name20">
                        <dgm:constrLst>
                          <dgm:constr type="userI"/>
                          <dgm:constr type="w" for="ch" forName="gap1" refType="userI" fact="3"/>
                          <dgm:constr type="w" for="ch" forName="smCircle1" refType="h"/>
                          <dgm:constr type="r" for="ch" forName="smCircle1" refType="l" refFor="ch" refForName="gap1"/>
                        </dgm:constrLst>
                      </dgm:else>
                    </dgm:choose>
                    <dgm:layoutNode name="gap1">
                      <dgm:alg type="sp"/>
                      <dgm:shape xmlns:r="http://schemas.openxmlformats.org/officeDocument/2006/relationships" type="rect" r:blip="" hideGeom="1">
                        <dgm:adjLst/>
                      </dgm:shape>
                      <dgm:presOf/>
                    </dgm:layoutNode>
                    <dgm:layoutNode name="smCircle1" styleLbl="vennNode1">
                      <dgm:alg type="sp"/>
                      <dgm:shape xmlns:r="http://schemas.openxmlformats.org/officeDocument/2006/relationships" type="ellipse" r:blip="">
                        <dgm:adjLst/>
                      </dgm:shape>
                      <dgm:presOf/>
                      <dgm:constrLst>
                        <dgm:constr type="w" refType="h"/>
                      </dgm:constrLst>
                    </dgm:layoutNode>
                  </dgm:layoutNode>
                </dgm:forEach>
                <dgm:forEach name="Name21" axis="ch" ptType="node">
                  <dgm:layoutNode name="txLvl3" styleLbl="revTx">
                    <dgm:varLst>
                      <dgm:bulletEnabled val="1"/>
                    </dgm:varLst>
                    <dgm:choose name="Name22">
                      <dgm:if name="Name23" func="var" arg="dir" op="equ" val="norm">
                        <dgm:alg type="tx">
                          <dgm:param type="parTxLTRAlign" val="l"/>
                          <dgm:param type="parTxRTLAlign" val="l"/>
                          <dgm:param type="shpTxLTRAlignCh" val="l"/>
                          <dgm:param type="shpTxRTLAlignCh" val="l"/>
                        </dgm:alg>
                      </dgm:if>
                      <dgm:else name="Name24">
                        <dgm:alg type="tx">
                          <dgm:param type="parTxLTRAlign" val="r"/>
                          <dgm:param type="parTxRTLAlign" val="r"/>
                          <dgm:param type="shpTxLTRAlignCh" val="r"/>
                          <dgm:param type="shpTxRTLAlignCh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"/>
                    <dgm:choose name="Name25">
                      <dgm:if name="Name26" func="var" arg="dir" op="equ" val="norm">
                        <dgm:constrLst>
                          <dgm:constr type="userI"/>
                          <dgm:constr type="lMarg" refType="userI" fact="8.504"/>
                          <dgm:constr type="rMarg"/>
                          <dgm:constr type="tMarg" refType="primFontSz" fact="0.1"/>
                          <dgm:constr type="bMarg" refType="primFontSz" fact="0.1"/>
                        </dgm:constrLst>
                      </dgm:if>
                      <dgm:else name="Name27">
                        <dgm:constrLst>
                          <dgm:constr type="userI"/>
                          <dgm:constr type="lMarg"/>
                          <dgm:constr type="rMarg" refType="userI" fact="8.504"/>
                          <dgm:constr type="tMarg" refType="primFontSz" fact="0.1"/>
                          <dgm:constr type="bMarg" refType="primFontSz" fact="0.1"/>
                        </dgm:constrLst>
                      </dgm:else>
                    </dgm:choose>
                    <dgm:ruleLst>
                      <dgm:rule type="h" val="INF" fact="NaN" max="NaN"/>
                    </dgm:ruleLst>
                  </dgm:layoutNode>
                  <dgm:forEach name="Name28" axis="followSib" ptType="sibTrans" cnt="1">
                    <dgm:layoutNode name="indentDot2">
                      <dgm:alg type="composite"/>
                      <dgm:shape xmlns:r="http://schemas.openxmlformats.org/officeDocument/2006/relationships" r:blip="">
                        <dgm:adjLst/>
                      </dgm:shape>
                      <dgm:presOf/>
                      <dgm:choose name="Name29">
                        <dgm:if name="Name30" func="var" arg="dir" op="equ" val="norm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l" for="ch" forName="smCircle2" refType="r" refFor="ch" refForName="gap2"/>
                          </dgm:constrLst>
                        </dgm:if>
                        <dgm:else name="Name31">
                          <dgm:constrLst>
                            <dgm:constr type="userI"/>
                            <dgm:constr type="w" for="ch" forName="gap2" refType="userI" fact="3"/>
                            <dgm:constr type="w" for="ch" forName="smCircle2" refType="h"/>
                            <dgm:constr type="r" for="ch" forName="smCircle2" refType="l" refFor="ch" refForName="gap2"/>
                          </dgm:constrLst>
                        </dgm:else>
                      </dgm:choose>
                      <dgm:layoutNode name="gap2">
                        <dgm:alg type="sp"/>
                        <dgm:shape xmlns:r="http://schemas.openxmlformats.org/officeDocument/2006/relationships" type="rect" r:blip="" hideGeom="1">
                          <dgm:adjLst/>
                        </dgm:shape>
                        <dgm:presOf/>
                      </dgm:layoutNode>
                      <dgm:layoutNode name="smCircle2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layoutNode>
                  </dgm:forEach>
                </dgm:forEach>
                <dgm:choose name="Name32">
                  <dgm:if name="Name33" axis="ch" ptType="node" func="cnt" op="gte" val="1">
                    <dgm:forEach name="Name34" axis="followSib" ptType="sibTrans" cnt="1">
                      <dgm:layoutNode name="indentDot3">
                        <dgm:alg type="composite"/>
                        <dgm:shape xmlns:r="http://schemas.openxmlformats.org/officeDocument/2006/relationships" r:blip="">
                          <dgm:adjLst/>
                        </dgm:shape>
                        <dgm:presOf/>
                        <dgm:choose name="Name35">
                          <dgm:if name="Name36" func="var" arg="dir" op="equ" val="norm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l" for="ch" forName="smCircle3" refType="r" refFor="ch" refForName="gap3"/>
                            </dgm:constrLst>
                          </dgm:if>
                          <dgm:else name="Name37">
                            <dgm:constrLst>
                              <dgm:constr type="userI"/>
                              <dgm:constr type="w" for="ch" forName="gap3" refType="userI" fact="3"/>
                              <dgm:constr type="w" for="ch" forName="smCircle3" refType="h"/>
                              <dgm:constr type="r" for="ch" forName="smCircle3" refType="l" refFor="ch" refForName="gap3"/>
                            </dgm:constrLst>
                          </dgm:else>
                        </dgm:choose>
                        <dgm:layoutNode name="gap3">
                          <dgm:alg type="sp"/>
                          <dgm:shape xmlns:r="http://schemas.openxmlformats.org/officeDocument/2006/relationships" type="rect" r:blip="" hideGeom="1">
                            <dgm:adjLst/>
                          </dgm:shape>
                          <dgm:presOf/>
                        </dgm:layoutNode>
                        <dgm:layoutNode name="smCircle3" styleLbl="vennNode1">
                          <dgm:alg type="sp"/>
                          <dgm:shape xmlns:r="http://schemas.openxmlformats.org/officeDocument/2006/relationships" type="ellipse" r:blip="">
                            <dgm:adjLst/>
                          </dgm:shape>
                          <dgm:presOf/>
                          <dgm:constrLst>
                            <dgm:constr type="w" refType="h"/>
                          </dgm:constrLst>
                        </dgm:layoutNode>
                      </dgm:layoutNode>
                    </dgm:forEach>
                  </dgm:if>
                  <dgm:else name="Name38">
                    <dgm:forEach name="Name39" axis="followSib" ptType="sibTrans" cnt="1">
                      <dgm:layoutNode name="smCircle" styleLbl="vennNode1">
                        <dgm:alg type="sp"/>
                        <dgm:shape xmlns:r="http://schemas.openxmlformats.org/officeDocument/2006/relationships" type="ellipse" r:blip="">
                          <dgm:adjLst/>
                        </dgm:shape>
                        <dgm:presOf/>
                        <dgm:constrLst>
                          <dgm:constr type="w" refType="h"/>
                        </dgm:constrLst>
                      </dgm:layoutNode>
                    </dgm:forEach>
                  </dgm:else>
                </dgm:choose>
              </dgm:forEach>
            </dgm:layoutNode>
          </dgm:layoutNode>
          <dgm:choose name="Name40">
            <dgm:if name="Name41" axis="followSib ch" ptType="node node" cnt="1 0" func="cnt" op="gte" val="1">
              <dgm:layoutNode name="overlap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if>
            <dgm:else name="Name42"/>
          </dgm:choose>
        </dgm:if>
        <dgm:else name="Name43">
          <dgm:layoutNode name="noChildren">
            <dgm:alg type="composite"/>
            <dgm:choose name="Name44">
              <dgm:if name="Name45" func="var" arg="dir" op="equ" val="norm">
                <dgm:constrLst>
                  <dgm:constr type="l" for="ch" forName="gap"/>
                  <dgm:constr type="w" for="ch" forName="gap" refType="w" fact="0.043"/>
                  <dgm:constr type="h" for="ch" forName="gap" refType="h"/>
                  <dgm:constr type="t" for="ch" forName="gap"/>
                  <dgm:constr type="l" for="ch" forName="medCircle2" refType="r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 refType="ctrX" refFor="ch" refForName="medCircle2"/>
                  <dgm:constr type="r" for="ch" forName="txLvlOnly1" refType="w"/>
                  <dgm:constr type="h" for="ch" forName="txLvlOnly1" refType="h"/>
                  <dgm:constr type="t" for="ch" forName="txLvlOnly1"/>
                </dgm:constrLst>
              </dgm:if>
              <dgm:else name="Name46">
                <dgm:constrLst>
                  <dgm:constr type="r" for="ch" forName="gap" refType="w"/>
                  <dgm:constr type="w" for="ch" forName="gap" refType="w" fact="0.043"/>
                  <dgm:constr type="h" for="ch" forName="gap" refType="h"/>
                  <dgm:constr type="t" for="ch" forName="gap"/>
                  <dgm:constr type="r" for="ch" forName="medCircle2" refType="l" refFor="ch" refForName="gap"/>
                  <dgm:constr type="w" for="ch" forName="medCircle2" refType="h" refFor="ch" refForName="medCircle2"/>
                  <dgm:constr type="t" for="ch" forName="medCircle2"/>
                  <dgm:constr type="h" for="ch" forName="medCircle2" refType="h"/>
                  <dgm:constr type="l" for="ch" forName="txLvlOnly1"/>
                  <dgm:constr type="r" for="ch" forName="txLvlOnly1" refType="ctrX" refFor="ch" refForName="medCircle2"/>
                  <dgm:constr type="h" for="ch" forName="txLvlOnly1" refType="h"/>
                  <dgm:constr type="t" for="ch" forName="txLvlOnly1"/>
                </dgm:constrLst>
              </dgm:else>
            </dgm:choose>
            <dgm:layoutNode name="g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medCircle2" styleLbl="ven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>
                <dgm:constr type="w" refType="h"/>
              </dgm:constrLst>
            </dgm:layoutNode>
            <dgm:layoutNode name="txLvlOnly1" styleLbl="revTx">
              <dgm:choose name="Name47">
                <dgm:if name="Name48" func="var" arg="dir" op="equ" val="norm">
                  <dgm:alg type="tx">
                    <dgm:param type="parTxLTRAlign" val="l"/>
                    <dgm:param type="parTxRTLAlign" val="l"/>
                  </dgm:alg>
                </dgm:if>
                <dgm:else name="Name49">
                  <dgm:alg type="tx">
                    <dgm:param type="parTxLTRAlign" val="r"/>
                    <dgm:param type="parTxRTL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1EBEF15-4DEA-4AE8-B1F6-92041A8A2188}" type="datetimeFigureOut">
              <a:rPr lang="ar-SA" smtClean="0"/>
              <a:pPr/>
              <a:t>06/07/41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54D1502D-3F60-4FBD-8DBD-6B8E214D0070}" type="slidenum">
              <a:rPr lang="ar-SA" smtClean="0"/>
              <a:pPr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0826B-D42A-9844-8E6E-DB15A56B180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519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0826B-D42A-9844-8E6E-DB15A56B1805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486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0826B-D42A-9844-8E6E-DB15A56B180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805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0826B-D42A-9844-8E6E-DB15A56B1805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1035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0826B-D42A-9844-8E6E-DB15A56B1805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805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40826B-D42A-9844-8E6E-DB15A56B1805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42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A05F68A-2490-4C3C-9927-DD351454B3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3119D646-08FE-4925-BA99-7EEF0E3092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B24EC5FB-A2E3-4C35-83CC-33DF5BD14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DEF5-E727-4940-907E-0DE1579998C2}" type="datetimeFigureOut">
              <a:rPr lang="ar-SA" smtClean="0"/>
              <a:pPr/>
              <a:t>06/07/41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792348-95FB-47DF-90FE-F9B4A8B4C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3ADB2E22-29C5-489A-9DA6-E3ABABF464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E3208-F159-4FE6-9535-776776237FC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2221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BFC20D61-3FFE-4E87-8784-E0802A04C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2B09DD25-531D-44C2-AECF-04242EA202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58924CC-175F-4F76-BD2C-6AB7B26FEB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DEF5-E727-4940-907E-0DE1579998C2}" type="datetimeFigureOut">
              <a:rPr lang="ar-SA" smtClean="0"/>
              <a:pPr/>
              <a:t>06/07/41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455F2D4-AA7B-42B6-9225-55E6AEB1D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47C6047-4894-48D2-B6AC-A7384A2DD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E3208-F159-4FE6-9535-776776237FC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60518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226A437-B6EA-4459-9986-9CDD2792D6E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787819F-EC27-4804-9643-18D8BF019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CE8D606-1810-4227-B8D2-25990EB02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DEF5-E727-4940-907E-0DE1579998C2}" type="datetimeFigureOut">
              <a:rPr lang="ar-SA" smtClean="0"/>
              <a:pPr/>
              <a:t>06/07/41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CDC2B1B-4597-42F9-971A-FD937822A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A6402B5-B338-4E75-A2A3-13B1E4360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E3208-F159-4FE6-9535-776776237FC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930631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3950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+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3136900" y="1905000"/>
            <a:ext cx="6028267" cy="33909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11521150" y="6301161"/>
            <a:ext cx="342967" cy="193302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14263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526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789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7051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314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577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840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4103" algn="l" defTabSz="1828526" rtl="0" eaLnBrk="1" latinLnBrk="0" hangingPunct="1">
              <a:defRPr sz="3599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F913B61-BB4D-AD42-BE2D-7D251B7C8B2F}" type="slidenum">
              <a:rPr lang="en-US" sz="1200" baseline="0" smtClean="0">
                <a:solidFill>
                  <a:schemeClr val="accent1"/>
                </a:solidFill>
                <a:latin typeface="Poppins Light" charset="0"/>
              </a:rPr>
              <a:pPr/>
              <a:t>‹#›</a:t>
            </a:fld>
            <a:endParaRPr lang="en-US" sz="1200" baseline="0" dirty="0">
              <a:solidFill>
                <a:schemeClr val="accent1"/>
              </a:solidFill>
              <a:latin typeface="Poppins Light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9923952" y="6295994"/>
            <a:ext cx="154638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dirty="0" err="1">
                <a:solidFill>
                  <a:schemeClr val="accent2"/>
                </a:solidFill>
                <a:latin typeface="Poppins Light" charset="0"/>
                <a:ea typeface="Poppins Light" charset="0"/>
                <a:cs typeface="Poppins Light" charset="0"/>
              </a:rPr>
              <a:t>www.yourwebsite.com</a:t>
            </a:r>
            <a:endParaRPr lang="en-US" sz="1000" dirty="0">
              <a:solidFill>
                <a:schemeClr val="accent2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5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F98448B-77ED-4042-AD29-6E2D5F355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7EF8A769-5308-4434-AF15-A967B39719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66B438F9-531C-4E60-A0EA-3E9F9659C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DEF5-E727-4940-907E-0DE1579998C2}" type="datetimeFigureOut">
              <a:rPr lang="ar-SA" smtClean="0"/>
              <a:pPr/>
              <a:t>06/07/41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0949187B-8099-4BEC-8659-394A0660C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9DAFAAA-948B-4DAF-8E77-0A7FD6F143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E3208-F159-4FE6-9535-776776237FC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2778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4524FE9-1DDA-48A0-8B81-C40D5C09F7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73731B29-A608-4AE0-AB8F-17C679F6A9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D1C3486-BB28-4103-813F-B9D301DAD7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DEF5-E727-4940-907E-0DE1579998C2}" type="datetimeFigureOut">
              <a:rPr lang="ar-SA" smtClean="0"/>
              <a:pPr/>
              <a:t>06/07/41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FA4A1F9-1368-49D2-B546-D1F8CDF6E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AAEC612-45DB-4604-8504-7E905FC2E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E3208-F159-4FE6-9535-776776237FC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608498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FD7F505-264C-468F-AAE4-5CE55255FA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7BF3A11-0738-45E8-9806-5C53EE3373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5E5806D3-D2EB-4922-BDB9-97E47E660C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AC0C5B03-893B-480D-960A-EFB08C171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DEF5-E727-4940-907E-0DE1579998C2}" type="datetimeFigureOut">
              <a:rPr lang="ar-SA" smtClean="0"/>
              <a:pPr/>
              <a:t>06/07/41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4507A43-523A-4BC3-8503-F2C045388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195FE57-8076-4674-A358-047D6D7EDE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E3208-F159-4FE6-9535-776776237FC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4452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951A376-A629-476F-B358-141BC2F4E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2AA7BF50-0409-43BE-9F2E-1BD44D25F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15969ABB-0A62-4F7E-B513-58391813D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90C12121-DB33-40B3-A00B-6B76EA4DDB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0EBB6142-3911-4156-BD4D-CE3FD36379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08B49E73-6B36-46EB-818B-CF0576C78B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DEF5-E727-4940-907E-0DE1579998C2}" type="datetimeFigureOut">
              <a:rPr lang="ar-SA" smtClean="0"/>
              <a:pPr/>
              <a:t>06/07/41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89B9D3C2-2F97-4D3F-9933-4329A4DF6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7C6BFF4C-FD24-4A32-84A6-3E3E938F5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E3208-F159-4FE6-9535-776776237FC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303085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1078E53-6339-40C5-8B3A-EE907A8B6C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DCAE1604-52EC-4727-BFD2-AA22EF438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DEF5-E727-4940-907E-0DE1579998C2}" type="datetimeFigureOut">
              <a:rPr lang="ar-SA" smtClean="0"/>
              <a:pPr/>
              <a:t>06/07/41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FE19E8B-9A2E-40F3-80C1-3AFDF91DB2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335097AA-8811-4045-B503-F26DD8D8C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E3208-F159-4FE6-9535-776776237FC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73994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A362B2FC-397F-40CA-A6AA-ABE08DA560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DEF5-E727-4940-907E-0DE1579998C2}" type="datetimeFigureOut">
              <a:rPr lang="ar-SA" smtClean="0"/>
              <a:pPr/>
              <a:t>06/07/41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6166FA98-2C0E-444A-BACC-61A65B45D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BD2B36BA-EB3B-4528-BE5B-1018BA312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E3208-F159-4FE6-9535-776776237FC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64449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F30A99AF-402B-4918-984D-3A142C1A96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240DD12B-64D2-4E9E-8EE4-9B2168772E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64762587-5AB3-4BEF-90C1-202EDBDB67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6B95E62F-6E0D-42F3-9232-964C392EE7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DEF5-E727-4940-907E-0DE1579998C2}" type="datetimeFigureOut">
              <a:rPr lang="ar-SA" smtClean="0"/>
              <a:pPr/>
              <a:t>06/07/41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8EE3AC2-5121-4277-9E8B-4D8B9980C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3EAA933-DFF7-4EB4-9B2C-EC673A77B7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E3208-F159-4FE6-9535-776776237FC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24245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82A49F9-1EB5-438F-B5E2-29FA79FCE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FB6D1D9A-1E88-4D7E-925E-26ADE64398F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FDE5494-62FA-4378-9644-66FC8188F4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حرر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C054F258-67A9-47FA-8AB7-2AC528097B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CDEF5-E727-4940-907E-0DE1579998C2}" type="datetimeFigureOut">
              <a:rPr lang="ar-SA" smtClean="0"/>
              <a:pPr/>
              <a:t>06/07/41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826A6913-DEE4-43EE-9A19-023AC1136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B95187F2-07BE-4D3A-B70E-2C1D82330B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2E3208-F159-4FE6-9535-776776237FC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464241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285F07D-F5EE-4316-B3AA-C85F7A99D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4B628F4-034B-4693-8112-00F10EEFAE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حرر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A38B859-3116-4809-9FCE-E77FF19C1A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5CDEF5-E727-4940-907E-0DE1579998C2}" type="datetimeFigureOut">
              <a:rPr lang="ar-SA" smtClean="0"/>
              <a:pPr/>
              <a:t>06/07/41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FDB3C138-5205-4881-8376-372364BD93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F34D8C7-DD0A-4482-BEBA-A171253D2B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E3208-F159-4FE6-9535-776776237FC9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324225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gif"/><Relationship Id="rId5" Type="http://schemas.openxmlformats.org/officeDocument/2006/relationships/image" Target="../media/image22.gif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4.gif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4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ov"/><Relationship Id="rId1" Type="http://schemas.microsoft.com/office/2007/relationships/media" Target="../media/media1.mov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31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vgsilh.com/image/2029349.html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gif"/><Relationship Id="rId1" Type="http://schemas.openxmlformats.org/officeDocument/2006/relationships/slideLayout" Target="../slideLayouts/slideLayout12.xml"/><Relationship Id="rId4" Type="http://schemas.openxmlformats.org/officeDocument/2006/relationships/hyperlink" Target="https://en.wikipedia.org/wiki/File:Koushi_10x10.svg" TargetMode="Externa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svgsilh.com/image/2029349.html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DELL\Downloads\&#1575;&#1602;&#1585;&#1575;&#1620;%20-%20&#1581;&#1605;&#1608;&#1583;%20&#1575;&#1604;&#1582;&#1590;&#1585;%20Iqra'a%20(Lyrics%20Vid)%20-%20Humood.m4a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Freeform: Shape 10">
            <a:extLst>
              <a:ext uri="{FF2B5EF4-FFF2-40B4-BE49-F238E27FC236}">
                <a16:creationId xmlns:a16="http://schemas.microsoft.com/office/drawing/2014/main" id="{04DC2037-48A0-4F22-B9D4-8EAEBC780A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149721" y="4682920"/>
            <a:ext cx="4522796" cy="2175080"/>
          </a:xfrm>
          <a:custGeom>
            <a:avLst/>
            <a:gdLst>
              <a:gd name="connsiteX0" fmla="*/ 3515449 w 4522796"/>
              <a:gd name="connsiteY0" fmla="*/ 0 h 2175080"/>
              <a:gd name="connsiteX1" fmla="*/ 0 w 4522796"/>
              <a:gd name="connsiteY1" fmla="*/ 0 h 2175080"/>
              <a:gd name="connsiteX2" fmla="*/ 0 w 4522796"/>
              <a:gd name="connsiteY2" fmla="*/ 2175080 h 2175080"/>
              <a:gd name="connsiteX3" fmla="*/ 4522796 w 4522796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22796" h="2175080">
                <a:moveTo>
                  <a:pt x="3515449" y="0"/>
                </a:moveTo>
                <a:lnTo>
                  <a:pt x="0" y="0"/>
                </a:lnTo>
                <a:lnTo>
                  <a:pt x="0" y="2175080"/>
                </a:lnTo>
                <a:lnTo>
                  <a:pt x="4522796" y="217508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b="1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Freeform 22">
            <a:extLst>
              <a:ext uri="{FF2B5EF4-FFF2-40B4-BE49-F238E27FC236}">
                <a16:creationId xmlns:a16="http://schemas.microsoft.com/office/drawing/2014/main" id="{0006CBFD-ADA0-43D1-9332-9C34CA1C76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66810" y="4682920"/>
            <a:ext cx="5925190" cy="2175080"/>
          </a:xfrm>
          <a:custGeom>
            <a:avLst/>
            <a:gdLst>
              <a:gd name="connsiteX0" fmla="*/ 1007347 w 5925190"/>
              <a:gd name="connsiteY0" fmla="*/ 0 h 2175080"/>
              <a:gd name="connsiteX1" fmla="*/ 5925190 w 5925190"/>
              <a:gd name="connsiteY1" fmla="*/ 0 h 2175080"/>
              <a:gd name="connsiteX2" fmla="*/ 5925190 w 5925190"/>
              <a:gd name="connsiteY2" fmla="*/ 2175080 h 2175080"/>
              <a:gd name="connsiteX3" fmla="*/ 0 w 5925190"/>
              <a:gd name="connsiteY3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25190" h="2175080">
                <a:moveTo>
                  <a:pt x="1007347" y="0"/>
                </a:moveTo>
                <a:lnTo>
                  <a:pt x="5925190" y="0"/>
                </a:lnTo>
                <a:lnTo>
                  <a:pt x="5925190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Freeform 25">
            <a:extLst>
              <a:ext uri="{FF2B5EF4-FFF2-40B4-BE49-F238E27FC236}">
                <a16:creationId xmlns:a16="http://schemas.microsoft.com/office/drawing/2014/main" id="{2B931666-F28F-45F3-A074-66D2272D58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682920"/>
            <a:ext cx="7114535" cy="2175080"/>
          </a:xfrm>
          <a:custGeom>
            <a:avLst/>
            <a:gdLst>
              <a:gd name="connsiteX0" fmla="*/ 0 w 7114535"/>
              <a:gd name="connsiteY0" fmla="*/ 0 h 2175080"/>
              <a:gd name="connsiteX1" fmla="*/ 1189345 w 7114535"/>
              <a:gd name="connsiteY1" fmla="*/ 0 h 2175080"/>
              <a:gd name="connsiteX2" fmla="*/ 7114535 w 7114535"/>
              <a:gd name="connsiteY2" fmla="*/ 0 h 2175080"/>
              <a:gd name="connsiteX3" fmla="*/ 6107188 w 7114535"/>
              <a:gd name="connsiteY3" fmla="*/ 2175080 h 2175080"/>
              <a:gd name="connsiteX4" fmla="*/ 1189345 w 7114535"/>
              <a:gd name="connsiteY4" fmla="*/ 2175080 h 2175080"/>
              <a:gd name="connsiteX5" fmla="*/ 0 w 7114535"/>
              <a:gd name="connsiteY5" fmla="*/ 2175080 h 2175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4535" h="2175080">
                <a:moveTo>
                  <a:pt x="0" y="0"/>
                </a:moveTo>
                <a:lnTo>
                  <a:pt x="1189345" y="0"/>
                </a:lnTo>
                <a:lnTo>
                  <a:pt x="7114535" y="0"/>
                </a:lnTo>
                <a:lnTo>
                  <a:pt x="6107188" y="2175080"/>
                </a:lnTo>
                <a:lnTo>
                  <a:pt x="1189345" y="2175080"/>
                </a:lnTo>
                <a:lnTo>
                  <a:pt x="0" y="2175080"/>
                </a:lnTo>
                <a:close/>
              </a:path>
            </a:pathLst>
          </a:custGeom>
          <a:solidFill>
            <a:srgbClr val="FF7979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35842" name="Picture 2" descr="https://15f7fy16numklnwbn3m52e15-wpengine.netdna-ssl.com/wp-content/uploads/2016/04/19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29682" y="574765"/>
            <a:ext cx="4962318" cy="3961585"/>
          </a:xfrm>
          <a:prstGeom prst="rect">
            <a:avLst/>
          </a:prstGeom>
          <a:noFill/>
        </p:spPr>
      </p:pic>
      <p:sp>
        <p:nvSpPr>
          <p:cNvPr id="17" name="TextBox 10"/>
          <p:cNvSpPr txBox="1"/>
          <p:nvPr/>
        </p:nvSpPr>
        <p:spPr>
          <a:xfrm>
            <a:off x="1071155" y="1968206"/>
            <a:ext cx="7210696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ar-SA" sz="4000" b="1" dirty="0">
                <a:latin typeface="Poppins Light" charset="0"/>
                <a:ea typeface="Poppins Light" charset="0"/>
                <a:cs typeface="Poppins Light" charset="0"/>
              </a:rPr>
              <a:t>إن المعرفة لم تعد قوة في عصر السرعة والانترنت والكمبيوتر إنما تطبيق المعرفة هو القوة </a:t>
            </a:r>
            <a:endParaRPr lang="en-US" sz="4000" b="1" dirty="0">
              <a:latin typeface="Poppins Light" charset="0"/>
              <a:ea typeface="Poppins Light" charset="0"/>
              <a:cs typeface="Poppins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7246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0"/>
          <p:cNvSpPr/>
          <p:nvPr/>
        </p:nvSpPr>
        <p:spPr>
          <a:xfrm>
            <a:off x="772368" y="1306762"/>
            <a:ext cx="7771904" cy="4786857"/>
          </a:xfrm>
          <a:prstGeom prst="rect">
            <a:avLst/>
          </a:prstGeom>
          <a:gradFill flip="none" rotWithShape="1">
            <a:gsLst>
              <a:gs pos="0">
                <a:srgbClr val="FF7979">
                  <a:tint val="66000"/>
                  <a:satMod val="160000"/>
                </a:srgbClr>
              </a:gs>
              <a:gs pos="50000">
                <a:srgbClr val="FF7979">
                  <a:tint val="44500"/>
                  <a:satMod val="160000"/>
                </a:srgbClr>
              </a:gs>
              <a:gs pos="100000">
                <a:srgbClr val="FF797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3" name="Rectangle 7"/>
          <p:cNvSpPr/>
          <p:nvPr/>
        </p:nvSpPr>
        <p:spPr>
          <a:xfrm rot="20176540">
            <a:off x="7294379" y="725194"/>
            <a:ext cx="1872208" cy="12604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4" name="وسيلة شرح على شكل سحابة 3">
            <a:extLst>
              <a:ext uri="{FF2B5EF4-FFF2-40B4-BE49-F238E27FC236}">
                <a16:creationId xmlns:a16="http://schemas.microsoft.com/office/drawing/2014/main" id="{1F7D0F34-5A25-48C4-A864-8CA28CA76EEF}"/>
              </a:ext>
            </a:extLst>
          </p:cNvPr>
          <p:cNvSpPr/>
          <p:nvPr/>
        </p:nvSpPr>
        <p:spPr bwMode="auto">
          <a:xfrm>
            <a:off x="220769" y="296276"/>
            <a:ext cx="5114706" cy="3733800"/>
          </a:xfrm>
          <a:prstGeom prst="cloudCallout">
            <a:avLst>
              <a:gd name="adj1" fmla="val 57020"/>
              <a:gd name="adj2" fmla="val 65999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1"/>
          <a:lstStyle/>
          <a:p>
            <a:pPr algn="ctr">
              <a:defRPr/>
            </a:pPr>
            <a:r>
              <a:rPr lang="ar-SA" sz="3600" b="1" dirty="0"/>
              <a:t>افتحي </a:t>
            </a:r>
            <a:r>
              <a:rPr lang="ar-SA" sz="3600" b="1" dirty="0" err="1"/>
              <a:t>مسرد</a:t>
            </a:r>
            <a:r>
              <a:rPr lang="ar-SA" sz="3600" b="1" dirty="0"/>
              <a:t> المصطلحات </a:t>
            </a:r>
            <a:r>
              <a:rPr lang="ar-SA" sz="3600" b="1" dirty="0" err="1"/>
              <a:t>لتتعرفي</a:t>
            </a:r>
            <a:r>
              <a:rPr lang="ar-SA" sz="3600" b="1" dirty="0"/>
              <a:t> على معنى المفردة الجديدة</a:t>
            </a:r>
          </a:p>
          <a:p>
            <a:pPr algn="ctr">
              <a:defRPr/>
            </a:pPr>
            <a:endParaRPr lang="ar-SA" sz="4000" b="1" dirty="0"/>
          </a:p>
          <a:p>
            <a:pPr algn="ctr">
              <a:defRPr/>
            </a:pPr>
            <a:endParaRPr lang="ar-SA" sz="4000" b="1" dirty="0"/>
          </a:p>
        </p:txBody>
      </p:sp>
      <p:pic>
        <p:nvPicPr>
          <p:cNvPr id="25" name="Picture 2" descr="C:\Users\DELL\Pictures\IMG_3290.PNG">
            <a:extLst>
              <a:ext uri="{FF2B5EF4-FFF2-40B4-BE49-F238E27FC236}">
                <a16:creationId xmlns:a16="http://schemas.microsoft.com/office/drawing/2014/main" id="{8A0CB2E1-A15B-4336-82E4-883745B39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9058" y="3429000"/>
            <a:ext cx="2474778" cy="3429000"/>
          </a:xfrm>
          <a:prstGeom prst="rect">
            <a:avLst/>
          </a:prstGeom>
          <a:noFill/>
        </p:spPr>
      </p:pic>
      <p:sp>
        <p:nvSpPr>
          <p:cNvPr id="26" name="مستطيل مستدير الزوايا 4">
            <a:extLst>
              <a:ext uri="{FF2B5EF4-FFF2-40B4-BE49-F238E27FC236}">
                <a16:creationId xmlns:a16="http://schemas.microsoft.com/office/drawing/2014/main" id="{FE0160D4-AE71-458F-875F-7BB1A3959D6B}"/>
              </a:ext>
            </a:extLst>
          </p:cNvPr>
          <p:cNvSpPr/>
          <p:nvPr/>
        </p:nvSpPr>
        <p:spPr>
          <a:xfrm>
            <a:off x="2440968" y="5162369"/>
            <a:ext cx="3888432" cy="576064"/>
          </a:xfrm>
          <a:prstGeom prst="round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lvl="0" algn="ctr"/>
            <a:endParaRPr lang="ar-SA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ar-SA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ثم سجليها في دفتر العلوم </a:t>
            </a:r>
            <a:endParaRPr lang="en-US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ar-SA" dirty="0"/>
          </a:p>
        </p:txBody>
      </p:sp>
      <p:sp>
        <p:nvSpPr>
          <p:cNvPr id="27" name="مربع نص 26">
            <a:extLst>
              <a:ext uri="{FF2B5EF4-FFF2-40B4-BE49-F238E27FC236}">
                <a16:creationId xmlns:a16="http://schemas.microsoft.com/office/drawing/2014/main" id="{2298EAAD-3AB4-447F-8C34-714E2FCF6678}"/>
              </a:ext>
            </a:extLst>
          </p:cNvPr>
          <p:cNvSpPr txBox="1"/>
          <p:nvPr/>
        </p:nvSpPr>
        <p:spPr>
          <a:xfrm>
            <a:off x="9725025" y="6324600"/>
            <a:ext cx="21661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383287082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solidFill>
            <a:schemeClr val="bg1"/>
          </a:solidFill>
        </p:spPr>
      </p:sp>
      <p:sp>
        <p:nvSpPr>
          <p:cNvPr id="12" name="Rectangle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5" name="Rectangle 14"/>
          <p:cNvSpPr/>
          <p:nvPr/>
        </p:nvSpPr>
        <p:spPr>
          <a:xfrm>
            <a:off x="0" y="0"/>
            <a:ext cx="5807870" cy="6858000"/>
          </a:xfrm>
          <a:prstGeom prst="rect">
            <a:avLst/>
          </a:prstGeom>
          <a:solidFill>
            <a:srgbClr val="FF797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F61A6AFC-3A90-4C35-A89A-680853FB144E}"/>
              </a:ext>
            </a:extLst>
          </p:cNvPr>
          <p:cNvSpPr txBox="1"/>
          <p:nvPr/>
        </p:nvSpPr>
        <p:spPr>
          <a:xfrm>
            <a:off x="6688184" y="2200903"/>
            <a:ext cx="5016136" cy="196977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ar-SA" sz="3200" b="1" dirty="0"/>
              <a:t>توضح المقصود بكل المسافة والسرعة والسرعة </a:t>
            </a:r>
            <a:r>
              <a:rPr lang="ar-SA" sz="3200" b="1" dirty="0" err="1"/>
              <a:t>المتجهة .</a:t>
            </a:r>
            <a:endParaRPr lang="ar-SA" sz="3200" b="1" dirty="0"/>
          </a:p>
          <a:p>
            <a:pPr marL="742950" indent="-742950">
              <a:buFont typeface="+mj-lt"/>
              <a:buAutoNum type="arabicPeriod"/>
            </a:pPr>
            <a:r>
              <a:rPr lang="ar-SA" sz="3200" b="1" dirty="0"/>
              <a:t>تقارن بين المسافات </a:t>
            </a:r>
            <a:r>
              <a:rPr lang="ar-SA" sz="3200" b="1" dirty="0" err="1"/>
              <a:t>والأزاحة</a:t>
            </a:r>
            <a:r>
              <a:rPr lang="ar-SA" sz="3200" b="1" dirty="0"/>
              <a:t>  </a:t>
            </a:r>
            <a:r>
              <a:rPr lang="ar-SA" sz="3200" b="1" dirty="0" err="1"/>
              <a:t>.</a:t>
            </a:r>
            <a:endParaRPr lang="ar-SA" sz="3200" b="1" dirty="0"/>
          </a:p>
          <a:p>
            <a:pPr marL="742950" indent="-742950">
              <a:buFont typeface="+mj-lt"/>
              <a:buAutoNum type="arabicPeriod"/>
            </a:pPr>
            <a:r>
              <a:rPr lang="ar-SA" sz="3200" b="1" dirty="0"/>
              <a:t>تمثل الحركة </a:t>
            </a:r>
            <a:r>
              <a:rPr lang="ar-SA" sz="3200" b="1" dirty="0" err="1"/>
              <a:t>بيانياً .</a:t>
            </a:r>
            <a:endParaRPr lang="ar-SA" sz="3200" b="1" dirty="0"/>
          </a:p>
        </p:txBody>
      </p:sp>
      <p:sp>
        <p:nvSpPr>
          <p:cNvPr id="17" name="TextBox 2"/>
          <p:cNvSpPr txBox="1"/>
          <p:nvPr/>
        </p:nvSpPr>
        <p:spPr>
          <a:xfrm>
            <a:off x="7440661" y="948090"/>
            <a:ext cx="3974830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SA" sz="4400" b="1" dirty="0">
                <a:ln w="11430"/>
                <a:solidFill>
                  <a:srgbClr val="C00000"/>
                </a:solidFill>
                <a:latin typeface="Poppins Light" charset="0"/>
                <a:ea typeface="Poppins Light" charset="0"/>
                <a:cs typeface="Poppins Light" charset="0"/>
              </a:rPr>
              <a:t>الأهداف</a:t>
            </a:r>
            <a:endParaRPr lang="en-US" sz="4400" b="1" dirty="0">
              <a:ln w="11430"/>
              <a:solidFill>
                <a:srgbClr val="C00000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  <p:pic>
        <p:nvPicPr>
          <p:cNvPr id="33794" name="Picture 2" descr="ÙØªÙØ¬Ø© Ø¨Ø­Ø« Ø§ÙØµÙØ± Ø¹Ù Ø³Ø¨Ø§Ù Ø§ÙØ®ÙÙ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02636" y="2063355"/>
            <a:ext cx="2965845" cy="2965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509560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98 0 L 0 0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5" grpId="0" animBg="1"/>
      <p:bldP spid="15" grpId="1" animBg="1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3"/>
          <p:cNvSpPr/>
          <p:nvPr/>
        </p:nvSpPr>
        <p:spPr>
          <a:xfrm>
            <a:off x="6217920" y="3926687"/>
            <a:ext cx="55382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2800" dirty="0"/>
              <a:t>ماذا تلاحظين في الصورة التي </a:t>
            </a:r>
            <a:r>
              <a:rPr lang="ar-SA" sz="2800" dirty="0" err="1"/>
              <a:t>أمامك  ؟</a:t>
            </a:r>
            <a:endParaRPr lang="ar-SA" sz="2800" dirty="0"/>
          </a:p>
        </p:txBody>
      </p:sp>
      <p:sp>
        <p:nvSpPr>
          <p:cNvPr id="1026" name="AutoShape 2" descr="ÙØªÙØ¬Ø© Ø¨Ø­Ø« Ø§ÙØµÙØ± Ø¹Ù Ø§ÙÙØªØ§Ø¨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028" name="AutoShape 4" descr="ÙØªÙØ¬Ø© Ø¨Ø­Ø« Ø§ÙØµÙØ± Ø¹Ù Ø§ÙÙØªØ§Ø¨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t="21075" r="11142" b="10100"/>
          <a:stretch>
            <a:fillRect/>
          </a:stretch>
        </p:blipFill>
        <p:spPr bwMode="auto">
          <a:xfrm>
            <a:off x="-1" y="1"/>
            <a:ext cx="577378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ستطيل 6">
            <a:extLst>
              <a:ext uri="{FF2B5EF4-FFF2-40B4-BE49-F238E27FC236}">
                <a16:creationId xmlns:a16="http://schemas.microsoft.com/office/drawing/2014/main" id="{B258CCF8-E98E-4B02-BB86-B1448B803CDD}"/>
              </a:ext>
            </a:extLst>
          </p:cNvPr>
          <p:cNvSpPr/>
          <p:nvPr/>
        </p:nvSpPr>
        <p:spPr>
          <a:xfrm>
            <a:off x="9163480" y="1058542"/>
            <a:ext cx="260359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4000" u="sng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شريحة التركيز</a:t>
            </a:r>
            <a:endParaRPr lang="ar-SA" sz="4000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6626" name="Picture 2" descr="https://muhannadknol.files.wordpress.com/2014/05/lixpe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306344" flipH="1">
            <a:off x="6074227" y="452088"/>
            <a:ext cx="2834640" cy="2665740"/>
          </a:xfrm>
          <a:prstGeom prst="teardrop">
            <a:avLst>
              <a:gd name="adj" fmla="val 123801"/>
            </a:avLst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7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 w="3175" cap="sq" cmpd="thinThick"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19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8" name="مستطيل 7">
            <a:extLst>
              <a:ext uri="{FF2B5EF4-FFF2-40B4-BE49-F238E27FC236}">
                <a16:creationId xmlns:a16="http://schemas.microsoft.com/office/drawing/2014/main" id="{52E982FB-1DAA-4F1D-B72C-B78AF809B110}"/>
              </a:ext>
            </a:extLst>
          </p:cNvPr>
          <p:cNvSpPr/>
          <p:nvPr/>
        </p:nvSpPr>
        <p:spPr>
          <a:xfrm>
            <a:off x="4976949" y="744853"/>
            <a:ext cx="66751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sz="5400" b="1" u="sng" spc="50" dirty="0">
                <a:ln w="0"/>
                <a:solidFill>
                  <a:srgbClr val="CC3399"/>
                </a:solidFill>
              </a:rPr>
              <a:t>الربط مع المعرفة السابقة </a:t>
            </a:r>
            <a:endParaRPr lang="en-US" sz="5400" b="1" u="sng" spc="50" dirty="0">
              <a:ln w="0"/>
              <a:solidFill>
                <a:srgbClr val="CC3399"/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/>
          <a:srcRect l="33452" t="28729" r="6205" b="10100"/>
          <a:stretch>
            <a:fillRect/>
          </a:stretch>
        </p:blipFill>
        <p:spPr bwMode="auto">
          <a:xfrm>
            <a:off x="979713" y="1005839"/>
            <a:ext cx="3030583" cy="5125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quarter" idx="10"/>
          </p:nvPr>
        </p:nvSpPr>
        <p:spPr>
          <a:xfrm>
            <a:off x="6108700" y="0"/>
            <a:ext cx="6083300" cy="3429000"/>
          </a:xfrm>
          <a:solidFill>
            <a:schemeClr val="bg2"/>
          </a:solidFill>
        </p:spPr>
      </p:sp>
      <p:sp>
        <p:nvSpPr>
          <p:cNvPr id="3" name="Rectangle 2"/>
          <p:cNvSpPr/>
          <p:nvPr/>
        </p:nvSpPr>
        <p:spPr>
          <a:xfrm>
            <a:off x="0" y="0"/>
            <a:ext cx="6108700" cy="3429000"/>
          </a:xfrm>
          <a:prstGeom prst="rect">
            <a:avLst/>
          </a:prstGeom>
          <a:gradFill flip="none" rotWithShape="1">
            <a:gsLst>
              <a:gs pos="0">
                <a:srgbClr val="FF7979">
                  <a:tint val="66000"/>
                  <a:satMod val="160000"/>
                </a:srgbClr>
              </a:gs>
              <a:gs pos="50000">
                <a:srgbClr val="FF7979">
                  <a:tint val="44500"/>
                  <a:satMod val="160000"/>
                </a:srgbClr>
              </a:gs>
              <a:gs pos="100000">
                <a:srgbClr val="FF7979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26" name="TextBox 17">
            <a:extLst>
              <a:ext uri="{FF2B5EF4-FFF2-40B4-BE49-F238E27FC236}">
                <a16:creationId xmlns:a16="http://schemas.microsoft.com/office/drawing/2014/main" id="{9FEC09E1-7CE4-44AC-AD3C-F514F5D576EA}"/>
              </a:ext>
            </a:extLst>
          </p:cNvPr>
          <p:cNvSpPr txBox="1"/>
          <p:nvPr/>
        </p:nvSpPr>
        <p:spPr>
          <a:xfrm>
            <a:off x="2136809" y="483582"/>
            <a:ext cx="6014416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ar-SA" sz="4000" dirty="0"/>
              <a:t>قراءة فردية صامته ص 81</a:t>
            </a:r>
          </a:p>
          <a:p>
            <a:pPr algn="ctr"/>
            <a:r>
              <a:rPr lang="ar-SA" sz="4000" dirty="0"/>
              <a:t>عنوان : الحركة النسبية </a:t>
            </a:r>
          </a:p>
          <a:p>
            <a:pPr algn="ctr"/>
            <a:r>
              <a:rPr lang="ar-SA" sz="4000" dirty="0"/>
              <a:t>كتابة أسئلة في 3 اتجاهات 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9457509" y="0"/>
            <a:ext cx="2734491" cy="6858000"/>
          </a:xfrm>
          <a:prstGeom prst="rect">
            <a:avLst/>
          </a:prstGeom>
          <a:solidFill>
            <a:srgbClr val="B9213A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TextBox 17">
            <a:extLst>
              <a:ext uri="{FF2B5EF4-FFF2-40B4-BE49-F238E27FC236}">
                <a16:creationId xmlns:a16="http://schemas.microsoft.com/office/drawing/2014/main" id="{9FEC09E1-7CE4-44AC-AD3C-F514F5D576EA}"/>
              </a:ext>
            </a:extLst>
          </p:cNvPr>
          <p:cNvSpPr txBox="1"/>
          <p:nvPr/>
        </p:nvSpPr>
        <p:spPr>
          <a:xfrm>
            <a:off x="2542902" y="4332771"/>
            <a:ext cx="5181849" cy="18466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ar-SA" sz="4000" dirty="0"/>
              <a:t>قراءة فردية صامته ص 81</a:t>
            </a:r>
          </a:p>
          <a:p>
            <a:pPr algn="ctr"/>
            <a:r>
              <a:rPr lang="ar-SA" sz="4000" dirty="0"/>
              <a:t>عنوان : المسافة والإزاحة</a:t>
            </a:r>
          </a:p>
          <a:p>
            <a:pPr algn="ctr"/>
            <a:r>
              <a:rPr lang="ar-SA" sz="4000" dirty="0"/>
              <a:t>كتابة أسئلة في 3 اتجاهات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483634" y="749157"/>
            <a:ext cx="2708366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ar-SA" sz="3200" b="1" spc="50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oppins Light" charset="0"/>
                <a:ea typeface="Poppins Light" charset="0"/>
                <a:cs typeface="Poppins Light" charset="0"/>
              </a:rPr>
              <a:t>استراتيجية </a:t>
            </a:r>
            <a:r>
              <a:rPr lang="ar-SA" sz="3200" b="1" spc="50" dirty="0" err="1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oppins Light" charset="0"/>
                <a:ea typeface="Poppins Light" charset="0"/>
                <a:cs typeface="Poppins Light" charset="0"/>
              </a:rPr>
              <a:t>جيكسو</a:t>
            </a:r>
            <a:endParaRPr lang="en-US" sz="3200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Poppins Light" charset="0"/>
              <a:ea typeface="Poppins Light" charset="0"/>
              <a:cs typeface="Poppins Light" charset="0"/>
            </a:endParaRPr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2" cstate="print"/>
          <a:srcRect l="20913" t="52080" r="40673" b="24411"/>
          <a:stretch>
            <a:fillRect/>
          </a:stretch>
        </p:blipFill>
        <p:spPr bwMode="auto">
          <a:xfrm>
            <a:off x="9823269" y="3846543"/>
            <a:ext cx="2020388" cy="25020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 descr="ÙØ§ ÙÙ ÙÙØ§Ø¦Ø¯ Ø§ÙØ¬Ø±Ù"/>
          <p:cNvPicPr>
            <a:picLocks noChangeAspect="1" noChangeArrowheads="1"/>
          </p:cNvPicPr>
          <p:nvPr/>
        </p:nvPicPr>
        <p:blipFill>
          <a:blip r:embed="rId3" cstate="print"/>
          <a:srcRect b="29640"/>
          <a:stretch>
            <a:fillRect/>
          </a:stretch>
        </p:blipFill>
        <p:spPr bwMode="auto">
          <a:xfrm>
            <a:off x="3109252" y="2690948"/>
            <a:ext cx="3859835" cy="12932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71499336"/>
      </p:ext>
    </p:extLst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200"/>
                            </p:stCondLst>
                            <p:childTnLst>
                              <p:par>
                                <p:cTn id="9" presetID="23" presetClass="emph" presetSubtype="0" repeatCount="2000" fill="remove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mph" presetSubtype="0" repeatCount="2000" fill="remove" grpId="0" nodeType="withEffect">
                                  <p:stCondLst>
                                    <p:cond delay="2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  <p:bldP spid="26" grpId="0"/>
      <p:bldP spid="8" grpId="0"/>
      <p:bldP spid="1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5579" t="25439" r="11393" b="15778"/>
          <a:stretch>
            <a:fillRect/>
          </a:stretch>
        </p:blipFill>
        <p:spPr bwMode="auto">
          <a:xfrm>
            <a:off x="594361" y="431073"/>
            <a:ext cx="4522822" cy="591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مستطيل 6"/>
          <p:cNvSpPr/>
          <p:nvPr/>
        </p:nvSpPr>
        <p:spPr>
          <a:xfrm>
            <a:off x="6977727" y="2160116"/>
            <a:ext cx="22076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000" spc="50" dirty="0">
                <a:ln w="0"/>
                <a:solidFill>
                  <a:srgbClr val="C00000"/>
                </a:solidFill>
              </a:rPr>
              <a:t>ماذا </a:t>
            </a:r>
            <a:r>
              <a:rPr lang="ar-SA" sz="4000" spc="50" dirty="0" err="1">
                <a:ln w="0"/>
                <a:solidFill>
                  <a:srgbClr val="C00000"/>
                </a:solidFill>
              </a:rPr>
              <a:t>قرأتي</a:t>
            </a:r>
            <a:r>
              <a:rPr lang="ar-SA" sz="4000" spc="50" dirty="0">
                <a:ln w="0"/>
                <a:solidFill>
                  <a:srgbClr val="C00000"/>
                </a:solidFill>
              </a:rPr>
              <a:t>  </a:t>
            </a:r>
            <a:endParaRPr lang="en-US" sz="4000" spc="50" dirty="0">
              <a:ln w="0"/>
              <a:solidFill>
                <a:srgbClr val="C00000"/>
              </a:solidFill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5172631" y="3374963"/>
            <a:ext cx="641874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sz="4000" b="1" spc="50" dirty="0">
                <a:ln w="0"/>
              </a:rPr>
              <a:t>كيف تعلم أن جسماً ما غير </a:t>
            </a:r>
            <a:r>
              <a:rPr lang="ar-SA" sz="4000" b="1" spc="50" dirty="0" err="1">
                <a:ln w="0"/>
              </a:rPr>
              <a:t>موضعه ؟</a:t>
            </a:r>
            <a:endParaRPr lang="en-US" sz="4000" b="1" spc="50" dirty="0">
              <a:ln w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10310256" y="431073"/>
            <a:ext cx="12811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b="1" spc="50" dirty="0">
                <a:ln w="0"/>
                <a:solidFill>
                  <a:schemeClr val="accent6">
                    <a:lumMod val="75000"/>
                  </a:schemeClr>
                </a:solidFill>
              </a:rPr>
              <a:t>تقويم مرحلي </a:t>
            </a:r>
            <a:endParaRPr lang="en-US" b="1" spc="50" dirty="0">
              <a:ln w="0"/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071664" y="3233652"/>
            <a:ext cx="1512168" cy="1512168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6" name="Rectangle 15"/>
          <p:cNvSpPr/>
          <p:nvPr/>
        </p:nvSpPr>
        <p:spPr>
          <a:xfrm>
            <a:off x="5158065" y="3233652"/>
            <a:ext cx="1512168" cy="1512168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7" name="Rectangle 16"/>
          <p:cNvSpPr/>
          <p:nvPr/>
        </p:nvSpPr>
        <p:spPr>
          <a:xfrm>
            <a:off x="7294512" y="3264375"/>
            <a:ext cx="1512168" cy="1512168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5" name="TextBox 24"/>
          <p:cNvSpPr txBox="1"/>
          <p:nvPr/>
        </p:nvSpPr>
        <p:spPr>
          <a:xfrm>
            <a:off x="7294512" y="5107815"/>
            <a:ext cx="1512168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ar-SA" sz="3200" b="1" dirty="0">
                <a:latin typeface="Poppins Medium" charset="0"/>
                <a:ea typeface="Poppins Medium" charset="0"/>
                <a:cs typeface="Poppins Medium" charset="0"/>
              </a:rPr>
              <a:t>إذا تغير شكلة  </a:t>
            </a:r>
            <a:endParaRPr lang="en-US" sz="3200" b="1" dirty="0">
              <a:latin typeface="Poppins Medium" charset="0"/>
              <a:ea typeface="Poppins Medium" charset="0"/>
              <a:cs typeface="Poppins Medium" charset="0"/>
            </a:endParaRP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856D8E58-BE4B-4FD0-AEB3-F620F6140AD0}"/>
              </a:ext>
            </a:extLst>
          </p:cNvPr>
          <p:cNvSpPr txBox="1"/>
          <p:nvPr/>
        </p:nvSpPr>
        <p:spPr>
          <a:xfrm>
            <a:off x="2961799" y="1846637"/>
            <a:ext cx="612648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latin typeface="Poppins SemiBold" charset="0"/>
                <a:ea typeface="Poppins SemiBold" charset="0"/>
                <a:cs typeface="Poppins SemiBold" charset="0"/>
              </a:rPr>
              <a:t>متى يكون الجسم متحرك </a:t>
            </a:r>
            <a:endParaRPr lang="en-US" sz="4000" b="1" dirty="0">
              <a:ln w="0"/>
              <a:solidFill>
                <a:srgbClr val="C00000"/>
              </a:solidFill>
              <a:latin typeface="Poppins SemiBold" charset="0"/>
              <a:ea typeface="Poppins SemiBold" charset="0"/>
              <a:cs typeface="Poppins SemiBold" charset="0"/>
            </a:endParaRPr>
          </a:p>
        </p:txBody>
      </p:sp>
      <p:sp>
        <p:nvSpPr>
          <p:cNvPr id="19" name="TextBox 24">
            <a:extLst>
              <a:ext uri="{FF2B5EF4-FFF2-40B4-BE49-F238E27FC236}">
                <a16:creationId xmlns:a16="http://schemas.microsoft.com/office/drawing/2014/main" id="{585F25CA-F256-4137-B658-625BFF2ED2D2}"/>
              </a:ext>
            </a:extLst>
          </p:cNvPr>
          <p:cNvSpPr txBox="1"/>
          <p:nvPr/>
        </p:nvSpPr>
        <p:spPr>
          <a:xfrm>
            <a:off x="5095733" y="5107814"/>
            <a:ext cx="1512168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ar-SA" sz="3200" b="1" dirty="0">
                <a:latin typeface="Poppins Medium" charset="0"/>
                <a:ea typeface="Poppins Medium" charset="0"/>
                <a:cs typeface="Poppins Medium" charset="0"/>
              </a:rPr>
              <a:t>إذا تغير حجمه </a:t>
            </a:r>
            <a:endParaRPr lang="en-US" sz="3200" b="1" dirty="0">
              <a:latin typeface="Poppins Medium" charset="0"/>
              <a:ea typeface="Poppins Medium" charset="0"/>
              <a:cs typeface="Poppins Medium" charset="0"/>
            </a:endParaRPr>
          </a:p>
        </p:txBody>
      </p:sp>
      <p:sp>
        <p:nvSpPr>
          <p:cNvPr id="21" name="TextBox 24">
            <a:extLst>
              <a:ext uri="{FF2B5EF4-FFF2-40B4-BE49-F238E27FC236}">
                <a16:creationId xmlns:a16="http://schemas.microsoft.com/office/drawing/2014/main" id="{A2675F01-0BC9-4E0D-8F5F-54CC71A676DD}"/>
              </a:ext>
            </a:extLst>
          </p:cNvPr>
          <p:cNvSpPr txBox="1"/>
          <p:nvPr/>
        </p:nvSpPr>
        <p:spPr>
          <a:xfrm>
            <a:off x="2973121" y="5011363"/>
            <a:ext cx="1512168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ar-SA" sz="3200" b="1" dirty="0">
                <a:latin typeface="Poppins Medium" charset="0"/>
                <a:ea typeface="Poppins Medium" charset="0"/>
                <a:cs typeface="Poppins Medium" charset="0"/>
              </a:rPr>
              <a:t>إذا تغير موضعه </a:t>
            </a:r>
            <a:endParaRPr lang="en-US" sz="3200" b="1" dirty="0">
              <a:latin typeface="Poppins Medium" charset="0"/>
              <a:ea typeface="Poppins Medium" charset="0"/>
              <a:cs typeface="Poppins Medium" charset="0"/>
            </a:endParaRPr>
          </a:p>
        </p:txBody>
      </p:sp>
      <p:sp>
        <p:nvSpPr>
          <p:cNvPr id="29" name="TextBox 19">
            <a:extLst>
              <a:ext uri="{FF2B5EF4-FFF2-40B4-BE49-F238E27FC236}">
                <a16:creationId xmlns:a16="http://schemas.microsoft.com/office/drawing/2014/main" id="{BCAA25E9-A9F1-40ED-B537-2D2F8FF1E0E4}"/>
              </a:ext>
            </a:extLst>
          </p:cNvPr>
          <p:cNvSpPr txBox="1"/>
          <p:nvPr/>
        </p:nvSpPr>
        <p:spPr>
          <a:xfrm>
            <a:off x="3253515" y="3774292"/>
            <a:ext cx="10861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A</a:t>
            </a:r>
          </a:p>
        </p:txBody>
      </p:sp>
      <p:sp>
        <p:nvSpPr>
          <p:cNvPr id="30" name="TextBox 19">
            <a:extLst>
              <a:ext uri="{FF2B5EF4-FFF2-40B4-BE49-F238E27FC236}">
                <a16:creationId xmlns:a16="http://schemas.microsoft.com/office/drawing/2014/main" id="{64FE84CC-482A-4BF9-936D-B72CA27C81A6}"/>
              </a:ext>
            </a:extLst>
          </p:cNvPr>
          <p:cNvSpPr txBox="1"/>
          <p:nvPr/>
        </p:nvSpPr>
        <p:spPr>
          <a:xfrm>
            <a:off x="5353172" y="3817002"/>
            <a:ext cx="10861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B</a:t>
            </a:r>
          </a:p>
        </p:txBody>
      </p:sp>
      <p:sp>
        <p:nvSpPr>
          <p:cNvPr id="31" name="TextBox 19">
            <a:extLst>
              <a:ext uri="{FF2B5EF4-FFF2-40B4-BE49-F238E27FC236}">
                <a16:creationId xmlns:a16="http://schemas.microsoft.com/office/drawing/2014/main" id="{A4EE45F1-A24E-4798-BB58-B85445FFE30B}"/>
              </a:ext>
            </a:extLst>
          </p:cNvPr>
          <p:cNvSpPr txBox="1"/>
          <p:nvPr/>
        </p:nvSpPr>
        <p:spPr>
          <a:xfrm>
            <a:off x="7507529" y="3815428"/>
            <a:ext cx="10861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C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B8958AB2-8D2E-4709-B32C-D349B553844B}"/>
              </a:ext>
            </a:extLst>
          </p:cNvPr>
          <p:cNvSpPr txBox="1"/>
          <p:nvPr/>
        </p:nvSpPr>
        <p:spPr>
          <a:xfrm>
            <a:off x="9725025" y="6324600"/>
            <a:ext cx="21661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23" name="مستطيل 22"/>
          <p:cNvSpPr/>
          <p:nvPr/>
        </p:nvSpPr>
        <p:spPr>
          <a:xfrm>
            <a:off x="10026723" y="579511"/>
            <a:ext cx="1204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b="1" dirty="0"/>
              <a:t>تقويم مرحلي </a:t>
            </a:r>
          </a:p>
        </p:txBody>
      </p:sp>
    </p:spTree>
    <p:extLst>
      <p:ext uri="{BB962C8B-B14F-4D97-AF65-F5344CB8AC3E}">
        <p14:creationId xmlns:p14="http://schemas.microsoft.com/office/powerpoint/2010/main" val="2159656167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0" presetClass="path" presetSubtype="0" decel="5000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08333E-6 -4.07407E-6 L 0.01224 -4.07407E-6 " pathEditMode="relative" rAng="0" ptsTypes="AA">
                                      <p:cBhvr>
                                        <p:cTn id="1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decel="50000" autoRev="1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2.08333E-6 -4.07407E-6 L 0.0125 -4.07407E-6 " pathEditMode="relative" rAng="0" ptsTypes="AA">
                                      <p:cBhvr>
                                        <p:cTn id="2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decel="5000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3.75E-6 -4.07407E-6 L 0.0125 -4.07407E-6 " pathEditMode="relative" rAng="0" ptsTypes="AA">
                                      <p:cBhvr>
                                        <p:cTn id="2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10000" decel="50000" autoRev="1" fill="hold" grpId="3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-4.07407E-6 L 0.01211 -4.07407E-6 " pathEditMode="relative" rAng="0" ptsTypes="AA">
                                      <p:cBhvr>
                                        <p:cTn id="2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10000" decel="50000" autoRev="1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3.75E-6 -4.07407E-6 L 0.01211 -4.07407E-6 " pathEditMode="relative" rAng="0" ptsTypes="AA">
                                      <p:cBhvr>
                                        <p:cTn id="2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10000" decel="5000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4.79167E-6 -4.07407E-6 L 0.0121 -4.07407E-6 " pathEditMode="relative" rAng="0" ptsTypes="AA">
                                      <p:cBhvr>
                                        <p:cTn id="2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autoRev="1" fill="hold" grpId="4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-2.08333E-6 -4.07407E-6 L -2.08333E-6 -0.0449 " pathEditMode="relative" rAng="0" ptsTypes="AA"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4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autoRev="1" fill="hold" grpId="3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3.75E-6 -4.07407E-6 L -3.75E-6 -0.0449 " pathEditMode="relative" rAng="0" ptsTypes="AA">
                                      <p:cBhvr>
                                        <p:cTn id="3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4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0" presetClass="path" presetSubtype="0" accel="50000" decel="50000" autoRev="1" fill="hold" grpId="2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4.79167E-6 -4.07407E-6 L 4.79167E-6 -0.0449 " pathEditMode="relative" rAng="0" ptsTypes="AA">
                                      <p:cBhvr>
                                        <p:cTn id="4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45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5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5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5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6" grpId="3" animBg="1"/>
      <p:bldP spid="17" grpId="0" animBg="1"/>
      <p:bldP spid="17" grpId="1" animBg="1"/>
      <p:bldP spid="17" grpId="2" animBg="1"/>
      <p:bldP spid="17" grpId="3" animBg="1"/>
      <p:bldP spid="17" grpId="4" animBg="1"/>
      <p:bldP spid="25" grpId="0"/>
      <p:bldP spid="14" grpId="0"/>
      <p:bldP spid="19" grpId="0"/>
      <p:bldP spid="21" grpId="0"/>
      <p:bldP spid="29" grpId="0"/>
      <p:bldP spid="30" grpId="0"/>
      <p:bldP spid="3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071664" y="3233652"/>
            <a:ext cx="1512168" cy="1512168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6" name="Rectangle 15"/>
          <p:cNvSpPr/>
          <p:nvPr/>
        </p:nvSpPr>
        <p:spPr>
          <a:xfrm>
            <a:off x="4583832" y="3233652"/>
            <a:ext cx="1512168" cy="1512168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7" name="Rectangle 16"/>
          <p:cNvSpPr/>
          <p:nvPr/>
        </p:nvSpPr>
        <p:spPr>
          <a:xfrm>
            <a:off x="6096000" y="3233652"/>
            <a:ext cx="1512168" cy="1512168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8" name="Rectangle 17"/>
          <p:cNvSpPr/>
          <p:nvPr/>
        </p:nvSpPr>
        <p:spPr>
          <a:xfrm>
            <a:off x="7608168" y="3233652"/>
            <a:ext cx="1512168" cy="1512168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5" name="TextBox 24"/>
          <p:cNvSpPr txBox="1"/>
          <p:nvPr/>
        </p:nvSpPr>
        <p:spPr>
          <a:xfrm>
            <a:off x="7608168" y="5107816"/>
            <a:ext cx="151216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ar-SA" sz="1600" b="1" dirty="0">
                <a:latin typeface="Poppins Medium" charset="0"/>
                <a:ea typeface="Poppins Medium" charset="0"/>
                <a:cs typeface="Poppins Medium" charset="0"/>
              </a:rPr>
              <a:t>الحركة النسبية </a:t>
            </a:r>
            <a:endParaRPr lang="en-US" sz="1600" b="1" dirty="0">
              <a:latin typeface="Poppins Medium" charset="0"/>
              <a:ea typeface="Poppins Medium" charset="0"/>
              <a:cs typeface="Poppins Medium" charset="0"/>
            </a:endParaRP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856D8E58-BE4B-4FD0-AEB3-F620F6140AD0}"/>
              </a:ext>
            </a:extLst>
          </p:cNvPr>
          <p:cNvSpPr txBox="1"/>
          <p:nvPr/>
        </p:nvSpPr>
        <p:spPr>
          <a:xfrm>
            <a:off x="2735716" y="1875482"/>
            <a:ext cx="672056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latin typeface="Poppins SemiBold" charset="0"/>
                <a:ea typeface="Poppins SemiBold" charset="0"/>
                <a:cs typeface="Poppins SemiBold" charset="0"/>
              </a:rPr>
              <a:t>البعد بين نقطة البداية ونقطة النهاية </a:t>
            </a:r>
            <a:endParaRPr lang="en-US" sz="4000" b="1" dirty="0">
              <a:ln w="0"/>
              <a:solidFill>
                <a:srgbClr val="C00000"/>
              </a:solidFill>
              <a:latin typeface="Poppins SemiBold" charset="0"/>
              <a:ea typeface="Poppins SemiBold" charset="0"/>
              <a:cs typeface="Poppins SemiBold" charset="0"/>
            </a:endParaRPr>
          </a:p>
        </p:txBody>
      </p:sp>
      <p:sp>
        <p:nvSpPr>
          <p:cNvPr id="19" name="TextBox 24">
            <a:extLst>
              <a:ext uri="{FF2B5EF4-FFF2-40B4-BE49-F238E27FC236}">
                <a16:creationId xmlns:a16="http://schemas.microsoft.com/office/drawing/2014/main" id="{585F25CA-F256-4137-B658-625BFF2ED2D2}"/>
              </a:ext>
            </a:extLst>
          </p:cNvPr>
          <p:cNvSpPr txBox="1"/>
          <p:nvPr/>
        </p:nvSpPr>
        <p:spPr>
          <a:xfrm>
            <a:off x="6096000" y="5107816"/>
            <a:ext cx="151216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ar-SA" sz="1600" b="1" dirty="0">
                <a:latin typeface="Poppins Medium" charset="0"/>
                <a:ea typeface="Poppins Medium" charset="0"/>
                <a:cs typeface="Poppins Medium" charset="0"/>
              </a:rPr>
              <a:t>الإزاحة </a:t>
            </a:r>
            <a:endParaRPr lang="en-US" sz="1600" b="1" dirty="0">
              <a:latin typeface="Poppins Medium" charset="0"/>
              <a:ea typeface="Poppins Medium" charset="0"/>
              <a:cs typeface="Poppins Medium" charset="0"/>
            </a:endParaRPr>
          </a:p>
        </p:txBody>
      </p:sp>
      <p:sp>
        <p:nvSpPr>
          <p:cNvPr id="21" name="TextBox 24">
            <a:extLst>
              <a:ext uri="{FF2B5EF4-FFF2-40B4-BE49-F238E27FC236}">
                <a16:creationId xmlns:a16="http://schemas.microsoft.com/office/drawing/2014/main" id="{A2675F01-0BC9-4E0D-8F5F-54CC71A676DD}"/>
              </a:ext>
            </a:extLst>
          </p:cNvPr>
          <p:cNvSpPr txBox="1"/>
          <p:nvPr/>
        </p:nvSpPr>
        <p:spPr>
          <a:xfrm>
            <a:off x="4552666" y="5107816"/>
            <a:ext cx="151216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ar-SA" sz="1600" b="1" dirty="0">
                <a:latin typeface="Poppins Medium" charset="0"/>
                <a:ea typeface="Poppins Medium" charset="0"/>
                <a:cs typeface="Poppins Medium" charset="0"/>
              </a:rPr>
              <a:t>السرعة </a:t>
            </a:r>
            <a:endParaRPr lang="en-US" sz="1600" b="1" dirty="0">
              <a:latin typeface="Poppins Medium" charset="0"/>
              <a:ea typeface="Poppins Medium" charset="0"/>
              <a:cs typeface="Poppins Medium" charset="0"/>
            </a:endParaRPr>
          </a:p>
        </p:txBody>
      </p:sp>
      <p:sp>
        <p:nvSpPr>
          <p:cNvPr id="22" name="TextBox 24">
            <a:extLst>
              <a:ext uri="{FF2B5EF4-FFF2-40B4-BE49-F238E27FC236}">
                <a16:creationId xmlns:a16="http://schemas.microsoft.com/office/drawing/2014/main" id="{D543C309-5F92-417B-BEB1-5F00956BC5AC}"/>
              </a:ext>
            </a:extLst>
          </p:cNvPr>
          <p:cNvSpPr txBox="1"/>
          <p:nvPr/>
        </p:nvSpPr>
        <p:spPr>
          <a:xfrm>
            <a:off x="3040498" y="5095497"/>
            <a:ext cx="151216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ar-SA" sz="1600" b="1" dirty="0">
                <a:latin typeface="Poppins Medium" charset="0"/>
                <a:ea typeface="Poppins Medium" charset="0"/>
                <a:cs typeface="Poppins Medium" charset="0"/>
              </a:rPr>
              <a:t>المسافة </a:t>
            </a:r>
            <a:endParaRPr lang="en-US" sz="1600" b="1" dirty="0">
              <a:latin typeface="Poppins Medium" charset="0"/>
              <a:ea typeface="Poppins Medium" charset="0"/>
              <a:cs typeface="Poppins Medium" charset="0"/>
            </a:endParaRPr>
          </a:p>
        </p:txBody>
      </p:sp>
      <p:sp>
        <p:nvSpPr>
          <p:cNvPr id="29" name="TextBox 19">
            <a:extLst>
              <a:ext uri="{FF2B5EF4-FFF2-40B4-BE49-F238E27FC236}">
                <a16:creationId xmlns:a16="http://schemas.microsoft.com/office/drawing/2014/main" id="{BCAA25E9-A9F1-40ED-B537-2D2F8FF1E0E4}"/>
              </a:ext>
            </a:extLst>
          </p:cNvPr>
          <p:cNvSpPr txBox="1"/>
          <p:nvPr/>
        </p:nvSpPr>
        <p:spPr>
          <a:xfrm>
            <a:off x="3253515" y="3774292"/>
            <a:ext cx="10861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A</a:t>
            </a:r>
          </a:p>
        </p:txBody>
      </p:sp>
      <p:sp>
        <p:nvSpPr>
          <p:cNvPr id="30" name="TextBox 19">
            <a:extLst>
              <a:ext uri="{FF2B5EF4-FFF2-40B4-BE49-F238E27FC236}">
                <a16:creationId xmlns:a16="http://schemas.microsoft.com/office/drawing/2014/main" id="{64FE84CC-482A-4BF9-936D-B72CA27C81A6}"/>
              </a:ext>
            </a:extLst>
          </p:cNvPr>
          <p:cNvSpPr txBox="1"/>
          <p:nvPr/>
        </p:nvSpPr>
        <p:spPr>
          <a:xfrm>
            <a:off x="4796849" y="3805016"/>
            <a:ext cx="10861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B</a:t>
            </a:r>
          </a:p>
        </p:txBody>
      </p:sp>
      <p:sp>
        <p:nvSpPr>
          <p:cNvPr id="31" name="TextBox 19">
            <a:extLst>
              <a:ext uri="{FF2B5EF4-FFF2-40B4-BE49-F238E27FC236}">
                <a16:creationId xmlns:a16="http://schemas.microsoft.com/office/drawing/2014/main" id="{A4EE45F1-A24E-4798-BB58-B85445FFE30B}"/>
              </a:ext>
            </a:extLst>
          </p:cNvPr>
          <p:cNvSpPr txBox="1"/>
          <p:nvPr/>
        </p:nvSpPr>
        <p:spPr>
          <a:xfrm>
            <a:off x="6340183" y="3805016"/>
            <a:ext cx="10861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C</a:t>
            </a:r>
          </a:p>
        </p:txBody>
      </p:sp>
      <p:sp>
        <p:nvSpPr>
          <p:cNvPr id="32" name="TextBox 19">
            <a:extLst>
              <a:ext uri="{FF2B5EF4-FFF2-40B4-BE49-F238E27FC236}">
                <a16:creationId xmlns:a16="http://schemas.microsoft.com/office/drawing/2014/main" id="{2A997DD4-CFED-47F1-B7A2-C25C7DA1B148}"/>
              </a:ext>
            </a:extLst>
          </p:cNvPr>
          <p:cNvSpPr txBox="1"/>
          <p:nvPr/>
        </p:nvSpPr>
        <p:spPr>
          <a:xfrm>
            <a:off x="7821185" y="3805016"/>
            <a:ext cx="10861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D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B8958AB2-8D2E-4709-B32C-D349B553844B}"/>
              </a:ext>
            </a:extLst>
          </p:cNvPr>
          <p:cNvSpPr txBox="1"/>
          <p:nvPr/>
        </p:nvSpPr>
        <p:spPr>
          <a:xfrm>
            <a:off x="9725025" y="6324600"/>
            <a:ext cx="21661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23" name="مستطيل 22"/>
          <p:cNvSpPr/>
          <p:nvPr/>
        </p:nvSpPr>
        <p:spPr>
          <a:xfrm>
            <a:off x="10431672" y="488071"/>
            <a:ext cx="1204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b="1" dirty="0"/>
              <a:t>تقويم مرحلي </a:t>
            </a:r>
          </a:p>
        </p:txBody>
      </p:sp>
    </p:spTree>
    <p:extLst>
      <p:ext uri="{BB962C8B-B14F-4D97-AF65-F5344CB8AC3E}">
        <p14:creationId xmlns:p14="http://schemas.microsoft.com/office/powerpoint/2010/main" val="380390179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6.25E-7 -4.07407E-6 L 0.01237 -4.07407E-6 " pathEditMode="relative" rAng="0" ptsTypes="AA">
                                      <p:cBhvr>
                                        <p:cTn id="1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decel="50000" autoRev="1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6.25E-7 -4.07407E-6 L 0.01224 -4.07407E-6 " pathEditMode="relative" rAng="0" ptsTypes="AA">
                                      <p:cBhvr>
                                        <p:cTn id="20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decel="5000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08333E-6 -4.07407E-6 L 0.01224 -4.07407E-6 " pathEditMode="relative" rAng="0" ptsTypes="AA">
                                      <p:cBhvr>
                                        <p:cTn id="2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0" presetClass="path" presetSubtype="0" decel="50000" autoRev="1" fill="hold" grpId="3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6.25E-7 -4.07407E-6 L 0.0125 -4.07407E-6 " pathEditMode="relative" rAng="0" ptsTypes="AA">
                                      <p:cBhvr>
                                        <p:cTn id="2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decel="50000" autoRev="1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2.08333E-6 -4.07407E-6 L 0.0125 -4.07407E-6 " pathEditMode="relative" rAng="0" ptsTypes="AA">
                                      <p:cBhvr>
                                        <p:cTn id="3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decel="5000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3.75E-6 -4.07407E-6 L 0.0125 -4.07407E-6 " pathEditMode="relative" rAng="0" ptsTypes="AA">
                                      <p:cBhvr>
                                        <p:cTn id="3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10000" decel="50000" autoRev="1" fill="hold" grpId="4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6.25E-7 -4.07407E-6 L 0.01211 -4.07407E-6 " pathEditMode="relative" rAng="0" ptsTypes="AA">
                                      <p:cBhvr>
                                        <p:cTn id="3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10000" decel="50000" autoRev="1" fill="hold" grpId="3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-4.07407E-6 L 0.01211 -4.07407E-6 " pathEditMode="relative" rAng="0" ptsTypes="AA">
                                      <p:cBhvr>
                                        <p:cTn id="3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10000" decel="50000" autoRev="1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3.75E-6 -4.07407E-6 L 0.01211 -4.07407E-6 " pathEditMode="relative" rAng="0" ptsTypes="AA">
                                      <p:cBhvr>
                                        <p:cTn id="3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10000" decel="5000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4.79167E-6 -4.07407E-6 L 0.0121 -4.07407E-6 " pathEditMode="relative" rAng="0" ptsTypes="AA">
                                      <p:cBhvr>
                                        <p:cTn id="40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autoRev="1" fill="hold" grpId="5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6.25E-7 -4.07407E-6 L -6.25E-7 -0.0449 " pathEditMode="relative" rAng="0" ptsTypes="AA">
                                      <p:cBhvr>
                                        <p:cTn id="4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4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autoRev="1" fill="hold" grpId="4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-2.08333E-6 -4.07407E-6 L -2.08333E-6 -0.0449 " pathEditMode="relative" rAng="0" ptsTypes="AA">
                                      <p:cBhvr>
                                        <p:cTn id="4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4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autoRev="1" fill="hold" grpId="3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3.75E-6 -4.07407E-6 L -3.75E-6 -0.0449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4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autoRev="1" fill="hold" grpId="2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4.79167E-6 -4.07407E-6 L 4.79167E-6 -0.0449 " pathEditMode="relative" rAng="0" ptsTypes="AA">
                                      <p:cBhvr>
                                        <p:cTn id="5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45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5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5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5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5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6" grpId="3" animBg="1"/>
      <p:bldP spid="17" grpId="0" animBg="1"/>
      <p:bldP spid="17" grpId="1" animBg="1"/>
      <p:bldP spid="17" grpId="2" animBg="1"/>
      <p:bldP spid="17" grpId="3" animBg="1"/>
      <p:bldP spid="17" grpId="4" animBg="1"/>
      <p:bldP spid="18" grpId="0" animBg="1"/>
      <p:bldP spid="18" grpId="1" animBg="1"/>
      <p:bldP spid="18" grpId="2" animBg="1"/>
      <p:bldP spid="18" grpId="3" animBg="1"/>
      <p:bldP spid="18" grpId="4" animBg="1"/>
      <p:bldP spid="18" grpId="5" animBg="1"/>
      <p:bldP spid="25" grpId="0"/>
      <p:bldP spid="14" grpId="0"/>
      <p:bldP spid="19" grpId="0"/>
      <p:bldP spid="21" grpId="0"/>
      <p:bldP spid="22" grpId="0"/>
      <p:bldP spid="29" grpId="0"/>
      <p:bldP spid="30" grpId="0"/>
      <p:bldP spid="31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</p:pic>
      <p:sp>
        <p:nvSpPr>
          <p:cNvPr id="14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7249885" y="299538"/>
            <a:ext cx="30429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ar-SA" sz="5400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l-Mujahed Al-Anbobi" pitchFamily="2" charset="-78"/>
              </a:rPr>
              <a:t>عرض سريع </a:t>
            </a:r>
            <a:endParaRPr lang="en-US" sz="54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cs typeface="Al-Mujahed Al-Anbobi" pitchFamily="2" charset="-7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 t="33001" r="44423" b="26830"/>
          <a:stretch>
            <a:fillRect/>
          </a:stretch>
        </p:blipFill>
        <p:spPr bwMode="auto">
          <a:xfrm>
            <a:off x="574766" y="1959429"/>
            <a:ext cx="3487782" cy="45197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مربع نص 12"/>
          <p:cNvSpPr txBox="1"/>
          <p:nvPr/>
        </p:nvSpPr>
        <p:spPr>
          <a:xfrm>
            <a:off x="6531428" y="2220685"/>
            <a:ext cx="5042263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800" b="1" dirty="0" err="1">
                <a:solidFill>
                  <a:srgbClr val="C00000"/>
                </a:solidFill>
              </a:rPr>
              <a:t>الهدف </a:t>
            </a:r>
            <a:r>
              <a:rPr lang="ar-SA" sz="2800" b="1" dirty="0">
                <a:solidFill>
                  <a:srgbClr val="C00000"/>
                </a:solidFill>
              </a:rPr>
              <a:t>: </a:t>
            </a:r>
            <a:r>
              <a:rPr lang="ar-SA" sz="2800" dirty="0"/>
              <a:t>تقارن بين المسافة والإزاحة </a:t>
            </a:r>
          </a:p>
        </p:txBody>
      </p:sp>
      <p:pic>
        <p:nvPicPr>
          <p:cNvPr id="21508" name="Picture 4" descr="http://static.howstuffworks.com/gif/physics-of-football-kick.gif"/>
          <p:cNvPicPr>
            <a:picLocks noChangeAspect="1" noChangeArrowheads="1"/>
          </p:cNvPicPr>
          <p:nvPr/>
        </p:nvPicPr>
        <p:blipFill>
          <a:blip r:embed="rId5" cstate="print"/>
          <a:srcRect b="2671"/>
          <a:stretch>
            <a:fillRect/>
          </a:stretch>
        </p:blipFill>
        <p:spPr bwMode="auto">
          <a:xfrm>
            <a:off x="6038483" y="3727262"/>
            <a:ext cx="5928875" cy="2856417"/>
          </a:xfrm>
          <a:prstGeom prst="rect">
            <a:avLst/>
          </a:prstGeom>
          <a:noFill/>
        </p:spPr>
      </p:pic>
      <p:pic>
        <p:nvPicPr>
          <p:cNvPr id="21510" name="Picture 6" descr="ØµÙØ±Ø© Ø°Ø§Øª ØµÙØ©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6391" y="770708"/>
            <a:ext cx="1453457" cy="11756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77331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071664" y="3233652"/>
            <a:ext cx="1512168" cy="1512168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6" name="Rectangle 15"/>
          <p:cNvSpPr/>
          <p:nvPr/>
        </p:nvSpPr>
        <p:spPr>
          <a:xfrm>
            <a:off x="5339916" y="3195938"/>
            <a:ext cx="1512168" cy="1512168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7" name="Rectangle 16"/>
          <p:cNvSpPr/>
          <p:nvPr/>
        </p:nvSpPr>
        <p:spPr>
          <a:xfrm>
            <a:off x="7608168" y="3198136"/>
            <a:ext cx="1512168" cy="1512168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856D8E58-BE4B-4FD0-AEB3-F620F6140AD0}"/>
              </a:ext>
            </a:extLst>
          </p:cNvPr>
          <p:cNvSpPr txBox="1"/>
          <p:nvPr/>
        </p:nvSpPr>
        <p:spPr>
          <a:xfrm>
            <a:off x="905693" y="1672675"/>
            <a:ext cx="10318281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ar-SA" sz="4000" b="1" dirty="0">
                <a:ln w="0"/>
                <a:solidFill>
                  <a:srgbClr val="C00000"/>
                </a:solidFill>
                <a:latin typeface="Poppins SemiBold" charset="0"/>
                <a:ea typeface="Poppins SemiBold" charset="0"/>
                <a:cs typeface="Poppins SemiBold" charset="0"/>
              </a:rPr>
              <a:t>هي البعد المستقيم بين نقطة البداية ونقطة النهاية مع تحديد اتجاه الحركة </a:t>
            </a:r>
            <a:endParaRPr lang="en-US" sz="4000" b="1" dirty="0">
              <a:ln w="0"/>
              <a:solidFill>
                <a:srgbClr val="C00000"/>
              </a:solidFill>
              <a:latin typeface="Poppins SemiBold" charset="0"/>
              <a:ea typeface="Poppins SemiBold" charset="0"/>
              <a:cs typeface="Poppins SemiBold" charset="0"/>
            </a:endParaRPr>
          </a:p>
        </p:txBody>
      </p:sp>
      <p:sp>
        <p:nvSpPr>
          <p:cNvPr id="19" name="TextBox 24">
            <a:extLst>
              <a:ext uri="{FF2B5EF4-FFF2-40B4-BE49-F238E27FC236}">
                <a16:creationId xmlns:a16="http://schemas.microsoft.com/office/drawing/2014/main" id="{585F25CA-F256-4137-B658-625BFF2ED2D2}"/>
              </a:ext>
            </a:extLst>
          </p:cNvPr>
          <p:cNvSpPr txBox="1"/>
          <p:nvPr/>
        </p:nvSpPr>
        <p:spPr>
          <a:xfrm>
            <a:off x="7639334" y="5004659"/>
            <a:ext cx="151216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ar-SA" sz="1600" b="1" dirty="0">
                <a:latin typeface="Poppins Medium" charset="0"/>
                <a:ea typeface="Poppins Medium" charset="0"/>
                <a:cs typeface="Poppins Medium" charset="0"/>
              </a:rPr>
              <a:t>الإزاحة </a:t>
            </a:r>
            <a:endParaRPr lang="en-US" sz="1600" b="1" dirty="0">
              <a:latin typeface="Poppins Medium" charset="0"/>
              <a:ea typeface="Poppins Medium" charset="0"/>
              <a:cs typeface="Poppins Medium" charset="0"/>
            </a:endParaRPr>
          </a:p>
        </p:txBody>
      </p:sp>
      <p:sp>
        <p:nvSpPr>
          <p:cNvPr id="21" name="TextBox 24">
            <a:extLst>
              <a:ext uri="{FF2B5EF4-FFF2-40B4-BE49-F238E27FC236}">
                <a16:creationId xmlns:a16="http://schemas.microsoft.com/office/drawing/2014/main" id="{A2675F01-0BC9-4E0D-8F5F-54CC71A676DD}"/>
              </a:ext>
            </a:extLst>
          </p:cNvPr>
          <p:cNvSpPr txBox="1"/>
          <p:nvPr/>
        </p:nvSpPr>
        <p:spPr>
          <a:xfrm>
            <a:off x="5339916" y="5000263"/>
            <a:ext cx="151216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ar-SA" sz="1600" b="1" dirty="0">
                <a:latin typeface="Poppins Medium" charset="0"/>
                <a:ea typeface="Poppins Medium" charset="0"/>
                <a:cs typeface="Poppins Medium" charset="0"/>
              </a:rPr>
              <a:t>السرعة </a:t>
            </a:r>
            <a:endParaRPr lang="en-US" sz="1600" b="1" dirty="0">
              <a:latin typeface="Poppins Medium" charset="0"/>
              <a:ea typeface="Poppins Medium" charset="0"/>
              <a:cs typeface="Poppins Medium" charset="0"/>
            </a:endParaRPr>
          </a:p>
        </p:txBody>
      </p:sp>
      <p:sp>
        <p:nvSpPr>
          <p:cNvPr id="22" name="TextBox 24">
            <a:extLst>
              <a:ext uri="{FF2B5EF4-FFF2-40B4-BE49-F238E27FC236}">
                <a16:creationId xmlns:a16="http://schemas.microsoft.com/office/drawing/2014/main" id="{D543C309-5F92-417B-BEB1-5F00956BC5AC}"/>
              </a:ext>
            </a:extLst>
          </p:cNvPr>
          <p:cNvSpPr txBox="1"/>
          <p:nvPr/>
        </p:nvSpPr>
        <p:spPr>
          <a:xfrm>
            <a:off x="3040498" y="5095497"/>
            <a:ext cx="151216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ar-SA" sz="1600" b="1" dirty="0">
                <a:latin typeface="Poppins Medium" charset="0"/>
                <a:ea typeface="Poppins Medium" charset="0"/>
                <a:cs typeface="Poppins Medium" charset="0"/>
              </a:rPr>
              <a:t>المسافة </a:t>
            </a:r>
            <a:endParaRPr lang="en-US" sz="1600" b="1" dirty="0">
              <a:latin typeface="Poppins Medium" charset="0"/>
              <a:ea typeface="Poppins Medium" charset="0"/>
              <a:cs typeface="Poppins Medium" charset="0"/>
            </a:endParaRPr>
          </a:p>
        </p:txBody>
      </p:sp>
      <p:sp>
        <p:nvSpPr>
          <p:cNvPr id="29" name="TextBox 19">
            <a:extLst>
              <a:ext uri="{FF2B5EF4-FFF2-40B4-BE49-F238E27FC236}">
                <a16:creationId xmlns:a16="http://schemas.microsoft.com/office/drawing/2014/main" id="{BCAA25E9-A9F1-40ED-B537-2D2F8FF1E0E4}"/>
              </a:ext>
            </a:extLst>
          </p:cNvPr>
          <p:cNvSpPr txBox="1"/>
          <p:nvPr/>
        </p:nvSpPr>
        <p:spPr>
          <a:xfrm>
            <a:off x="3253515" y="3774292"/>
            <a:ext cx="10861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A</a:t>
            </a:r>
          </a:p>
        </p:txBody>
      </p:sp>
      <p:sp>
        <p:nvSpPr>
          <p:cNvPr id="30" name="TextBox 19">
            <a:extLst>
              <a:ext uri="{FF2B5EF4-FFF2-40B4-BE49-F238E27FC236}">
                <a16:creationId xmlns:a16="http://schemas.microsoft.com/office/drawing/2014/main" id="{64FE84CC-482A-4BF9-936D-B72CA27C81A6}"/>
              </a:ext>
            </a:extLst>
          </p:cNvPr>
          <p:cNvSpPr txBox="1"/>
          <p:nvPr/>
        </p:nvSpPr>
        <p:spPr>
          <a:xfrm>
            <a:off x="5451367" y="3774291"/>
            <a:ext cx="10861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B</a:t>
            </a:r>
          </a:p>
        </p:txBody>
      </p:sp>
      <p:sp>
        <p:nvSpPr>
          <p:cNvPr id="31" name="TextBox 19">
            <a:extLst>
              <a:ext uri="{FF2B5EF4-FFF2-40B4-BE49-F238E27FC236}">
                <a16:creationId xmlns:a16="http://schemas.microsoft.com/office/drawing/2014/main" id="{A4EE45F1-A24E-4798-BB58-B85445FFE30B}"/>
              </a:ext>
            </a:extLst>
          </p:cNvPr>
          <p:cNvSpPr txBox="1"/>
          <p:nvPr/>
        </p:nvSpPr>
        <p:spPr>
          <a:xfrm>
            <a:off x="7821185" y="3784195"/>
            <a:ext cx="10861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C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B8958AB2-8D2E-4709-B32C-D349B553844B}"/>
              </a:ext>
            </a:extLst>
          </p:cNvPr>
          <p:cNvSpPr txBox="1"/>
          <p:nvPr/>
        </p:nvSpPr>
        <p:spPr>
          <a:xfrm>
            <a:off x="9725025" y="6324600"/>
            <a:ext cx="21661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23" name="مستطيل 22"/>
          <p:cNvSpPr/>
          <p:nvPr/>
        </p:nvSpPr>
        <p:spPr>
          <a:xfrm>
            <a:off x="10431672" y="488071"/>
            <a:ext cx="1204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b="1" dirty="0"/>
              <a:t>تقويم مرحلي </a:t>
            </a:r>
          </a:p>
        </p:txBody>
      </p:sp>
    </p:spTree>
    <p:extLst>
      <p:ext uri="{BB962C8B-B14F-4D97-AF65-F5344CB8AC3E}">
        <p14:creationId xmlns:p14="http://schemas.microsoft.com/office/powerpoint/2010/main" val="3803870611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0" presetClass="path" presetSubtype="0" decel="5000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08333E-6 -4.07407E-6 L 0.01224 -4.07407E-6 " pathEditMode="relative" rAng="0" ptsTypes="AA">
                                      <p:cBhvr>
                                        <p:cTn id="1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decel="50000" autoRev="1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2.08333E-6 -4.07407E-6 L 0.0125 -4.07407E-6 " pathEditMode="relative" rAng="0" ptsTypes="AA">
                                      <p:cBhvr>
                                        <p:cTn id="2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decel="5000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3.75E-6 -4.07407E-6 L 0.0125 -4.07407E-6 " pathEditMode="relative" rAng="0" ptsTypes="AA">
                                      <p:cBhvr>
                                        <p:cTn id="2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0" presetClass="path" presetSubtype="0" accel="10000" decel="50000" autoRev="1" fill="hold" grpId="3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-4.07407E-6 L 0.01211 -4.07407E-6 " pathEditMode="relative" rAng="0" ptsTypes="AA">
                                      <p:cBhvr>
                                        <p:cTn id="24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0" presetClass="path" presetSubtype="0" accel="10000" decel="50000" autoRev="1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3.75E-6 -4.07407E-6 L 0.01211 -4.07407E-6 " pathEditMode="relative" rAng="0" ptsTypes="AA">
                                      <p:cBhvr>
                                        <p:cTn id="2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0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0" presetClass="path" presetSubtype="0" accel="10000" decel="5000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4.79167E-6 -4.07407E-6 L 0.0121 -4.07407E-6 " pathEditMode="relative" rAng="0" ptsTypes="AA">
                                      <p:cBhvr>
                                        <p:cTn id="28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autoRev="1" fill="hold" grpId="4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-2.08333E-6 -4.07407E-6 L -2.08333E-6 -0.0449 " pathEditMode="relative" rAng="0" ptsTypes="AA"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45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accel="50000" decel="50000" autoRev="1" fill="hold" grpId="3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3.75E-6 -4.07407E-6 L -3.75E-6 -0.0449 " pathEditMode="relative" rAng="0" ptsTypes="AA">
                                      <p:cBhvr>
                                        <p:cTn id="3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45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50000" decel="50000" autoRev="1" fill="hold" grpId="2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4.79167E-6 -4.07407E-6 L 4.79167E-6 -0.0449 " pathEditMode="relative" rAng="0" ptsTypes="AA">
                                      <p:cBhvr>
                                        <p:cTn id="3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45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5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5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3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5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3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5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25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5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25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6" grpId="3" animBg="1"/>
      <p:bldP spid="17" grpId="0" animBg="1"/>
      <p:bldP spid="17" grpId="1" animBg="1"/>
      <p:bldP spid="17" grpId="2" animBg="1"/>
      <p:bldP spid="17" grpId="3" animBg="1"/>
      <p:bldP spid="17" grpId="4" animBg="1"/>
      <p:bldP spid="14" grpId="0"/>
      <p:bldP spid="19" grpId="0"/>
      <p:bldP spid="21" grpId="0"/>
      <p:bldP spid="22" grpId="0"/>
      <p:bldP spid="29" grpId="0"/>
      <p:bldP spid="30" grpId="0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4FE2022-5F51-43CE-A0DE-72A3F4FB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rtl="0"/>
            <a:r>
              <a:rPr lang="ar-SA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الربط </a:t>
            </a:r>
            <a:br>
              <a:rPr lang="ar-SA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r>
              <a:rPr lang="ar-SA" sz="36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مع الرياضيات </a:t>
            </a:r>
            <a:endParaRPr lang="en-US" sz="3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2290" name="AutoShape 2" descr="https://attachment.outlook.live.net/owa/L.a.b.a@outlook.sa/service.svc/s/GetAttachmentThumbnail?id=AQMkADAwATNiZmYAZC0xMQE1LTE4MDgtMDACLTAwCgBGAAADGOIvzmM0uUy1oj5VEA1x3gcAY7EbH59qQ0SCDX9Az8W2hwAAAgEMAAAAY7EbH59qQ0SCDX9Az8W2hwAAAK1rn8sAAAABEgAQAJW44b4J7BVOq%2FfsDiXNYWc%3D&amp;thumbnailType=2&amp;owa=outlook.live.com&amp;scriptVer=2019010702.07&amp;isc=1&amp;X-OWA-CANARY=bApFFz1x90Wl7QYdpcSBQLBuHREKftYYoiR23T5pH1aTdqASrr88po4glBxLZEM2GuHlS37RCBo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jQ1NzU3LTI4NjU5NTA4MFwiLFwicHVpZFwiOlwiMTA1NTUxODU2NDM1ODE1MlwiLFwib2lkXCI6XCIwMDAzYmZmZC0xMTE1LTE4MDgtMDAwMC0wMDAwMDAwMDAwMDBcIixcInNjb3BlXCI6XCJPd2FEb3dubG9hZFwifSIsIm5iZiI6MTU0NzkwMDk5NywiZXhwIjoxNTQ3OTAxNTk3LCJpc3MiOiIwMDAwMDAwMi0wMDAwLTBmZjEtY2UwMC0wMDAwMDAwMDAwMDBAODRkZjllN2YtZTlmNi00MGFmLWI0MzUtYWFhYWFhYWFhYWFhIiwiYXVkIjoiMDAwMDAwMDItMDAwMC0wZmYxLWNlMDAtMDAwMDAwMDAwMDAwL2F0dGFjaG1lbnQub3V0bG9vay5saXZlLm5ldEA4NGRmOWU3Zi1lOWY2LTQwYWYtYjQzNS1hYWFhYWFhYWFhYWEifQ.JOm-07-oXRFWT3a8wIc19gYoNwH1tyAFd3sdPtqp6BmyCweZhYe38Kv8Je0OzEvJNC2g3XBzcIFgYxXnydniqYHc7qVmKd3paaCrMQkJHvE6NUB-L8hKClKJODa2xoHPdl3awgjY3V46FNN8_T4PzJh4bA-LNfPz1ukLOBnmKZCzUntmoprJaBbMs3-Bd78sM9uTbNVUaj6851J0dUCZIXbSK0sX-WzUojq2I3gqLdUtUNgQwvdC6IV_uW5w2RlBPxlJFz62664t43NpCOLHA6HicI_kNzEgL24Wyoz30g6tazF01hIPxePtMEkA-HcLATTNQcVAEB5oFWUWrQrY_Q&amp;animation=true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2292" name="AutoShape 4" descr="https://attachment.outlook.live.net/owa/L.a.b.a@outlook.sa/service.svc/s/GetAttachmentThumbnail?id=AQMkADAwATNiZmYAZC0xMQE1LTE4MDgtMDACLTAwCgBGAAADGOIvzmM0uUy1oj5VEA1x3gcAY7EbH59qQ0SCDX9Az8W2hwAAAgEMAAAAY7EbH59qQ0SCDX9Az8W2hwAAAK1rn8sAAAABEgAQAJW44b4J7BVOq%2FfsDiXNYWc%3D&amp;thumbnailType=2&amp;owa=outlook.live.com&amp;scriptVer=2019010702.07&amp;isc=1&amp;X-OWA-CANARY=8IeWa9og8k6qpyK2EZiVCMCMDREKftYYGQttbkRsKo3ZRb_zoj1jEJ7qrTECwdZtboEEMQ_Ad9U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jQ1NzU3LTI4NjU5NTA4MFwiLFwicHVpZFwiOlwiMTA1NTUxODU2NDM1ODE1MlwiLFwib2lkXCI6XCIwMDAzYmZmZC0xMTE1LTE4MDgtMDAwMC0wMDAwMDAwMDAwMDBcIixcInNjb3BlXCI6XCJPd2FEb3dubG9hZFwifSIsIm5iZiI6MTU0NzkwMDk5NywiZXhwIjoxNTQ3OTAxNTk3LCJpc3MiOiIwMDAwMDAwMi0wMDAwLTBmZjEtY2UwMC0wMDAwMDAwMDAwMDBAODRkZjllN2YtZTlmNi00MGFmLWI0MzUtYWFhYWFhYWFhYWFhIiwiYXVkIjoiMDAwMDAwMDItMDAwMC0wZmYxLWNlMDAtMDAwMDAwMDAwMDAwL2F0dGFjaG1lbnQub3V0bG9vay5saXZlLm5ldEA4NGRmOWU3Zi1lOWY2LTQwYWYtYjQzNS1hYWFhYWFhYWFhYWEifQ.JOm-07-oXRFWT3a8wIc19gYoNwH1tyAFd3sdPtqp6BmyCweZhYe38Kv8Je0OzEvJNC2g3XBzcIFgYxXnydniqYHc7qVmKd3paaCrMQkJHvE6NUB-L8hKClKJODa2xoHPdl3awgjY3V46FNN8_T4PzJh4bA-LNfPz1ukLOBnmKZCzUntmoprJaBbMs3-Bd78sM9uTbNVUaj6851J0dUCZIXbSK0sX-WzUojq2I3gqLdUtUNgQwvdC6IV_uW5w2RlBPxlJFz62664t43NpCOLHA6HicI_kNzEgL24Wyoz30g6tazF01hIPxePtMEkA-HcLATTNQcVAEB5oFWUWrQrY_Q&amp;animation=true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8" name="Rectangle 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ar-SA" dirty="0"/>
          </a:p>
        </p:txBody>
      </p:sp>
      <p:sp>
        <p:nvSpPr>
          <p:cNvPr id="12" name="Rectangle 6">
            <a:extLst>
              <a:ext uri="{FF2B5EF4-FFF2-40B4-BE49-F238E27FC236}">
                <a16:creationId xmlns:a16="http://schemas.microsoft.com/office/drawing/2014/main" id="{D1DF9DF1-997E-4A40-848B-737B4755A33F}"/>
              </a:ext>
            </a:extLst>
          </p:cNvPr>
          <p:cNvSpPr/>
          <p:nvPr/>
        </p:nvSpPr>
        <p:spPr>
          <a:xfrm>
            <a:off x="7156586" y="3663447"/>
            <a:ext cx="3974829" cy="10044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i="1" dirty="0">
                <a:solidFill>
                  <a:sysClr val="windowText" lastClr="000000"/>
                </a:solidFill>
                <a:cs typeface="Mohammad Annoktah" pitchFamily="2" charset="-78"/>
              </a:rPr>
              <a:t>الحركة </a:t>
            </a:r>
            <a:endParaRPr lang="en-US" sz="6600" i="1" dirty="0">
              <a:solidFill>
                <a:sysClr val="windowText" lastClr="000000"/>
              </a:solidFill>
              <a:cs typeface="Mohammad Annoktah" pitchFamily="2" charset="-78"/>
            </a:endParaRP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F4565920-2F00-42F0-B973-657E8DE3EAA8}"/>
              </a:ext>
            </a:extLst>
          </p:cNvPr>
          <p:cNvSpPr txBox="1"/>
          <p:nvPr/>
        </p:nvSpPr>
        <p:spPr>
          <a:xfrm>
            <a:off x="7506382" y="2324246"/>
            <a:ext cx="331201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800" b="1" dirty="0"/>
              <a:t>الدرس الأول </a:t>
            </a:r>
          </a:p>
        </p:txBody>
      </p:sp>
      <p:sp>
        <p:nvSpPr>
          <p:cNvPr id="37890" name="AutoShape 2" descr="ÙØªÙØ¬Ø© Ø¨Ø­Ø« Ø§ÙØµÙØ± Ø¹Ù Ø¹Ø¨Ø§Ø±Ø© Ø¹Ù Ø§ÙØ³Ø±Ø¹Ø©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7892" name="AutoShape 4" descr="ÙØªÙØ¬Ø© Ø¨Ø­Ø« Ø§ÙØµÙØ± Ø¹Ù Ø¹Ø¨Ø§Ø±Ø© Ø¹Ù Ø§ÙØ³Ø±Ø¹Ø©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7894" name="AutoShape 6" descr="ÙØªÙØ¬Ø© Ø¨Ø­Ø« Ø§ÙØµÙØ± Ø¹Ù Ø¹Ø¨Ø§Ø±Ø© Ø¹Ù Ø§ÙØ³Ø±Ø¹Ø©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37898" name="Picture 10" descr="ØµÙØ±Ø© Ø°Ø§Øª ØµÙØ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7723" y="2181179"/>
            <a:ext cx="4572000" cy="3429001"/>
          </a:xfrm>
          <a:prstGeom prst="rect">
            <a:avLst/>
          </a:prstGeom>
          <a:noFill/>
        </p:spPr>
      </p:pic>
      <p:sp>
        <p:nvSpPr>
          <p:cNvPr id="13" name="Rectangle 6">
            <a:extLst>
              <a:ext uri="{FF2B5EF4-FFF2-40B4-BE49-F238E27FC236}">
                <a16:creationId xmlns:a16="http://schemas.microsoft.com/office/drawing/2014/main" id="{D1DF9DF1-997E-4A40-848B-737B4755A33F}"/>
              </a:ext>
            </a:extLst>
          </p:cNvPr>
          <p:cNvSpPr/>
          <p:nvPr/>
        </p:nvSpPr>
        <p:spPr>
          <a:xfrm>
            <a:off x="4297680" y="5225144"/>
            <a:ext cx="1632857" cy="274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6600" i="1" dirty="0">
                <a:solidFill>
                  <a:sysClr val="windowText" lastClr="000000"/>
                </a:solidFill>
                <a:cs typeface="Mohammad Annoktah" pitchFamily="2" charset="-78"/>
              </a:rPr>
              <a:t> </a:t>
            </a:r>
            <a:endParaRPr lang="en-US" sz="6600" i="1" dirty="0">
              <a:solidFill>
                <a:sysClr val="windowText" lastClr="000000"/>
              </a:solidFill>
              <a:cs typeface="Mohammad Annoktah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97366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17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7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15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ar-SA" sz="4000" b="1" spc="50" dirty="0">
              <a:ln w="11430"/>
              <a:solidFill>
                <a:srgbClr val="C00000"/>
              </a:solidFill>
              <a:cs typeface="Arial" charset="0"/>
            </a:endParaRPr>
          </a:p>
          <a:p>
            <a:pPr algn="ctr">
              <a:defRPr/>
            </a:pPr>
            <a:endParaRPr lang="ar-SA" sz="4000" b="1" spc="50" dirty="0">
              <a:ln w="11430"/>
              <a:solidFill>
                <a:srgbClr val="C00000"/>
              </a:solidFill>
              <a:cs typeface="Arial" charset="0"/>
            </a:endParaRPr>
          </a:p>
          <a:p>
            <a:pPr algn="ctr">
              <a:defRPr/>
            </a:pPr>
            <a:r>
              <a:rPr lang="ar-SA" sz="4000" b="1" spc="50" dirty="0">
                <a:ln w="11430"/>
                <a:solidFill>
                  <a:srgbClr val="C00000"/>
                </a:solidFill>
                <a:cs typeface="Arial" charset="0"/>
              </a:rPr>
              <a:t>تقويم مرحلي </a:t>
            </a:r>
            <a:endParaRPr lang="en-US" sz="4000" b="1" spc="50" dirty="0">
              <a:ln w="11430"/>
              <a:solidFill>
                <a:srgbClr val="C00000"/>
              </a:solidFill>
              <a:cs typeface="Arial" charset="0"/>
            </a:endParaRPr>
          </a:p>
          <a:p>
            <a:pPr algn="ctr">
              <a:defRPr/>
            </a:pPr>
            <a:endParaRPr lang="en-US" sz="4000" b="1" spc="50" dirty="0">
              <a:ln w="11430"/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5" name="TextBox 2"/>
          <p:cNvSpPr txBox="1"/>
          <p:nvPr/>
        </p:nvSpPr>
        <p:spPr>
          <a:xfrm>
            <a:off x="4151538" y="386662"/>
            <a:ext cx="5457825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ar-SA" sz="2800" b="1" spc="100" dirty="0">
                <a:solidFill>
                  <a:srgbClr val="C00000"/>
                </a:solidFill>
                <a:latin typeface="Poppins Light" charset="0"/>
                <a:ea typeface="Poppins Light" charset="0"/>
                <a:cs typeface="Poppins Light" charset="0"/>
              </a:rPr>
              <a:t>باستخدام منظم مهارة المقارنة والمقابلة </a:t>
            </a:r>
            <a:endParaRPr lang="en-US" sz="2800" b="1" spc="100" dirty="0">
              <a:solidFill>
                <a:srgbClr val="C00000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  <p:graphicFrame>
        <p:nvGraphicFramePr>
          <p:cNvPr id="7" name="رسم تخطيطي 6">
            <a:extLst>
              <a:ext uri="{FF2B5EF4-FFF2-40B4-BE49-F238E27FC236}">
                <a16:creationId xmlns:a16="http://schemas.microsoft.com/office/drawing/2014/main" id="{FC9E53D0-5DE2-4AF5-ADA1-6226D1E6D48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4056041"/>
              </p:ext>
            </p:extLst>
          </p:nvPr>
        </p:nvGraphicFramePr>
        <p:xfrm>
          <a:off x="2372541" y="2469189"/>
          <a:ext cx="4600575" cy="38787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10">
            <a:extLst>
              <a:ext uri="{FF2B5EF4-FFF2-40B4-BE49-F238E27FC236}">
                <a16:creationId xmlns:a16="http://schemas.microsoft.com/office/drawing/2014/main" id="{333777C1-2DA5-47EE-AF6F-0CC472A06C1D}"/>
              </a:ext>
            </a:extLst>
          </p:cNvPr>
          <p:cNvSpPr txBox="1"/>
          <p:nvPr/>
        </p:nvSpPr>
        <p:spPr>
          <a:xfrm>
            <a:off x="2693124" y="1710312"/>
            <a:ext cx="3942808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ar-SA" sz="2000" b="1" dirty="0">
                <a:latin typeface="Noto Serif Georgian" panose="02020502060505020204" pitchFamily="18" charset="0"/>
                <a:ea typeface="Poppins Light" charset="0"/>
              </a:rPr>
              <a:t>قارني بين الإزاحة و </a:t>
            </a:r>
            <a:r>
              <a:rPr lang="ar-SA" sz="2000" b="1" dirty="0" err="1">
                <a:latin typeface="Noto Serif Georgian" panose="02020502060505020204" pitchFamily="18" charset="0"/>
                <a:ea typeface="Poppins Light" charset="0"/>
              </a:rPr>
              <a:t>المسافة ؟</a:t>
            </a:r>
            <a:endParaRPr lang="en-US" sz="2000" b="1" dirty="0">
              <a:latin typeface="Noto Serif Georgian" panose="02020502060505020204" pitchFamily="18" charset="0"/>
              <a:ea typeface="Poppins Light" charset="0"/>
            </a:endParaRPr>
          </a:p>
        </p:txBody>
      </p:sp>
      <p:pic>
        <p:nvPicPr>
          <p:cNvPr id="9" name="صورة 8" descr="a1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926271" y="1486733"/>
            <a:ext cx="3942807" cy="2052979"/>
          </a:xfrm>
          <a:prstGeom prst="rect">
            <a:avLst/>
          </a:prstGeom>
        </p:spPr>
      </p:pic>
      <p:pic>
        <p:nvPicPr>
          <p:cNvPr id="10" name="صورة 9" descr="cf6b2e47001c04cd11df5a09fc837c021371137576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926271" y="4208896"/>
            <a:ext cx="3942807" cy="2522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62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 t="21558" r="63156" b="46764"/>
          <a:stretch>
            <a:fillRect/>
          </a:stretch>
        </p:blipFill>
        <p:spPr bwMode="auto">
          <a:xfrm>
            <a:off x="0" y="255494"/>
            <a:ext cx="3030584" cy="3384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 cstate="print"/>
          <a:srcRect t="21558" r="63156" b="14688"/>
          <a:stretch>
            <a:fillRect/>
          </a:stretch>
        </p:blipFill>
        <p:spPr bwMode="auto">
          <a:xfrm>
            <a:off x="0" y="46283"/>
            <a:ext cx="3030584" cy="6811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>
            <a:off x="10861612" y="0"/>
            <a:ext cx="872676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3554" name="AutoShape 2" descr="ÙØªÙØ¬Ø© Ø¨Ø­Ø« Ø§ÙØµÙØ± Ø¹Ù Ø§ÙÙØ³Ø§ÙØ© ÙØ§ÙØ§Ø²Ø§Ø­Ø©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23556" name="AutoShape 4" descr="ÙØªÙØ¬Ø© Ø¨Ø­Ø« Ø§ÙØµÙØ± Ø¹Ù Ø§ÙÙØ³Ø§ÙØ© ÙØ§ÙØ§Ø²Ø§Ø­Ø©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23558" name="AutoShape 6" descr="ÙØªÙØ¬Ø© Ø¨Ø­Ø« Ø§ÙØµÙØ± Ø¹Ù Ø§ÙÙØ³Ø§ÙØ© ÙØ§ÙØ§Ø²Ø§Ø­Ø©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23560" name="AutoShape 8" descr="ÙØªÙØ¬Ø© Ø¨Ø­Ø« Ø§ÙØµÙØ± Ø¹Ù Ø§ÙÙØ³Ø§ÙØ© ÙØ§ÙØ§Ø²Ø§Ø­Ø©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9" name="Title 1"/>
          <p:cNvSpPr txBox="1"/>
          <p:nvPr/>
        </p:nvSpPr>
        <p:spPr>
          <a:xfrm>
            <a:off x="3252651" y="269757"/>
            <a:ext cx="7271443" cy="64632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 anchor="b">
            <a:spAutoFit/>
          </a:bodyPr>
          <a:lstStyle/>
          <a:p>
            <a:pPr algn="ctr" defTabSz="914400" rtl="0">
              <a:lnSpc>
                <a:spcPct val="100000"/>
              </a:lnSpc>
              <a:spcBef>
                <a:spcPts val="0"/>
              </a:spcBef>
              <a:tabLst/>
              <a:defRPr sz="3600" b="1">
                <a:solidFill>
                  <a:srgbClr val="A47B38"/>
                </a:solidFill>
                <a:latin typeface="Arabic Transparent"/>
                <a:ea typeface="Arabic Transparent"/>
                <a:cs typeface="Arabic Transparent"/>
                <a:sym typeface="Arabic Transparent"/>
              </a:defRPr>
            </a:pPr>
            <a:r>
              <a:rPr dirty="0" err="1">
                <a:solidFill>
                  <a:srgbClr val="C00000"/>
                </a:solidFill>
              </a:rPr>
              <a:t>نشاط</a:t>
            </a:r>
            <a:r>
              <a:rPr dirty="0"/>
              <a:t> </a:t>
            </a:r>
            <a:r>
              <a:rPr lang="ar-SA" dirty="0">
                <a:solidFill>
                  <a:srgbClr val="C00000"/>
                </a:solidFill>
                <a:latin typeface="Cambria"/>
                <a:sym typeface="Cambria"/>
              </a:rPr>
              <a:t> </a:t>
            </a:r>
            <a:r>
              <a:rPr b="0" dirty="0">
                <a:solidFill>
                  <a:srgbClr val="342F24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0" dirty="0" err="1">
                <a:solidFill>
                  <a:srgbClr val="342F24"/>
                </a:solidFill>
                <a:latin typeface="Cambria"/>
                <a:ea typeface="Cambria"/>
                <a:cs typeface="Cambria"/>
                <a:sym typeface="Cambria"/>
              </a:rPr>
              <a:t>تقويمي</a:t>
            </a:r>
            <a:r>
              <a:rPr b="0" dirty="0">
                <a:solidFill>
                  <a:srgbClr val="342F24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0" dirty="0" err="1">
                <a:solidFill>
                  <a:srgbClr val="342F24"/>
                </a:solidFill>
                <a:latin typeface="Cambria"/>
                <a:ea typeface="Cambria"/>
                <a:cs typeface="Cambria"/>
                <a:sym typeface="Cambria"/>
              </a:rPr>
              <a:t>للخبرات</a:t>
            </a:r>
            <a:r>
              <a:rPr b="0" dirty="0">
                <a:solidFill>
                  <a:srgbClr val="342F24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b="0" dirty="0" err="1">
                <a:solidFill>
                  <a:srgbClr val="342F24"/>
                </a:solidFill>
                <a:latin typeface="Cambria"/>
                <a:ea typeface="Cambria"/>
                <a:cs typeface="Cambria"/>
                <a:sym typeface="Cambria"/>
              </a:rPr>
              <a:t>السابقة</a:t>
            </a:r>
            <a:r>
              <a:rPr b="0" dirty="0">
                <a:solidFill>
                  <a:srgbClr val="342F24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</a:p>
        </p:txBody>
      </p:sp>
      <p:sp>
        <p:nvSpPr>
          <p:cNvPr id="10" name="مستطيل 8"/>
          <p:cNvSpPr txBox="1"/>
          <p:nvPr/>
        </p:nvSpPr>
        <p:spPr>
          <a:xfrm>
            <a:off x="2904565" y="2583817"/>
            <a:ext cx="7906869" cy="26776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>
            <a:lvl1pPr algn="r" defTabSz="914400">
              <a:lnSpc>
                <a:spcPct val="100000"/>
              </a:lnSpc>
              <a:spcBef>
                <a:spcPts val="0"/>
              </a:spcBef>
              <a:tabLst/>
              <a:defRPr sz="2800">
                <a:solidFill>
                  <a:srgbClr val="2F2B2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rtl="0">
              <a:defRPr/>
            </a:pPr>
            <a:r>
              <a:rPr dirty="0"/>
              <a:t> </a:t>
            </a:r>
            <a:r>
              <a:rPr dirty="0" err="1"/>
              <a:t>إن</a:t>
            </a:r>
            <a:r>
              <a:rPr dirty="0"/>
              <a:t> </a:t>
            </a:r>
            <a:r>
              <a:rPr dirty="0" err="1"/>
              <a:t>رجلاً</a:t>
            </a:r>
            <a:r>
              <a:rPr dirty="0"/>
              <a:t> </a:t>
            </a:r>
            <a:r>
              <a:rPr dirty="0" err="1"/>
              <a:t>يسكن</a:t>
            </a:r>
            <a:r>
              <a:rPr dirty="0"/>
              <a:t> </a:t>
            </a:r>
            <a:r>
              <a:rPr dirty="0" err="1"/>
              <a:t>على</a:t>
            </a:r>
            <a:r>
              <a:rPr dirty="0"/>
              <a:t> </a:t>
            </a:r>
            <a:r>
              <a:rPr dirty="0" err="1"/>
              <a:t>بعد</a:t>
            </a:r>
            <a:r>
              <a:rPr dirty="0"/>
              <a:t> </a:t>
            </a:r>
            <a:r>
              <a:rPr dirty="0" err="1"/>
              <a:t>ثلاثة</a:t>
            </a:r>
            <a:r>
              <a:rPr dirty="0"/>
              <a:t> </a:t>
            </a:r>
            <a:r>
              <a:rPr dirty="0" err="1"/>
              <a:t>شوارع</a:t>
            </a:r>
            <a:r>
              <a:rPr dirty="0"/>
              <a:t> </a:t>
            </a:r>
            <a:r>
              <a:rPr dirty="0" err="1"/>
              <a:t>من</a:t>
            </a:r>
            <a:r>
              <a:rPr dirty="0"/>
              <a:t> </a:t>
            </a:r>
            <a:r>
              <a:rPr dirty="0" err="1"/>
              <a:t>المكتبة</a:t>
            </a:r>
            <a:r>
              <a:rPr dirty="0"/>
              <a:t> </a:t>
            </a:r>
            <a:r>
              <a:rPr dirty="0" err="1"/>
              <a:t>العامة</a:t>
            </a:r>
            <a:r>
              <a:rPr dirty="0"/>
              <a:t>، </a:t>
            </a:r>
            <a:r>
              <a:rPr dirty="0" err="1"/>
              <a:t>وأراد</a:t>
            </a:r>
            <a:r>
              <a:rPr dirty="0"/>
              <a:t> </a:t>
            </a:r>
            <a:r>
              <a:rPr dirty="0" err="1"/>
              <a:t>أن</a:t>
            </a:r>
            <a:r>
              <a:rPr dirty="0"/>
              <a:t> </a:t>
            </a:r>
            <a:r>
              <a:rPr dirty="0" err="1"/>
              <a:t>يستعير</a:t>
            </a:r>
            <a:r>
              <a:rPr dirty="0"/>
              <a:t> </a:t>
            </a:r>
            <a:r>
              <a:rPr dirty="0" err="1"/>
              <a:t>كتاباً</a:t>
            </a:r>
            <a:r>
              <a:rPr dirty="0"/>
              <a:t> </a:t>
            </a:r>
            <a:r>
              <a:rPr dirty="0" err="1"/>
              <a:t>عن</a:t>
            </a:r>
            <a:r>
              <a:rPr dirty="0"/>
              <a:t> </a:t>
            </a:r>
            <a:r>
              <a:rPr dirty="0" err="1"/>
              <a:t>الفيزياء</a:t>
            </a:r>
            <a:r>
              <a:rPr dirty="0"/>
              <a:t>، </a:t>
            </a:r>
            <a:r>
              <a:rPr dirty="0" err="1"/>
              <a:t>فإذا</a:t>
            </a:r>
            <a:r>
              <a:rPr dirty="0"/>
              <a:t> </a:t>
            </a:r>
            <a:r>
              <a:rPr dirty="0" err="1"/>
              <a:t>خرج</a:t>
            </a:r>
            <a:r>
              <a:rPr dirty="0"/>
              <a:t> </a:t>
            </a:r>
            <a:r>
              <a:rPr dirty="0" err="1"/>
              <a:t>من</a:t>
            </a:r>
            <a:r>
              <a:rPr dirty="0"/>
              <a:t> </a:t>
            </a:r>
            <a:r>
              <a:rPr dirty="0" err="1"/>
              <a:t>منزله</a:t>
            </a:r>
            <a:r>
              <a:rPr dirty="0"/>
              <a:t> </a:t>
            </a:r>
            <a:r>
              <a:rPr dirty="0" err="1"/>
              <a:t>ماشياً</a:t>
            </a:r>
            <a:r>
              <a:rPr dirty="0"/>
              <a:t> </a:t>
            </a:r>
            <a:r>
              <a:rPr dirty="0" err="1"/>
              <a:t>عند</a:t>
            </a:r>
            <a:r>
              <a:rPr dirty="0"/>
              <a:t> </a:t>
            </a:r>
            <a:r>
              <a:rPr dirty="0" err="1"/>
              <a:t>الساعة</a:t>
            </a:r>
            <a:r>
              <a:rPr dirty="0"/>
              <a:t> 3:00 </a:t>
            </a:r>
            <a:r>
              <a:rPr dirty="0" err="1"/>
              <a:t>مساءً</a:t>
            </a:r>
            <a:r>
              <a:rPr dirty="0"/>
              <a:t>، </a:t>
            </a:r>
            <a:r>
              <a:rPr dirty="0" err="1"/>
              <a:t>ووصل</a:t>
            </a:r>
            <a:r>
              <a:rPr dirty="0"/>
              <a:t> </a:t>
            </a:r>
            <a:r>
              <a:rPr dirty="0" err="1"/>
              <a:t>إلى</a:t>
            </a:r>
            <a:r>
              <a:rPr dirty="0"/>
              <a:t> </a:t>
            </a:r>
            <a:r>
              <a:rPr dirty="0" err="1"/>
              <a:t>مدخل</a:t>
            </a:r>
            <a:r>
              <a:rPr dirty="0"/>
              <a:t> </a:t>
            </a:r>
            <a:r>
              <a:rPr dirty="0" err="1"/>
              <a:t>المكتبة</a:t>
            </a:r>
            <a:r>
              <a:rPr dirty="0"/>
              <a:t> </a:t>
            </a:r>
            <a:r>
              <a:rPr dirty="0" err="1"/>
              <a:t>عند</a:t>
            </a:r>
            <a:r>
              <a:rPr dirty="0"/>
              <a:t> </a:t>
            </a:r>
            <a:r>
              <a:rPr dirty="0" err="1"/>
              <a:t>الساعة</a:t>
            </a:r>
            <a:r>
              <a:rPr dirty="0"/>
              <a:t> 3:23 </a:t>
            </a:r>
            <a:r>
              <a:rPr dirty="0" err="1"/>
              <a:t>مساءً</a:t>
            </a:r>
            <a:r>
              <a:rPr dirty="0"/>
              <a:t>، </a:t>
            </a:r>
            <a:r>
              <a:rPr dirty="0" err="1"/>
              <a:t>وبعد</a:t>
            </a:r>
            <a:r>
              <a:rPr dirty="0"/>
              <a:t> </a:t>
            </a:r>
            <a:r>
              <a:rPr dirty="0" err="1"/>
              <a:t>أن</a:t>
            </a:r>
            <a:r>
              <a:rPr dirty="0"/>
              <a:t> </a:t>
            </a:r>
            <a:r>
              <a:rPr dirty="0" err="1"/>
              <a:t>انتهى</a:t>
            </a:r>
            <a:r>
              <a:rPr dirty="0"/>
              <a:t> </a:t>
            </a:r>
            <a:r>
              <a:rPr dirty="0" err="1"/>
              <a:t>من</a:t>
            </a:r>
            <a:r>
              <a:rPr dirty="0"/>
              <a:t> </a:t>
            </a:r>
            <a:r>
              <a:rPr dirty="0" err="1"/>
              <a:t>استعارة</a:t>
            </a:r>
            <a:r>
              <a:rPr dirty="0"/>
              <a:t> </a:t>
            </a:r>
            <a:r>
              <a:rPr dirty="0" err="1"/>
              <a:t>الكتاب</a:t>
            </a:r>
            <a:r>
              <a:rPr dirty="0"/>
              <a:t> </a:t>
            </a:r>
            <a:r>
              <a:rPr dirty="0" err="1"/>
              <a:t>في</a:t>
            </a:r>
            <a:r>
              <a:rPr dirty="0"/>
              <a:t> </a:t>
            </a:r>
            <a:r>
              <a:rPr dirty="0" err="1"/>
              <a:t>الساعة</a:t>
            </a:r>
            <a:r>
              <a:rPr dirty="0"/>
              <a:t> 3:30 </a:t>
            </a:r>
            <a:r>
              <a:rPr dirty="0" err="1"/>
              <a:t>مساءً</a:t>
            </a:r>
            <a:r>
              <a:rPr dirty="0"/>
              <a:t> </a:t>
            </a:r>
            <a:r>
              <a:rPr dirty="0" err="1"/>
              <a:t>قرر</a:t>
            </a:r>
            <a:r>
              <a:rPr dirty="0"/>
              <a:t> </a:t>
            </a:r>
            <a:r>
              <a:rPr dirty="0" err="1"/>
              <a:t>العودة</a:t>
            </a:r>
            <a:r>
              <a:rPr dirty="0"/>
              <a:t> </a:t>
            </a:r>
            <a:r>
              <a:rPr dirty="0" err="1"/>
              <a:t>إلى</a:t>
            </a:r>
            <a:r>
              <a:rPr dirty="0"/>
              <a:t> </a:t>
            </a:r>
            <a:r>
              <a:rPr dirty="0" err="1"/>
              <a:t>منزله</a:t>
            </a:r>
            <a:r>
              <a:rPr dirty="0"/>
              <a:t> </a:t>
            </a:r>
            <a:r>
              <a:rPr dirty="0" err="1"/>
              <a:t>بواسطة</a:t>
            </a:r>
            <a:r>
              <a:rPr dirty="0"/>
              <a:t> </a:t>
            </a:r>
            <a:r>
              <a:rPr dirty="0" err="1"/>
              <a:t>سيارة</a:t>
            </a:r>
            <a:r>
              <a:rPr dirty="0"/>
              <a:t> </a:t>
            </a:r>
            <a:r>
              <a:rPr dirty="0" err="1"/>
              <a:t>أُجرة</a:t>
            </a:r>
            <a:r>
              <a:rPr dirty="0"/>
              <a:t> </a:t>
            </a:r>
            <a:r>
              <a:rPr dirty="0" err="1"/>
              <a:t>بدل</a:t>
            </a:r>
            <a:r>
              <a:rPr dirty="0"/>
              <a:t> </a:t>
            </a:r>
            <a:r>
              <a:rPr dirty="0" err="1"/>
              <a:t>أن</a:t>
            </a:r>
            <a:r>
              <a:rPr dirty="0"/>
              <a:t> </a:t>
            </a:r>
            <a:r>
              <a:rPr dirty="0" err="1"/>
              <a:t>يعود</a:t>
            </a:r>
            <a:r>
              <a:rPr dirty="0"/>
              <a:t> </a:t>
            </a:r>
            <a:r>
              <a:rPr dirty="0" err="1"/>
              <a:t>مشياً</a:t>
            </a:r>
            <a:r>
              <a:rPr dirty="0"/>
              <a:t> </a:t>
            </a:r>
            <a:r>
              <a:rPr dirty="0" err="1"/>
              <a:t>على</a:t>
            </a:r>
            <a:r>
              <a:rPr dirty="0"/>
              <a:t> </a:t>
            </a:r>
            <a:r>
              <a:rPr dirty="0" err="1"/>
              <a:t>الأقدام</a:t>
            </a:r>
            <a:r>
              <a:rPr dirty="0"/>
              <a:t>، </a:t>
            </a:r>
            <a:r>
              <a:rPr dirty="0" err="1"/>
              <a:t>وبالفعل</a:t>
            </a:r>
            <a:r>
              <a:rPr dirty="0"/>
              <a:t> </a:t>
            </a:r>
            <a:r>
              <a:rPr dirty="0" err="1"/>
              <a:t>وصل</a:t>
            </a:r>
            <a:r>
              <a:rPr dirty="0"/>
              <a:t> </a:t>
            </a:r>
            <a:r>
              <a:rPr dirty="0" err="1"/>
              <a:t>في</a:t>
            </a:r>
            <a:r>
              <a:rPr dirty="0"/>
              <a:t> </a:t>
            </a:r>
            <a:r>
              <a:rPr dirty="0" err="1"/>
              <a:t>تمام</a:t>
            </a:r>
            <a:r>
              <a:rPr dirty="0"/>
              <a:t> </a:t>
            </a:r>
            <a:r>
              <a:rPr dirty="0" err="1"/>
              <a:t>الساعة</a:t>
            </a:r>
            <a:r>
              <a:rPr dirty="0"/>
              <a:t> 3:40 </a:t>
            </a:r>
            <a:r>
              <a:rPr dirty="0" err="1"/>
              <a:t>مساءً</a:t>
            </a:r>
            <a:r>
              <a:rPr dirty="0"/>
              <a:t>. </a:t>
            </a:r>
          </a:p>
        </p:txBody>
      </p:sp>
      <p:sp>
        <p:nvSpPr>
          <p:cNvPr id="12" name="مستطيل 8"/>
          <p:cNvSpPr txBox="1"/>
          <p:nvPr/>
        </p:nvSpPr>
        <p:spPr>
          <a:xfrm>
            <a:off x="3135086" y="1024324"/>
            <a:ext cx="7537268" cy="15696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r" defTabSz="914400" rtl="0">
              <a:lnSpc>
                <a:spcPct val="100000"/>
              </a:lnSpc>
              <a:spcBef>
                <a:spcPts val="0"/>
              </a:spcBef>
              <a:tabLst/>
              <a:defRPr sz="2800">
                <a:solidFill>
                  <a:srgbClr val="00662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00" dirty="0" err="1">
                <a:solidFill>
                  <a:schemeClr val="accent5">
                    <a:lumMod val="75000"/>
                  </a:schemeClr>
                </a:solidFill>
              </a:rPr>
              <a:t>الهدف</a:t>
            </a:r>
            <a:r>
              <a:rPr sz="2400" dirty="0">
                <a:solidFill>
                  <a:schemeClr val="accent5">
                    <a:lumMod val="75000"/>
                  </a:schemeClr>
                </a:solidFill>
              </a:rPr>
              <a:t> : </a:t>
            </a:r>
            <a:r>
              <a:rPr sz="2400" dirty="0" err="1">
                <a:solidFill>
                  <a:schemeClr val="accent5">
                    <a:lumMod val="75000"/>
                  </a:schemeClr>
                </a:solidFill>
              </a:rPr>
              <a:t>توجد</a:t>
            </a:r>
            <a:r>
              <a:rPr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sz="2400" dirty="0" err="1">
                <a:solidFill>
                  <a:schemeClr val="accent5">
                    <a:lumMod val="75000"/>
                  </a:schemeClr>
                </a:solidFill>
              </a:rPr>
              <a:t>العلاقة</a:t>
            </a:r>
            <a:r>
              <a:rPr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sz="2400" dirty="0" err="1">
                <a:solidFill>
                  <a:schemeClr val="accent5">
                    <a:lumMod val="75000"/>
                  </a:schemeClr>
                </a:solidFill>
              </a:rPr>
              <a:t>بين</a:t>
            </a:r>
            <a:r>
              <a:rPr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sz="2400" dirty="0" err="1">
                <a:solidFill>
                  <a:schemeClr val="accent5">
                    <a:lumMod val="75000"/>
                  </a:schemeClr>
                </a:solidFill>
              </a:rPr>
              <a:t>السرعة</a:t>
            </a:r>
            <a:r>
              <a:rPr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sz="2400" dirty="0" err="1">
                <a:solidFill>
                  <a:schemeClr val="accent5">
                    <a:lumMod val="75000"/>
                  </a:schemeClr>
                </a:solidFill>
              </a:rPr>
              <a:t>والمسافة</a:t>
            </a:r>
            <a:r>
              <a:rPr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sz="2400" dirty="0" err="1">
                <a:solidFill>
                  <a:schemeClr val="accent5">
                    <a:lumMod val="75000"/>
                  </a:schemeClr>
                </a:solidFill>
              </a:rPr>
              <a:t>والزمن</a:t>
            </a:r>
            <a:r>
              <a:rPr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r" defTabSz="914400" rtl="0">
              <a:lnSpc>
                <a:spcPct val="100000"/>
              </a:lnSpc>
              <a:spcBef>
                <a:spcPts val="0"/>
              </a:spcBef>
              <a:tabLst/>
              <a:defRPr sz="2800">
                <a:solidFill>
                  <a:srgbClr val="00662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00" dirty="0" err="1">
                <a:solidFill>
                  <a:schemeClr val="accent5">
                    <a:lumMod val="75000"/>
                  </a:schemeClr>
                </a:solidFill>
              </a:rPr>
              <a:t>المدة</a:t>
            </a:r>
            <a:r>
              <a:rPr sz="2400" dirty="0">
                <a:solidFill>
                  <a:schemeClr val="accent5">
                    <a:lumMod val="75000"/>
                  </a:schemeClr>
                </a:solidFill>
              </a:rPr>
              <a:t> :4 </a:t>
            </a:r>
            <a:r>
              <a:rPr sz="2400" dirty="0" err="1">
                <a:solidFill>
                  <a:schemeClr val="accent5">
                    <a:lumMod val="75000"/>
                  </a:schemeClr>
                </a:solidFill>
              </a:rPr>
              <a:t>دقائق</a:t>
            </a:r>
            <a:r>
              <a:rPr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r" defTabSz="914400" rtl="0">
              <a:lnSpc>
                <a:spcPct val="100000"/>
              </a:lnSpc>
              <a:spcBef>
                <a:spcPts val="0"/>
              </a:spcBef>
              <a:tabLst/>
              <a:defRPr sz="2800">
                <a:solidFill>
                  <a:srgbClr val="00662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00" dirty="0" err="1">
                <a:solidFill>
                  <a:schemeClr val="accent5">
                    <a:lumMod val="75000"/>
                  </a:schemeClr>
                </a:solidFill>
              </a:rPr>
              <a:t>آلية</a:t>
            </a:r>
            <a:r>
              <a:rPr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sz="2400" dirty="0" err="1">
                <a:solidFill>
                  <a:schemeClr val="accent5">
                    <a:lumMod val="75000"/>
                  </a:schemeClr>
                </a:solidFill>
              </a:rPr>
              <a:t>التنفيذ</a:t>
            </a:r>
            <a:r>
              <a:rPr sz="2400" dirty="0">
                <a:solidFill>
                  <a:schemeClr val="accent5">
                    <a:lumMod val="75000"/>
                  </a:schemeClr>
                </a:solidFill>
              </a:rPr>
              <a:t> : </a:t>
            </a:r>
            <a:r>
              <a:rPr sz="2400" dirty="0" err="1">
                <a:solidFill>
                  <a:schemeClr val="accent5">
                    <a:lumMod val="75000"/>
                  </a:schemeClr>
                </a:solidFill>
              </a:rPr>
              <a:t>مناقشة</a:t>
            </a:r>
            <a:r>
              <a:rPr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sz="2400" dirty="0" err="1">
                <a:solidFill>
                  <a:schemeClr val="accent5">
                    <a:lumMod val="75000"/>
                  </a:schemeClr>
                </a:solidFill>
              </a:rPr>
              <a:t>داخل</a:t>
            </a:r>
            <a:r>
              <a:rPr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sz="2400" dirty="0" err="1">
                <a:solidFill>
                  <a:schemeClr val="accent5">
                    <a:lumMod val="75000"/>
                  </a:schemeClr>
                </a:solidFill>
              </a:rPr>
              <a:t>المجموعة</a:t>
            </a:r>
            <a:r>
              <a:rPr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  <a:p>
            <a:pPr algn="r" defTabSz="914400" rtl="0">
              <a:lnSpc>
                <a:spcPct val="100000"/>
              </a:lnSpc>
              <a:spcBef>
                <a:spcPts val="0"/>
              </a:spcBef>
              <a:tabLst/>
              <a:defRPr sz="2800">
                <a:solidFill>
                  <a:srgbClr val="00662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sz="2400" dirty="0" err="1">
                <a:solidFill>
                  <a:schemeClr val="accent5">
                    <a:lumMod val="75000"/>
                  </a:schemeClr>
                </a:solidFill>
              </a:rPr>
              <a:t>المواد</a:t>
            </a:r>
            <a:r>
              <a:rPr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sz="2400" dirty="0" err="1">
                <a:solidFill>
                  <a:schemeClr val="accent5">
                    <a:lumMod val="75000"/>
                  </a:schemeClr>
                </a:solidFill>
              </a:rPr>
              <a:t>والأدوات</a:t>
            </a:r>
            <a:r>
              <a:rPr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sz="2400" dirty="0" err="1">
                <a:solidFill>
                  <a:schemeClr val="accent5">
                    <a:lumMod val="75000"/>
                  </a:schemeClr>
                </a:solidFill>
              </a:rPr>
              <a:t>اللازمة</a:t>
            </a:r>
            <a:r>
              <a:rPr sz="2400" dirty="0">
                <a:solidFill>
                  <a:schemeClr val="accent5">
                    <a:lumMod val="75000"/>
                  </a:schemeClr>
                </a:solidFill>
              </a:rPr>
              <a:t> : </a:t>
            </a:r>
            <a:r>
              <a:rPr sz="2400" dirty="0" err="1">
                <a:solidFill>
                  <a:schemeClr val="accent5">
                    <a:lumMod val="75000"/>
                  </a:schemeClr>
                </a:solidFill>
              </a:rPr>
              <a:t>دفتر</a:t>
            </a:r>
            <a:r>
              <a:rPr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sz="2400" dirty="0" err="1">
                <a:solidFill>
                  <a:schemeClr val="accent5">
                    <a:lumMod val="75000"/>
                  </a:schemeClr>
                </a:solidFill>
              </a:rPr>
              <a:t>العلوم</a:t>
            </a:r>
            <a:r>
              <a:rPr sz="2400" dirty="0">
                <a:solidFill>
                  <a:schemeClr val="accent5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3" name="مستطيل 5"/>
          <p:cNvSpPr txBox="1"/>
          <p:nvPr/>
        </p:nvSpPr>
        <p:spPr>
          <a:xfrm>
            <a:off x="2675965" y="5177804"/>
            <a:ext cx="8216537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rtl="0">
              <a:defRPr sz="3100">
                <a:solidFill>
                  <a:srgbClr val="63430A"/>
                </a:solidFill>
                <a:latin typeface="Avenir Heavy"/>
                <a:ea typeface="Avenir Heavy"/>
                <a:cs typeface="Avenir Heavy"/>
                <a:sym typeface="Avenir Heavy"/>
              </a:defRPr>
            </a:pPr>
            <a:r>
              <a:rPr sz="2400" dirty="0">
                <a:solidFill>
                  <a:srgbClr val="C00000"/>
                </a:solidFill>
              </a:rPr>
              <a:t> </a:t>
            </a:r>
            <a:r>
              <a:rPr sz="2400" dirty="0" err="1">
                <a:solidFill>
                  <a:srgbClr val="C00000"/>
                </a:solidFill>
              </a:rPr>
              <a:t>بالتعاون</a:t>
            </a:r>
            <a:r>
              <a:rPr sz="2400" dirty="0">
                <a:solidFill>
                  <a:srgbClr val="C00000"/>
                </a:solidFill>
              </a:rPr>
              <a:t> </a:t>
            </a:r>
            <a:r>
              <a:rPr sz="2400" dirty="0" err="1">
                <a:solidFill>
                  <a:srgbClr val="C00000"/>
                </a:solidFill>
              </a:rPr>
              <a:t>مع</a:t>
            </a:r>
            <a:r>
              <a:rPr sz="2400" dirty="0">
                <a:solidFill>
                  <a:srgbClr val="C00000"/>
                </a:solidFill>
              </a:rPr>
              <a:t> </a:t>
            </a:r>
            <a:r>
              <a:rPr sz="2400" dirty="0" err="1">
                <a:solidFill>
                  <a:srgbClr val="C00000"/>
                </a:solidFill>
              </a:rPr>
              <a:t>أفراد</a:t>
            </a:r>
            <a:r>
              <a:rPr sz="2400" dirty="0">
                <a:solidFill>
                  <a:srgbClr val="C00000"/>
                </a:solidFill>
              </a:rPr>
              <a:t> </a:t>
            </a:r>
            <a:r>
              <a:rPr sz="2400" dirty="0" err="1">
                <a:solidFill>
                  <a:srgbClr val="C00000"/>
                </a:solidFill>
              </a:rPr>
              <a:t>مجموعتك</a:t>
            </a:r>
            <a:r>
              <a:rPr sz="2400" dirty="0">
                <a:solidFill>
                  <a:srgbClr val="C00000"/>
                </a:solidFill>
              </a:rPr>
              <a:t> </a:t>
            </a:r>
            <a:r>
              <a:rPr sz="2400" dirty="0" err="1">
                <a:solidFill>
                  <a:srgbClr val="C00000"/>
                </a:solidFill>
              </a:rPr>
              <a:t>دوني</a:t>
            </a:r>
            <a:r>
              <a:rPr sz="2400" dirty="0">
                <a:solidFill>
                  <a:srgbClr val="C00000"/>
                </a:solidFill>
              </a:rPr>
              <a:t> </a:t>
            </a:r>
            <a:r>
              <a:rPr sz="2400" dirty="0" err="1">
                <a:solidFill>
                  <a:srgbClr val="C00000"/>
                </a:solidFill>
              </a:rPr>
              <a:t>ملاحظاتك</a:t>
            </a:r>
            <a:r>
              <a:rPr sz="2400" dirty="0">
                <a:solidFill>
                  <a:srgbClr val="C00000"/>
                </a:solidFill>
              </a:rPr>
              <a:t> </a:t>
            </a:r>
            <a:r>
              <a:rPr sz="2400" dirty="0" err="1">
                <a:solidFill>
                  <a:srgbClr val="C00000"/>
                </a:solidFill>
              </a:rPr>
              <a:t>على</a:t>
            </a:r>
            <a:r>
              <a:rPr sz="2400" dirty="0">
                <a:solidFill>
                  <a:srgbClr val="C00000"/>
                </a:solidFill>
              </a:rPr>
              <a:t> </a:t>
            </a:r>
            <a:r>
              <a:rPr sz="2400" dirty="0" err="1">
                <a:solidFill>
                  <a:srgbClr val="C00000"/>
                </a:solidFill>
              </a:rPr>
              <a:t>المثال</a:t>
            </a:r>
            <a:r>
              <a:rPr sz="2400" dirty="0">
                <a:solidFill>
                  <a:srgbClr val="C00000"/>
                </a:solidFill>
              </a:rPr>
              <a:t> </a:t>
            </a:r>
            <a:r>
              <a:rPr sz="2400" dirty="0" err="1">
                <a:solidFill>
                  <a:srgbClr val="C00000"/>
                </a:solidFill>
              </a:rPr>
              <a:t>السابق</a:t>
            </a:r>
            <a:r>
              <a:rPr sz="2400" dirty="0">
                <a:solidFill>
                  <a:srgbClr val="C00000"/>
                </a:solidFill>
              </a:rPr>
              <a:t> </a:t>
            </a:r>
            <a:r>
              <a:rPr sz="2400" dirty="0" err="1">
                <a:solidFill>
                  <a:srgbClr val="C00000"/>
                </a:solidFill>
              </a:rPr>
              <a:t>ثم</a:t>
            </a:r>
            <a:r>
              <a:rPr sz="2400" dirty="0">
                <a:solidFill>
                  <a:srgbClr val="C00000"/>
                </a:solidFill>
              </a:rPr>
              <a:t> </a:t>
            </a:r>
            <a:r>
              <a:rPr sz="2400" dirty="0" err="1">
                <a:solidFill>
                  <a:srgbClr val="C00000"/>
                </a:solidFill>
              </a:rPr>
              <a:t>أجيبي</a:t>
            </a:r>
            <a:r>
              <a:rPr sz="2400" dirty="0">
                <a:solidFill>
                  <a:srgbClr val="C00000"/>
                </a:solidFill>
              </a:rPr>
              <a:t> </a:t>
            </a:r>
            <a:r>
              <a:rPr sz="2400" dirty="0" err="1">
                <a:solidFill>
                  <a:srgbClr val="C00000"/>
                </a:solidFill>
              </a:rPr>
              <a:t>عن</a:t>
            </a:r>
            <a:r>
              <a:rPr sz="2400" dirty="0">
                <a:solidFill>
                  <a:srgbClr val="C00000"/>
                </a:solidFill>
              </a:rPr>
              <a:t> </a:t>
            </a:r>
            <a:r>
              <a:rPr sz="2400" dirty="0" err="1">
                <a:solidFill>
                  <a:srgbClr val="C00000"/>
                </a:solidFill>
              </a:rPr>
              <a:t>الأسئلة</a:t>
            </a:r>
            <a:r>
              <a:rPr sz="2400" dirty="0">
                <a:solidFill>
                  <a:srgbClr val="C00000"/>
                </a:solidFill>
              </a:rPr>
              <a:t> </a:t>
            </a:r>
            <a:r>
              <a:rPr sz="2400" dirty="0" err="1">
                <a:solidFill>
                  <a:srgbClr val="C00000"/>
                </a:solidFill>
              </a:rPr>
              <a:t>التالية</a:t>
            </a:r>
            <a:r>
              <a:rPr sz="2400" dirty="0">
                <a:solidFill>
                  <a:srgbClr val="C00000"/>
                </a:solidFill>
              </a:rPr>
              <a:t> :</a:t>
            </a:r>
          </a:p>
          <a:p>
            <a:pPr rtl="0">
              <a:defRPr sz="28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lang="en-US" sz="2400" dirty="0"/>
              <a:t> </a:t>
            </a:r>
            <a:r>
              <a:rPr sz="2400" dirty="0" err="1"/>
              <a:t>ما</a:t>
            </a:r>
            <a:r>
              <a:rPr sz="2400" dirty="0"/>
              <a:t> </a:t>
            </a:r>
            <a:r>
              <a:rPr sz="2400" dirty="0" err="1"/>
              <a:t>الفكرة</a:t>
            </a:r>
            <a:r>
              <a:rPr sz="2400" dirty="0"/>
              <a:t> </a:t>
            </a:r>
            <a:r>
              <a:rPr sz="2400" dirty="0" err="1"/>
              <a:t>العامة</a:t>
            </a:r>
            <a:r>
              <a:rPr sz="2400" dirty="0"/>
              <a:t> </a:t>
            </a:r>
            <a:r>
              <a:rPr sz="2400" dirty="0" err="1"/>
              <a:t>التي</a:t>
            </a:r>
            <a:r>
              <a:rPr sz="2400" dirty="0"/>
              <a:t> </a:t>
            </a:r>
            <a:r>
              <a:rPr sz="2400" dirty="0" err="1"/>
              <a:t>خرجت</a:t>
            </a:r>
            <a:r>
              <a:rPr sz="2400" dirty="0"/>
              <a:t> </a:t>
            </a:r>
            <a:r>
              <a:rPr sz="2400" dirty="0" err="1"/>
              <a:t>بها</a:t>
            </a:r>
            <a:r>
              <a:rPr sz="2400" dirty="0"/>
              <a:t> ؟</a:t>
            </a:r>
            <a:endParaRPr lang="ar-SA" sz="2400" dirty="0"/>
          </a:p>
          <a:p>
            <a:pPr rtl="0">
              <a:defRPr sz="2800">
                <a:latin typeface="Avenir Roman"/>
                <a:ea typeface="Avenir Roman"/>
                <a:cs typeface="Avenir Roman"/>
                <a:sym typeface="Avenir Roman"/>
              </a:defRPr>
            </a:pPr>
            <a:r>
              <a:rPr lang="ar-SA" sz="2400" dirty="0">
                <a:solidFill>
                  <a:srgbClr val="C00000"/>
                </a:solidFill>
              </a:rPr>
              <a:t>عددي أنواع السرعة من خلال خبراتك </a:t>
            </a:r>
            <a:r>
              <a:rPr lang="ar-SA" sz="2400" dirty="0" err="1">
                <a:solidFill>
                  <a:srgbClr val="C00000"/>
                </a:solidFill>
              </a:rPr>
              <a:t>السابقة ؟</a:t>
            </a:r>
            <a:endParaRPr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43573EFB-E773-46FC-B866-B57ED2E390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569741"/>
          </a:xfrm>
          <a:custGeom>
            <a:avLst/>
            <a:gdLst>
              <a:gd name="connsiteX0" fmla="*/ 2296028 w 2296028"/>
              <a:gd name="connsiteY0" fmla="*/ 3569741 h 3569741"/>
              <a:gd name="connsiteX1" fmla="*/ 459 w 2296028"/>
              <a:gd name="connsiteY1" fmla="*/ 3569741 h 3569741"/>
              <a:gd name="connsiteX2" fmla="*/ 0 w 2296028"/>
              <a:gd name="connsiteY2" fmla="*/ 3248180 h 3569741"/>
              <a:gd name="connsiteX3" fmla="*/ 2011607 w 2296028"/>
              <a:gd name="connsiteY3" fmla="*/ 3249283 h 3569741"/>
              <a:gd name="connsiteX4" fmla="*/ 2011607 w 2296028"/>
              <a:gd name="connsiteY4" fmla="*/ 0 h 3569741"/>
              <a:gd name="connsiteX5" fmla="*/ 2296028 w 2296028"/>
              <a:gd name="connsiteY5" fmla="*/ 0 h 3569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96028" h="3569741">
                <a:moveTo>
                  <a:pt x="2296028" y="3569741"/>
                </a:moveTo>
                <a:lnTo>
                  <a:pt x="459" y="3569741"/>
                </a:lnTo>
                <a:cubicBezTo>
                  <a:pt x="-459" y="3458756"/>
                  <a:pt x="918" y="3359164"/>
                  <a:pt x="0" y="3248180"/>
                </a:cubicBezTo>
                <a:lnTo>
                  <a:pt x="2011607" y="3249283"/>
                </a:lnTo>
                <a:lnTo>
                  <a:pt x="2011607" y="0"/>
                </a:lnTo>
                <a:lnTo>
                  <a:pt x="2296028" y="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 w="0">
            <a:solidFill>
              <a:srgbClr val="C00000"/>
            </a:solidFill>
            <a:prstDash val="solid"/>
            <a:round/>
            <a:headEnd/>
            <a:tailEnd/>
          </a:ln>
        </p:spPr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148259" y="698093"/>
            <a:ext cx="494237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ar-SA" sz="4800" b="1" i="1" u="sng" dirty="0">
                <a:solidFill>
                  <a:srgbClr val="C81260"/>
                </a:solidFill>
                <a:cs typeface="Simple Bold Jut Out" pitchFamily="2" charset="-78"/>
              </a:rPr>
              <a:t>حل معادلة بسيطة </a:t>
            </a:r>
            <a:endParaRPr lang="en-US" sz="8800" b="1" dirty="0">
              <a:solidFill>
                <a:srgbClr val="C81260"/>
              </a:solidFill>
              <a:cs typeface="Simple Bold Jut Out" pitchFamily="2" charset="-78"/>
            </a:endParaRP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1593669" y="2944812"/>
            <a:ext cx="6202794" cy="1323439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rtl="0">
              <a:defRPr sz="2400" b="1">
                <a:solidFill>
                  <a:srgbClr val="FFFFFF"/>
                </a:solidFill>
                <a:effectLst>
                  <a:outerShdw blurRad="63500" dist="310007" dir="7680000" rotWithShape="0">
                    <a:srgbClr val="000000">
                      <a:alpha val="32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rPr lang="ar-SA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باستخدام استراتيجية ١،٢،٤</a:t>
            </a:r>
          </a:p>
          <a:p>
            <a:pPr algn="ctr" rtl="0">
              <a:defRPr sz="2400" b="1">
                <a:solidFill>
                  <a:srgbClr val="FFFFFF"/>
                </a:solidFill>
                <a:effectLst>
                  <a:outerShdw blurRad="63500" dist="310007" dir="7680000" rotWithShape="0">
                    <a:srgbClr val="000000">
                      <a:alpha val="32000"/>
                    </a:srgbClr>
                  </a:outerShdw>
                </a:effectLst>
                <a:latin typeface="Calibri"/>
                <a:ea typeface="Calibri"/>
                <a:cs typeface="Calibri"/>
                <a:sym typeface="Calibri"/>
              </a:defRPr>
            </a:pPr>
            <a:r>
              <a:rPr lang="ar-SA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تدريب رقم ١ </a:t>
            </a:r>
            <a:r>
              <a:rPr lang="ar-SA" sz="40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صـ</a:t>
            </a:r>
            <a:r>
              <a:rPr lang="ar-SA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ar-SA" sz="4000" b="1" dirty="0">
                <a:ln w="12700">
                  <a:noFill/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82</a:t>
            </a:r>
            <a:r>
              <a:rPr lang="ar-SA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</a:t>
            </a:r>
          </a:p>
        </p:txBody>
      </p:sp>
      <p:sp>
        <p:nvSpPr>
          <p:cNvPr id="15" name="مستطيل 14"/>
          <p:cNvSpPr/>
          <p:nvPr/>
        </p:nvSpPr>
        <p:spPr>
          <a:xfrm>
            <a:off x="8207995" y="1529090"/>
            <a:ext cx="252113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lang="ar-S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تطبيق</a:t>
            </a:r>
          </a:p>
          <a:p>
            <a:pPr algn="ctr" rtl="0">
              <a:defRPr/>
            </a:pPr>
            <a:r>
              <a:rPr lang="ar-SA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الرياضيات </a:t>
            </a:r>
          </a:p>
        </p:txBody>
      </p:sp>
    </p:spTree>
    <p:extLst>
      <p:ext uri="{BB962C8B-B14F-4D97-AF65-F5344CB8AC3E}">
        <p14:creationId xmlns:p14="http://schemas.microsoft.com/office/powerpoint/2010/main" val="2395315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bg1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tx1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l="10048" t="18820" r="12622" b="16292"/>
          <a:stretch>
            <a:fillRect/>
          </a:stretch>
        </p:blipFill>
        <p:spPr bwMode="auto">
          <a:xfrm>
            <a:off x="7184571" y="0"/>
            <a:ext cx="500742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535577" y="0"/>
            <a:ext cx="1306286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IMG_0087.MOV" descr="IMG_0087.MOV"/>
          <p:cNvPicPr>
            <a:picLocks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rcRect b="6624"/>
          <a:stretch>
            <a:fillRect/>
          </a:stretch>
        </p:blipFill>
        <p:spPr>
          <a:xfrm>
            <a:off x="2299062" y="1318661"/>
            <a:ext cx="3986235" cy="50821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94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10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/>
          <p:cNvSpPr/>
          <p:nvPr/>
        </p:nvSpPr>
        <p:spPr>
          <a:xfrm>
            <a:off x="1449976" y="1245104"/>
            <a:ext cx="10742023" cy="369332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B9213A"/>
            </a:solidFill>
          </a:ln>
        </p:spPr>
        <p:txBody>
          <a:bodyPr wrap="square">
            <a:spAutoFit/>
          </a:bodyPr>
          <a:lstStyle/>
          <a:p>
            <a:pPr algn="ctr"/>
            <a:endParaRPr lang="ar-SA" b="1" dirty="0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C56717F2-5BC8-4A1B-81DB-015966C6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6927" y="2608220"/>
            <a:ext cx="2307795" cy="9144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ar-SA" sz="4800" b="1" dirty="0">
                <a:solidFill>
                  <a:srgbClr val="C81260"/>
                </a:solidFill>
                <a:cs typeface="Al-Hadith1" pitchFamily="2" charset="-78"/>
              </a:rPr>
              <a:t>القراءة الموجهة</a:t>
            </a:r>
            <a:endParaRPr lang="en-US" sz="4800" b="1" dirty="0">
              <a:solidFill>
                <a:srgbClr val="C81260"/>
              </a:solidFill>
              <a:cs typeface="Al-Hadith1" pitchFamily="2" charset="-78"/>
            </a:endParaRPr>
          </a:p>
        </p:txBody>
      </p:sp>
      <p:sp>
        <p:nvSpPr>
          <p:cNvPr id="4" name="دائرة: مجوفة 3">
            <a:extLst>
              <a:ext uri="{FF2B5EF4-FFF2-40B4-BE49-F238E27FC236}">
                <a16:creationId xmlns:a16="http://schemas.microsoft.com/office/drawing/2014/main" id="{7EA0F7CC-36A7-4D16-A723-5F26E9DB3BC4}"/>
              </a:ext>
            </a:extLst>
          </p:cNvPr>
          <p:cNvSpPr/>
          <p:nvPr/>
        </p:nvSpPr>
        <p:spPr>
          <a:xfrm>
            <a:off x="552450" y="625085"/>
            <a:ext cx="4476750" cy="4534743"/>
          </a:xfrm>
          <a:prstGeom prst="donu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B921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5" name="مستطيل 6"/>
          <p:cNvSpPr txBox="1"/>
          <p:nvPr/>
        </p:nvSpPr>
        <p:spPr>
          <a:xfrm>
            <a:off x="5178392" y="3202881"/>
            <a:ext cx="5660276" cy="17543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8" tIns="45718" rIns="45718" bIns="45718">
            <a:spAutoFit/>
          </a:bodyPr>
          <a:lstStyle/>
          <a:p>
            <a:pPr algn="ctr" defTabSz="914400" rtl="0">
              <a:lnSpc>
                <a:spcPct val="100000"/>
              </a:lnSpc>
              <a:spcBef>
                <a:spcPts val="0"/>
              </a:spcBef>
              <a:tabLst/>
              <a:defRPr sz="3600" b="1">
                <a:solidFill>
                  <a:srgbClr val="2F2B2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dirty="0"/>
              <a:t>قراءة </a:t>
            </a:r>
            <a:r>
              <a:rPr dirty="0" err="1"/>
              <a:t>فردية</a:t>
            </a:r>
            <a:r>
              <a:rPr dirty="0"/>
              <a:t> </a:t>
            </a:r>
            <a:r>
              <a:rPr dirty="0" err="1"/>
              <a:t>صامته</a:t>
            </a:r>
            <a:r>
              <a:rPr dirty="0"/>
              <a:t> ص </a:t>
            </a:r>
            <a:r>
              <a:rPr lang="ar-SA" dirty="0"/>
              <a:t>83 </a:t>
            </a:r>
          </a:p>
          <a:p>
            <a:pPr algn="ctr" defTabSz="914400" rtl="0">
              <a:lnSpc>
                <a:spcPct val="100000"/>
              </a:lnSpc>
              <a:spcBef>
                <a:spcPts val="0"/>
              </a:spcBef>
              <a:tabLst/>
              <a:defRPr sz="3600" b="1">
                <a:solidFill>
                  <a:srgbClr val="2F2B2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ar-SA" dirty="0"/>
              <a:t>عنوان : السرعة المتوسطة</a:t>
            </a:r>
          </a:p>
          <a:p>
            <a:pPr algn="ctr" defTabSz="914400" rtl="0">
              <a:lnSpc>
                <a:spcPct val="100000"/>
              </a:lnSpc>
              <a:spcBef>
                <a:spcPts val="0"/>
              </a:spcBef>
              <a:tabLst/>
              <a:defRPr sz="3600" b="1">
                <a:solidFill>
                  <a:srgbClr val="2F2B20"/>
                </a:solidFill>
                <a:latin typeface="Calibri"/>
                <a:ea typeface="Calibri"/>
                <a:cs typeface="Calibri"/>
                <a:sym typeface="Calibri"/>
              </a:defRPr>
            </a:pPr>
            <a:r>
              <a:rPr lang="ar-SA" dirty="0"/>
              <a:t>باستخدام منظم القراءة التحليلية </a:t>
            </a:r>
          </a:p>
        </p:txBody>
      </p:sp>
    </p:spTree>
    <p:extLst>
      <p:ext uri="{BB962C8B-B14F-4D97-AF65-F5344CB8AC3E}">
        <p14:creationId xmlns:p14="http://schemas.microsoft.com/office/powerpoint/2010/main" val="3846899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t="47570" r="61349" b="24080"/>
          <a:stretch>
            <a:fillRect/>
          </a:stretch>
        </p:blipFill>
        <p:spPr bwMode="auto">
          <a:xfrm>
            <a:off x="0" y="1021079"/>
            <a:ext cx="3276785" cy="5538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مستطيل 4"/>
          <p:cNvSpPr/>
          <p:nvPr/>
        </p:nvSpPr>
        <p:spPr>
          <a:xfrm rot="5400000">
            <a:off x="5659663" y="-5659662"/>
            <a:ext cx="872676" cy="12192001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ا الاكتشافات العلمية الحديثة التي استخدمتها"/>
          <p:cNvSpPr txBox="1"/>
          <p:nvPr/>
        </p:nvSpPr>
        <p:spPr>
          <a:xfrm>
            <a:off x="4369708" y="3529727"/>
            <a:ext cx="5662566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defTabSz="914400">
              <a:lnSpc>
                <a:spcPct val="100000"/>
              </a:lnSpc>
              <a:spcBef>
                <a:spcPts val="0"/>
              </a:spcBef>
              <a:tabLst/>
              <a:defRPr sz="4000" b="1">
                <a:solidFill>
                  <a:srgbClr val="2F2B2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ctr" rtl="0">
              <a:defRPr/>
            </a:pPr>
            <a:r>
              <a:rPr dirty="0" err="1"/>
              <a:t>ما</a:t>
            </a:r>
            <a:r>
              <a:rPr dirty="0"/>
              <a:t> </a:t>
            </a:r>
            <a:r>
              <a:rPr dirty="0" err="1"/>
              <a:t>الفرق</a:t>
            </a:r>
            <a:r>
              <a:rPr dirty="0"/>
              <a:t> </a:t>
            </a:r>
            <a:r>
              <a:rPr dirty="0" err="1"/>
              <a:t>بين</a:t>
            </a:r>
            <a:r>
              <a:rPr dirty="0"/>
              <a:t> </a:t>
            </a:r>
            <a:r>
              <a:rPr dirty="0" err="1"/>
              <a:t>السرعة</a:t>
            </a:r>
            <a:r>
              <a:rPr dirty="0"/>
              <a:t> </a:t>
            </a:r>
            <a:r>
              <a:rPr dirty="0" err="1"/>
              <a:t>اللحظية</a:t>
            </a:r>
            <a:r>
              <a:rPr dirty="0"/>
              <a:t> </a:t>
            </a:r>
            <a:r>
              <a:rPr dirty="0" err="1"/>
              <a:t>والسرعة</a:t>
            </a:r>
            <a:r>
              <a:rPr dirty="0"/>
              <a:t> </a:t>
            </a:r>
            <a:r>
              <a:rPr dirty="0" err="1"/>
              <a:t>المتوسطة</a:t>
            </a:r>
            <a:r>
              <a:rPr dirty="0"/>
              <a:t> ؟</a:t>
            </a:r>
          </a:p>
        </p:txBody>
      </p:sp>
      <p:sp>
        <p:nvSpPr>
          <p:cNvPr id="15" name="دائرة: مجوفة 3">
            <a:extLst>
              <a:ext uri="{FF2B5EF4-FFF2-40B4-BE49-F238E27FC236}">
                <a16:creationId xmlns:a16="http://schemas.microsoft.com/office/drawing/2014/main" id="{7EA0F7CC-36A7-4D16-A723-5F26E9DB3BC4}"/>
              </a:ext>
            </a:extLst>
          </p:cNvPr>
          <p:cNvSpPr/>
          <p:nvPr/>
        </p:nvSpPr>
        <p:spPr>
          <a:xfrm>
            <a:off x="10506891" y="169817"/>
            <a:ext cx="1685109" cy="1528355"/>
          </a:xfrm>
          <a:prstGeom prst="donu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B921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7" name="دائرة: مجوفة 3">
            <a:extLst>
              <a:ext uri="{FF2B5EF4-FFF2-40B4-BE49-F238E27FC236}">
                <a16:creationId xmlns:a16="http://schemas.microsoft.com/office/drawing/2014/main" id="{7EA0F7CC-36A7-4D16-A723-5F26E9DB3BC4}"/>
              </a:ext>
            </a:extLst>
          </p:cNvPr>
          <p:cNvSpPr/>
          <p:nvPr/>
        </p:nvSpPr>
        <p:spPr>
          <a:xfrm>
            <a:off x="9973491" y="1277981"/>
            <a:ext cx="1685109" cy="1528355"/>
          </a:xfrm>
          <a:prstGeom prst="donu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B921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دائرة: مجوفة 3">
            <a:extLst>
              <a:ext uri="{FF2B5EF4-FFF2-40B4-BE49-F238E27FC236}">
                <a16:creationId xmlns:a16="http://schemas.microsoft.com/office/drawing/2014/main" id="{7EA0F7CC-36A7-4D16-A723-5F26E9DB3BC4}"/>
              </a:ext>
            </a:extLst>
          </p:cNvPr>
          <p:cNvSpPr/>
          <p:nvPr/>
        </p:nvSpPr>
        <p:spPr>
          <a:xfrm>
            <a:off x="9130937" y="256902"/>
            <a:ext cx="1685109" cy="1528355"/>
          </a:xfrm>
          <a:prstGeom prst="donu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B921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/>
          <a:srcRect l="6715" t="21441" r="49333" b="20225"/>
          <a:stretch>
            <a:fillRect/>
          </a:stretch>
        </p:blipFill>
        <p:spPr bwMode="auto">
          <a:xfrm>
            <a:off x="461444" y="522515"/>
            <a:ext cx="4358750" cy="56449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مستطيل 2"/>
          <p:cNvSpPr/>
          <p:nvPr/>
        </p:nvSpPr>
        <p:spPr>
          <a:xfrm>
            <a:off x="10345783" y="0"/>
            <a:ext cx="1254034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أكتبي رسالة قصيرة لجدّتك تشرحين لها الفرق بين السرعة والسرعة المتجهة والتسارع دون استخدام المعادلات !!"/>
          <p:cNvSpPr txBox="1"/>
          <p:nvPr/>
        </p:nvSpPr>
        <p:spPr>
          <a:xfrm>
            <a:off x="4781006" y="2239072"/>
            <a:ext cx="5486401" cy="22159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rtl="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sz="3600" dirty="0" err="1"/>
              <a:t>أكتبي</a:t>
            </a:r>
            <a:r>
              <a:rPr sz="3600" dirty="0"/>
              <a:t> </a:t>
            </a:r>
            <a:r>
              <a:rPr sz="3600" dirty="0" err="1"/>
              <a:t>رسالة</a:t>
            </a:r>
            <a:r>
              <a:rPr sz="3600" dirty="0"/>
              <a:t> </a:t>
            </a:r>
            <a:r>
              <a:rPr sz="3600" dirty="0" err="1"/>
              <a:t>قصيرة</a:t>
            </a:r>
            <a:r>
              <a:rPr sz="3600" dirty="0"/>
              <a:t> </a:t>
            </a:r>
            <a:r>
              <a:rPr sz="3600" dirty="0" err="1"/>
              <a:t>لجدّتك</a:t>
            </a:r>
            <a:r>
              <a:rPr sz="3600" dirty="0"/>
              <a:t> </a:t>
            </a:r>
            <a:r>
              <a:rPr sz="3600" dirty="0" err="1"/>
              <a:t>تشرحين</a:t>
            </a:r>
            <a:r>
              <a:rPr sz="3600" dirty="0"/>
              <a:t> </a:t>
            </a:r>
            <a:r>
              <a:rPr sz="3600" dirty="0" err="1"/>
              <a:t>لها</a:t>
            </a:r>
            <a:r>
              <a:rPr sz="3600" dirty="0"/>
              <a:t> </a:t>
            </a:r>
            <a:r>
              <a:rPr sz="3600" dirty="0" err="1"/>
              <a:t>الفرق</a:t>
            </a:r>
            <a:r>
              <a:rPr sz="3600" dirty="0"/>
              <a:t> </a:t>
            </a:r>
            <a:r>
              <a:rPr sz="3600" dirty="0" err="1"/>
              <a:t>بين</a:t>
            </a:r>
            <a:r>
              <a:rPr sz="3600" dirty="0"/>
              <a:t> </a:t>
            </a:r>
            <a:r>
              <a:rPr sz="3600" dirty="0" err="1"/>
              <a:t>السرعة</a:t>
            </a:r>
            <a:r>
              <a:rPr sz="3600" dirty="0"/>
              <a:t> </a:t>
            </a:r>
            <a:r>
              <a:rPr sz="3600" dirty="0" err="1"/>
              <a:t>والسرعة</a:t>
            </a:r>
            <a:r>
              <a:rPr sz="3600" dirty="0"/>
              <a:t> </a:t>
            </a:r>
            <a:r>
              <a:rPr sz="3600" dirty="0" err="1"/>
              <a:t>المتجهة</a:t>
            </a:r>
            <a:r>
              <a:rPr sz="3600" dirty="0"/>
              <a:t> </a:t>
            </a:r>
            <a:r>
              <a:rPr sz="3600" dirty="0" err="1"/>
              <a:t>والتسارع</a:t>
            </a:r>
            <a:r>
              <a:rPr sz="3600" dirty="0"/>
              <a:t> </a:t>
            </a:r>
            <a:r>
              <a:rPr sz="3600" dirty="0" err="1"/>
              <a:t>دون</a:t>
            </a:r>
            <a:r>
              <a:rPr sz="3600" dirty="0"/>
              <a:t> </a:t>
            </a:r>
            <a:r>
              <a:rPr sz="3600" dirty="0" err="1"/>
              <a:t>استخدام</a:t>
            </a:r>
            <a:r>
              <a:rPr sz="3600" dirty="0"/>
              <a:t> </a:t>
            </a:r>
            <a:r>
              <a:rPr sz="3600" dirty="0" err="1"/>
              <a:t>المعادلات</a:t>
            </a:r>
            <a:r>
              <a:rPr sz="3600" dirty="0"/>
              <a:t> !!</a:t>
            </a:r>
          </a:p>
        </p:txBody>
      </p:sp>
      <p:sp>
        <p:nvSpPr>
          <p:cNvPr id="7" name="أحسبي زمن رد فعلك ؟"/>
          <p:cNvSpPr txBox="1"/>
          <p:nvPr/>
        </p:nvSpPr>
        <p:spPr>
          <a:xfrm>
            <a:off x="4833258" y="5032249"/>
            <a:ext cx="5068892" cy="6155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</a:bodyPr>
          <a:lstStyle>
            <a:lvl1pPr rtl="0">
              <a:lnSpc>
                <a:spcPct val="100000"/>
              </a:lnSpc>
              <a:spcBef>
                <a:spcPts val="0"/>
              </a:spcBef>
              <a:defRPr sz="4000">
                <a:solidFill>
                  <a:srgbClr val="A5194C"/>
                </a:solidFill>
                <a:latin typeface="+mn-lt"/>
                <a:ea typeface="+mn-ea"/>
                <a:cs typeface="+mn-cs"/>
                <a:sym typeface="Helvetica"/>
              </a:defRPr>
            </a:lvl1pPr>
          </a:lstStyle>
          <a:p>
            <a:r>
              <a:rPr dirty="0" err="1">
                <a:solidFill>
                  <a:schemeClr val="accent6">
                    <a:lumMod val="75000"/>
                  </a:schemeClr>
                </a:solidFill>
              </a:rPr>
              <a:t>أحسبي</a:t>
            </a:r>
            <a:r>
              <a:rPr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dirty="0" err="1">
                <a:solidFill>
                  <a:schemeClr val="accent6">
                    <a:lumMod val="75000"/>
                  </a:schemeClr>
                </a:solidFill>
              </a:rPr>
              <a:t>زمن</a:t>
            </a:r>
            <a:r>
              <a:rPr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dirty="0" err="1">
                <a:solidFill>
                  <a:schemeClr val="accent6">
                    <a:lumMod val="75000"/>
                  </a:schemeClr>
                </a:solidFill>
              </a:rPr>
              <a:t>رد</a:t>
            </a:r>
            <a:r>
              <a:rPr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dirty="0" err="1">
                <a:solidFill>
                  <a:schemeClr val="accent6">
                    <a:lumMod val="75000"/>
                  </a:schemeClr>
                </a:solidFill>
              </a:rPr>
              <a:t>فعلك</a:t>
            </a:r>
            <a:r>
              <a:rPr dirty="0">
                <a:solidFill>
                  <a:schemeClr val="accent6">
                    <a:lumMod val="75000"/>
                  </a:schemeClr>
                </a:solidFill>
              </a:rPr>
              <a:t> ؟</a:t>
            </a:r>
          </a:p>
        </p:txBody>
      </p:sp>
      <p:sp>
        <p:nvSpPr>
          <p:cNvPr id="8" name="مستطيل 7"/>
          <p:cNvSpPr/>
          <p:nvPr/>
        </p:nvSpPr>
        <p:spPr>
          <a:xfrm>
            <a:off x="4833258" y="592574"/>
            <a:ext cx="53688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3600" b="1" dirty="0">
                <a:solidFill>
                  <a:srgbClr val="C00000"/>
                </a:solidFill>
              </a:rPr>
              <a:t>الأدوات</a:t>
            </a:r>
            <a:r>
              <a:rPr lang="ar-SA" sz="3600" dirty="0"/>
              <a:t> </a:t>
            </a:r>
          </a:p>
          <a:p>
            <a:r>
              <a:rPr lang="ar-SA" sz="3600" dirty="0"/>
              <a:t>ساعة حائط ودفتر العلوم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 advAuto="0"/>
      <p:bldP spid="7" grpId="0" animBg="1" advAuto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 rot="5400000">
            <a:off x="5659663" y="-5659662"/>
            <a:ext cx="872676" cy="12192001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ما الاكتشافات العلمية الحديثة التي استخدمتها"/>
          <p:cNvSpPr txBox="1"/>
          <p:nvPr/>
        </p:nvSpPr>
        <p:spPr>
          <a:xfrm>
            <a:off x="1789611" y="3595440"/>
            <a:ext cx="8491186" cy="12311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0" tIns="0" rIns="0" bIns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defTabSz="914400">
              <a:lnSpc>
                <a:spcPct val="100000"/>
              </a:lnSpc>
              <a:spcBef>
                <a:spcPts val="0"/>
              </a:spcBef>
              <a:tabLst/>
              <a:defRPr sz="4000" b="1">
                <a:solidFill>
                  <a:srgbClr val="2F2B2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algn="ctr" rtl="0">
              <a:defRPr/>
            </a:pPr>
            <a:r>
              <a:rPr lang="ar-SA" dirty="0">
                <a:ln w="11430"/>
                <a:solidFill>
                  <a:srgbClr val="FF7979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استنتجي</a:t>
            </a:r>
            <a:r>
              <a:rPr lang="ar-SA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هل يمكن للسرعة اللحظية أن تكون أكبر من السرعة </a:t>
            </a:r>
            <a:r>
              <a:rPr lang="ar-SA" dirty="0" err="1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المتوسطة ؟</a:t>
            </a:r>
            <a:endParaRPr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دائرة: مجوفة 3">
            <a:extLst>
              <a:ext uri="{FF2B5EF4-FFF2-40B4-BE49-F238E27FC236}">
                <a16:creationId xmlns:a16="http://schemas.microsoft.com/office/drawing/2014/main" id="{7EA0F7CC-36A7-4D16-A723-5F26E9DB3BC4}"/>
              </a:ext>
            </a:extLst>
          </p:cNvPr>
          <p:cNvSpPr/>
          <p:nvPr/>
        </p:nvSpPr>
        <p:spPr>
          <a:xfrm>
            <a:off x="10506891" y="169817"/>
            <a:ext cx="1685109" cy="1528355"/>
          </a:xfrm>
          <a:prstGeom prst="donu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B921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7" name="دائرة: مجوفة 3">
            <a:extLst>
              <a:ext uri="{FF2B5EF4-FFF2-40B4-BE49-F238E27FC236}">
                <a16:creationId xmlns:a16="http://schemas.microsoft.com/office/drawing/2014/main" id="{7EA0F7CC-36A7-4D16-A723-5F26E9DB3BC4}"/>
              </a:ext>
            </a:extLst>
          </p:cNvPr>
          <p:cNvSpPr/>
          <p:nvPr/>
        </p:nvSpPr>
        <p:spPr>
          <a:xfrm>
            <a:off x="10032274" y="1184366"/>
            <a:ext cx="1685109" cy="1528355"/>
          </a:xfrm>
          <a:prstGeom prst="donu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B921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  <p:sp>
        <p:nvSpPr>
          <p:cNvPr id="18" name="دائرة: مجوفة 3">
            <a:extLst>
              <a:ext uri="{FF2B5EF4-FFF2-40B4-BE49-F238E27FC236}">
                <a16:creationId xmlns:a16="http://schemas.microsoft.com/office/drawing/2014/main" id="{7EA0F7CC-36A7-4D16-A723-5F26E9DB3BC4}"/>
              </a:ext>
            </a:extLst>
          </p:cNvPr>
          <p:cNvSpPr/>
          <p:nvPr/>
        </p:nvSpPr>
        <p:spPr>
          <a:xfrm>
            <a:off x="9130937" y="256902"/>
            <a:ext cx="1685109" cy="1528355"/>
          </a:xfrm>
          <a:prstGeom prst="donu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rgbClr val="B9213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90452" y="430439"/>
            <a:ext cx="10515600" cy="1325563"/>
          </a:xfrm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b="1" dirty="0">
                <a:ln/>
                <a:solidFill>
                  <a:srgbClr val="C00000"/>
                </a:solidFill>
              </a:rPr>
              <a:t>التمثل البياني للحركة </a:t>
            </a:r>
          </a:p>
        </p:txBody>
      </p:sp>
      <p:pic>
        <p:nvPicPr>
          <p:cNvPr id="5" name="Picture 4" descr="ØµÙØ±Ø© Ø°Ø§Øª ØµÙØ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041" y="2939143"/>
            <a:ext cx="3429786" cy="3639031"/>
          </a:xfrm>
          <a:prstGeom prst="rect">
            <a:avLst/>
          </a:prstGeom>
          <a:noFill/>
        </p:spPr>
      </p:pic>
      <p:pic>
        <p:nvPicPr>
          <p:cNvPr id="6" name="Picture 2" descr="ØµÙØ±Ø© Ø°Ø§Øª ØµÙØ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33680" y="1636059"/>
            <a:ext cx="3817395" cy="3837278"/>
          </a:xfrm>
          <a:prstGeom prst="rect">
            <a:avLst/>
          </a:prstGeom>
          <a:noFill/>
        </p:spPr>
      </p:pic>
      <p:pic>
        <p:nvPicPr>
          <p:cNvPr id="59394" name="Picture 2" descr="ØµÙØ±Ø© Ø°Ø§Øª ØµÙØ©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5256" y="3252652"/>
            <a:ext cx="3638550" cy="33659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17">
            <a:extLst>
              <a:ext uri="{FF2B5EF4-FFF2-40B4-BE49-F238E27FC236}">
                <a16:creationId xmlns:a16="http://schemas.microsoft.com/office/drawing/2014/main" id="{AB45A142-4255-493C-8284-5D566C121B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21177"/>
            <a:ext cx="4332307" cy="6179552"/>
          </a:xfrm>
          <a:prstGeom prst="rect">
            <a:avLst/>
          </a:prstGeom>
          <a:gradFill flip="none" rotWithShape="1">
            <a:gsLst>
              <a:gs pos="0">
                <a:srgbClr val="FF7979">
                  <a:tint val="66000"/>
                  <a:satMod val="160000"/>
                </a:srgbClr>
              </a:gs>
              <a:gs pos="50000">
                <a:srgbClr val="FF7979">
                  <a:tint val="44500"/>
                  <a:satMod val="160000"/>
                </a:srgbClr>
              </a:gs>
              <a:gs pos="100000">
                <a:srgbClr val="FF7979">
                  <a:tint val="23500"/>
                  <a:satMod val="160000"/>
                </a:srgbClr>
              </a:gs>
            </a:gsLst>
            <a:lin ang="10800000" scaled="1"/>
            <a:tileRect/>
          </a:gradFill>
          <a:ln w="127000" cap="sq" cmpd="thinThick">
            <a:solidFill>
              <a:srgbClr val="C00000">
                <a:alpha val="8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DC8FD451-75E5-4DAC-AA17-9D8CE59BF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7932" y="3135085"/>
            <a:ext cx="3375248" cy="69233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 rtl="0"/>
            <a:r>
              <a:rPr lang="ar-SA" sz="3600" kern="1200" dirty="0">
                <a:solidFill>
                  <a:srgbClr val="C00000"/>
                </a:solidFill>
                <a:latin typeface="+mj-lt"/>
                <a:ea typeface="+mj-ea"/>
                <a:cs typeface="+mj-cs"/>
              </a:rPr>
              <a:t>الربط مع المناهج </a:t>
            </a:r>
            <a:endParaRPr lang="en-US" sz="3600" kern="1200" dirty="0">
              <a:solidFill>
                <a:srgbClr val="C00000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38FB9660-F42F-4313-BBC4-47C007FE48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1126" y="3910267"/>
            <a:ext cx="258679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2" cstate="print"/>
          <a:srcRect l="5022" t="11536" r="4877" b="54780"/>
          <a:stretch>
            <a:fillRect/>
          </a:stretch>
        </p:blipFill>
        <p:spPr bwMode="auto">
          <a:xfrm>
            <a:off x="4950823" y="3835023"/>
            <a:ext cx="2264229" cy="3022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مستطيل 15"/>
          <p:cNvSpPr/>
          <p:nvPr/>
        </p:nvSpPr>
        <p:spPr>
          <a:xfrm>
            <a:off x="5408024" y="783771"/>
            <a:ext cx="596794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dirty="0"/>
              <a:t>الخط الأفقي على المنحنى البياني يمثل المتغير المستقل وهو المتغير الذي يكون أي تغير فيه سبباً لتغير عامل آخر </a:t>
            </a:r>
          </a:p>
          <a:p>
            <a:r>
              <a:rPr lang="ar-SA" sz="2800" dirty="0"/>
              <a:t>وفي منحنى </a:t>
            </a:r>
            <a:r>
              <a:rPr lang="ar-SA" sz="2800" dirty="0" err="1"/>
              <a:t>المسافة </a:t>
            </a:r>
            <a:r>
              <a:rPr lang="ar-SA" sz="2800" dirty="0"/>
              <a:t>– الزمن  يكون المتغير المستقل هو الزمن بينما تكون المسافة هي المتغير التابع والذي </a:t>
            </a:r>
            <a:r>
              <a:rPr lang="ar-SA" sz="2800" dirty="0" err="1"/>
              <a:t>يمثلة</a:t>
            </a:r>
            <a:r>
              <a:rPr lang="ar-SA" sz="2800" dirty="0"/>
              <a:t> الخط الرأسي على المنحنى </a:t>
            </a:r>
            <a:r>
              <a:rPr lang="ar-SA" sz="2800" dirty="0" err="1"/>
              <a:t>البياني .</a:t>
            </a:r>
            <a:r>
              <a:rPr lang="ar-SA" sz="2800" dirty="0"/>
              <a:t> 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 l="48540" t="48576" r="8275" b="19080"/>
          <a:stretch>
            <a:fillRect/>
          </a:stretch>
        </p:blipFill>
        <p:spPr bwMode="auto">
          <a:xfrm>
            <a:off x="9144002" y="4298072"/>
            <a:ext cx="2865118" cy="2559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13523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 invX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C79FE126-0092-4367-98F7-A87DC048F3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876126" y="705364"/>
            <a:ext cx="5104361" cy="5571065"/>
          </a:xfrm>
          <a:prstGeom prst="rect">
            <a:avLst/>
          </a:prstGeom>
          <a:ln>
            <a:noFill/>
          </a:ln>
        </p:spPr>
      </p:pic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عنوان 1">
            <a:extLst>
              <a:ext uri="{FF2B5EF4-FFF2-40B4-BE49-F238E27FC236}">
                <a16:creationId xmlns:a16="http://schemas.microsoft.com/office/drawing/2014/main" id="{8818A22D-6FD9-4899-899D-F28C440088A5}"/>
              </a:ext>
            </a:extLst>
          </p:cNvPr>
          <p:cNvSpPr txBox="1">
            <a:spLocks/>
          </p:cNvSpPr>
          <p:nvPr/>
        </p:nvSpPr>
        <p:spPr>
          <a:xfrm>
            <a:off x="833575" y="3014773"/>
            <a:ext cx="5104361" cy="1301571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r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>
              <a:spcAft>
                <a:spcPts val="600"/>
              </a:spcAft>
            </a:pPr>
            <a:r>
              <a:rPr lang="en-US" sz="4000" b="1" dirty="0" err="1">
                <a:solidFill>
                  <a:srgbClr val="080808"/>
                </a:solidFill>
              </a:rPr>
              <a:t>هل</a:t>
            </a:r>
            <a:r>
              <a:rPr lang="en-US" sz="4000" b="1" dirty="0">
                <a:solidFill>
                  <a:srgbClr val="080808"/>
                </a:solidFill>
              </a:rPr>
              <a:t> </a:t>
            </a:r>
            <a:r>
              <a:rPr lang="en-US" sz="4000" b="1" dirty="0" err="1">
                <a:solidFill>
                  <a:srgbClr val="080808"/>
                </a:solidFill>
              </a:rPr>
              <a:t>الاجسام</a:t>
            </a:r>
            <a:r>
              <a:rPr lang="en-US" sz="4000" b="1" dirty="0">
                <a:solidFill>
                  <a:srgbClr val="080808"/>
                </a:solidFill>
              </a:rPr>
              <a:t> في </a:t>
            </a:r>
            <a:r>
              <a:rPr lang="en-US" sz="4000" b="1" dirty="0" err="1">
                <a:solidFill>
                  <a:srgbClr val="080808"/>
                </a:solidFill>
              </a:rPr>
              <a:t>الكون</a:t>
            </a:r>
            <a:r>
              <a:rPr lang="en-US" sz="4000" b="1" dirty="0">
                <a:solidFill>
                  <a:srgbClr val="080808"/>
                </a:solidFill>
              </a:rPr>
              <a:t> </a:t>
            </a:r>
            <a:r>
              <a:rPr lang="en-US" sz="4000" b="1" dirty="0" err="1">
                <a:solidFill>
                  <a:srgbClr val="080808"/>
                </a:solidFill>
              </a:rPr>
              <a:t>ثابتة</a:t>
            </a:r>
            <a:r>
              <a:rPr lang="en-US" sz="4000" b="1" dirty="0">
                <a:solidFill>
                  <a:srgbClr val="080808"/>
                </a:solidFill>
              </a:rPr>
              <a:t> </a:t>
            </a:r>
            <a:r>
              <a:rPr lang="en-US" sz="4000" b="1" dirty="0" err="1">
                <a:solidFill>
                  <a:srgbClr val="080808"/>
                </a:solidFill>
              </a:rPr>
              <a:t>أم</a:t>
            </a:r>
            <a:r>
              <a:rPr lang="en-US" sz="4000" b="1" dirty="0">
                <a:solidFill>
                  <a:srgbClr val="080808"/>
                </a:solidFill>
              </a:rPr>
              <a:t> </a:t>
            </a:r>
            <a:r>
              <a:rPr lang="en-US" sz="4000" b="1" dirty="0" err="1">
                <a:solidFill>
                  <a:srgbClr val="080808"/>
                </a:solidFill>
              </a:rPr>
              <a:t>متحركة</a:t>
            </a:r>
            <a:r>
              <a:rPr lang="en-US" sz="4000" b="1" dirty="0">
                <a:solidFill>
                  <a:srgbClr val="080808"/>
                </a:solidFill>
              </a:rPr>
              <a:t> ؟</a:t>
            </a:r>
          </a:p>
        </p:txBody>
      </p:sp>
    </p:spTree>
    <p:extLst>
      <p:ext uri="{BB962C8B-B14F-4D97-AF65-F5344CB8AC3E}">
        <p14:creationId xmlns:p14="http://schemas.microsoft.com/office/powerpoint/2010/main" val="423886326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ربع نص 5"/>
          <p:cNvSpPr txBox="1"/>
          <p:nvPr/>
        </p:nvSpPr>
        <p:spPr>
          <a:xfrm>
            <a:off x="5930537" y="3087009"/>
            <a:ext cx="4506686" cy="255454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dirty="0"/>
              <a:t>اختاري زميلة لك تساعدك في تعلم المفاهيم الجديدة وتوضيح الأفكار لبعضكم </a:t>
            </a:r>
            <a:r>
              <a:rPr lang="ar-SA" sz="4000" dirty="0" err="1"/>
              <a:t>البعض .</a:t>
            </a:r>
            <a:endParaRPr lang="ar-SA" sz="4000" dirty="0"/>
          </a:p>
        </p:txBody>
      </p:sp>
      <p:sp>
        <p:nvSpPr>
          <p:cNvPr id="4" name="مستطيل 3"/>
          <p:cNvSpPr/>
          <p:nvPr/>
        </p:nvSpPr>
        <p:spPr>
          <a:xfrm>
            <a:off x="10578164" y="0"/>
            <a:ext cx="1021653" cy="6858000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5" name="F506D572-A726-466C-BF66-737271911702-L0-001.jpeg" descr="F506D572-A726-466C-BF66-737271911702-L0-00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91886"/>
            <a:ext cx="5577767" cy="6113418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مربع نص 6"/>
          <p:cNvSpPr txBox="1"/>
          <p:nvPr/>
        </p:nvSpPr>
        <p:spPr>
          <a:xfrm>
            <a:off x="10578164" y="796655"/>
            <a:ext cx="1073905" cy="5078313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pPr algn="ctr"/>
            <a:r>
              <a:rPr lang="ar-S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نشاط</a:t>
            </a:r>
          </a:p>
          <a:p>
            <a:pPr algn="ctr"/>
            <a:endParaRPr lang="ar-SA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ar-SA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ar-SA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ar-SA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ar-SA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ar-SA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ar-SA" sz="3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ar-SA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ثنائي </a:t>
            </a:r>
          </a:p>
        </p:txBody>
      </p:sp>
      <p:pic>
        <p:nvPicPr>
          <p:cNvPr id="8" name="Picture 2" descr="ÙØªÙØ¬Ø© Ø¨Ø­Ø« Ø§ÙØµÙØ± Ø¹Ù ÙØ´Ø§Ø·">
            <a:extLst>
              <a:ext uri="{FF2B5EF4-FFF2-40B4-BE49-F238E27FC236}">
                <a16:creationId xmlns:a16="http://schemas.microsoft.com/office/drawing/2014/main" id="{5940FE12-6867-471D-8CB7-558A49A98D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170" y="156755"/>
            <a:ext cx="2149073" cy="206393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>
            <a:extLst>
              <a:ext uri="{FF2B5EF4-FFF2-40B4-BE49-F238E27FC236}">
                <a16:creationId xmlns:a16="http://schemas.microsoft.com/office/drawing/2014/main" id="{D2C4BFA1-2075-4901-9E24-E41D1FDD51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55481" y="498348"/>
            <a:ext cx="9902663" cy="5861304"/>
            <a:chOff x="1155481" y="498348"/>
            <a:chExt cx="9902663" cy="5861304"/>
          </a:xfr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2700000" scaled="1"/>
            <a:tileRect/>
          </a:gradFill>
        </p:grpSpPr>
        <p:sp>
          <p:nvSpPr>
            <p:cNvPr id="5" name="Oval 5">
              <a:extLst>
                <a:ext uri="{FF2B5EF4-FFF2-40B4-BE49-F238E27FC236}">
                  <a16:creationId xmlns:a16="http://schemas.microsoft.com/office/drawing/2014/main" id="{985A7375-E3AF-4F5C-85AE-17E8832952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5481" y="498348"/>
              <a:ext cx="5861304" cy="5861304"/>
            </a:xfrm>
            <a:prstGeom prst="ellipse">
              <a:avLst/>
            </a:prstGeom>
            <a:grpFill/>
            <a:ln>
              <a:noFill/>
            </a:ln>
          </p:spPr>
        </p:sp>
        <p:sp>
          <p:nvSpPr>
            <p:cNvPr id="6" name="Oval 8">
              <a:extLst>
                <a:ext uri="{FF2B5EF4-FFF2-40B4-BE49-F238E27FC236}">
                  <a16:creationId xmlns:a16="http://schemas.microsoft.com/office/drawing/2014/main" id="{F0307F65-8304-4FA8-A841-D4D762541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196840" y="498348"/>
              <a:ext cx="5861304" cy="5861304"/>
            </a:xfrm>
            <a:prstGeom prst="ellipse">
              <a:avLst/>
            </a:prstGeom>
            <a:grpFill/>
            <a:ln>
              <a:noFill/>
            </a:ln>
          </p:spPr>
        </p:sp>
        <p:sp>
          <p:nvSpPr>
            <p:cNvPr id="7" name="Oval 5">
              <a:extLst>
                <a:ext uri="{FF2B5EF4-FFF2-40B4-BE49-F238E27FC236}">
                  <a16:creationId xmlns:a16="http://schemas.microsoft.com/office/drawing/2014/main" id="{C8B8394C-136F-4E05-A002-D93A5E79CD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ChangeArrowhead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65348" y="498348"/>
              <a:ext cx="5861304" cy="5861304"/>
            </a:xfrm>
            <a:prstGeom prst="ellipse">
              <a:avLst/>
            </a:prstGeom>
            <a:grpFill/>
            <a:ln>
              <a:noFill/>
            </a:ln>
          </p:spPr>
        </p:sp>
      </p:grpSp>
      <p:sp>
        <p:nvSpPr>
          <p:cNvPr id="8" name="Rectangle 11">
            <a:extLst>
              <a:ext uri="{FF2B5EF4-FFF2-40B4-BE49-F238E27FC236}">
                <a16:creationId xmlns:a16="http://schemas.microsoft.com/office/drawing/2014/main" id="{053FB2EE-284F-4C87-AB3D-BBF87A9FAB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514600"/>
            <a:ext cx="12192000" cy="1828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التأني والتمهل يجعلك تنجز أعمالك بدقة وصحة وقلما تتواجد عندك </a:t>
            </a:r>
            <a:r>
              <a:rPr lang="ar-SA" sz="2400" dirty="0" err="1">
                <a:solidFill>
                  <a:schemeClr val="tx1"/>
                </a:solidFill>
              </a:rPr>
              <a:t>أخطاء ...</a:t>
            </a:r>
            <a:endParaRPr lang="ar-SA" sz="2400" dirty="0">
              <a:solidFill>
                <a:schemeClr val="tx1"/>
              </a:solidFill>
            </a:endParaRP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والعجلة تعني السرعة </a:t>
            </a:r>
            <a:r>
              <a:rPr lang="ar-SA" sz="2400" dirty="0" err="1">
                <a:solidFill>
                  <a:schemeClr val="tx1"/>
                </a:solidFill>
              </a:rPr>
              <a:t>والإستعجال</a:t>
            </a:r>
            <a:r>
              <a:rPr lang="ar-SA" sz="2400" dirty="0">
                <a:solidFill>
                  <a:schemeClr val="tx1"/>
                </a:solidFill>
              </a:rPr>
              <a:t> التي تؤدي إلى التسرع في </a:t>
            </a:r>
            <a:r>
              <a:rPr lang="ar-SA" sz="2400" dirty="0" err="1">
                <a:solidFill>
                  <a:schemeClr val="tx1"/>
                </a:solidFill>
              </a:rPr>
              <a:t>إتخاذ</a:t>
            </a:r>
            <a:r>
              <a:rPr lang="ar-SA" sz="2400" dirty="0">
                <a:solidFill>
                  <a:schemeClr val="tx1"/>
                </a:solidFill>
              </a:rPr>
              <a:t> القرارات وإنجاز الأعمال </a:t>
            </a: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مما يؤدي إلى الأخطاء </a:t>
            </a:r>
            <a:r>
              <a:rPr lang="ar-SA" sz="2400" dirty="0" err="1">
                <a:solidFill>
                  <a:schemeClr val="tx1"/>
                </a:solidFill>
              </a:rPr>
              <a:t>المتكررة </a:t>
            </a:r>
            <a:r>
              <a:rPr lang="ar-SA" sz="2400" dirty="0">
                <a:solidFill>
                  <a:schemeClr val="tx1"/>
                </a:solidFill>
              </a:rPr>
              <a:t>...وغالبا ً ما يؤدي إلى </a:t>
            </a:r>
            <a:r>
              <a:rPr lang="ar-SA" sz="2400" dirty="0" err="1">
                <a:solidFill>
                  <a:schemeClr val="tx1"/>
                </a:solidFill>
              </a:rPr>
              <a:t>الفشل ....</a:t>
            </a:r>
            <a:r>
              <a:rPr lang="ar-SA" sz="2400" dirty="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ar-SA" sz="2400" dirty="0" err="1">
                <a:solidFill>
                  <a:schemeClr val="tx1"/>
                </a:solidFill>
              </a:rPr>
              <a:t>مثلا </a:t>
            </a:r>
            <a:r>
              <a:rPr lang="ar-SA" sz="2400" dirty="0">
                <a:solidFill>
                  <a:schemeClr val="tx1"/>
                </a:solidFill>
              </a:rPr>
              <a:t>: عند </a:t>
            </a:r>
            <a:r>
              <a:rPr lang="ar-SA" sz="2400" dirty="0" err="1">
                <a:solidFill>
                  <a:schemeClr val="tx1"/>
                </a:solidFill>
              </a:rPr>
              <a:t>السواقة </a:t>
            </a:r>
            <a:r>
              <a:rPr lang="ar-SA" sz="2400" dirty="0">
                <a:solidFill>
                  <a:schemeClr val="tx1"/>
                </a:solidFill>
              </a:rPr>
              <a:t>....التأني والتمهل يسلمك من </a:t>
            </a:r>
            <a:r>
              <a:rPr lang="ar-SA" sz="2400" dirty="0" err="1">
                <a:solidFill>
                  <a:schemeClr val="tx1"/>
                </a:solidFill>
              </a:rPr>
              <a:t>الحوادث ..</a:t>
            </a:r>
            <a:endParaRPr lang="ar-SA" sz="2400" dirty="0">
              <a:solidFill>
                <a:schemeClr val="tx1"/>
              </a:solidFill>
            </a:endParaRPr>
          </a:p>
          <a:p>
            <a:pPr algn="ctr"/>
            <a:r>
              <a:rPr lang="ar-SA" sz="2400" dirty="0">
                <a:solidFill>
                  <a:schemeClr val="tx1"/>
                </a:solidFill>
              </a:rPr>
              <a:t>أما السرعة تجعلك معرضاً للحوادث والمخاطر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2995747" y="1778451"/>
            <a:ext cx="6096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ar-SA" sz="3200" b="1" dirty="0">
                <a:solidFill>
                  <a:srgbClr val="C00000"/>
                </a:solidFill>
              </a:rPr>
              <a:t>في التأنِّي السلامة، وفي العجَلة الندامة</a:t>
            </a:r>
          </a:p>
        </p:txBody>
      </p:sp>
      <p:sp>
        <p:nvSpPr>
          <p:cNvPr id="10" name="عنوان 1">
            <a:extLst>
              <a:ext uri="{FF2B5EF4-FFF2-40B4-BE49-F238E27FC236}">
                <a16:creationId xmlns:a16="http://schemas.microsoft.com/office/drawing/2014/main" id="{C56717F2-5BC8-4A1B-81DB-015966C69A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95042"/>
            <a:ext cx="12191999" cy="99862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 rtl="0"/>
            <a:r>
              <a:rPr lang="ar-SA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قيمتنا </a:t>
            </a:r>
            <a:endParaRPr lang="en-US" sz="40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3071664" y="3233652"/>
            <a:ext cx="1512168" cy="1512168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6" name="Rectangle 15"/>
          <p:cNvSpPr/>
          <p:nvPr/>
        </p:nvSpPr>
        <p:spPr>
          <a:xfrm>
            <a:off x="4583832" y="3233652"/>
            <a:ext cx="1512168" cy="1512168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7" name="Rectangle 16"/>
          <p:cNvSpPr/>
          <p:nvPr/>
        </p:nvSpPr>
        <p:spPr>
          <a:xfrm>
            <a:off x="6096000" y="3233652"/>
            <a:ext cx="1512168" cy="1512168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8" name="Rectangle 17"/>
          <p:cNvSpPr/>
          <p:nvPr/>
        </p:nvSpPr>
        <p:spPr>
          <a:xfrm>
            <a:off x="7608168" y="3233652"/>
            <a:ext cx="1512168" cy="1512168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25" name="TextBox 24"/>
          <p:cNvSpPr txBox="1"/>
          <p:nvPr/>
        </p:nvSpPr>
        <p:spPr>
          <a:xfrm>
            <a:off x="7608168" y="5107816"/>
            <a:ext cx="151216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ar-SA" sz="1600" b="1" dirty="0">
                <a:latin typeface="Poppins Medium" charset="0"/>
                <a:ea typeface="Poppins Medium" charset="0"/>
                <a:cs typeface="Poppins Medium" charset="0"/>
              </a:rPr>
              <a:t>السرعة اللحظية </a:t>
            </a:r>
            <a:endParaRPr lang="en-US" sz="1600" b="1" dirty="0">
              <a:latin typeface="Poppins Medium" charset="0"/>
              <a:ea typeface="Poppins Medium" charset="0"/>
              <a:cs typeface="Poppins Medium" charset="0"/>
            </a:endParaRPr>
          </a:p>
        </p:txBody>
      </p:sp>
      <p:sp>
        <p:nvSpPr>
          <p:cNvPr id="14" name="TextBox 19">
            <a:extLst>
              <a:ext uri="{FF2B5EF4-FFF2-40B4-BE49-F238E27FC236}">
                <a16:creationId xmlns:a16="http://schemas.microsoft.com/office/drawing/2014/main" id="{856D8E58-BE4B-4FD0-AEB3-F620F6140AD0}"/>
              </a:ext>
            </a:extLst>
          </p:cNvPr>
          <p:cNvSpPr txBox="1"/>
          <p:nvPr/>
        </p:nvSpPr>
        <p:spPr>
          <a:xfrm>
            <a:off x="3043646" y="2162177"/>
            <a:ext cx="6126480" cy="8617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ar-SA" sz="2800" dirty="0">
                <a:ln w="0"/>
                <a:solidFill>
                  <a:srgbClr val="C00000"/>
                </a:solidFill>
                <a:latin typeface="Poppins SemiBold" charset="0"/>
                <a:ea typeface="Poppins SemiBold" charset="0"/>
                <a:cs typeface="Poppins SemiBold" charset="0"/>
              </a:rPr>
              <a:t>هي المسافة الكلية التي يقطعها الجسم </a:t>
            </a:r>
          </a:p>
          <a:p>
            <a:pPr algn="ctr"/>
            <a:r>
              <a:rPr lang="ar-SA" sz="2800" dirty="0">
                <a:ln w="0"/>
                <a:solidFill>
                  <a:srgbClr val="C00000"/>
                </a:solidFill>
                <a:latin typeface="Poppins SemiBold" charset="0"/>
                <a:ea typeface="Poppins SemiBold" charset="0"/>
                <a:cs typeface="Poppins SemiBold" charset="0"/>
              </a:rPr>
              <a:t>على الزمن اللازم لقطع المسافة </a:t>
            </a:r>
            <a:endParaRPr lang="en-US" sz="2800" dirty="0">
              <a:ln w="0"/>
              <a:solidFill>
                <a:srgbClr val="C00000"/>
              </a:solidFill>
              <a:latin typeface="Poppins SemiBold" charset="0"/>
              <a:ea typeface="Poppins SemiBold" charset="0"/>
              <a:cs typeface="Poppins SemiBold" charset="0"/>
            </a:endParaRPr>
          </a:p>
        </p:txBody>
      </p:sp>
      <p:sp>
        <p:nvSpPr>
          <p:cNvPr id="19" name="TextBox 24">
            <a:extLst>
              <a:ext uri="{FF2B5EF4-FFF2-40B4-BE49-F238E27FC236}">
                <a16:creationId xmlns:a16="http://schemas.microsoft.com/office/drawing/2014/main" id="{585F25CA-F256-4137-B658-625BFF2ED2D2}"/>
              </a:ext>
            </a:extLst>
          </p:cNvPr>
          <p:cNvSpPr txBox="1"/>
          <p:nvPr/>
        </p:nvSpPr>
        <p:spPr>
          <a:xfrm>
            <a:off x="6096000" y="5107816"/>
            <a:ext cx="151216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ar-SA" sz="1600" b="1" dirty="0">
                <a:latin typeface="Poppins Medium" charset="0"/>
                <a:ea typeface="Poppins Medium" charset="0"/>
                <a:cs typeface="Poppins Medium" charset="0"/>
              </a:rPr>
              <a:t>السرعة المتجهة</a:t>
            </a:r>
            <a:endParaRPr lang="en-US" sz="1600" b="1" dirty="0">
              <a:latin typeface="Poppins Medium" charset="0"/>
              <a:ea typeface="Poppins Medium" charset="0"/>
              <a:cs typeface="Poppins Medium" charset="0"/>
            </a:endParaRPr>
          </a:p>
        </p:txBody>
      </p:sp>
      <p:sp>
        <p:nvSpPr>
          <p:cNvPr id="21" name="TextBox 24">
            <a:extLst>
              <a:ext uri="{FF2B5EF4-FFF2-40B4-BE49-F238E27FC236}">
                <a16:creationId xmlns:a16="http://schemas.microsoft.com/office/drawing/2014/main" id="{A2675F01-0BC9-4E0D-8F5F-54CC71A676DD}"/>
              </a:ext>
            </a:extLst>
          </p:cNvPr>
          <p:cNvSpPr txBox="1"/>
          <p:nvPr/>
        </p:nvSpPr>
        <p:spPr>
          <a:xfrm>
            <a:off x="4552666" y="5107816"/>
            <a:ext cx="151216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ar-SA" sz="1600" b="1" dirty="0">
                <a:latin typeface="Poppins Medium" charset="0"/>
                <a:ea typeface="Poppins Medium" charset="0"/>
                <a:cs typeface="Poppins Medium" charset="0"/>
              </a:rPr>
              <a:t>السرعة </a:t>
            </a:r>
            <a:endParaRPr lang="en-US" sz="1600" b="1" dirty="0">
              <a:latin typeface="Poppins Medium" charset="0"/>
              <a:ea typeface="Poppins Medium" charset="0"/>
              <a:cs typeface="Poppins Medium" charset="0"/>
            </a:endParaRPr>
          </a:p>
        </p:txBody>
      </p:sp>
      <p:sp>
        <p:nvSpPr>
          <p:cNvPr id="22" name="TextBox 24">
            <a:extLst>
              <a:ext uri="{FF2B5EF4-FFF2-40B4-BE49-F238E27FC236}">
                <a16:creationId xmlns:a16="http://schemas.microsoft.com/office/drawing/2014/main" id="{D543C309-5F92-417B-BEB1-5F00956BC5AC}"/>
              </a:ext>
            </a:extLst>
          </p:cNvPr>
          <p:cNvSpPr txBox="1"/>
          <p:nvPr/>
        </p:nvSpPr>
        <p:spPr>
          <a:xfrm>
            <a:off x="3040498" y="5095497"/>
            <a:ext cx="151216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ar-SA" sz="1600" b="1" dirty="0">
                <a:latin typeface="Poppins Medium" charset="0"/>
                <a:ea typeface="Poppins Medium" charset="0"/>
                <a:cs typeface="Poppins Medium" charset="0"/>
              </a:rPr>
              <a:t>السرعة المتوسطة</a:t>
            </a:r>
            <a:endParaRPr lang="en-US" sz="1600" b="1" dirty="0">
              <a:latin typeface="Poppins Medium" charset="0"/>
              <a:ea typeface="Poppins Medium" charset="0"/>
              <a:cs typeface="Poppins Medium" charset="0"/>
            </a:endParaRPr>
          </a:p>
        </p:txBody>
      </p:sp>
      <p:sp>
        <p:nvSpPr>
          <p:cNvPr id="29" name="TextBox 19">
            <a:extLst>
              <a:ext uri="{FF2B5EF4-FFF2-40B4-BE49-F238E27FC236}">
                <a16:creationId xmlns:a16="http://schemas.microsoft.com/office/drawing/2014/main" id="{BCAA25E9-A9F1-40ED-B537-2D2F8FF1E0E4}"/>
              </a:ext>
            </a:extLst>
          </p:cNvPr>
          <p:cNvSpPr txBox="1"/>
          <p:nvPr/>
        </p:nvSpPr>
        <p:spPr>
          <a:xfrm>
            <a:off x="3253515" y="3774292"/>
            <a:ext cx="10861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A</a:t>
            </a:r>
          </a:p>
        </p:txBody>
      </p:sp>
      <p:sp>
        <p:nvSpPr>
          <p:cNvPr id="30" name="TextBox 19">
            <a:extLst>
              <a:ext uri="{FF2B5EF4-FFF2-40B4-BE49-F238E27FC236}">
                <a16:creationId xmlns:a16="http://schemas.microsoft.com/office/drawing/2014/main" id="{64FE84CC-482A-4BF9-936D-B72CA27C81A6}"/>
              </a:ext>
            </a:extLst>
          </p:cNvPr>
          <p:cNvSpPr txBox="1"/>
          <p:nvPr/>
        </p:nvSpPr>
        <p:spPr>
          <a:xfrm>
            <a:off x="4796849" y="3805016"/>
            <a:ext cx="10861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B</a:t>
            </a:r>
          </a:p>
        </p:txBody>
      </p:sp>
      <p:sp>
        <p:nvSpPr>
          <p:cNvPr id="31" name="TextBox 19">
            <a:extLst>
              <a:ext uri="{FF2B5EF4-FFF2-40B4-BE49-F238E27FC236}">
                <a16:creationId xmlns:a16="http://schemas.microsoft.com/office/drawing/2014/main" id="{A4EE45F1-A24E-4798-BB58-B85445FFE30B}"/>
              </a:ext>
            </a:extLst>
          </p:cNvPr>
          <p:cNvSpPr txBox="1"/>
          <p:nvPr/>
        </p:nvSpPr>
        <p:spPr>
          <a:xfrm>
            <a:off x="6340183" y="3805016"/>
            <a:ext cx="10861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C</a:t>
            </a:r>
          </a:p>
        </p:txBody>
      </p:sp>
      <p:sp>
        <p:nvSpPr>
          <p:cNvPr id="32" name="TextBox 19">
            <a:extLst>
              <a:ext uri="{FF2B5EF4-FFF2-40B4-BE49-F238E27FC236}">
                <a16:creationId xmlns:a16="http://schemas.microsoft.com/office/drawing/2014/main" id="{2A997DD4-CFED-47F1-B7A2-C25C7DA1B148}"/>
              </a:ext>
            </a:extLst>
          </p:cNvPr>
          <p:cNvSpPr txBox="1"/>
          <p:nvPr/>
        </p:nvSpPr>
        <p:spPr>
          <a:xfrm>
            <a:off x="7821185" y="3805016"/>
            <a:ext cx="1086134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28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D</a:t>
            </a:r>
          </a:p>
        </p:txBody>
      </p:sp>
      <p:sp>
        <p:nvSpPr>
          <p:cNvPr id="20" name="مربع نص 19">
            <a:extLst>
              <a:ext uri="{FF2B5EF4-FFF2-40B4-BE49-F238E27FC236}">
                <a16:creationId xmlns:a16="http://schemas.microsoft.com/office/drawing/2014/main" id="{B8958AB2-8D2E-4709-B32C-D349B553844B}"/>
              </a:ext>
            </a:extLst>
          </p:cNvPr>
          <p:cNvSpPr txBox="1"/>
          <p:nvPr/>
        </p:nvSpPr>
        <p:spPr>
          <a:xfrm>
            <a:off x="9725025" y="6324600"/>
            <a:ext cx="21661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23" name="مستطيل 22"/>
          <p:cNvSpPr/>
          <p:nvPr/>
        </p:nvSpPr>
        <p:spPr>
          <a:xfrm>
            <a:off x="10026723" y="579511"/>
            <a:ext cx="12041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ar-SA" b="1" dirty="0"/>
              <a:t>تقويم مرحلي </a:t>
            </a:r>
          </a:p>
        </p:txBody>
      </p:sp>
    </p:spTree>
    <p:extLst>
      <p:ext uri="{BB962C8B-B14F-4D97-AF65-F5344CB8AC3E}">
        <p14:creationId xmlns:p14="http://schemas.microsoft.com/office/powerpoint/2010/main" val="380390179"/>
      </p:ext>
    </p:extLst>
  </p:cSld>
  <p:clrMapOvr>
    <a:masterClrMapping/>
  </p:clrMapOvr>
  <p:transition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6.25E-7 -4.07407E-6 L 0.01237 -4.07407E-6 " pathEditMode="relative" rAng="0" ptsTypes="AA">
                                      <p:cBhvr>
                                        <p:cTn id="1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0" presetClass="path" presetSubtype="0" decel="50000" autoRev="1" fill="hold" grpId="2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6.25E-7 -4.07407E-6 L 0.01224 -4.07407E-6 " pathEditMode="relative" rAng="0" ptsTypes="AA">
                                      <p:cBhvr>
                                        <p:cTn id="20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0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decel="5000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08333E-6 -4.07407E-6 L 0.01224 -4.07407E-6 " pathEditMode="relative" rAng="0" ptsTypes="AA">
                                      <p:cBhvr>
                                        <p:cTn id="2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0" presetClass="path" presetSubtype="0" decel="50000" autoRev="1" fill="hold" grpId="3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6.25E-7 -4.07407E-6 L 0.0125 -4.07407E-6 " pathEditMode="relative" rAng="0" ptsTypes="AA">
                                      <p:cBhvr>
                                        <p:cTn id="28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0" presetClass="path" presetSubtype="0" decel="50000" autoRev="1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2.08333E-6 -4.07407E-6 L 0.0125 -4.07407E-6 " pathEditMode="relative" rAng="0" ptsTypes="AA">
                                      <p:cBhvr>
                                        <p:cTn id="30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0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decel="5000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3.75E-6 -4.07407E-6 L 0.0125 -4.07407E-6 " pathEditMode="relative" rAng="0" ptsTypes="AA">
                                      <p:cBhvr>
                                        <p:cTn id="32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0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0" presetClass="path" presetSubtype="0" accel="10000" decel="50000" autoRev="1" fill="hold" grpId="4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6.25E-7 -4.07407E-6 L 0.01211 -4.07407E-6 " pathEditMode="relative" rAng="0" ptsTypes="AA">
                                      <p:cBhvr>
                                        <p:cTn id="34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0" presetClass="path" presetSubtype="0" accel="10000" decel="50000" autoRev="1" fill="hold" grpId="3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-4.07407E-6 L 0.01211 -4.07407E-6 " pathEditMode="relative" rAng="0" ptsTypes="AA">
                                      <p:cBhvr>
                                        <p:cTn id="36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0" presetClass="path" presetSubtype="0" accel="10000" decel="50000" autoRev="1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3.75E-6 -4.07407E-6 L 0.01211 -4.07407E-6 " pathEditMode="relative" rAng="0" ptsTypes="AA">
                                      <p:cBhvr>
                                        <p:cTn id="38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0" presetClass="path" presetSubtype="0" accel="10000" decel="5000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4.79167E-6 -4.07407E-6 L 0.0121 -4.07407E-6 " pathEditMode="relative" rAng="0" ptsTypes="AA">
                                      <p:cBhvr>
                                        <p:cTn id="40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autoRev="1" fill="hold" grpId="5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6.25E-7 -4.07407E-6 L -6.25E-7 -0.0449 " pathEditMode="relative" rAng="0" ptsTypes="AA">
                                      <p:cBhvr>
                                        <p:cTn id="4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45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autoRev="1" fill="hold" grpId="4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-2.08333E-6 -4.07407E-6 L -2.08333E-6 -0.0449 " pathEditMode="relative" rAng="0" ptsTypes="AA">
                                      <p:cBhvr>
                                        <p:cTn id="4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45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0" presetClass="path" presetSubtype="0" accel="50000" decel="50000" autoRev="1" fill="hold" grpId="3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3.75E-6 -4.07407E-6 L -3.75E-6 -0.0449 " pathEditMode="relative" rAng="0" ptsTypes="AA">
                                      <p:cBhvr>
                                        <p:cTn id="46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4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3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0" presetClass="path" presetSubtype="0" accel="50000" decel="50000" autoRev="1" fill="hold" grpId="2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4.79167E-6 -4.07407E-6 L 4.79167E-6 -0.0449 " pathEditMode="relative" rAng="0" ptsTypes="AA">
                                      <p:cBhvr>
                                        <p:cTn id="5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45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5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45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3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45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45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250" tmFilter="0,0; .5, 1; 1, 1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50" tmFilter="0,0; .5, 1; 1, 1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250" tmFilter="0,0; .5, 1; 1, 1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250" tmFilter="0,0; .5, 1; 1, 1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6" grpId="3" animBg="1"/>
      <p:bldP spid="17" grpId="0" animBg="1"/>
      <p:bldP spid="17" grpId="1" animBg="1"/>
      <p:bldP spid="17" grpId="2" animBg="1"/>
      <p:bldP spid="17" grpId="3" animBg="1"/>
      <p:bldP spid="17" grpId="4" animBg="1"/>
      <p:bldP spid="18" grpId="0" animBg="1"/>
      <p:bldP spid="18" grpId="1" animBg="1"/>
      <p:bldP spid="18" grpId="2" animBg="1"/>
      <p:bldP spid="18" grpId="3" animBg="1"/>
      <p:bldP spid="18" grpId="4" animBg="1"/>
      <p:bldP spid="18" grpId="5" animBg="1"/>
      <p:bldP spid="25" grpId="0"/>
      <p:bldP spid="14" grpId="0"/>
      <p:bldP spid="19" grpId="0"/>
      <p:bldP spid="21" grpId="0"/>
      <p:bldP spid="22" grpId="0"/>
      <p:bldP spid="29" grpId="0"/>
      <p:bldP spid="30" grpId="0"/>
      <p:bldP spid="31" grpId="0"/>
      <p:bldP spid="32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سهم: لليمين 21">
            <a:extLst>
              <a:ext uri="{FF2B5EF4-FFF2-40B4-BE49-F238E27FC236}">
                <a16:creationId xmlns:a16="http://schemas.microsoft.com/office/drawing/2014/main" id="{E55C2F39-C28C-4A45-AC44-B21AFF18E3D4}"/>
              </a:ext>
            </a:extLst>
          </p:cNvPr>
          <p:cNvSpPr/>
          <p:nvPr/>
        </p:nvSpPr>
        <p:spPr>
          <a:xfrm>
            <a:off x="10519308" y="6053085"/>
            <a:ext cx="1466966" cy="848228"/>
          </a:xfrm>
          <a:prstGeom prst="rightArrow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Rectangle 30">
            <a:extLst>
              <a:ext uri="{FF2B5EF4-FFF2-40B4-BE49-F238E27FC236}">
                <a16:creationId xmlns:a16="http://schemas.microsoft.com/office/drawing/2014/main" id="{F31B1B12-DBBC-4F1C-BBE5-ACCF4B198481}"/>
              </a:ext>
            </a:extLst>
          </p:cNvPr>
          <p:cNvSpPr/>
          <p:nvPr/>
        </p:nvSpPr>
        <p:spPr>
          <a:xfrm>
            <a:off x="1895930" y="3072981"/>
            <a:ext cx="1181193" cy="3785019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Poppins Medium" charset="0"/>
                <a:ea typeface="Poppins Medium" charset="0"/>
                <a:cs typeface="Poppins Medium" charset="0"/>
              </a:rPr>
              <a:t>البعد بين نقطة البداية ونقطة النهاية مع تحديد اتجاه حركته </a:t>
            </a:r>
          </a:p>
        </p:txBody>
      </p:sp>
      <p:sp>
        <p:nvSpPr>
          <p:cNvPr id="19" name="Rectangle 30">
            <a:extLst>
              <a:ext uri="{FF2B5EF4-FFF2-40B4-BE49-F238E27FC236}">
                <a16:creationId xmlns:a16="http://schemas.microsoft.com/office/drawing/2014/main" id="{F2229768-5E7A-4138-A2B9-239D373109FD}"/>
              </a:ext>
            </a:extLst>
          </p:cNvPr>
          <p:cNvSpPr/>
          <p:nvPr/>
        </p:nvSpPr>
        <p:spPr>
          <a:xfrm>
            <a:off x="4608989" y="3072981"/>
            <a:ext cx="1181193" cy="3785019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Poppins Medium" charset="0"/>
                <a:ea typeface="Poppins Medium" charset="0"/>
                <a:cs typeface="Poppins Medium" charset="0"/>
              </a:rPr>
              <a:t>طول المسار بين نقطة البداية ونقطة النهاية </a:t>
            </a:r>
          </a:p>
        </p:txBody>
      </p:sp>
      <p:sp>
        <p:nvSpPr>
          <p:cNvPr id="20" name="Rectangle 30">
            <a:extLst>
              <a:ext uri="{FF2B5EF4-FFF2-40B4-BE49-F238E27FC236}">
                <a16:creationId xmlns:a16="http://schemas.microsoft.com/office/drawing/2014/main" id="{CC5C81B0-B448-4866-A85B-C10499508D87}"/>
              </a:ext>
            </a:extLst>
          </p:cNvPr>
          <p:cNvSpPr/>
          <p:nvPr/>
        </p:nvSpPr>
        <p:spPr>
          <a:xfrm>
            <a:off x="7278433" y="3140357"/>
            <a:ext cx="1181193" cy="3736894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Poppins Medium" charset="0"/>
                <a:ea typeface="Poppins Medium" charset="0"/>
                <a:cs typeface="Poppins Medium" charset="0"/>
              </a:rPr>
              <a:t>تغير موضع جسم أثناء حركته بالنسبة لنقطة مرجعية </a:t>
            </a:r>
          </a:p>
        </p:txBody>
      </p:sp>
      <p:sp>
        <p:nvSpPr>
          <p:cNvPr id="3" name="مربع نص 2">
            <a:extLst>
              <a:ext uri="{FF2B5EF4-FFF2-40B4-BE49-F238E27FC236}">
                <a16:creationId xmlns:a16="http://schemas.microsoft.com/office/drawing/2014/main" id="{0C2BD4EB-9232-46FF-8BD2-6715D99F4371}"/>
              </a:ext>
            </a:extLst>
          </p:cNvPr>
          <p:cNvSpPr txBox="1"/>
          <p:nvPr/>
        </p:nvSpPr>
        <p:spPr>
          <a:xfrm>
            <a:off x="2415941" y="709133"/>
            <a:ext cx="7854215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ضعي العبارات التالية امام ما يناسبها  </a:t>
            </a:r>
          </a:p>
        </p:txBody>
      </p:sp>
      <p:sp>
        <p:nvSpPr>
          <p:cNvPr id="4" name="Rectangle 14">
            <a:extLst>
              <a:ext uri="{FF2B5EF4-FFF2-40B4-BE49-F238E27FC236}">
                <a16:creationId xmlns:a16="http://schemas.microsoft.com/office/drawing/2014/main" id="{DAFFDD84-AB9E-40CA-B8BF-D2CB6C42EAEF}"/>
              </a:ext>
            </a:extLst>
          </p:cNvPr>
          <p:cNvSpPr/>
          <p:nvPr/>
        </p:nvSpPr>
        <p:spPr>
          <a:xfrm>
            <a:off x="4432598" y="2132274"/>
            <a:ext cx="1512168" cy="1258022"/>
          </a:xfrm>
          <a:prstGeom prst="ellips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5" name="Rectangle 15">
            <a:extLst>
              <a:ext uri="{FF2B5EF4-FFF2-40B4-BE49-F238E27FC236}">
                <a16:creationId xmlns:a16="http://schemas.microsoft.com/office/drawing/2014/main" id="{2314351F-3072-42E6-8197-5FE7654C72E3}"/>
              </a:ext>
            </a:extLst>
          </p:cNvPr>
          <p:cNvSpPr/>
          <p:nvPr/>
        </p:nvSpPr>
        <p:spPr>
          <a:xfrm>
            <a:off x="7123849" y="2132275"/>
            <a:ext cx="1512168" cy="1258022"/>
          </a:xfrm>
          <a:prstGeom prst="ellips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8" name="TextBox 24">
            <a:extLst>
              <a:ext uri="{FF2B5EF4-FFF2-40B4-BE49-F238E27FC236}">
                <a16:creationId xmlns:a16="http://schemas.microsoft.com/office/drawing/2014/main" id="{9FB6FF88-4318-4D6C-9F1B-4182EEDE66DA}"/>
              </a:ext>
            </a:extLst>
          </p:cNvPr>
          <p:cNvSpPr txBox="1"/>
          <p:nvPr/>
        </p:nvSpPr>
        <p:spPr>
          <a:xfrm>
            <a:off x="7145657" y="2422904"/>
            <a:ext cx="151216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ar-SA" sz="2000" b="1" dirty="0">
                <a:latin typeface="Poppins Medium" charset="0"/>
                <a:ea typeface="Poppins Medium" charset="0"/>
                <a:cs typeface="Poppins Medium" charset="0"/>
              </a:rPr>
              <a:t>2</a:t>
            </a:r>
          </a:p>
          <a:p>
            <a:pPr algn="ctr"/>
            <a:r>
              <a:rPr lang="ar-SA" sz="2000" b="1" dirty="0">
                <a:latin typeface="Poppins Medium" charset="0"/>
                <a:ea typeface="Poppins Medium" charset="0"/>
                <a:cs typeface="Poppins Medium" charset="0"/>
              </a:rPr>
              <a:t>المسافة </a:t>
            </a:r>
            <a:endParaRPr lang="en-US" sz="2000" b="1" dirty="0">
              <a:latin typeface="Poppins Medium" charset="0"/>
              <a:ea typeface="Poppins Medium" charset="0"/>
              <a:cs typeface="Poppins Medium" charset="0"/>
            </a:endParaRPr>
          </a:p>
        </p:txBody>
      </p:sp>
      <p:sp>
        <p:nvSpPr>
          <p:cNvPr id="9" name="TextBox 24">
            <a:extLst>
              <a:ext uri="{FF2B5EF4-FFF2-40B4-BE49-F238E27FC236}">
                <a16:creationId xmlns:a16="http://schemas.microsoft.com/office/drawing/2014/main" id="{3F7C6601-F30F-476E-BB1E-EF75704F8B1A}"/>
              </a:ext>
            </a:extLst>
          </p:cNvPr>
          <p:cNvSpPr txBox="1"/>
          <p:nvPr/>
        </p:nvSpPr>
        <p:spPr>
          <a:xfrm>
            <a:off x="4432598" y="2422904"/>
            <a:ext cx="151216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ar-SA" sz="2000" b="1" dirty="0">
                <a:latin typeface="Poppins Medium" charset="0"/>
                <a:ea typeface="Poppins Medium" charset="0"/>
                <a:cs typeface="Poppins Medium" charset="0"/>
              </a:rPr>
              <a:t>3</a:t>
            </a:r>
          </a:p>
          <a:p>
            <a:pPr algn="ctr"/>
            <a:r>
              <a:rPr lang="ar-SA" sz="2000" b="1" dirty="0">
                <a:latin typeface="Poppins Medium" charset="0"/>
                <a:ea typeface="Poppins Medium" charset="0"/>
                <a:cs typeface="Poppins Medium" charset="0"/>
              </a:rPr>
              <a:t>الإزاحة </a:t>
            </a:r>
            <a:endParaRPr lang="en-US" sz="2000" b="1" dirty="0">
              <a:latin typeface="Poppins Medium" charset="0"/>
              <a:ea typeface="Poppins Medium" charset="0"/>
              <a:cs typeface="Poppins Medium" charset="0"/>
            </a:endParaRPr>
          </a:p>
        </p:txBody>
      </p:sp>
      <p:sp>
        <p:nvSpPr>
          <p:cNvPr id="14" name="Rectangle 14">
            <a:extLst>
              <a:ext uri="{FF2B5EF4-FFF2-40B4-BE49-F238E27FC236}">
                <a16:creationId xmlns:a16="http://schemas.microsoft.com/office/drawing/2014/main" id="{359C47D7-B0E8-4A3D-BD90-80C347F70FA0}"/>
              </a:ext>
            </a:extLst>
          </p:cNvPr>
          <p:cNvSpPr/>
          <p:nvPr/>
        </p:nvSpPr>
        <p:spPr>
          <a:xfrm>
            <a:off x="1719539" y="2132274"/>
            <a:ext cx="1512168" cy="1258022"/>
          </a:xfrm>
          <a:prstGeom prst="ellips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5" name="TextBox 24">
            <a:extLst>
              <a:ext uri="{FF2B5EF4-FFF2-40B4-BE49-F238E27FC236}">
                <a16:creationId xmlns:a16="http://schemas.microsoft.com/office/drawing/2014/main" id="{9F44754B-36CF-4C4F-8D07-129D87F40537}"/>
              </a:ext>
            </a:extLst>
          </p:cNvPr>
          <p:cNvSpPr txBox="1"/>
          <p:nvPr/>
        </p:nvSpPr>
        <p:spPr>
          <a:xfrm>
            <a:off x="1719539" y="2407577"/>
            <a:ext cx="151216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ar-SA" sz="2000" b="1" dirty="0">
                <a:latin typeface="Poppins Medium" charset="0"/>
                <a:ea typeface="Poppins Medium" charset="0"/>
                <a:cs typeface="Poppins Medium" charset="0"/>
              </a:rPr>
              <a:t>4</a:t>
            </a:r>
          </a:p>
          <a:p>
            <a:pPr algn="ctr"/>
            <a:r>
              <a:rPr lang="ar-SA" sz="2000" b="1" dirty="0">
                <a:latin typeface="Poppins Medium" charset="0"/>
                <a:ea typeface="Poppins Medium" charset="0"/>
                <a:cs typeface="Poppins Medium" charset="0"/>
              </a:rPr>
              <a:t>نقطة مرجعية </a:t>
            </a:r>
            <a:endParaRPr lang="en-US" sz="2000" b="1" dirty="0">
              <a:latin typeface="Poppins Medium" charset="0"/>
              <a:ea typeface="Poppins Medium" charset="0"/>
              <a:cs typeface="Poppins Medium" charset="0"/>
            </a:endParaRPr>
          </a:p>
        </p:txBody>
      </p:sp>
      <p:sp>
        <p:nvSpPr>
          <p:cNvPr id="16" name="Rectangle 30">
            <a:extLst>
              <a:ext uri="{FF2B5EF4-FFF2-40B4-BE49-F238E27FC236}">
                <a16:creationId xmlns:a16="http://schemas.microsoft.com/office/drawing/2014/main" id="{C6DF282E-C491-4FEC-9204-3E191D5400D6}"/>
              </a:ext>
            </a:extLst>
          </p:cNvPr>
          <p:cNvSpPr/>
          <p:nvPr/>
        </p:nvSpPr>
        <p:spPr>
          <a:xfrm>
            <a:off x="9870960" y="3159609"/>
            <a:ext cx="1181193" cy="3698391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Poppins Medium" charset="0"/>
                <a:ea typeface="Poppins Medium" charset="0"/>
                <a:cs typeface="Poppins Medium" charset="0"/>
              </a:rPr>
              <a:t>لتحديد ما إذا </a:t>
            </a:r>
          </a:p>
          <a:p>
            <a:pPr algn="ctr"/>
            <a:r>
              <a:rPr lang="ar-SA" b="1" dirty="0">
                <a:solidFill>
                  <a:schemeClr val="tx1"/>
                </a:solidFill>
                <a:latin typeface="Poppins Medium" charset="0"/>
                <a:ea typeface="Poppins Medium" charset="0"/>
                <a:cs typeface="Poppins Medium" charset="0"/>
              </a:rPr>
              <a:t>كان موضع </a:t>
            </a:r>
          </a:p>
          <a:p>
            <a:pPr algn="ctr"/>
            <a:r>
              <a:rPr lang="ar-SA" b="1" dirty="0">
                <a:solidFill>
                  <a:schemeClr val="tx1"/>
                </a:solidFill>
                <a:latin typeface="Poppins Medium" charset="0"/>
                <a:ea typeface="Poppins Medium" charset="0"/>
                <a:cs typeface="Poppins Medium" charset="0"/>
              </a:rPr>
              <a:t>جسم تحرك</a:t>
            </a:r>
          </a:p>
          <a:p>
            <a:pPr algn="ctr"/>
            <a:r>
              <a:rPr lang="ar-SA" b="1" dirty="0">
                <a:solidFill>
                  <a:schemeClr val="tx1"/>
                </a:solidFill>
                <a:latin typeface="Poppins Medium" charset="0"/>
                <a:ea typeface="Poppins Medium" charset="0"/>
                <a:cs typeface="Poppins Medium" charset="0"/>
              </a:rPr>
              <a:t>أم لا </a:t>
            </a:r>
          </a:p>
        </p:txBody>
      </p:sp>
      <p:sp>
        <p:nvSpPr>
          <p:cNvPr id="6" name="Rectangle 16">
            <a:extLst>
              <a:ext uri="{FF2B5EF4-FFF2-40B4-BE49-F238E27FC236}">
                <a16:creationId xmlns:a16="http://schemas.microsoft.com/office/drawing/2014/main" id="{B7885973-9E9D-4BF9-8CA2-3E2F107E248E}"/>
              </a:ext>
            </a:extLst>
          </p:cNvPr>
          <p:cNvSpPr/>
          <p:nvPr/>
        </p:nvSpPr>
        <p:spPr>
          <a:xfrm>
            <a:off x="9705472" y="2132274"/>
            <a:ext cx="1512168" cy="1258022"/>
          </a:xfrm>
          <a:prstGeom prst="ellipse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7" name="TextBox 24">
            <a:extLst>
              <a:ext uri="{FF2B5EF4-FFF2-40B4-BE49-F238E27FC236}">
                <a16:creationId xmlns:a16="http://schemas.microsoft.com/office/drawing/2014/main" id="{B9F05B26-E7D8-490B-A29F-617D607ADEB4}"/>
              </a:ext>
            </a:extLst>
          </p:cNvPr>
          <p:cNvSpPr txBox="1"/>
          <p:nvPr/>
        </p:nvSpPr>
        <p:spPr>
          <a:xfrm>
            <a:off x="9716376" y="2422905"/>
            <a:ext cx="151216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ar-SA" sz="2000" b="1" dirty="0">
                <a:latin typeface="Poppins Medium" charset="0"/>
                <a:ea typeface="Poppins Medium" charset="0"/>
                <a:cs typeface="Poppins Medium" charset="0"/>
              </a:rPr>
              <a:t>1</a:t>
            </a:r>
          </a:p>
          <a:p>
            <a:pPr algn="ctr"/>
            <a:r>
              <a:rPr lang="ar-SA" sz="2000" b="1" dirty="0">
                <a:latin typeface="Poppins Medium" charset="0"/>
                <a:ea typeface="Poppins Medium" charset="0"/>
                <a:cs typeface="Poppins Medium" charset="0"/>
              </a:rPr>
              <a:t>الحركة النسبية </a:t>
            </a:r>
            <a:endParaRPr lang="en-US" sz="2000" b="1" dirty="0">
              <a:latin typeface="Poppins Medium" charset="0"/>
              <a:ea typeface="Poppins Medium" charset="0"/>
              <a:cs typeface="Poppins Medium" charset="0"/>
            </a:endParaRPr>
          </a:p>
        </p:txBody>
      </p:sp>
      <p:sp>
        <p:nvSpPr>
          <p:cNvPr id="23" name="شكل بيضاوي 22">
            <a:extLst>
              <a:ext uri="{FF2B5EF4-FFF2-40B4-BE49-F238E27FC236}">
                <a16:creationId xmlns:a16="http://schemas.microsoft.com/office/drawing/2014/main" id="{4432D4EC-6269-4493-BE5E-A62A91EA1C84}"/>
              </a:ext>
            </a:extLst>
          </p:cNvPr>
          <p:cNvSpPr/>
          <p:nvPr/>
        </p:nvSpPr>
        <p:spPr>
          <a:xfrm>
            <a:off x="2016527" y="6053085"/>
            <a:ext cx="798827" cy="75919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5" name="شكل بيضاوي 24">
            <a:extLst>
              <a:ext uri="{FF2B5EF4-FFF2-40B4-BE49-F238E27FC236}">
                <a16:creationId xmlns:a16="http://schemas.microsoft.com/office/drawing/2014/main" id="{EF85B46B-02FE-4CD4-B672-5896254D4AC9}"/>
              </a:ext>
            </a:extLst>
          </p:cNvPr>
          <p:cNvSpPr/>
          <p:nvPr/>
        </p:nvSpPr>
        <p:spPr>
          <a:xfrm>
            <a:off x="4800171" y="6053085"/>
            <a:ext cx="798827" cy="75919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7" name="شكل بيضاوي 26">
            <a:extLst>
              <a:ext uri="{FF2B5EF4-FFF2-40B4-BE49-F238E27FC236}">
                <a16:creationId xmlns:a16="http://schemas.microsoft.com/office/drawing/2014/main" id="{C84923D4-43D7-4B75-9341-6E9110DE8A69}"/>
              </a:ext>
            </a:extLst>
          </p:cNvPr>
          <p:cNvSpPr/>
          <p:nvPr/>
        </p:nvSpPr>
        <p:spPr>
          <a:xfrm>
            <a:off x="7469615" y="6053085"/>
            <a:ext cx="798827" cy="75919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شكل بيضاوي 28">
            <a:extLst>
              <a:ext uri="{FF2B5EF4-FFF2-40B4-BE49-F238E27FC236}">
                <a16:creationId xmlns:a16="http://schemas.microsoft.com/office/drawing/2014/main" id="{77B1D4BD-84B5-49CB-B55F-1A16AFFBC628}"/>
              </a:ext>
            </a:extLst>
          </p:cNvPr>
          <p:cNvSpPr/>
          <p:nvPr/>
        </p:nvSpPr>
        <p:spPr>
          <a:xfrm>
            <a:off x="10062142" y="6009169"/>
            <a:ext cx="798827" cy="75919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50276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0" presetClass="path" presetSubtype="0" decel="5000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Motion origin="layout" path="M -2.08333E-6 -4.07407E-6 L 0.01224 -4.07407E-6 " pathEditMode="relative" rAng="0" ptsTypes="AA">
                                      <p:cBhvr>
                                        <p:cTn id="1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2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0" presetClass="path" presetSubtype="0" decel="50000" autoRev="1" fill="hold" grpId="2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2.08333E-6 -4.07407E-6 L 0.0125 -4.07407E-6 " pathEditMode="relative" rAng="0" ptsTypes="AA">
                                      <p:cBhvr>
                                        <p:cTn id="23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decel="5000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Motion origin="layout" path="M -3.75E-6 -4.07407E-6 L 0.0125 -4.07407E-6 " pathEditMode="relative" rAng="0" ptsTypes="AA">
                                      <p:cBhvr>
                                        <p:cTn id="25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" y="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10000" decel="50000" autoRev="1" fill="hold" grpId="3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2.08333E-6 -4.07407E-6 L 0.01211 -4.07407E-6 " pathEditMode="relative" rAng="0" ptsTypes="AA">
                                      <p:cBhvr>
                                        <p:cTn id="27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0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10000" decel="50000" autoRev="1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-3.75E-6 -4.07407E-6 L 0.01211 -4.07407E-6 " pathEditMode="relative" rAng="0" ptsTypes="AA">
                                      <p:cBhvr>
                                        <p:cTn id="29" dur="1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10000" decel="5000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4.79167E-6 -4.07407E-6 L 0.0121 -4.07407E-6 " pathEditMode="relative" rAng="0" ptsTypes="AA">
                                      <p:cBhvr>
                                        <p:cTn id="3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autoRev="1" fill="hold" grpId="4" nodeType="withEffect">
                                  <p:stCondLst>
                                    <p:cond delay="1900"/>
                                  </p:stCondLst>
                                  <p:childTnLst>
                                    <p:animMotion origin="layout" path="M -2.08333E-6 -4.07407E-6 L -2.08333E-6 -0.0449 " pathEditMode="relative" rAng="0" ptsTypes="AA">
                                      <p:cBhvr>
                                        <p:cTn id="3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4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0" presetClass="path" presetSubtype="0" accel="50000" decel="50000" autoRev="1" fill="hold" grpId="3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-3.75E-6 -4.07407E-6 L -3.75E-6 -0.0449 " pathEditMode="relative" rAng="0" ptsTypes="AA">
                                      <p:cBhvr>
                                        <p:cTn id="35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45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0" presetClass="path" presetSubtype="0" accel="50000" decel="50000" autoRev="1" fill="hold" grpId="2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4.79167E-6 -4.07407E-6 L 4.79167E-6 -0.0449 " pathEditMode="relative" rAng="0" ptsTypes="AA">
                                      <p:cBhvr>
                                        <p:cTn id="3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45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3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3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45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0" presetClass="path" presetSubtype="0" accel="10000" decel="5000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4.79167E-6 -4.07407E-6 L 0.0121 -4.07407E-6 " pathEditMode="relative" rAng="0" ptsTypes="AA">
                                      <p:cBhvr>
                                        <p:cTn id="61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9" y="0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0" presetClass="path" presetSubtype="0" accel="50000" decel="50000" autoRev="1" fill="hold" grpId="2" nodeType="withEffect">
                                  <p:stCondLst>
                                    <p:cond delay="1700"/>
                                  </p:stCondLst>
                                  <p:childTnLst>
                                    <p:animMotion origin="layout" path="M 4.79167E-6 -4.07407E-6 L 4.79167E-6 -0.0449 " pathEditMode="relative" rAng="0" ptsTypes="AA">
                                      <p:cBhvr>
                                        <p:cTn id="6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245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7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45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3" grpId="0"/>
      <p:bldP spid="4" grpId="0" animBg="1"/>
      <p:bldP spid="4" grpId="1" animBg="1"/>
      <p:bldP spid="4" grpId="2" animBg="1"/>
      <p:bldP spid="5" grpId="0" animBg="1"/>
      <p:bldP spid="5" grpId="1" animBg="1"/>
      <p:bldP spid="5" grpId="2" animBg="1"/>
      <p:bldP spid="5" grpId="3" animBg="1"/>
      <p:bldP spid="8" grpId="0"/>
      <p:bldP spid="9" grpId="0"/>
      <p:bldP spid="14" grpId="0" animBg="1"/>
      <p:bldP spid="14" grpId="1" animBg="1"/>
      <p:bldP spid="14" grpId="2" animBg="1"/>
      <p:bldP spid="15" grpId="0"/>
      <p:bldP spid="16" grpId="0" animBg="1"/>
      <p:bldP spid="6" grpId="0" animBg="1"/>
      <p:bldP spid="6" grpId="1" animBg="1"/>
      <p:bldP spid="6" grpId="2" animBg="1"/>
      <p:bldP spid="6" grpId="3" animBg="1"/>
      <p:bldP spid="6" grpId="4" animBg="1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reeform 43">
            <a:extLst>
              <a:ext uri="{FF2B5EF4-FFF2-40B4-BE49-F238E27FC236}">
                <a16:creationId xmlns:a16="http://schemas.microsoft.com/office/drawing/2014/main" id="{AAD8F19F-4A55-467B-BED0-8837659A90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53050" y="2660089"/>
            <a:ext cx="6838950" cy="4197911"/>
          </a:xfrm>
          <a:custGeom>
            <a:avLst/>
            <a:gdLst>
              <a:gd name="connsiteX0" fmla="*/ 4893809 w 6838950"/>
              <a:gd name="connsiteY0" fmla="*/ 0 h 4197911"/>
              <a:gd name="connsiteX1" fmla="*/ 4887586 w 6838950"/>
              <a:gd name="connsiteY1" fmla="*/ 0 h 4197911"/>
              <a:gd name="connsiteX2" fmla="*/ 3697795 w 6838950"/>
              <a:gd name="connsiteY2" fmla="*/ 0 h 4197911"/>
              <a:gd name="connsiteX3" fmla="*/ 2047750 w 6838950"/>
              <a:gd name="connsiteY3" fmla="*/ 0 h 4197911"/>
              <a:gd name="connsiteX4" fmla="*/ 0 w 6838950"/>
              <a:gd name="connsiteY4" fmla="*/ 0 h 4197911"/>
              <a:gd name="connsiteX5" fmla="*/ 0 w 6838950"/>
              <a:gd name="connsiteY5" fmla="*/ 4197911 h 4197911"/>
              <a:gd name="connsiteX6" fmla="*/ 6838950 w 6838950"/>
              <a:gd name="connsiteY6" fmla="*/ 4197911 h 4197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838950" h="4197911">
                <a:moveTo>
                  <a:pt x="4893809" y="0"/>
                </a:moveTo>
                <a:lnTo>
                  <a:pt x="4887586" y="0"/>
                </a:lnTo>
                <a:lnTo>
                  <a:pt x="3697795" y="0"/>
                </a:lnTo>
                <a:lnTo>
                  <a:pt x="2047750" y="0"/>
                </a:lnTo>
                <a:lnTo>
                  <a:pt x="0" y="0"/>
                </a:lnTo>
                <a:lnTo>
                  <a:pt x="0" y="4197911"/>
                </a:lnTo>
                <a:lnTo>
                  <a:pt x="6838950" y="4197911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chemeClr val="accent6">
                  <a:lumMod val="50000"/>
                </a:scheme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3"/>
          <p:cNvSpPr txBox="1"/>
          <p:nvPr/>
        </p:nvSpPr>
        <p:spPr>
          <a:xfrm>
            <a:off x="7498079" y="4565729"/>
            <a:ext cx="380879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ar-SA" sz="48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Poppins SemiBold" charset="0"/>
                <a:ea typeface="Poppins SemiBold" charset="0"/>
                <a:cs typeface="Poppins SemiBold" charset="0"/>
              </a:rPr>
              <a:t>تقويم ختامي</a:t>
            </a:r>
            <a:endParaRPr lang="en-US" sz="4800" b="1" spc="50" dirty="0">
              <a:ln w="0"/>
              <a:solidFill>
                <a:srgbClr val="C00000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Poppins SemiBold" charset="0"/>
              <a:ea typeface="Poppins SemiBold" charset="0"/>
              <a:cs typeface="Poppins SemiBold" charset="0"/>
            </a:endParaRPr>
          </a:p>
        </p:txBody>
      </p:sp>
      <p:pic>
        <p:nvPicPr>
          <p:cNvPr id="11" name="Picture 6" descr="009">
            <a:extLst>
              <a:ext uri="{FF2B5EF4-FFF2-40B4-BE49-F238E27FC236}">
                <a16:creationId xmlns:a16="http://schemas.microsoft.com/office/drawing/2014/main" id="{FDD67876-83C6-49CC-BCE5-21C5558FC2B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10581186" y="2745273"/>
            <a:ext cx="1219007" cy="3563563"/>
          </a:xfrm>
          <a:prstGeom prst="rect">
            <a:avLst/>
          </a:prstGeom>
          <a:noFill/>
          <a:ln/>
        </p:spPr>
      </p:pic>
      <p:sp>
        <p:nvSpPr>
          <p:cNvPr id="13" name="مربع نص 12">
            <a:extLst>
              <a:ext uri="{FF2B5EF4-FFF2-40B4-BE49-F238E27FC236}">
                <a16:creationId xmlns:a16="http://schemas.microsoft.com/office/drawing/2014/main" id="{1BF103F7-02B0-45A5-81CE-334FE48CB8A6}"/>
              </a:ext>
            </a:extLst>
          </p:cNvPr>
          <p:cNvSpPr txBox="1"/>
          <p:nvPr/>
        </p:nvSpPr>
        <p:spPr>
          <a:xfrm>
            <a:off x="600892" y="3123258"/>
            <a:ext cx="543015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صممي خريطة </a:t>
            </a:r>
            <a:r>
              <a:rPr lang="ar-SA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مفاهيمية</a:t>
            </a:r>
            <a:r>
              <a:rPr lang="ar-SA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باستخدام التراكيب اللغوية لهذا الفصل ثم تبادلوا الأدوار مع باقي المجموعات في تفسير هذه الخريطة  </a:t>
            </a:r>
          </a:p>
        </p:txBody>
      </p:sp>
    </p:spTree>
    <p:extLst>
      <p:ext uri="{BB962C8B-B14F-4D97-AF65-F5344CB8AC3E}">
        <p14:creationId xmlns:p14="http://schemas.microsoft.com/office/powerpoint/2010/main" val="211526336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767556" y="800894"/>
            <a:ext cx="10656888" cy="5256213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14" name="Rectangle 13"/>
          <p:cNvSpPr/>
          <p:nvPr/>
        </p:nvSpPr>
        <p:spPr>
          <a:xfrm>
            <a:off x="792151" y="800894"/>
            <a:ext cx="5591981" cy="5256213"/>
          </a:xfrm>
          <a:prstGeom prst="rect">
            <a:avLst/>
          </a:prstGeom>
          <a:solidFill>
            <a:schemeClr val="accent2">
              <a:lumMod val="60000"/>
              <a:lumOff val="4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3" name="Rectangle 12"/>
          <p:cNvSpPr/>
          <p:nvPr/>
        </p:nvSpPr>
        <p:spPr>
          <a:xfrm>
            <a:off x="767557" y="800893"/>
            <a:ext cx="5328444" cy="5256213"/>
          </a:xfrm>
          <a:prstGeom prst="rect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5" name="Rectangle 14"/>
          <p:cNvSpPr/>
          <p:nvPr/>
        </p:nvSpPr>
        <p:spPr>
          <a:xfrm>
            <a:off x="767555" y="800894"/>
            <a:ext cx="5040315" cy="525621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ar-SA" b="1" dirty="0"/>
          </a:p>
          <a:p>
            <a:endParaRPr lang="ar-SA" b="1" dirty="0"/>
          </a:p>
          <a:p>
            <a:endParaRPr lang="ar-SA" b="1" dirty="0"/>
          </a:p>
          <a:p>
            <a:endParaRPr lang="ar-SA" b="1" dirty="0"/>
          </a:p>
          <a:p>
            <a:endParaRPr lang="ar-SA" b="1" dirty="0"/>
          </a:p>
          <a:p>
            <a:endParaRPr lang="ar-SA" b="1" dirty="0"/>
          </a:p>
          <a:p>
            <a:endParaRPr lang="ar-SA" b="1" dirty="0"/>
          </a:p>
          <a:p>
            <a:endParaRPr lang="ar-SA" b="1" dirty="0"/>
          </a:p>
          <a:p>
            <a:endParaRPr lang="ar-SA" b="1" dirty="0"/>
          </a:p>
          <a:p>
            <a:endParaRPr lang="ar-SA" b="1" dirty="0"/>
          </a:p>
          <a:p>
            <a:endParaRPr lang="ar-SA" b="1" dirty="0"/>
          </a:p>
          <a:p>
            <a:endParaRPr lang="ar-SA" b="1" dirty="0"/>
          </a:p>
          <a:p>
            <a:endParaRPr lang="ar-SA" b="1" dirty="0"/>
          </a:p>
          <a:p>
            <a:endParaRPr lang="ar-SA" b="1" dirty="0"/>
          </a:p>
          <a:p>
            <a:endParaRPr lang="ar-SA" b="1" dirty="0"/>
          </a:p>
          <a:p>
            <a:endParaRPr lang="ar-SA" b="1" dirty="0"/>
          </a:p>
          <a:p>
            <a:endParaRPr lang="en-US" dirty="0"/>
          </a:p>
        </p:txBody>
      </p:sp>
      <p:sp>
        <p:nvSpPr>
          <p:cNvPr id="8" name="TextBox 3"/>
          <p:cNvSpPr txBox="1"/>
          <p:nvPr/>
        </p:nvSpPr>
        <p:spPr>
          <a:xfrm>
            <a:off x="6439990" y="2749992"/>
            <a:ext cx="4911634" cy="1661993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ar-SA" sz="36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بالتعاون مع افراد </a:t>
            </a:r>
            <a:r>
              <a:rPr lang="ar-SA" sz="3600" b="1" spc="5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مجموعتك</a:t>
            </a:r>
            <a:r>
              <a:rPr lang="ar-SA" sz="36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 قومي بتلخيص الدرس</a:t>
            </a:r>
          </a:p>
          <a:p>
            <a:pPr algn="ctr"/>
            <a:r>
              <a:rPr lang="ar-SA" sz="3600" b="1" spc="50" dirty="0">
                <a:ln w="0"/>
                <a:solidFill>
                  <a:srgbClr val="C00000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في جدول التعلم  </a:t>
            </a:r>
            <a:r>
              <a:rPr lang="ar-SA" sz="3600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ماذا تعلمتي </a:t>
            </a:r>
            <a:endParaRPr lang="en-US" sz="3600" b="1" spc="5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Poppins SemiBold" charset="0"/>
              <a:ea typeface="Poppins SemiBold" charset="0"/>
              <a:cs typeface="Poppins SemiBold" charset="0"/>
            </a:endParaRPr>
          </a:p>
        </p:txBody>
      </p:sp>
      <p:pic>
        <p:nvPicPr>
          <p:cNvPr id="11" name="Picture 2" descr="ÙØªÙØ¬Ø© Ø¨Ø­Ø« Ø§ÙØµÙØ± Ø¹Ù ØªØ¯ÙÙÙ Ø§ÙÙÙØ§Ø­Ø¸Ø§Øª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01" y="2280557"/>
            <a:ext cx="2987040" cy="2987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6345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98 0 L 0 0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99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7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7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9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3" grpId="0" animBg="1"/>
      <p:bldP spid="15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ربع نص 9">
            <a:extLst>
              <a:ext uri="{FF2B5EF4-FFF2-40B4-BE49-F238E27FC236}">
                <a16:creationId xmlns:a16="http://schemas.microsoft.com/office/drawing/2014/main" id="{483D2A11-7741-466C-AC66-E2F4512B014F}"/>
              </a:ext>
            </a:extLst>
          </p:cNvPr>
          <p:cNvSpPr txBox="1"/>
          <p:nvPr/>
        </p:nvSpPr>
        <p:spPr>
          <a:xfrm>
            <a:off x="0" y="2302106"/>
            <a:ext cx="12192000" cy="58477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200" dirty="0">
                <a:solidFill>
                  <a:srgbClr val="00B4E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الواجب المنزلـي 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15F71649-FF99-43D1-9569-0A83F8B4DB39}"/>
              </a:ext>
            </a:extLst>
          </p:cNvPr>
          <p:cNvSpPr txBox="1"/>
          <p:nvPr/>
        </p:nvSpPr>
        <p:spPr>
          <a:xfrm>
            <a:off x="0" y="3606337"/>
            <a:ext cx="12191999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2400" b="1" dirty="0"/>
              <a:t>رقم 1و 2 و 4</a:t>
            </a:r>
          </a:p>
          <a:p>
            <a:pPr algn="ctr"/>
            <a:endParaRPr lang="ar-SA" sz="2400" b="1" dirty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ar-SA" sz="24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ar-SA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صـــ</a:t>
            </a:r>
            <a:r>
              <a:rPr lang="ar-SA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85 ــــة</a:t>
            </a:r>
          </a:p>
          <a:p>
            <a:pPr algn="ctr"/>
            <a:endParaRPr lang="ar-SA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0" y="6193207"/>
            <a:ext cx="12192000" cy="481913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13" name="Picture 2" descr="ÙØªÙØ¬Ø© Ø¨Ø­Ø« Ø§ÙØµÙØ± Ø¹Ù ØªØ¯ÙÙÙ Ø§ÙÙÙØ§Ø­Ø¸Ø§Øª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1" y="2019300"/>
            <a:ext cx="2987040" cy="2987040"/>
          </a:xfrm>
          <a:prstGeom prst="rect">
            <a:avLst/>
          </a:prstGeom>
          <a:noFill/>
        </p:spPr>
      </p:pic>
      <p:pic>
        <p:nvPicPr>
          <p:cNvPr id="14" name="Picture 2" descr="ÙØªÙØ¬Ø© Ø¨Ø­Ø« Ø§ÙØµÙØ± Ø¹Ù ØªØ¯ÙÙÙ Ø§ÙÙÙØ§Ø­Ø¸Ø§Øª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85891" y="3459797"/>
            <a:ext cx="1975672" cy="16760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20967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سهم: لليمين 1">
            <a:extLst>
              <a:ext uri="{FF2B5EF4-FFF2-40B4-BE49-F238E27FC236}">
                <a16:creationId xmlns:a16="http://schemas.microsoft.com/office/drawing/2014/main" id="{A8DBD357-AC16-441B-81F8-EE6575F75901}"/>
              </a:ext>
            </a:extLst>
          </p:cNvPr>
          <p:cNvSpPr/>
          <p:nvPr/>
        </p:nvSpPr>
        <p:spPr>
          <a:xfrm>
            <a:off x="1920239" y="1817956"/>
            <a:ext cx="1466966" cy="848228"/>
          </a:xfrm>
          <a:prstGeom prst="rightArrow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Freeform 8"/>
          <p:cNvSpPr>
            <a:spLocks noChangeArrowheads="1"/>
          </p:cNvSpPr>
          <p:nvPr/>
        </p:nvSpPr>
        <p:spPr bwMode="auto">
          <a:xfrm>
            <a:off x="4042472" y="4838640"/>
            <a:ext cx="220357" cy="940896"/>
          </a:xfrm>
          <a:custGeom>
            <a:avLst/>
            <a:gdLst>
              <a:gd name="T0" fmla="*/ 1156 w 2313"/>
              <a:gd name="T1" fmla="*/ 2312 h 2313"/>
              <a:gd name="T2" fmla="*/ 1156 w 2313"/>
              <a:gd name="T3" fmla="*/ 2312 h 2313"/>
              <a:gd name="T4" fmla="*/ 0 w 2313"/>
              <a:gd name="T5" fmla="*/ 1156 h 2313"/>
              <a:gd name="T6" fmla="*/ 1156 w 2313"/>
              <a:gd name="T7" fmla="*/ 0 h 2313"/>
              <a:gd name="T8" fmla="*/ 2312 w 2313"/>
              <a:gd name="T9" fmla="*/ 1156 h 2313"/>
              <a:gd name="T10" fmla="*/ 1156 w 2313"/>
              <a:gd name="T11" fmla="*/ 2312 h 2313"/>
              <a:gd name="T12" fmla="*/ 1156 w 2313"/>
              <a:gd name="T13" fmla="*/ 62 h 2313"/>
              <a:gd name="T14" fmla="*/ 1156 w 2313"/>
              <a:gd name="T15" fmla="*/ 62 h 2313"/>
              <a:gd name="T16" fmla="*/ 94 w 2313"/>
              <a:gd name="T17" fmla="*/ 1156 h 2313"/>
              <a:gd name="T18" fmla="*/ 1156 w 2313"/>
              <a:gd name="T19" fmla="*/ 2250 h 2313"/>
              <a:gd name="T20" fmla="*/ 2250 w 2313"/>
              <a:gd name="T21" fmla="*/ 1156 h 2313"/>
              <a:gd name="T22" fmla="*/ 1156 w 2313"/>
              <a:gd name="T23" fmla="*/ 62 h 23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313" h="2313">
                <a:moveTo>
                  <a:pt x="1156" y="2312"/>
                </a:moveTo>
                <a:lnTo>
                  <a:pt x="1156" y="2312"/>
                </a:lnTo>
                <a:cubicBezTo>
                  <a:pt x="531" y="2312"/>
                  <a:pt x="0" y="1812"/>
                  <a:pt x="0" y="1156"/>
                </a:cubicBezTo>
                <a:cubicBezTo>
                  <a:pt x="0" y="531"/>
                  <a:pt x="531" y="0"/>
                  <a:pt x="1156" y="0"/>
                </a:cubicBezTo>
                <a:cubicBezTo>
                  <a:pt x="1812" y="0"/>
                  <a:pt x="2312" y="531"/>
                  <a:pt x="2312" y="1156"/>
                </a:cubicBezTo>
                <a:cubicBezTo>
                  <a:pt x="2312" y="1812"/>
                  <a:pt x="1812" y="2312"/>
                  <a:pt x="1156" y="2312"/>
                </a:cubicBezTo>
                <a:close/>
                <a:moveTo>
                  <a:pt x="1156" y="62"/>
                </a:moveTo>
                <a:lnTo>
                  <a:pt x="1156" y="62"/>
                </a:lnTo>
                <a:cubicBezTo>
                  <a:pt x="562" y="62"/>
                  <a:pt x="94" y="562"/>
                  <a:pt x="94" y="1156"/>
                </a:cubicBezTo>
                <a:cubicBezTo>
                  <a:pt x="94" y="1750"/>
                  <a:pt x="562" y="2250"/>
                  <a:pt x="1156" y="2250"/>
                </a:cubicBezTo>
                <a:cubicBezTo>
                  <a:pt x="1750" y="2250"/>
                  <a:pt x="2250" y="1750"/>
                  <a:pt x="2250" y="1156"/>
                </a:cubicBezTo>
                <a:cubicBezTo>
                  <a:pt x="2250" y="562"/>
                  <a:pt x="1750" y="62"/>
                  <a:pt x="1156" y="62"/>
                </a:cubicBezTo>
                <a:close/>
              </a:path>
            </a:pathLst>
          </a:custGeom>
          <a:solidFill>
            <a:srgbClr val="FBF9F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8" name="Rectangle 27">
            <a:extLst>
              <a:ext uri="{FF2B5EF4-FFF2-40B4-BE49-F238E27FC236}">
                <a16:creationId xmlns:a16="http://schemas.microsoft.com/office/drawing/2014/main" id="{8D8F093A-7EFF-4B89-B603-F4C810C3A082}"/>
              </a:ext>
            </a:extLst>
          </p:cNvPr>
          <p:cNvSpPr/>
          <p:nvPr/>
        </p:nvSpPr>
        <p:spPr>
          <a:xfrm>
            <a:off x="1180464" y="2020372"/>
            <a:ext cx="1115619" cy="4227195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0" name="Rectangle 29">
            <a:extLst>
              <a:ext uri="{FF2B5EF4-FFF2-40B4-BE49-F238E27FC236}">
                <a16:creationId xmlns:a16="http://schemas.microsoft.com/office/drawing/2014/main" id="{EE036632-663F-4706-9F76-F9FECA91F686}"/>
              </a:ext>
            </a:extLst>
          </p:cNvPr>
          <p:cNvSpPr/>
          <p:nvPr/>
        </p:nvSpPr>
        <p:spPr>
          <a:xfrm>
            <a:off x="5672461" y="2072623"/>
            <a:ext cx="1181192" cy="4227195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/>
          </a:p>
        </p:txBody>
      </p:sp>
      <p:sp>
        <p:nvSpPr>
          <p:cNvPr id="11" name="Rectangle 30">
            <a:extLst>
              <a:ext uri="{FF2B5EF4-FFF2-40B4-BE49-F238E27FC236}">
                <a16:creationId xmlns:a16="http://schemas.microsoft.com/office/drawing/2014/main" id="{279AB80C-DD85-4E86-BB8D-9DD639DE0D28}"/>
              </a:ext>
            </a:extLst>
          </p:cNvPr>
          <p:cNvSpPr/>
          <p:nvPr/>
        </p:nvSpPr>
        <p:spPr>
          <a:xfrm>
            <a:off x="9893209" y="2020372"/>
            <a:ext cx="1181193" cy="4227195"/>
          </a:xfrm>
          <a:prstGeom prst="rect">
            <a:avLst/>
          </a:prstGeom>
          <a:gradFill flip="none" rotWithShape="1">
            <a:gsLst>
              <a:gs pos="0">
                <a:srgbClr val="C00000">
                  <a:tint val="66000"/>
                  <a:satMod val="160000"/>
                </a:srgbClr>
              </a:gs>
              <a:gs pos="50000">
                <a:srgbClr val="C00000">
                  <a:tint val="44500"/>
                  <a:satMod val="160000"/>
                </a:srgbClr>
              </a:gs>
              <a:gs pos="100000">
                <a:srgbClr val="C00000">
                  <a:tint val="23500"/>
                  <a:satMod val="160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b="1" dirty="0">
                <a:solidFill>
                  <a:schemeClr val="tx1"/>
                </a:solidFill>
                <a:latin typeface="Poppins Medium" charset="0"/>
                <a:ea typeface="Poppins Medium" charset="0"/>
                <a:cs typeface="Poppins Medium" charset="0"/>
              </a:rPr>
              <a:t>استخدام مفردات الدرس والتعبير عنها بصور أو فيديو </a:t>
            </a:r>
          </a:p>
        </p:txBody>
      </p:sp>
      <p:sp>
        <p:nvSpPr>
          <p:cNvPr id="14" name="TextBox 33">
            <a:extLst>
              <a:ext uri="{FF2B5EF4-FFF2-40B4-BE49-F238E27FC236}">
                <a16:creationId xmlns:a16="http://schemas.microsoft.com/office/drawing/2014/main" id="{B6ED60B7-9F2E-41D7-AB49-896501DB2881}"/>
              </a:ext>
            </a:extLst>
          </p:cNvPr>
          <p:cNvSpPr txBox="1"/>
          <p:nvPr/>
        </p:nvSpPr>
        <p:spPr>
          <a:xfrm>
            <a:off x="5657550" y="2555915"/>
            <a:ext cx="118119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ar-SA" sz="2000" b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Medium" charset="0"/>
                <a:ea typeface="Poppins Medium" charset="0"/>
                <a:cs typeface="Poppins Medium" charset="0"/>
              </a:rPr>
              <a:t>صممي </a:t>
            </a:r>
          </a:p>
        </p:txBody>
      </p:sp>
      <p:sp>
        <p:nvSpPr>
          <p:cNvPr id="16" name="TextBox 35">
            <a:extLst>
              <a:ext uri="{FF2B5EF4-FFF2-40B4-BE49-F238E27FC236}">
                <a16:creationId xmlns:a16="http://schemas.microsoft.com/office/drawing/2014/main" id="{2BEC37B0-414B-4297-9E5F-6CE11782F717}"/>
              </a:ext>
            </a:extLst>
          </p:cNvPr>
          <p:cNvSpPr txBox="1"/>
          <p:nvPr/>
        </p:nvSpPr>
        <p:spPr>
          <a:xfrm>
            <a:off x="9906272" y="2412224"/>
            <a:ext cx="118119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ar-SA" sz="2400" b="1" u="sng" dirty="0">
                <a:solidFill>
                  <a:schemeClr val="accent2">
                    <a:lumMod val="50000"/>
                  </a:schemeClr>
                </a:solidFill>
                <a:latin typeface="Poppins Medium" charset="0"/>
                <a:ea typeface="Poppins Medium" charset="0"/>
                <a:cs typeface="Poppins Medium" charset="0"/>
              </a:rPr>
              <a:t>بحث </a:t>
            </a:r>
            <a:endParaRPr lang="en-US" sz="2400" b="1" u="sng" dirty="0">
              <a:solidFill>
                <a:schemeClr val="accent2">
                  <a:lumMod val="50000"/>
                </a:schemeClr>
              </a:solidFill>
              <a:latin typeface="Poppins Medium" charset="0"/>
              <a:ea typeface="Poppins Medium" charset="0"/>
              <a:cs typeface="Poppins Medium" charset="0"/>
            </a:endParaRPr>
          </a:p>
        </p:txBody>
      </p:sp>
      <p:sp>
        <p:nvSpPr>
          <p:cNvPr id="18" name="TextBox 32">
            <a:extLst>
              <a:ext uri="{FF2B5EF4-FFF2-40B4-BE49-F238E27FC236}">
                <a16:creationId xmlns:a16="http://schemas.microsoft.com/office/drawing/2014/main" id="{FEEFB1B5-E70D-4796-8025-9BA228D8C511}"/>
              </a:ext>
            </a:extLst>
          </p:cNvPr>
          <p:cNvSpPr txBox="1"/>
          <p:nvPr/>
        </p:nvSpPr>
        <p:spPr>
          <a:xfrm>
            <a:off x="5746536" y="3529344"/>
            <a:ext cx="1033043" cy="24929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ar-SA" b="1" dirty="0">
                <a:latin typeface="Poppins Medium" charset="0"/>
                <a:ea typeface="Poppins Medium" charset="0"/>
                <a:cs typeface="Poppins Medium" charset="0"/>
              </a:rPr>
              <a:t>منحنى </a:t>
            </a:r>
            <a:r>
              <a:rPr lang="ar-SA" b="1" dirty="0" err="1">
                <a:latin typeface="Poppins Medium" charset="0"/>
                <a:ea typeface="Poppins Medium" charset="0"/>
                <a:cs typeface="Poppins Medium" charset="0"/>
              </a:rPr>
              <a:t>المسافة </a:t>
            </a:r>
            <a:r>
              <a:rPr lang="ar-SA" b="1" dirty="0">
                <a:latin typeface="Poppins Medium" charset="0"/>
                <a:ea typeface="Poppins Medium" charset="0"/>
                <a:cs typeface="Poppins Medium" charset="0"/>
              </a:rPr>
              <a:t>–الزمن</a:t>
            </a:r>
          </a:p>
          <a:p>
            <a:pPr algn="ctr"/>
            <a:r>
              <a:rPr lang="ar-SA" b="1" dirty="0">
                <a:latin typeface="Poppins Medium" charset="0"/>
                <a:ea typeface="Poppins Medium" charset="0"/>
                <a:cs typeface="Poppins Medium" charset="0"/>
              </a:rPr>
              <a:t>الذي يعبر عن </a:t>
            </a:r>
          </a:p>
          <a:p>
            <a:pPr algn="ctr"/>
            <a:r>
              <a:rPr lang="ar-SA" b="1" dirty="0">
                <a:latin typeface="Poppins Medium" charset="0"/>
                <a:ea typeface="Poppins Medium" charset="0"/>
                <a:cs typeface="Poppins Medium" charset="0"/>
              </a:rPr>
              <a:t>حركة ثلاثة</a:t>
            </a:r>
          </a:p>
          <a:p>
            <a:pPr algn="ctr"/>
            <a:r>
              <a:rPr lang="ar-SA" b="1" dirty="0">
                <a:latin typeface="Poppins Medium" charset="0"/>
                <a:ea typeface="Poppins Medium" charset="0"/>
                <a:cs typeface="Poppins Medium" charset="0"/>
              </a:rPr>
              <a:t>أشخاص مختلفين ثم</a:t>
            </a:r>
          </a:p>
          <a:p>
            <a:pPr algn="ctr"/>
            <a:r>
              <a:rPr lang="ar-SA" b="1" dirty="0">
                <a:latin typeface="Poppins Medium" charset="0"/>
                <a:ea typeface="Poppins Medium" charset="0"/>
                <a:cs typeface="Poppins Medium" charset="0"/>
              </a:rPr>
              <a:t>مقارنتها ببعض</a:t>
            </a:r>
            <a:endParaRPr lang="en-US" b="1" dirty="0">
              <a:latin typeface="Poppins Medium" charset="0"/>
              <a:ea typeface="Poppins Medium" charset="0"/>
              <a:cs typeface="Poppins Medium" charset="0"/>
            </a:endParaRPr>
          </a:p>
        </p:txBody>
      </p:sp>
      <p:sp>
        <p:nvSpPr>
          <p:cNvPr id="7" name="TextBox 19">
            <a:extLst>
              <a:ext uri="{FF2B5EF4-FFF2-40B4-BE49-F238E27FC236}">
                <a16:creationId xmlns:a16="http://schemas.microsoft.com/office/drawing/2014/main" id="{624D7695-2871-4491-A26B-89F9C2FE84ED}"/>
              </a:ext>
            </a:extLst>
          </p:cNvPr>
          <p:cNvSpPr txBox="1"/>
          <p:nvPr/>
        </p:nvSpPr>
        <p:spPr>
          <a:xfrm>
            <a:off x="1162594" y="3411288"/>
            <a:ext cx="1110343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ar-SA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مهام </a:t>
            </a:r>
          </a:p>
          <a:p>
            <a:pPr algn="ctr"/>
            <a:r>
              <a:rPr lang="ar-SA" sz="36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منزلية</a:t>
            </a:r>
            <a:endParaRPr lang="en-US" sz="3600" dirty="0">
              <a:ln w="0"/>
              <a:solidFill>
                <a:srgbClr val="C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Poppins SemiBold" charset="0"/>
              <a:ea typeface="Poppins SemiBold" charset="0"/>
              <a:cs typeface="Poppins SemiBold" charset="0"/>
            </a:endParaRPr>
          </a:p>
        </p:txBody>
      </p:sp>
      <p:pic>
        <p:nvPicPr>
          <p:cNvPr id="3074" name="Picture 2" descr="ØµÙØ±Ø© Ø°Ø§Øª ØµÙØ©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6226" y="4000500"/>
            <a:ext cx="3810000" cy="2857500"/>
          </a:xfrm>
          <a:prstGeom prst="rect">
            <a:avLst/>
          </a:prstGeom>
          <a:noFill/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14CC7E1E-7C2F-4B3D-A4FC-58A1E8D777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676337" y="942714"/>
            <a:ext cx="1177316" cy="1116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46620"/>
      </p:ext>
    </p:extLst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5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4" grpId="0"/>
      <p:bldP spid="16" grpId="0"/>
      <p:bldP spid="18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3862251" y="4369525"/>
            <a:ext cx="4312399" cy="144655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ar-SA" sz="44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هنيئاً لقد نجحنا </a:t>
            </a:r>
          </a:p>
          <a:p>
            <a:pPr algn="ctr">
              <a:defRPr/>
            </a:pPr>
            <a:r>
              <a:rPr lang="ar-SA" sz="4400" b="1" dirty="0">
                <a:ln w="11430"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في تحقيق أهدافنا اليوم</a:t>
            </a:r>
          </a:p>
        </p:txBody>
      </p:sp>
      <p:pic>
        <p:nvPicPr>
          <p:cNvPr id="3" name="Picture 5" descr="C:\Users\DELL\Pictures\%40ALADWAT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92291" y="330925"/>
            <a:ext cx="38655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799A8B4F-0FED-46C0-9186-5A8E116D87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08905" y="0"/>
            <a:ext cx="648309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A6861EE-7660-46C9-80BD-173B8F745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20" name="Oval 19">
            <a:extLst>
              <a:ext uri="{FF2B5EF4-FFF2-40B4-BE49-F238E27FC236}">
                <a16:creationId xmlns:a16="http://schemas.microsoft.com/office/drawing/2014/main" id="{38A69B74-22E3-47CC-823F-18BE7930C8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9636" y="2960687"/>
            <a:ext cx="2668748" cy="2668748"/>
          </a:xfrm>
          <a:prstGeom prst="ellipse">
            <a:avLst/>
          </a:pr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 71">
            <a:extLst>
              <a:ext uri="{FF2B5EF4-FFF2-40B4-BE49-F238E27FC236}">
                <a16:creationId xmlns:a16="http://schemas.microsoft.com/office/drawing/2014/main" id="{1778637B-5DB8-4A75-B2E6-FC2B1BB9A7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57014" y="2"/>
            <a:ext cx="4034987" cy="3428147"/>
          </a:xfrm>
          <a:custGeom>
            <a:avLst/>
            <a:gdLst>
              <a:gd name="connsiteX0" fmla="*/ 350825 w 4034987"/>
              <a:gd name="connsiteY0" fmla="*/ 0 h 3428147"/>
              <a:gd name="connsiteX1" fmla="*/ 4034987 w 4034987"/>
              <a:gd name="connsiteY1" fmla="*/ 0 h 3428147"/>
              <a:gd name="connsiteX2" fmla="*/ 4034987 w 4034987"/>
              <a:gd name="connsiteY2" fmla="*/ 2505205 h 3428147"/>
              <a:gd name="connsiteX3" fmla="*/ 3951822 w 4034987"/>
              <a:gd name="connsiteY3" fmla="*/ 2616420 h 3428147"/>
              <a:gd name="connsiteX4" fmla="*/ 2230590 w 4034987"/>
              <a:gd name="connsiteY4" fmla="*/ 3428147 h 3428147"/>
              <a:gd name="connsiteX5" fmla="*/ 0 w 4034987"/>
              <a:gd name="connsiteY5" fmla="*/ 1197557 h 3428147"/>
              <a:gd name="connsiteX6" fmla="*/ 269220 w 4034987"/>
              <a:gd name="connsiteY6" fmla="*/ 134326 h 34281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34987" h="3428147">
                <a:moveTo>
                  <a:pt x="350825" y="0"/>
                </a:moveTo>
                <a:lnTo>
                  <a:pt x="4034987" y="0"/>
                </a:lnTo>
                <a:lnTo>
                  <a:pt x="4034987" y="2505205"/>
                </a:lnTo>
                <a:lnTo>
                  <a:pt x="3951822" y="2616420"/>
                </a:lnTo>
                <a:cubicBezTo>
                  <a:pt x="3542699" y="3112162"/>
                  <a:pt x="2923546" y="3428147"/>
                  <a:pt x="2230590" y="3428147"/>
                </a:cubicBezTo>
                <a:cubicBezTo>
                  <a:pt x="998669" y="3428147"/>
                  <a:pt x="0" y="2429478"/>
                  <a:pt x="0" y="1197557"/>
                </a:cubicBezTo>
                <a:cubicBezTo>
                  <a:pt x="0" y="812582"/>
                  <a:pt x="97526" y="450385"/>
                  <a:pt x="269220" y="134326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 75">
            <a:extLst>
              <a:ext uri="{FF2B5EF4-FFF2-40B4-BE49-F238E27FC236}">
                <a16:creationId xmlns:a16="http://schemas.microsoft.com/office/drawing/2014/main" id="{0035A30C-45F3-4EFB-B2E8-6E2A11843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59131" y="4258570"/>
            <a:ext cx="3132869" cy="2599430"/>
          </a:xfrm>
          <a:custGeom>
            <a:avLst/>
            <a:gdLst>
              <a:gd name="connsiteX0" fmla="*/ 1612418 w 3061881"/>
              <a:gd name="connsiteY0" fmla="*/ 0 h 2540529"/>
              <a:gd name="connsiteX1" fmla="*/ 3030226 w 3061881"/>
              <a:gd name="connsiteY1" fmla="*/ 843844 h 2540529"/>
              <a:gd name="connsiteX2" fmla="*/ 3061881 w 3061881"/>
              <a:gd name="connsiteY2" fmla="*/ 909556 h 2540529"/>
              <a:gd name="connsiteX3" fmla="*/ 3061881 w 3061881"/>
              <a:gd name="connsiteY3" fmla="*/ 2315281 h 2540529"/>
              <a:gd name="connsiteX4" fmla="*/ 3030226 w 3061881"/>
              <a:gd name="connsiteY4" fmla="*/ 2380992 h 2540529"/>
              <a:gd name="connsiteX5" fmla="*/ 2949460 w 3061881"/>
              <a:gd name="connsiteY5" fmla="*/ 2513937 h 2540529"/>
              <a:gd name="connsiteX6" fmla="*/ 2929575 w 3061881"/>
              <a:gd name="connsiteY6" fmla="*/ 2540529 h 2540529"/>
              <a:gd name="connsiteX7" fmla="*/ 295261 w 3061881"/>
              <a:gd name="connsiteY7" fmla="*/ 2540529 h 2540529"/>
              <a:gd name="connsiteX8" fmla="*/ 275376 w 3061881"/>
              <a:gd name="connsiteY8" fmla="*/ 2513937 h 2540529"/>
              <a:gd name="connsiteX9" fmla="*/ 0 w 3061881"/>
              <a:gd name="connsiteY9" fmla="*/ 1612418 h 2540529"/>
              <a:gd name="connsiteX10" fmla="*/ 1612418 w 3061881"/>
              <a:gd name="connsiteY10" fmla="*/ 0 h 25405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061881" h="2540529">
                <a:moveTo>
                  <a:pt x="1612418" y="0"/>
                </a:moveTo>
                <a:cubicBezTo>
                  <a:pt x="2224646" y="0"/>
                  <a:pt x="2757180" y="341213"/>
                  <a:pt x="3030226" y="843844"/>
                </a:cubicBezTo>
                <a:lnTo>
                  <a:pt x="3061881" y="909556"/>
                </a:lnTo>
                <a:lnTo>
                  <a:pt x="3061881" y="2315281"/>
                </a:lnTo>
                <a:lnTo>
                  <a:pt x="3030226" y="2380992"/>
                </a:lnTo>
                <a:cubicBezTo>
                  <a:pt x="3005404" y="2426686"/>
                  <a:pt x="2978437" y="2471046"/>
                  <a:pt x="2949460" y="2513937"/>
                </a:cubicBezTo>
                <a:lnTo>
                  <a:pt x="2929575" y="2540529"/>
                </a:lnTo>
                <a:lnTo>
                  <a:pt x="295261" y="2540529"/>
                </a:lnTo>
                <a:lnTo>
                  <a:pt x="275376" y="2513937"/>
                </a:lnTo>
                <a:cubicBezTo>
                  <a:pt x="101518" y="2256593"/>
                  <a:pt x="0" y="1946361"/>
                  <a:pt x="0" y="1612418"/>
                </a:cubicBezTo>
                <a:cubicBezTo>
                  <a:pt x="0" y="721904"/>
                  <a:pt x="721904" y="0"/>
                  <a:pt x="1612418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TextBox 4">
            <a:extLst>
              <a:ext uri="{FF2B5EF4-FFF2-40B4-BE49-F238E27FC236}">
                <a16:creationId xmlns:a16="http://schemas.microsoft.com/office/drawing/2014/main" id="{0AF43276-37AA-42E7-8540-CB133B80C9BE}"/>
              </a:ext>
            </a:extLst>
          </p:cNvPr>
          <p:cNvSpPr txBox="1"/>
          <p:nvPr/>
        </p:nvSpPr>
        <p:spPr>
          <a:xfrm>
            <a:off x="6021976" y="3949102"/>
            <a:ext cx="27954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4800" b="1" dirty="0">
                <a:solidFill>
                  <a:srgbClr val="C00000"/>
                </a:solidFill>
                <a:latin typeface="Poppins Light" charset="0"/>
                <a:ea typeface="Poppins Light" charset="0"/>
                <a:cs typeface="Poppins Light" charset="0"/>
              </a:rPr>
              <a:t>الأهمية </a:t>
            </a:r>
            <a:endParaRPr lang="en-US" sz="4800" b="1" dirty="0">
              <a:solidFill>
                <a:srgbClr val="C00000"/>
              </a:solidFill>
              <a:latin typeface="Poppins Light" charset="0"/>
              <a:ea typeface="Poppins Light" charset="0"/>
              <a:cs typeface="Poppins Light" charset="0"/>
            </a:endParaRPr>
          </a:p>
        </p:txBody>
      </p:sp>
      <p:sp>
        <p:nvSpPr>
          <p:cNvPr id="23" name="مربع نص 22">
            <a:extLst>
              <a:ext uri="{FF2B5EF4-FFF2-40B4-BE49-F238E27FC236}">
                <a16:creationId xmlns:a16="http://schemas.microsoft.com/office/drawing/2014/main" id="{61853D66-1126-4C6B-BD14-0176AA66E00D}"/>
              </a:ext>
            </a:extLst>
          </p:cNvPr>
          <p:cNvSpPr txBox="1"/>
          <p:nvPr/>
        </p:nvSpPr>
        <p:spPr>
          <a:xfrm>
            <a:off x="574767" y="1380240"/>
            <a:ext cx="5094513" cy="3046988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1">
            <a:spAutoFit/>
          </a:bodyPr>
          <a:lstStyle/>
          <a:p>
            <a:pPr marL="742950" indent="-742950" algn="ctr"/>
            <a:r>
              <a:rPr lang="ar-SA" sz="4800" b="1" dirty="0"/>
              <a:t>حركات الأجسام التي تشاهدها يومياً يمكن وصفها بالطريقة </a:t>
            </a:r>
            <a:r>
              <a:rPr lang="ar-SA" sz="4800" b="1" dirty="0" err="1"/>
              <a:t>نفسها .</a:t>
            </a:r>
            <a:endParaRPr lang="ar-SA" sz="4800" b="1" dirty="0"/>
          </a:p>
        </p:txBody>
      </p:sp>
      <p:sp>
        <p:nvSpPr>
          <p:cNvPr id="25" name="مربع نص 24">
            <a:extLst>
              <a:ext uri="{FF2B5EF4-FFF2-40B4-BE49-F238E27FC236}">
                <a16:creationId xmlns:a16="http://schemas.microsoft.com/office/drawing/2014/main" id="{125A1B33-C38B-4724-A6FD-A0FD9510E16C}"/>
              </a:ext>
            </a:extLst>
          </p:cNvPr>
          <p:cNvSpPr txBox="1"/>
          <p:nvPr/>
        </p:nvSpPr>
        <p:spPr>
          <a:xfrm>
            <a:off x="10112217" y="6176624"/>
            <a:ext cx="1725330" cy="472965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16386" name="AutoShape 2" descr="ÙØªÙØ¬Ø© Ø¨Ø­Ø« Ø§ÙØµÙØ± Ø¹Ù ØªÙØ±Ø£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6388" name="AutoShape 4" descr="ÙØªÙØ¬Ø© Ø¨Ø­Ø« Ø§ÙØµÙØ± Ø¹Ù ØªÙØ±Ø£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28674" name="AutoShape 2" descr="ÙØªÙØ¬Ø© Ø¨Ø­Ø« Ø§ÙØµÙØ± Ø¹Ù ÙØ³Ø§Ø¨ÙØ© Ø§ÙØ¬Ø±Ù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28676" name="AutoShape 4" descr="ÙØªÙØ¬Ø© Ø¨Ø­Ø« Ø§ÙØµÙØ± Ø¹Ù ÙØ³Ø§Ø¨ÙØ© Ø§ÙØ¬Ø±Ù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28678" name="Picture 6" descr="ØµÙØ±Ø© Ø°Ø§Øª ØµÙØ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582337" y="4800216"/>
            <a:ext cx="2265674" cy="2057784"/>
          </a:xfrm>
          <a:prstGeom prst="rect">
            <a:avLst/>
          </a:prstGeom>
          <a:noFill/>
        </p:spPr>
      </p:pic>
      <p:pic>
        <p:nvPicPr>
          <p:cNvPr id="15" name="Picture 6" descr="ØµÙØ±Ø© Ø°Ø§Øª ØµÙØ©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12223" y="302239"/>
            <a:ext cx="2265674" cy="2057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45963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مربع نص 9">
            <a:extLst>
              <a:ext uri="{FF2B5EF4-FFF2-40B4-BE49-F238E27FC236}">
                <a16:creationId xmlns:a16="http://schemas.microsoft.com/office/drawing/2014/main" id="{125C8514-CB85-4FE2-A8F8-FB0453EB04A1}"/>
              </a:ext>
            </a:extLst>
          </p:cNvPr>
          <p:cNvSpPr txBox="1"/>
          <p:nvPr/>
        </p:nvSpPr>
        <p:spPr>
          <a:xfrm>
            <a:off x="9725025" y="6324600"/>
            <a:ext cx="21661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02A0C292-C534-4F68-97EE-F0A72F348369}"/>
              </a:ext>
            </a:extLst>
          </p:cNvPr>
          <p:cNvSpPr/>
          <p:nvPr/>
        </p:nvSpPr>
        <p:spPr>
          <a:xfrm>
            <a:off x="856434" y="1812967"/>
            <a:ext cx="10573565" cy="4786857"/>
          </a:xfrm>
          <a:prstGeom prst="rect">
            <a:avLst/>
          </a:prstGeom>
          <a:gradFill flip="none" rotWithShape="1">
            <a:gsLst>
              <a:gs pos="0">
                <a:srgbClr val="FF7979">
                  <a:tint val="66000"/>
                  <a:satMod val="160000"/>
                </a:srgbClr>
              </a:gs>
              <a:gs pos="50000">
                <a:srgbClr val="FF7979">
                  <a:tint val="44500"/>
                  <a:satMod val="160000"/>
                </a:srgbClr>
              </a:gs>
              <a:gs pos="100000">
                <a:srgbClr val="FF7979">
                  <a:tint val="23500"/>
                  <a:satMod val="160000"/>
                </a:srgbClr>
              </a:gs>
            </a:gsLst>
            <a:lin ang="18900000" scaled="1"/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/>
          </a:p>
        </p:txBody>
      </p:sp>
      <p:sp>
        <p:nvSpPr>
          <p:cNvPr id="7" name="Freeform 13"/>
          <p:cNvSpPr>
            <a:spLocks noChangeArrowheads="1"/>
          </p:cNvSpPr>
          <p:nvPr/>
        </p:nvSpPr>
        <p:spPr bwMode="auto">
          <a:xfrm>
            <a:off x="1945387" y="2171700"/>
            <a:ext cx="326119" cy="677379"/>
          </a:xfrm>
          <a:custGeom>
            <a:avLst/>
            <a:gdLst>
              <a:gd name="T0" fmla="*/ 1969 w 2001"/>
              <a:gd name="T1" fmla="*/ 4157 h 4158"/>
              <a:gd name="T2" fmla="*/ 1969 w 2001"/>
              <a:gd name="T3" fmla="*/ 4157 h 4158"/>
              <a:gd name="T4" fmla="*/ 188 w 2001"/>
              <a:gd name="T5" fmla="*/ 4157 h 4158"/>
              <a:gd name="T6" fmla="*/ 0 w 2001"/>
              <a:gd name="T7" fmla="*/ 2063 h 4158"/>
              <a:gd name="T8" fmla="*/ 2000 w 2001"/>
              <a:gd name="T9" fmla="*/ 0 h 4158"/>
              <a:gd name="T10" fmla="*/ 2000 w 2001"/>
              <a:gd name="T11" fmla="*/ 844 h 4158"/>
              <a:gd name="T12" fmla="*/ 1000 w 2001"/>
              <a:gd name="T13" fmla="*/ 1938 h 4158"/>
              <a:gd name="T14" fmla="*/ 1000 w 2001"/>
              <a:gd name="T15" fmla="*/ 2469 h 4158"/>
              <a:gd name="T16" fmla="*/ 1969 w 2001"/>
              <a:gd name="T17" fmla="*/ 2469 h 4158"/>
              <a:gd name="T18" fmla="*/ 1969 w 2001"/>
              <a:gd name="T19" fmla="*/ 4157 h 41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1" h="4158">
                <a:moveTo>
                  <a:pt x="1969" y="4157"/>
                </a:moveTo>
                <a:lnTo>
                  <a:pt x="1969" y="4157"/>
                </a:lnTo>
                <a:cubicBezTo>
                  <a:pt x="188" y="4157"/>
                  <a:pt x="188" y="4157"/>
                  <a:pt x="188" y="4157"/>
                </a:cubicBezTo>
                <a:cubicBezTo>
                  <a:pt x="62" y="3438"/>
                  <a:pt x="0" y="2719"/>
                  <a:pt x="0" y="2063"/>
                </a:cubicBezTo>
                <a:cubicBezTo>
                  <a:pt x="0" y="688"/>
                  <a:pt x="656" y="0"/>
                  <a:pt x="2000" y="0"/>
                </a:cubicBezTo>
                <a:cubicBezTo>
                  <a:pt x="2000" y="844"/>
                  <a:pt x="2000" y="844"/>
                  <a:pt x="2000" y="844"/>
                </a:cubicBezTo>
                <a:cubicBezTo>
                  <a:pt x="1313" y="844"/>
                  <a:pt x="1000" y="1219"/>
                  <a:pt x="1000" y="1938"/>
                </a:cubicBezTo>
                <a:cubicBezTo>
                  <a:pt x="1000" y="2469"/>
                  <a:pt x="1000" y="2469"/>
                  <a:pt x="1000" y="2469"/>
                </a:cubicBezTo>
                <a:cubicBezTo>
                  <a:pt x="1969" y="2469"/>
                  <a:pt x="1969" y="2469"/>
                  <a:pt x="1969" y="2469"/>
                </a:cubicBezTo>
                <a:lnTo>
                  <a:pt x="1969" y="4157"/>
                </a:lnTo>
              </a:path>
            </a:pathLst>
          </a:custGeom>
          <a:solidFill>
            <a:srgbClr val="C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/>
          </a:p>
        </p:txBody>
      </p:sp>
      <p:sp>
        <p:nvSpPr>
          <p:cNvPr id="9" name="Freeform 14"/>
          <p:cNvSpPr>
            <a:spLocks noChangeArrowheads="1"/>
          </p:cNvSpPr>
          <p:nvPr/>
        </p:nvSpPr>
        <p:spPr bwMode="auto">
          <a:xfrm>
            <a:off x="10266698" y="5650047"/>
            <a:ext cx="235954" cy="576387"/>
          </a:xfrm>
          <a:custGeom>
            <a:avLst/>
            <a:gdLst>
              <a:gd name="T0" fmla="*/ 31 w 2000"/>
              <a:gd name="T1" fmla="*/ 0 h 4157"/>
              <a:gd name="T2" fmla="*/ 31 w 2000"/>
              <a:gd name="T3" fmla="*/ 0 h 4157"/>
              <a:gd name="T4" fmla="*/ 1812 w 2000"/>
              <a:gd name="T5" fmla="*/ 0 h 4157"/>
              <a:gd name="T6" fmla="*/ 1999 w 2000"/>
              <a:gd name="T7" fmla="*/ 2125 h 4157"/>
              <a:gd name="T8" fmla="*/ 0 w 2000"/>
              <a:gd name="T9" fmla="*/ 4156 h 4157"/>
              <a:gd name="T10" fmla="*/ 0 w 2000"/>
              <a:gd name="T11" fmla="*/ 3313 h 4157"/>
              <a:gd name="T12" fmla="*/ 1000 w 2000"/>
              <a:gd name="T13" fmla="*/ 2219 h 4157"/>
              <a:gd name="T14" fmla="*/ 1000 w 2000"/>
              <a:gd name="T15" fmla="*/ 1688 h 4157"/>
              <a:gd name="T16" fmla="*/ 31 w 2000"/>
              <a:gd name="T17" fmla="*/ 1688 h 4157"/>
              <a:gd name="T18" fmla="*/ 31 w 2000"/>
              <a:gd name="T19" fmla="*/ 0 h 41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00" h="4157">
                <a:moveTo>
                  <a:pt x="31" y="0"/>
                </a:moveTo>
                <a:lnTo>
                  <a:pt x="31" y="0"/>
                </a:lnTo>
                <a:cubicBezTo>
                  <a:pt x="1812" y="0"/>
                  <a:pt x="1812" y="0"/>
                  <a:pt x="1812" y="0"/>
                </a:cubicBezTo>
                <a:cubicBezTo>
                  <a:pt x="1937" y="750"/>
                  <a:pt x="1999" y="1438"/>
                  <a:pt x="1999" y="2125"/>
                </a:cubicBezTo>
                <a:cubicBezTo>
                  <a:pt x="1999" y="3469"/>
                  <a:pt x="1343" y="4156"/>
                  <a:pt x="0" y="4156"/>
                </a:cubicBezTo>
                <a:cubicBezTo>
                  <a:pt x="0" y="3313"/>
                  <a:pt x="0" y="3313"/>
                  <a:pt x="0" y="3313"/>
                </a:cubicBezTo>
                <a:cubicBezTo>
                  <a:pt x="687" y="3313"/>
                  <a:pt x="1000" y="2938"/>
                  <a:pt x="1000" y="2219"/>
                </a:cubicBezTo>
                <a:cubicBezTo>
                  <a:pt x="1000" y="1688"/>
                  <a:pt x="1000" y="1688"/>
                  <a:pt x="1000" y="1688"/>
                </a:cubicBezTo>
                <a:cubicBezTo>
                  <a:pt x="31" y="1688"/>
                  <a:pt x="31" y="1688"/>
                  <a:pt x="31" y="1688"/>
                </a:cubicBezTo>
                <a:lnTo>
                  <a:pt x="31" y="0"/>
                </a:lnTo>
              </a:path>
            </a:pathLst>
          </a:custGeom>
          <a:solidFill>
            <a:srgbClr val="C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bevel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900" dirty="0">
              <a:solidFill>
                <a:srgbClr val="C00000"/>
              </a:solidFill>
            </a:endParaRPr>
          </a:p>
        </p:txBody>
      </p:sp>
      <p:graphicFrame>
        <p:nvGraphicFramePr>
          <p:cNvPr id="13" name="Content Placeholder 4">
            <a:extLst>
              <a:ext uri="{FF2B5EF4-FFF2-40B4-BE49-F238E27FC236}">
                <a16:creationId xmlns:a16="http://schemas.microsoft.com/office/drawing/2014/main" id="{BFC6AB3F-ADA4-45D2-8C58-DC9BE5F084B5}"/>
              </a:ext>
            </a:extLst>
          </p:cNvPr>
          <p:cNvGraphicFramePr>
            <a:graphicFrameLocks/>
          </p:cNvGraphicFramePr>
          <p:nvPr/>
        </p:nvGraphicFramePr>
        <p:xfrm>
          <a:off x="2506481" y="2427365"/>
          <a:ext cx="7483838" cy="3510876"/>
        </p:xfrm>
        <a:graphic>
          <a:graphicData uri="http://schemas.openxmlformats.org/drawingml/2006/table">
            <a:tbl>
              <a:tblPr firstRow="1" bandRow="1"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{93296810-A885-4BE3-A3E7-6D5BEEA58F35}</a:tableStyleId>
              </a:tblPr>
              <a:tblGrid>
                <a:gridCol w="24946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8364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528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7719">
                <a:tc>
                  <a:txBody>
                    <a:bodyPr/>
                    <a:lstStyle/>
                    <a:p>
                      <a:pPr algn="ctr"/>
                      <a:r>
                        <a:rPr lang="ar-SA" sz="2400" dirty="0">
                          <a:solidFill>
                            <a:srgbClr val="C00000"/>
                          </a:solidFill>
                          <a:effectLst/>
                        </a:rPr>
                        <a:t>ماذا تعلمت</a:t>
                      </a:r>
                      <a:endParaRPr sz="24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dirty="0">
                          <a:solidFill>
                            <a:srgbClr val="C00000"/>
                          </a:solidFill>
                          <a:effectLst/>
                        </a:rPr>
                        <a:t>ماذا اريد أن اعرف</a:t>
                      </a:r>
                      <a:endParaRPr sz="24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ar-SA" sz="2400" dirty="0">
                          <a:solidFill>
                            <a:srgbClr val="C00000"/>
                          </a:solidFill>
                          <a:effectLst/>
                        </a:rPr>
                        <a:t>ماذا</a:t>
                      </a:r>
                      <a:r>
                        <a:rPr lang="ar-SA" sz="2400" baseline="0" dirty="0">
                          <a:solidFill>
                            <a:srgbClr val="C00000"/>
                          </a:solidFill>
                          <a:effectLst/>
                        </a:rPr>
                        <a:t> اعرف</a:t>
                      </a:r>
                      <a:endParaRPr sz="2400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7719">
                <a:tc>
                  <a:txBody>
                    <a:bodyPr/>
                    <a:lstStyle/>
                    <a:p>
                      <a:endParaRPr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7719">
                <a:tc>
                  <a:txBody>
                    <a:bodyPr/>
                    <a:lstStyle/>
                    <a:p>
                      <a:endParaRPr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7719">
                <a:tc>
                  <a:txBody>
                    <a:bodyPr/>
                    <a:lstStyle/>
                    <a:p>
                      <a:endParaRPr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dirty="0">
                        <a:solidFill>
                          <a:srgbClr val="C00000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" name="Title 1">
            <a:extLst>
              <a:ext uri="{FF2B5EF4-FFF2-40B4-BE49-F238E27FC236}">
                <a16:creationId xmlns:a16="http://schemas.microsoft.com/office/drawing/2014/main" id="{C00180BC-E5EE-4F69-AF10-C2E1F167C001}"/>
              </a:ext>
            </a:extLst>
          </p:cNvPr>
          <p:cNvSpPr txBox="1">
            <a:spLocks/>
          </p:cNvSpPr>
          <p:nvPr/>
        </p:nvSpPr>
        <p:spPr>
          <a:xfrm>
            <a:off x="2271506" y="1655541"/>
            <a:ext cx="7718813" cy="594717"/>
          </a:xfrm>
          <a:prstGeom prst="rect">
            <a:avLst/>
          </a:prstGeom>
        </p:spPr>
        <p:txBody>
          <a:bodyPr vert="horz" lIns="91440" tIns="45720" rIns="91440" bIns="45720" rtlCol="1" anchor="ctr">
            <a:normAutofit fontScale="85000" lnSpcReduction="10000"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800" b="1" i="0" u="none" strike="noStrike" kern="1200" normalizeH="0" baseline="0" noProof="0" dirty="0">
                <a:ln w="0"/>
                <a:solidFill>
                  <a:srgbClr val="C00000"/>
                </a:solidFill>
                <a:uLnTx/>
                <a:uFillTx/>
                <a:latin typeface="+mj-lt"/>
                <a:ea typeface="+mj-ea"/>
                <a:cs typeface="+mj-cs"/>
              </a:rPr>
              <a:t>باستخدام استراتيجية جدول التعلم ماذا تتوقعين </a:t>
            </a:r>
            <a:r>
              <a:rPr lang="ar-SA" sz="2800" b="1" dirty="0">
                <a:ln w="0"/>
                <a:solidFill>
                  <a:srgbClr val="C00000"/>
                </a:solidFill>
                <a:latin typeface="+mj-lt"/>
                <a:ea typeface="+mj-ea"/>
                <a:cs typeface="+mj-cs"/>
              </a:rPr>
              <a:t>أن نتعلم عن درس اليوم </a:t>
            </a:r>
            <a:r>
              <a:rPr kumimoji="0" lang="ar-SA" sz="2800" b="1" i="0" u="none" strike="noStrike" kern="1200" normalizeH="0" baseline="0" noProof="0" dirty="0">
                <a:ln w="0"/>
                <a:solidFill>
                  <a:srgbClr val="C00000"/>
                </a:solidFill>
                <a:uLnTx/>
                <a:uFillTx/>
                <a:latin typeface="+mj-lt"/>
                <a:ea typeface="+mj-ea"/>
                <a:cs typeface="+mj-cs"/>
              </a:rPr>
              <a:t>؟</a:t>
            </a:r>
            <a:endParaRPr kumimoji="0" lang="en-US" sz="2800" b="1" i="0" u="none" strike="noStrike" kern="1200" normalizeH="0" baseline="0" noProof="0" dirty="0">
              <a:ln w="0"/>
              <a:solidFill>
                <a:srgbClr val="C00000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فقاعة التفكير: على شكل سحابة 4">
            <a:extLst>
              <a:ext uri="{FF2B5EF4-FFF2-40B4-BE49-F238E27FC236}">
                <a16:creationId xmlns:a16="http://schemas.microsoft.com/office/drawing/2014/main" id="{29F93A37-E5F4-4D83-A47E-688BC63D5625}"/>
              </a:ext>
            </a:extLst>
          </p:cNvPr>
          <p:cNvSpPr/>
          <p:nvPr/>
        </p:nvSpPr>
        <p:spPr>
          <a:xfrm>
            <a:off x="10502652" y="328464"/>
            <a:ext cx="1479612" cy="1080120"/>
          </a:xfrm>
          <a:prstGeom prst="cloudCallout">
            <a:avLst>
              <a:gd name="adj1" fmla="val -60270"/>
              <a:gd name="adj2" fmla="val 2891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400" b="1" dirty="0">
                <a:solidFill>
                  <a:srgbClr val="C00000"/>
                </a:solidFill>
              </a:rPr>
              <a:t>نشاط </a:t>
            </a:r>
          </a:p>
        </p:txBody>
      </p:sp>
      <p:sp>
        <p:nvSpPr>
          <p:cNvPr id="16" name="مستطيل 15">
            <a:extLst>
              <a:ext uri="{FF2B5EF4-FFF2-40B4-BE49-F238E27FC236}">
                <a16:creationId xmlns:a16="http://schemas.microsoft.com/office/drawing/2014/main" id="{8F9DABBB-3141-48EE-86BB-519E8759B7A9}"/>
              </a:ext>
            </a:extLst>
          </p:cNvPr>
          <p:cNvSpPr/>
          <p:nvPr/>
        </p:nvSpPr>
        <p:spPr>
          <a:xfrm>
            <a:off x="327098" y="595488"/>
            <a:ext cx="24663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SA" b="1" dirty="0">
                <a:solidFill>
                  <a:srgbClr val="C00000"/>
                </a:solidFill>
              </a:rPr>
              <a:t>استراتيجية جدول التعلم</a:t>
            </a:r>
            <a:endParaRPr lang="en-US" b="1" dirty="0">
              <a:solidFill>
                <a:srgbClr val="C00000"/>
              </a:solidFill>
            </a:endParaRPr>
          </a:p>
          <a:p>
            <a:pPr algn="ctr"/>
            <a:r>
              <a:rPr lang="en-US" b="1" dirty="0" err="1">
                <a:solidFill>
                  <a:srgbClr val="C00000"/>
                </a:solidFill>
              </a:rPr>
              <a:t>kwl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89329C24-0885-437B-826C-6CA70B4C68F4}"/>
              </a:ext>
            </a:extLst>
          </p:cNvPr>
          <p:cNvSpPr txBox="1"/>
          <p:nvPr/>
        </p:nvSpPr>
        <p:spPr>
          <a:xfrm>
            <a:off x="9877425" y="6477000"/>
            <a:ext cx="21661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093827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7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  <p:bldP spid="1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DCF59F3-53FA-4BAA-ADB0-1C583EEBD9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6828180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6274246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عنوان 1">
            <a:extLst>
              <a:ext uri="{FF2B5EF4-FFF2-40B4-BE49-F238E27FC236}">
                <a16:creationId xmlns:a16="http://schemas.microsoft.com/office/drawing/2014/main" id="{F408AEE6-485E-45B3-9848-062C8B338B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48465" y="2732069"/>
            <a:ext cx="5016122" cy="195294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 rtl="0"/>
            <a:r>
              <a:rPr lang="en-US" sz="40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كيف</a:t>
            </a:r>
            <a:r>
              <a:rPr lang="en-US" sz="40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نعرف</a:t>
            </a:r>
            <a:r>
              <a:rPr lang="en-US" sz="40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أن</a:t>
            </a:r>
            <a:r>
              <a:rPr lang="en-US" sz="40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الجسم</a:t>
            </a:r>
            <a:r>
              <a:rPr lang="en-US" sz="40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في </a:t>
            </a:r>
            <a:r>
              <a:rPr lang="en-US" sz="40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حالة</a:t>
            </a:r>
            <a:r>
              <a:rPr lang="en-US" sz="40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rgbClr val="080808"/>
                </a:solidFill>
                <a:latin typeface="+mj-lt"/>
                <a:ea typeface="+mj-ea"/>
                <a:cs typeface="+mj-cs"/>
              </a:rPr>
              <a:t>حركة</a:t>
            </a:r>
            <a:r>
              <a:rPr lang="en-US" sz="4000" b="1" kern="1200" dirty="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 ؟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661B50-6929-49AE-B678-D23F22C94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03442" y="678963"/>
            <a:ext cx="856138" cy="856138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A4D2597-A2FE-4B0C-BB1F-540C5F256A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09626" y="580653"/>
            <a:ext cx="381459" cy="381459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A103EBF-224C-44F4-ACE5-79865767D4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165882" y="5706832"/>
            <a:ext cx="723097" cy="72309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A5F9AD-A73A-480E-A9D0-4B4234677F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180670" y="6190780"/>
            <a:ext cx="322181" cy="322182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7333EA9-3447-4C0A-957A-C6D2B338C2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196788" y="1316432"/>
            <a:ext cx="4225136" cy="4225134"/>
          </a:xfrm>
          <a:custGeom>
            <a:avLst/>
            <a:gdLst>
              <a:gd name="connsiteX0" fmla="*/ 0 w 4225136"/>
              <a:gd name="connsiteY0" fmla="*/ 0 h 4225134"/>
              <a:gd name="connsiteX1" fmla="*/ 4225136 w 4225136"/>
              <a:gd name="connsiteY1" fmla="*/ 0 h 4225134"/>
              <a:gd name="connsiteX2" fmla="*/ 4225136 w 4225136"/>
              <a:gd name="connsiteY2" fmla="*/ 4225134 h 4225134"/>
              <a:gd name="connsiteX3" fmla="*/ 1078619 w 4225136"/>
              <a:gd name="connsiteY3" fmla="*/ 4225134 h 4225134"/>
              <a:gd name="connsiteX4" fmla="*/ 1078619 w 4225136"/>
              <a:gd name="connsiteY4" fmla="*/ 3146517 h 4225134"/>
              <a:gd name="connsiteX5" fmla="*/ 0 w 4225136"/>
              <a:gd name="connsiteY5" fmla="*/ 3146517 h 4225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25136" h="4225134">
                <a:moveTo>
                  <a:pt x="0" y="0"/>
                </a:moveTo>
                <a:lnTo>
                  <a:pt x="4225136" y="0"/>
                </a:lnTo>
                <a:lnTo>
                  <a:pt x="4225136" y="4225134"/>
                </a:lnTo>
                <a:lnTo>
                  <a:pt x="1078619" y="4225134"/>
                </a:lnTo>
                <a:lnTo>
                  <a:pt x="1078619" y="3146517"/>
                </a:lnTo>
                <a:lnTo>
                  <a:pt x="0" y="3146517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600"/>
          </a:p>
        </p:txBody>
      </p:sp>
      <p:pic>
        <p:nvPicPr>
          <p:cNvPr id="5" name="عنصر نائب للمحتوى 4">
            <a:extLst>
              <a:ext uri="{FF2B5EF4-FFF2-40B4-BE49-F238E27FC236}">
                <a16:creationId xmlns:a16="http://schemas.microsoft.com/office/drawing/2014/main" id="{0817E970-DC7D-4F3C-8546-F459BE70AB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703210" y="2038227"/>
            <a:ext cx="2425060" cy="2646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818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اقرأ - حمود الخضر Iqra'a (Lyrics Vid) - Humood.m4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0411099" y="3394164"/>
            <a:ext cx="304800" cy="304800"/>
          </a:xfrm>
          <a:prstGeom prst="rect">
            <a:avLst/>
          </a:prstGeom>
        </p:spPr>
      </p:pic>
      <p:sp>
        <p:nvSpPr>
          <p:cNvPr id="14" name="Rectangle 6">
            <a:extLst>
              <a:ext uri="{FF2B5EF4-FFF2-40B4-BE49-F238E27FC236}">
                <a16:creationId xmlns:a16="http://schemas.microsoft.com/office/drawing/2014/main" id="{0482A7D0-DB09-4EBA-8D52-E6A5934B66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Freeform: Shape 8">
            <a:extLst>
              <a:ext uri="{FF2B5EF4-FFF2-40B4-BE49-F238E27FC236}">
                <a16:creationId xmlns:a16="http://schemas.microsoft.com/office/drawing/2014/main" id="{1A3688C8-DFCE-4CCD-BCF0-5FB239E50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30410"/>
            <a:ext cx="7005134" cy="4827590"/>
          </a:xfrm>
          <a:custGeom>
            <a:avLst/>
            <a:gdLst>
              <a:gd name="connsiteX0" fmla="*/ 1974535 w 7005134"/>
              <a:gd name="connsiteY0" fmla="*/ 0 h 4827590"/>
              <a:gd name="connsiteX1" fmla="*/ 7003848 w 7005134"/>
              <a:gd name="connsiteY1" fmla="*/ 4776721 h 4827590"/>
              <a:gd name="connsiteX2" fmla="*/ 7005134 w 7005134"/>
              <a:gd name="connsiteY2" fmla="*/ 4827590 h 4827590"/>
              <a:gd name="connsiteX3" fmla="*/ 0 w 7005134"/>
              <a:gd name="connsiteY3" fmla="*/ 4827590 h 4827590"/>
              <a:gd name="connsiteX4" fmla="*/ 0 w 7005134"/>
              <a:gd name="connsiteY4" fmla="*/ 402231 h 4827590"/>
              <a:gd name="connsiteX5" fmla="*/ 14349 w 7005134"/>
              <a:gd name="connsiteY5" fmla="*/ 395744 h 4827590"/>
              <a:gd name="connsiteX6" fmla="*/ 1974535 w 7005134"/>
              <a:gd name="connsiteY6" fmla="*/ 0 h 4827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005134" h="4827590">
                <a:moveTo>
                  <a:pt x="1974535" y="0"/>
                </a:moveTo>
                <a:cubicBezTo>
                  <a:pt x="4668853" y="0"/>
                  <a:pt x="6868971" y="2115921"/>
                  <a:pt x="7003848" y="4776721"/>
                </a:cubicBezTo>
                <a:lnTo>
                  <a:pt x="7005134" y="4827590"/>
                </a:lnTo>
                <a:lnTo>
                  <a:pt x="0" y="4827590"/>
                </a:lnTo>
                <a:lnTo>
                  <a:pt x="0" y="402231"/>
                </a:lnTo>
                <a:lnTo>
                  <a:pt x="14349" y="395744"/>
                </a:lnTo>
                <a:cubicBezTo>
                  <a:pt x="616832" y="140915"/>
                  <a:pt x="1279227" y="0"/>
                  <a:pt x="1974535" y="0"/>
                </a:cubicBezTo>
                <a:close/>
              </a:path>
            </a:pathLst>
          </a:custGeom>
          <a:solidFill>
            <a:schemeClr val="accent6">
              <a:lumMod val="20000"/>
              <a:lumOff val="8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482FDCF-45F3-40F1-8751-19B7AFB3C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34348" y="1005839"/>
            <a:ext cx="3444236" cy="3444236"/>
          </a:xfrm>
          <a:prstGeom prst="ellipse">
            <a:avLst/>
          </a:prstGeom>
          <a:solidFill>
            <a:srgbClr val="C00000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AutoShape 4" descr="ÙØªÙØ¬Ø© Ø¨Ø­Ø« Ø§ÙØµÙØ± Ø¹Ù Ø³ÙØ±Ø§Ø¨Ø² ÙØªØ§Ø¨ ÙØ±Ø§Ø¡Ø©">
            <a:extLst>
              <a:ext uri="{FF2B5EF4-FFF2-40B4-BE49-F238E27FC236}">
                <a16:creationId xmlns:a16="http://schemas.microsoft.com/office/drawing/2014/main" id="{62B946A4-CED2-4187-859B-DA9CE531836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497600" y="-91552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21" name="AutoShape 6" descr="ÙØªÙØ¬Ø© Ø¨Ø­Ø« Ø§ÙØµÙØ± Ø¹Ù Ø³ÙØ±Ø§Ø¨Ø² ÙØªØ§Ø¨ ÙØ±Ø§Ø¡Ø©">
            <a:extLst>
              <a:ext uri="{FF2B5EF4-FFF2-40B4-BE49-F238E27FC236}">
                <a16:creationId xmlns:a16="http://schemas.microsoft.com/office/drawing/2014/main" id="{6DABB44F-6DC9-45BF-9673-DB4C1ED310E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9497600" y="-915522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455819" y="204470"/>
            <a:ext cx="616566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ar-SA" sz="96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ohammad Annoktah" pitchFamily="2" charset="-78"/>
              </a:rPr>
              <a:t>الفكرة العامة </a:t>
            </a:r>
            <a:endParaRPr lang="en-US" sz="96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ohammad Annoktah" pitchFamily="2" charset="-78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209005" y="3975689"/>
            <a:ext cx="557783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ar-SA" sz="5400" b="1" dirty="0"/>
              <a:t>توصف حركة الأجسام بالتعبير عن سرعاتها </a:t>
            </a:r>
          </a:p>
        </p:txBody>
      </p:sp>
      <p:sp>
        <p:nvSpPr>
          <p:cNvPr id="34818" name="AutoShape 2" descr="https://optimumhealth.co/upload/317583c7b976bf66c7d24370586ba4acc9f5b6631487403944.jpg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4820" name="AutoShape 4" descr="https://optimumhealth.co/upload/317583c7b976bf66c7d24370586ba4acc9f5b6631487403944.jpg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4822" name="AutoShape 6" descr="ÙØªÙØ¬Ø© Ø¨Ø­Ø« Ø§ÙØµÙØ± Ø¹Ù ÙØ³Ø§Ø¨ÙØ© Ø§ÙØ¬Ø±Ù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17" name="Picture 14" descr="ÙØªÙØ¬Ø© Ø¨Ø­Ø« Ø§ÙØµÙØ± Ø¹Ù ÙØ³Ø§Ø¨ÙØ© Ø§ÙØ¬Ø±Ù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64286" y="1018902"/>
            <a:ext cx="3370217" cy="3370218"/>
          </a:xfrm>
          <a:prstGeom prst="flowChartConnector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2772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 tmFilter="0,0; .5, 1; 1, 1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3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224027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9">
            <a:extLst>
              <a:ext uri="{FF2B5EF4-FFF2-40B4-BE49-F238E27FC236}">
                <a16:creationId xmlns:a16="http://schemas.microsoft.com/office/drawing/2014/main" id="{5434194B-EB56-4062-98C6-CB72F287E3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0022124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11">
            <a:extLst>
              <a:ext uri="{FF2B5EF4-FFF2-40B4-BE49-F238E27FC236}">
                <a16:creationId xmlns:a16="http://schemas.microsoft.com/office/drawing/2014/main" id="{B3746DB1-35A8-422F-9955-4F8E75DBB0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rgbClr val="C00000"/>
          </a:solidFill>
        </p:spPr>
      </p:pic>
      <p:sp>
        <p:nvSpPr>
          <p:cNvPr id="26" name="Freeform 57">
            <a:extLst>
              <a:ext uri="{FF2B5EF4-FFF2-40B4-BE49-F238E27FC236}">
                <a16:creationId xmlns:a16="http://schemas.microsoft.com/office/drawing/2014/main" id="{B817D9AD-5E85-4E85-AC3E-43E24FA91A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1580219"/>
            <a:ext cx="4383459" cy="5287256"/>
          </a:xfrm>
          <a:custGeom>
            <a:avLst/>
            <a:gdLst>
              <a:gd name="connsiteX0" fmla="*/ 1504462 w 4383459"/>
              <a:gd name="connsiteY0" fmla="*/ 0 h 5287256"/>
              <a:gd name="connsiteX1" fmla="*/ 4383459 w 4383459"/>
              <a:gd name="connsiteY1" fmla="*/ 2878997 h 5287256"/>
              <a:gd name="connsiteX2" fmla="*/ 3114137 w 4383459"/>
              <a:gd name="connsiteY2" fmla="*/ 5266307 h 5287256"/>
              <a:gd name="connsiteX3" fmla="*/ 3079653 w 4383459"/>
              <a:gd name="connsiteY3" fmla="*/ 5287256 h 5287256"/>
              <a:gd name="connsiteX4" fmla="*/ 0 w 4383459"/>
              <a:gd name="connsiteY4" fmla="*/ 5287256 h 5287256"/>
              <a:gd name="connsiteX5" fmla="*/ 0 w 4383459"/>
              <a:gd name="connsiteY5" fmla="*/ 427769 h 5287256"/>
              <a:gd name="connsiteX6" fmla="*/ 132161 w 4383459"/>
              <a:gd name="connsiteY6" fmla="*/ 347480 h 5287256"/>
              <a:gd name="connsiteX7" fmla="*/ 1504462 w 4383459"/>
              <a:gd name="connsiteY7" fmla="*/ 0 h 52872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83459" h="5287256">
                <a:moveTo>
                  <a:pt x="1504462" y="0"/>
                </a:moveTo>
                <a:cubicBezTo>
                  <a:pt x="3094488" y="0"/>
                  <a:pt x="4383459" y="1288971"/>
                  <a:pt x="4383459" y="2878997"/>
                </a:cubicBezTo>
                <a:cubicBezTo>
                  <a:pt x="4383459" y="3872763"/>
                  <a:pt x="3879955" y="4748930"/>
                  <a:pt x="3114137" y="5266307"/>
                </a:cubicBezTo>
                <a:lnTo>
                  <a:pt x="3079653" y="5287256"/>
                </a:lnTo>
                <a:lnTo>
                  <a:pt x="0" y="5287256"/>
                </a:lnTo>
                <a:lnTo>
                  <a:pt x="0" y="427769"/>
                </a:lnTo>
                <a:lnTo>
                  <a:pt x="132161" y="347480"/>
                </a:lnTo>
                <a:cubicBezTo>
                  <a:pt x="540096" y="125876"/>
                  <a:pt x="1007579" y="0"/>
                  <a:pt x="1504462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Freeform: Shape 15">
            <a:extLst>
              <a:ext uri="{FF2B5EF4-FFF2-40B4-BE49-F238E27FC236}">
                <a16:creationId xmlns:a16="http://schemas.microsoft.com/office/drawing/2014/main" id="{F0810290-E788-4DE3-B716-DBE58CC6A8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2946" y="0"/>
            <a:ext cx="4185112" cy="3170097"/>
          </a:xfrm>
          <a:custGeom>
            <a:avLst/>
            <a:gdLst>
              <a:gd name="connsiteX0" fmla="*/ 301225 w 4185112"/>
              <a:gd name="connsiteY0" fmla="*/ 0 h 3170097"/>
              <a:gd name="connsiteX1" fmla="*/ 3883887 w 4185112"/>
              <a:gd name="connsiteY1" fmla="*/ 0 h 3170097"/>
              <a:gd name="connsiteX2" fmla="*/ 3932552 w 4185112"/>
              <a:gd name="connsiteY2" fmla="*/ 80105 h 3170097"/>
              <a:gd name="connsiteX3" fmla="*/ 4185112 w 4185112"/>
              <a:gd name="connsiteY3" fmla="*/ 1077541 h 3170097"/>
              <a:gd name="connsiteX4" fmla="*/ 2092556 w 4185112"/>
              <a:gd name="connsiteY4" fmla="*/ 3170097 h 3170097"/>
              <a:gd name="connsiteX5" fmla="*/ 0 w 4185112"/>
              <a:gd name="connsiteY5" fmla="*/ 1077541 h 3170097"/>
              <a:gd name="connsiteX6" fmla="*/ 252561 w 4185112"/>
              <a:gd name="connsiteY6" fmla="*/ 80105 h 3170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85112" h="3170097">
                <a:moveTo>
                  <a:pt x="301225" y="0"/>
                </a:moveTo>
                <a:lnTo>
                  <a:pt x="3883887" y="0"/>
                </a:lnTo>
                <a:lnTo>
                  <a:pt x="3932552" y="80105"/>
                </a:lnTo>
                <a:cubicBezTo>
                  <a:pt x="4093621" y="376606"/>
                  <a:pt x="4185112" y="716389"/>
                  <a:pt x="4185112" y="1077541"/>
                </a:cubicBezTo>
                <a:cubicBezTo>
                  <a:pt x="4185112" y="2233228"/>
                  <a:pt x="3248243" y="3170097"/>
                  <a:pt x="2092556" y="3170097"/>
                </a:cubicBezTo>
                <a:cubicBezTo>
                  <a:pt x="936869" y="3170097"/>
                  <a:pt x="0" y="2233228"/>
                  <a:pt x="0" y="1077541"/>
                </a:cubicBezTo>
                <a:cubicBezTo>
                  <a:pt x="0" y="716389"/>
                  <a:pt x="91491" y="376606"/>
                  <a:pt x="252561" y="80105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25CEE3E4-43F4-4E4B-A14C-6051294E625D}"/>
              </a:ext>
            </a:extLst>
          </p:cNvPr>
          <p:cNvSpPr txBox="1"/>
          <p:nvPr/>
        </p:nvSpPr>
        <p:spPr>
          <a:xfrm>
            <a:off x="4619625" y="847556"/>
            <a:ext cx="4419871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b="1" dirty="0">
                <a:solidFill>
                  <a:srgbClr val="D82126"/>
                </a:solidFill>
              </a:rPr>
              <a:t>الفكرة الرئيسية </a:t>
            </a:r>
          </a:p>
        </p:txBody>
      </p:sp>
      <p:sp>
        <p:nvSpPr>
          <p:cNvPr id="40962" name="AutoShape 2" descr="https://attachment.outlook.live.net/owa/L.a.b.a@outlook.sa/service.svc/s/GetAttachmentThumbnail?id=AQMkADAwATNiZmYAZC0xMQE1LTE4MDgtMDACLTAwCgBGAAADGOIvzmM0uUy1oj5VEA1x3gcAY7EbH59qQ0SCDX9Az8W2hwAAAgEMAAAAY7EbH59qQ0SCDX9Az8W2hwAAAK1rn9YAAAABEgAQAJL3%2F%2FkfPIpPhpOY7Ib1ZMM%3D&amp;thumbnailType=2&amp;owa=outlook.live.com&amp;scriptVer=2019010702.07&amp;isc=1&amp;X-OWA-CANARY=SKcdh4wk70uqnVxC2jy6bGA1Qm4YftYY4CMIihsw8C3RNCIfaIm13fF_YOHOuWXD0OEKqPirt14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jQ1NzU3LTI4NjU5NTA4MFwiLFwicHVpZFwiOlwiMTA1NTUxODU2NDM1ODE1MlwiLFwib2lkXCI6XCIwMDAzYmZmZC0xMTE1LTE4MDgtMDAwMC0wMDAwMDAwMDAwMDBcIixcInNjb3BlXCI6XCJPd2FEb3dubG9hZFwifSIsIm5iZiI6MTU0NzkwNzAwOSwiZXhwIjoxNTQ3OTA3NjA5LCJpc3MiOiIwMDAwMDAwMi0wMDAwLTBmZjEtY2UwMC0wMDAwMDAwMDAwMDBAODRkZjllN2YtZTlmNi00MGFmLWI0MzUtYWFhYWFhYWFhYWFhIiwiYXVkIjoiMDAwMDAwMDItMDAwMC0wZmYxLWNlMDAtMDAwMDAwMDAwMDAwL2F0dGFjaG1lbnQub3V0bG9vay5saXZlLm5ldEA4NGRmOWU3Zi1lOWY2LTQwYWYtYjQzNS1hYWFhYWFhYWFhYWEifQ.VMFT2J-2jrmtnjhXGEbWsY3CCRaT9xzEZi6AwEb4pp-TCXHnpXu0mM984cgi2V_Kyblf0cwjsrGDSPzTU4X471B2bK3OKAtUwfqI-uzF5tz5wczKRXpwzlpxcOImYposg6LAe8XIiRSgrLgmEl2s1az6hNSDBL5KwdZxr4UJQcD3v6ujJDO04dDH-RRnPpoimv8HY2A1bxA_3BSVkANoHZBhVqkLdiw3m0WExHg99lw_odApeNdnRDGMrfvf9mVsDu0lQhARdqsCPERg9xkhbfFLPbvkBs_S1PrGT02M8GnQwQypx6FX21K3AA4Sfid2NgfV1tHCtSP7ENQvh0TQaQ&amp;animation=true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40964" name="AutoShape 4" descr="https://attachment.outlook.live.net/owa/L.a.b.a@outlook.sa/service.svc/s/GetAttachmentThumbnail?id=AQMkADAwATNiZmYAZC0xMQE1LTE4MDgtMDACLTAwCgBGAAADGOIvzmM0uUy1oj5VEA1x3gcAY7EbH59qQ0SCDX9Az8W2hwAAAgEMAAAAY7EbH59qQ0SCDX9Az8W2hwAAAK1rn9YAAAABEgAQAJL3%2F%2FkfPIpPhpOY7Ib1ZMM%3D&amp;thumbnailType=2&amp;owa=outlook.live.com&amp;scriptVer=2019010702.07&amp;isc=1&amp;X-OWA-CANARY=SKcdh4wk70uqnVxC2jy6bGA1Qm4YftYY4CMIihsw8C3RNCIfaIm13fF_YOHOuWXD0OEKqPirt14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MjQ1NzU3LTI4NjU5NTA4MFwiLFwicHVpZFwiOlwiMTA1NTUxODU2NDM1ODE1MlwiLFwib2lkXCI6XCIwMDAzYmZmZC0xMTE1LTE4MDgtMDAwMC0wMDAwMDAwMDAwMDBcIixcInNjb3BlXCI6XCJPd2FEb3dubG9hZFwifSIsIm5iZiI6MTU0NzkwNzAwOSwiZXhwIjoxNTQ3OTA3NjA5LCJpc3MiOiIwMDAwMDAwMi0wMDAwLTBmZjEtY2UwMC0wMDAwMDAwMDAwMDBAODRkZjllN2YtZTlmNi00MGFmLWI0MzUtYWFhYWFhYWFhYWFhIiwiYXVkIjoiMDAwMDAwMDItMDAwMC0wZmYxLWNlMDAtMDAwMDAwMDAwMDAwL2F0dGFjaG1lbnQub3V0bG9vay5saXZlLm5ldEA4NGRmOWU3Zi1lOWY2LTQwYWYtYjQzNS1hYWFhYWFhYWFhYWEifQ.VMFT2J-2jrmtnjhXGEbWsY3CCRaT9xzEZi6AwEb4pp-TCXHnpXu0mM984cgi2V_Kyblf0cwjsrGDSPzTU4X471B2bK3OKAtUwfqI-uzF5tz5wczKRXpwzlpxcOImYposg6LAe8XIiRSgrLgmEl2s1az6hNSDBL5KwdZxr4UJQcD3v6ujJDO04dDH-RRnPpoimv8HY2A1bxA_3BSVkANoHZBhVqkLdiw3m0WExHg99lw_odApeNdnRDGMrfvf9mVsDu0lQhARdqsCPERg9xkhbfFLPbvkBs_S1PrGT02M8GnQwQypx6FX21K3AA4Sfid2NgfV1tHCtSP7ENQvh0TQaQ&amp;animation=true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25CEE3E4-43F4-4E4B-A14C-6051294E625D}"/>
              </a:ext>
            </a:extLst>
          </p:cNvPr>
          <p:cNvSpPr txBox="1"/>
          <p:nvPr/>
        </p:nvSpPr>
        <p:spPr>
          <a:xfrm>
            <a:off x="156755" y="3024699"/>
            <a:ext cx="3670663" cy="286232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b="1" dirty="0"/>
              <a:t>الحركة </a:t>
            </a:r>
          </a:p>
          <a:p>
            <a:pPr algn="ctr"/>
            <a:r>
              <a:rPr lang="ar-SA" sz="6000" b="1" dirty="0"/>
              <a:t>هي تغير في </a:t>
            </a:r>
            <a:r>
              <a:rPr lang="ar-SA" sz="6000" b="1" dirty="0" err="1"/>
              <a:t>الموضع .</a:t>
            </a:r>
            <a:endParaRPr lang="ar-SA" sz="6000" b="1" dirty="0"/>
          </a:p>
        </p:txBody>
      </p:sp>
      <p:sp>
        <p:nvSpPr>
          <p:cNvPr id="32770" name="AutoShape 2" descr="ÙØªÙØ¬Ø© Ø¨Ø­Ø« Ø§ÙØµÙØ± Ø¹Ù ÙØ³Ø§Ø¨ÙØ© Ø§ÙØ¬Ø±Ù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2772" name="AutoShape 4" descr="ÙØªÙØ¬Ø© Ø¨Ø­Ø« Ø§ÙØµÙØ± Ø¹Ù ÙØ³Ø§Ø¨ÙØ© Ø§ÙØ¬Ø±Ù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2774" name="AutoShape 6" descr="ÙØªÙØ¬Ø© Ø¨Ø­Ø« Ø§ÙØµÙØ± Ø¹Ù ÙØ³Ø§Ø¨ÙØ© Ø§ÙØ¬Ø±Ù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2776" name="AutoShape 8" descr="ÙØªÙØ¬Ø© Ø¨Ø­Ø« Ø§ÙØµÙØ± Ø¹Ù ÙØ³Ø§Ø¨ÙØ© Ø§ÙØ¬Ø±Ù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2778" name="AutoShape 10" descr="ÙØªÙØ¬Ø© Ø¨Ø­Ø« Ø§ÙØµÙØ± Ø¹Ù ÙØ³Ø§Ø¨ÙØ© Ø§ÙØ¬Ø±Ù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sp>
        <p:nvSpPr>
          <p:cNvPr id="32780" name="AutoShape 12" descr="ÙØªÙØ¬Ø© Ø¨Ø­Ø« Ø§ÙØµÙØ± Ø¹Ù ÙØ³Ø§Ø¨ÙØ© Ø§ÙØ¬Ø±Ù"/>
          <p:cNvSpPr>
            <a:spLocks noChangeAspect="1" noChangeArrowheads="1"/>
          </p:cNvSpPr>
          <p:nvPr/>
        </p:nvSpPr>
        <p:spPr bwMode="auto">
          <a:xfrm>
            <a:off x="11971338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ar-SA"/>
          </a:p>
        </p:txBody>
      </p:sp>
      <p:pic>
        <p:nvPicPr>
          <p:cNvPr id="6" name="Picture 10" descr="ÙØªÙØ¬Ø© Ø¨Ø­Ø« Ø§ÙØµÙØ± Ø¹Ù Ø§ÙØ¬Ø±Ù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746165" y="4184400"/>
            <a:ext cx="2905904" cy="244333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4421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l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ight Triangle 70">
            <a:extLst>
              <a:ext uri="{FF2B5EF4-FFF2-40B4-BE49-F238E27FC236}">
                <a16:creationId xmlns:a16="http://schemas.microsoft.com/office/drawing/2014/main" id="{23293907-0F26-4752-BCD0-3AC2C5026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31731" y="635538"/>
            <a:ext cx="680408" cy="849747"/>
          </a:xfrm>
          <a:prstGeom prst="rtTriangl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Right Triangle 76">
            <a:extLst>
              <a:ext uri="{FF2B5EF4-FFF2-40B4-BE49-F238E27FC236}">
                <a16:creationId xmlns:a16="http://schemas.microsoft.com/office/drawing/2014/main" id="{A7665D74-DFEA-412C-928C-F090E6708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583914" y="3243055"/>
            <a:ext cx="1881096" cy="1092260"/>
          </a:xfrm>
          <a:prstGeom prst="rtTriangle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Right Triangle 80">
            <a:extLst>
              <a:ext uri="{FF2B5EF4-FFF2-40B4-BE49-F238E27FC236}">
                <a16:creationId xmlns:a16="http://schemas.microsoft.com/office/drawing/2014/main" id="{837A7BE2-DF08-4ECE-A520-13927DBF4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782961" y="4947446"/>
            <a:ext cx="1495517" cy="1117075"/>
          </a:xfrm>
          <a:prstGeom prst="rtTriangle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395909" y="2322338"/>
            <a:ext cx="2495005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ar-S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الإزاحة</a:t>
            </a:r>
          </a:p>
          <a:p>
            <a:pPr algn="ctr"/>
            <a:r>
              <a:rPr lang="ar-S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السرعة</a:t>
            </a:r>
          </a:p>
          <a:p>
            <a:pPr algn="ctr"/>
            <a:r>
              <a:rPr lang="ar-S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السرعة المتوسطة</a:t>
            </a:r>
          </a:p>
          <a:p>
            <a:pPr algn="ctr"/>
            <a:r>
              <a:rPr lang="ar-S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السرعة اللحظية</a:t>
            </a:r>
          </a:p>
          <a:p>
            <a:pPr algn="ctr"/>
            <a:r>
              <a:rPr lang="ar-SA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ppins SemiBold" charset="0"/>
                <a:ea typeface="Poppins SemiBold" charset="0"/>
                <a:cs typeface="Poppins SemiBold" charset="0"/>
              </a:rPr>
              <a:t>السرعة المتجهة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oppins SemiBold" charset="0"/>
              <a:ea typeface="Poppins SemiBold" charset="0"/>
              <a:cs typeface="Poppins SemiBold" charset="0"/>
            </a:endParaRPr>
          </a:p>
        </p:txBody>
      </p:sp>
      <p:sp>
        <p:nvSpPr>
          <p:cNvPr id="14" name="TextBox 10"/>
          <p:cNvSpPr txBox="1"/>
          <p:nvPr/>
        </p:nvSpPr>
        <p:spPr>
          <a:xfrm>
            <a:off x="4206240" y="4202731"/>
            <a:ext cx="7033260" cy="221599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ar-SA" sz="3200" b="1" dirty="0" err="1">
                <a:solidFill>
                  <a:srgbClr val="C00000"/>
                </a:solidFill>
                <a:latin typeface="Poppins Light" charset="0"/>
                <a:ea typeface="Poppins Light" charset="0"/>
                <a:cs typeface="Poppins Light" charset="0"/>
              </a:rPr>
              <a:t>المتر </a:t>
            </a:r>
            <a:r>
              <a:rPr lang="ar-SA" sz="3200" b="1" dirty="0">
                <a:solidFill>
                  <a:srgbClr val="C00000"/>
                </a:solidFill>
                <a:latin typeface="Poppins Light" charset="0"/>
                <a:ea typeface="Poppins Light" charset="0"/>
                <a:cs typeface="Poppins Light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ar-SA" sz="3200" dirty="0">
                <a:latin typeface="Poppins Light" charset="0"/>
                <a:ea typeface="Poppins Light" charset="0"/>
                <a:cs typeface="Poppins Light" charset="0"/>
              </a:rPr>
              <a:t>وحدة قياس المسافة في النظام الدولي للوحدات ويرمز له بالرمز </a:t>
            </a:r>
            <a:r>
              <a:rPr lang="ar-SA" sz="3200" dirty="0" err="1">
                <a:latin typeface="Poppins Light" charset="0"/>
                <a:ea typeface="Poppins Light" charset="0"/>
                <a:cs typeface="Poppins Light" charset="0"/>
              </a:rPr>
              <a:t>م .</a:t>
            </a:r>
            <a:r>
              <a:rPr lang="ar-SA" sz="3200" dirty="0">
                <a:latin typeface="Poppins Light" charset="0"/>
                <a:ea typeface="Poppins Light" charset="0"/>
                <a:cs typeface="Poppins Light" charset="0"/>
              </a:rPr>
              <a:t> </a:t>
            </a:r>
            <a:endParaRPr lang="en-US" sz="3200" dirty="0">
              <a:latin typeface="Poppins Light" charset="0"/>
              <a:ea typeface="Poppins Light" charset="0"/>
              <a:cs typeface="Poppins Light" charset="0"/>
            </a:endParaRPr>
          </a:p>
        </p:txBody>
      </p:sp>
      <p:pic>
        <p:nvPicPr>
          <p:cNvPr id="18" name="Picture 2" descr="C:\Users\DELL\Pictures\IMG_2859.PNG">
            <a:extLst>
              <a:ext uri="{FF2B5EF4-FFF2-40B4-BE49-F238E27FC236}">
                <a16:creationId xmlns:a16="http://schemas.microsoft.com/office/drawing/2014/main" id="{1E8647E1-2B39-4545-BC9D-2CD82135FF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05878" y="1051486"/>
            <a:ext cx="2880320" cy="3142329"/>
          </a:xfrm>
          <a:prstGeom prst="rect">
            <a:avLst/>
          </a:prstGeom>
          <a:noFill/>
        </p:spPr>
      </p:pic>
      <p:sp>
        <p:nvSpPr>
          <p:cNvPr id="19" name="مستطيل 18">
            <a:extLst>
              <a:ext uri="{FF2B5EF4-FFF2-40B4-BE49-F238E27FC236}">
                <a16:creationId xmlns:a16="http://schemas.microsoft.com/office/drawing/2014/main" id="{66B600C5-1923-41C9-8649-B37DEDCAA4D0}"/>
              </a:ext>
            </a:extLst>
          </p:cNvPr>
          <p:cNvSpPr/>
          <p:nvPr/>
        </p:nvSpPr>
        <p:spPr>
          <a:xfrm>
            <a:off x="2264892" y="1722174"/>
            <a:ext cx="203278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ar-SA" sz="3600" b="1" dirty="0">
                <a:ln/>
                <a:solidFill>
                  <a:srgbClr val="C00000"/>
                </a:solidFill>
              </a:rPr>
              <a:t>المفردات الجديدة</a:t>
            </a:r>
          </a:p>
        </p:txBody>
      </p:sp>
      <p:sp>
        <p:nvSpPr>
          <p:cNvPr id="20" name="مستطيل 19">
            <a:extLst>
              <a:ext uri="{FF2B5EF4-FFF2-40B4-BE49-F238E27FC236}">
                <a16:creationId xmlns:a16="http://schemas.microsoft.com/office/drawing/2014/main" id="{DE82641D-7967-4279-90A2-F30EDD585800}"/>
              </a:ext>
            </a:extLst>
          </p:cNvPr>
          <p:cNvSpPr/>
          <p:nvPr/>
        </p:nvSpPr>
        <p:spPr>
          <a:xfrm>
            <a:off x="10747676" y="1898781"/>
            <a:ext cx="1205907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ar-SA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المترادفات والمعاني</a:t>
            </a:r>
          </a:p>
        </p:txBody>
      </p:sp>
      <p:sp>
        <p:nvSpPr>
          <p:cNvPr id="21" name="عنصر نائب للمحتوى 2">
            <a:extLst>
              <a:ext uri="{FF2B5EF4-FFF2-40B4-BE49-F238E27FC236}">
                <a16:creationId xmlns:a16="http://schemas.microsoft.com/office/drawing/2014/main" id="{11C6941B-5661-4F7D-B29C-789DAD9927F9}"/>
              </a:ext>
            </a:extLst>
          </p:cNvPr>
          <p:cNvSpPr txBox="1">
            <a:spLocks/>
          </p:cNvSpPr>
          <p:nvPr/>
        </p:nvSpPr>
        <p:spPr>
          <a:xfrm>
            <a:off x="6610350" y="2388485"/>
            <a:ext cx="3114676" cy="1586266"/>
          </a:xfrm>
          <a:prstGeom prst="rect">
            <a:avLst/>
          </a:prstGeom>
          <a:noFill/>
        </p:spPr>
        <p:txBody>
          <a:bodyPr vert="horz" lIns="91440" tIns="45720" rIns="91440" bIns="45720" rtlCol="1">
            <a:normAutofit/>
          </a:bodyPr>
          <a:lstStyle>
            <a:lvl1pPr marL="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1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ar-SA" b="1" dirty="0">
              <a:solidFill>
                <a:schemeClr val="tx1"/>
              </a:solidFill>
            </a:endParaRPr>
          </a:p>
          <a:p>
            <a:r>
              <a:rPr lang="ar-SA" b="1" dirty="0">
                <a:solidFill>
                  <a:srgbClr val="A47B38"/>
                </a:solidFill>
              </a:rPr>
              <a:t>مراجعة المفردات :</a:t>
            </a:r>
          </a:p>
        </p:txBody>
      </p:sp>
      <p:sp>
        <p:nvSpPr>
          <p:cNvPr id="22" name="Right Triangle 80">
            <a:extLst>
              <a:ext uri="{FF2B5EF4-FFF2-40B4-BE49-F238E27FC236}">
                <a16:creationId xmlns:a16="http://schemas.microsoft.com/office/drawing/2014/main" id="{837A7BE2-DF08-4ECE-A520-13927DBF4C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935361" y="5099846"/>
            <a:ext cx="1495517" cy="1117075"/>
          </a:xfrm>
          <a:prstGeom prst="rtTriangle">
            <a:avLst/>
          </a:prstGeom>
          <a:solidFill>
            <a:srgbClr val="FF00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4" name="Right Triangle 70">
            <a:extLst>
              <a:ext uri="{FF2B5EF4-FFF2-40B4-BE49-F238E27FC236}">
                <a16:creationId xmlns:a16="http://schemas.microsoft.com/office/drawing/2014/main" id="{23293907-0F26-4752-BCD0-3AC2C5026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84131" y="787938"/>
            <a:ext cx="680408" cy="849747"/>
          </a:xfrm>
          <a:prstGeom prst="rtTriangl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ight Triangle 70">
            <a:extLst>
              <a:ext uri="{FF2B5EF4-FFF2-40B4-BE49-F238E27FC236}">
                <a16:creationId xmlns:a16="http://schemas.microsoft.com/office/drawing/2014/main" id="{23293907-0F26-4752-BCD0-3AC2C50263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36531" y="940338"/>
            <a:ext cx="680408" cy="849747"/>
          </a:xfrm>
          <a:prstGeom prst="rtTriangle">
            <a:avLst/>
          </a:prstGeom>
          <a:solidFill>
            <a:srgbClr val="FF79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4076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4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theme/theme1.xml><?xml version="1.0" encoding="utf-8"?>
<a:theme xmlns:a="http://schemas.openxmlformats.org/drawingml/2006/main" name="نسق Office">
  <a:themeElements>
    <a:clrScheme name="مخصص 27">
      <a:dk1>
        <a:srgbClr val="2E0101"/>
      </a:dk1>
      <a:lt1>
        <a:sysClr val="window" lastClr="FFFFFF"/>
      </a:lt1>
      <a:dk2>
        <a:srgbClr val="FE9999"/>
      </a:dk2>
      <a:lt2>
        <a:srgbClr val="FEE7E7"/>
      </a:lt2>
      <a:accent1>
        <a:srgbClr val="B43512"/>
      </a:accent1>
      <a:accent2>
        <a:srgbClr val="FF7F7F"/>
      </a:accent2>
      <a:accent3>
        <a:srgbClr val="851C00"/>
      </a:accent3>
      <a:accent4>
        <a:srgbClr val="D42C00"/>
      </a:accent4>
      <a:accent5>
        <a:srgbClr val="BF0000"/>
      </a:accent5>
      <a:accent6>
        <a:srgbClr val="B22600"/>
      </a:accent6>
      <a:hlink>
        <a:srgbClr val="FF1F1F"/>
      </a:hlink>
      <a:folHlink>
        <a:srgbClr val="FE8B8B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772</Words>
  <Application>Microsoft Office PowerPoint</Application>
  <PresentationFormat>شاشة عريضة</PresentationFormat>
  <Paragraphs>200</Paragraphs>
  <Slides>38</Slides>
  <Notes>6</Notes>
  <HiddenSlides>0</HiddenSlides>
  <MMClips>2</MMClips>
  <ScaleCrop>false</ScaleCrop>
  <HeadingPairs>
    <vt:vector size="6" baseType="variant">
      <vt:variant>
        <vt:lpstr>الخطوط المستخدمة</vt:lpstr>
      </vt:variant>
      <vt:variant>
        <vt:i4>11</vt:i4>
      </vt:variant>
      <vt:variant>
        <vt:lpstr>نسق</vt:lpstr>
      </vt:variant>
      <vt:variant>
        <vt:i4>1</vt:i4>
      </vt:variant>
      <vt:variant>
        <vt:lpstr>عناوين الشرائح</vt:lpstr>
      </vt:variant>
      <vt:variant>
        <vt:i4>38</vt:i4>
      </vt:variant>
    </vt:vector>
  </HeadingPairs>
  <TitlesOfParts>
    <vt:vector size="50" baseType="lpstr">
      <vt:lpstr>Arabic Transparent</vt:lpstr>
      <vt:lpstr>Arial</vt:lpstr>
      <vt:lpstr>Avenir Heavy</vt:lpstr>
      <vt:lpstr>Avenir Roman</vt:lpstr>
      <vt:lpstr>Calibri</vt:lpstr>
      <vt:lpstr>Calibri Light</vt:lpstr>
      <vt:lpstr>Cambria</vt:lpstr>
      <vt:lpstr>Noto Serif Georgian</vt:lpstr>
      <vt:lpstr>Poppins Light</vt:lpstr>
      <vt:lpstr>Poppins Medium</vt:lpstr>
      <vt:lpstr>Poppins SemiBold</vt:lpstr>
      <vt:lpstr>نسق Office</vt:lpstr>
      <vt:lpstr>عرض تقديمي في PowerPoint</vt:lpstr>
      <vt:lpstr>الربط  مع الرياضيات </vt:lpstr>
      <vt:lpstr>عرض تقديمي في PowerPoint</vt:lpstr>
      <vt:lpstr>عرض تقديمي في PowerPoint</vt:lpstr>
      <vt:lpstr>عرض تقديمي في PowerPoint</vt:lpstr>
      <vt:lpstr>كيف نعرف أن الجسم في حالة حركة ؟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القراءة الموجهة</vt:lpstr>
      <vt:lpstr>عرض تقديمي في PowerPoint</vt:lpstr>
      <vt:lpstr>عرض تقديمي في PowerPoint</vt:lpstr>
      <vt:lpstr>عرض تقديمي في PowerPoint</vt:lpstr>
      <vt:lpstr>التمثل البياني للحركة </vt:lpstr>
      <vt:lpstr>الربط مع المناهج </vt:lpstr>
      <vt:lpstr>عرض تقديمي في PowerPoint</vt:lpstr>
      <vt:lpstr>قيمتنا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شريفة الشمراني</dc:creator>
  <cp:lastModifiedBy>شريفة الشمراني</cp:lastModifiedBy>
  <cp:revision>20</cp:revision>
  <dcterms:created xsi:type="dcterms:W3CDTF">2020-02-29T15:01:42Z</dcterms:created>
  <dcterms:modified xsi:type="dcterms:W3CDTF">2020-02-29T18:46:17Z</dcterms:modified>
</cp:coreProperties>
</file>