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180.xml" ContentType="application/vnd.openxmlformats-officedocument.presentationml.slide+xml"/>
  <Override PartName="/ppt/slides/slide190.xml" ContentType="application/vnd.openxmlformats-officedocument.presentationml.slide+xml"/>
  <Override PartName="/ppt/slides/slide241.xml" ContentType="application/vnd.openxmlformats-officedocument.presentationml.slide+xml"/>
  <Override PartName="/ppt/slideLayouts/slideLayout200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80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700.xml" ContentType="application/vnd.openxmlformats-officedocument.presentationml.slideLayout+xml"/>
  <Override PartName="/ppt/theme/theme10.xml" ContentType="application/vnd.openxmlformats-officedocument.theme+xml"/>
  <Override PartName="/ppt/slideLayouts/slideLayout12000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11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9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3"/>
  </p:notesMasterIdLst>
  <p:sldIdLst>
    <p:sldId id="256" r:id="rId2"/>
    <p:sldId id="515" r:id="rId3"/>
    <p:sldId id="545" r:id="rId4"/>
    <p:sldId id="264" r:id="rId5"/>
    <p:sldId id="535" r:id="rId6"/>
    <p:sldId id="555" r:id="rId7"/>
    <p:sldId id="280" r:id="rId8"/>
    <p:sldId id="581" r:id="rId9"/>
    <p:sldId id="567" r:id="rId10"/>
    <p:sldId id="590" r:id="rId11"/>
    <p:sldId id="582" r:id="rId12"/>
    <p:sldId id="583" r:id="rId13"/>
    <p:sldId id="591" r:id="rId14"/>
    <p:sldId id="584" r:id="rId15"/>
    <p:sldId id="592" r:id="rId16"/>
    <p:sldId id="570" r:id="rId17"/>
    <p:sldId id="270" r:id="rId18"/>
    <p:sldId id="593" r:id="rId19"/>
    <p:sldId id="549" r:id="rId20"/>
    <p:sldId id="585" r:id="rId21"/>
    <p:sldId id="594" r:id="rId22"/>
    <p:sldId id="596" r:id="rId23"/>
    <p:sldId id="538" r:id="rId24"/>
    <p:sldId id="536" r:id="rId25"/>
    <p:sldId id="597" r:id="rId26"/>
    <p:sldId id="546" r:id="rId27"/>
    <p:sldId id="589" r:id="rId28"/>
    <p:sldId id="514" r:id="rId29"/>
    <p:sldId id="523" r:id="rId30"/>
    <p:sldId id="524" r:id="rId31"/>
    <p:sldId id="525" r:id="rId32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5D7B"/>
    <a:srgbClr val="8D8DAA"/>
    <a:srgbClr val="57A3A7"/>
    <a:srgbClr val="E0D0D3"/>
    <a:srgbClr val="85516F"/>
    <a:srgbClr val="FBFFE5"/>
    <a:srgbClr val="5B7DB1"/>
    <a:srgbClr val="D1E8E4"/>
    <a:srgbClr val="DFDFDE"/>
    <a:srgbClr val="FEFE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نمط فاتح 1 - تميي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5758FB7-9AC5-4552-8A53-C91805E547FA}" styleName="نمط ذو نسُق 1 - تميي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ABFCF23-3B69-468F-B69F-88F6DE6A72F2}" styleName="نمط متوسط 1 - تميي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7983" autoAdjust="0"/>
    <p:restoredTop sz="94660"/>
  </p:normalViewPr>
  <p:slideViewPr>
    <p:cSldViewPr snapToGrid="0">
      <p:cViewPr>
        <p:scale>
          <a:sx n="59" d="100"/>
          <a:sy n="59" d="100"/>
        </p:scale>
        <p:origin x="4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9C9B9FC-C773-4CA6-9639-9FC59838C024}" type="datetimeFigureOut">
              <a:rPr lang="ar-SA" smtClean="0"/>
              <a:t>18/09/43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AB9F27B-60F3-4659-B3E9-B56C1C27B78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34992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5 Segments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49B328-75EF-4903-B932-E7F60FD8E0D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1015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0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3919346-4E2C-445A-8FFB-329414C8C9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C9F9F7D-D953-42AE-BD95-CEEC950BE6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5B8D008-921D-4526-BF38-6DE6C0AAC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18/09/43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A3B1A2F-587E-4D88-88DE-AC8575844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4E0A6B9-912B-4FBC-8B1B-B7FD5DE6E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86921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141098-3451-44FF-A5D7-BD75951BE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8AD514B-9219-4C99-A156-46F816E37D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98FF5E9-C159-4B93-9C5D-CA9D4078D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18/09/43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F35CF85-6C79-461C-88FC-9562A62B8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59B43B2-E494-4959-B1EE-98B41BD59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62001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141098-3451-44FF-A5D7-BD75951BE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8AD514B-9219-4C99-A156-46F816E37D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98FF5E9-C159-4B93-9C5D-CA9D4078D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03/09/43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F35CF85-6C79-461C-88FC-9562A62B8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59B43B2-E494-4959-B1EE-98B41BD59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62001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4141098-3451-44FF-A5D7-BD75951BE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8AD514B-9219-4C99-A156-46F816E37D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98FF5E9-C159-4B93-9C5D-CA9D4078D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06/09/43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F35CF85-6C79-461C-88FC-9562A62B8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59B43B2-E494-4959-B1EE-98B41BD59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62001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440143FD-8FAD-4A1F-9342-2082807DAF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93BCDB6-824A-4525-9C6E-307701F784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D83FD39-9692-4B29-8923-51F11DC5D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18/09/43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55B2CE1-BA16-40DF-A978-49BCB799A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6C0E76F-AD63-400C-8C1D-32782DB54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88314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440143FD-8FAD-4A1F-9342-2082807DAF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93BCDB6-824A-4525-9C6E-307701F784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D83FD39-9692-4B29-8923-51F11DC5D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03/09/43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55B2CE1-BA16-40DF-A978-49BCB799A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6C0E76F-AD63-400C-8C1D-32782DB54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88314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440143FD-8FAD-4A1F-9342-2082807DAF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93BCDB6-824A-4525-9C6E-307701F784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D83FD39-9692-4B29-8923-51F11DC5D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06/09/43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55B2CE1-BA16-40DF-A978-49BCB799A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6C0E76F-AD63-400C-8C1D-32782DB54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88314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20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3919346-4E2C-445A-8FFB-329414C8C9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C9F9F7D-D953-42AE-BD95-CEEC950BE6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5B8D008-921D-4526-BF38-6DE6C0AAC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03/09/43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A3B1A2F-587E-4D88-88DE-AC8575844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4E0A6B9-912B-4FBC-8B1B-B7FD5DE6E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86921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3919346-4E2C-445A-8FFB-329414C8C9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6C9F9F7D-D953-42AE-BD95-CEEC950BE6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5B8D008-921D-4526-BF38-6DE6C0AAC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06/09/43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A3B1A2F-587E-4D88-88DE-AC8575844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4E0A6B9-912B-4FBC-8B1B-B7FD5DE6E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869212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FD3A874-4F26-460B-AA0A-F76ACA505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3135FCD-3A78-4EA8-9D02-612303A07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4F2A4BF-0212-4050-8EC9-E71274904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18/09/43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ABFAFF7-FF58-4679-9776-14F744F2D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6968E10-8201-4C69-A47E-4A7202691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41492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FD3A874-4F26-460B-AA0A-F76ACA505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3135FCD-3A78-4EA8-9D02-612303A07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4F2A4BF-0212-4050-8EC9-E71274904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03/09/43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ABFAFF7-FF58-4679-9776-14F744F2D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6968E10-8201-4C69-A47E-4A7202691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41492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FD3A874-4F26-460B-AA0A-F76ACA505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3135FCD-3A78-4EA8-9D02-612303A077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4F2A4BF-0212-4050-8EC9-E71274904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06/09/43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ABFAFF7-FF58-4679-9776-14F744F2D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6968E10-8201-4C69-A47E-4A7202691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41492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0069555-FE2A-4DEC-BAF4-5E5E76667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EFCE21A-8A08-4AB9-B17C-80D1C4A767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B9819B0-65D1-4AD7-8406-AF27C952B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18/09/43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D65B1BA-3F78-4056-87CC-10C3C52B1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FB1A113-16DA-41C6-A2CE-109355D98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87887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0069555-FE2A-4DEC-BAF4-5E5E76667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EFCE21A-8A08-4AB9-B17C-80D1C4A767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B9819B0-65D1-4AD7-8406-AF27C952B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03/09/43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D65B1BA-3F78-4056-87CC-10C3C52B1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FB1A113-16DA-41C6-A2CE-109355D98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87887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0069555-FE2A-4DEC-BAF4-5E5E76667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EFCE21A-8A08-4AB9-B17C-80D1C4A767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B9819B0-65D1-4AD7-8406-AF27C952B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06/09/43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D65B1BA-3F78-4056-87CC-10C3C52B1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FB1A113-16DA-41C6-A2CE-109355D98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87887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18A815-44A4-4E9B-B805-AB803EFE3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03BC516-7D2E-483B-8239-2AFF6B00CF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34DB7C9-5DEB-4B6C-BBCC-ED2A91B8C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63C7061-E2E4-45C6-A979-A6A6E0FDE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18/09/43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E1521ED-BC94-4452-984F-2DAD3FA8F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3C79DC1-CC96-4A95-9AF2-A8F298900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4844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18A815-44A4-4E9B-B805-AB803EFE3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03BC516-7D2E-483B-8239-2AFF6B00CF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34DB7C9-5DEB-4B6C-BBCC-ED2A91B8C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63C7061-E2E4-45C6-A979-A6A6E0FDE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03/09/43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E1521ED-BC94-4452-984F-2DAD3FA8F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3C79DC1-CC96-4A95-9AF2-A8F298900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4844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18A815-44A4-4E9B-B805-AB803EFE3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03BC516-7D2E-483B-8239-2AFF6B00CF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34DB7C9-5DEB-4B6C-BBCC-ED2A91B8C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63C7061-E2E4-45C6-A979-A6A6E0FDE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06/09/43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E1521ED-BC94-4452-984F-2DAD3FA8F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3C79DC1-CC96-4A95-9AF2-A8F298900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48444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862F637-F1BC-441B-B32A-A24FBD33B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D071918-3EA5-4CAC-B3AB-6A5F30699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8A48879-740B-4D23-83FA-3151EBD86E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BB161DFF-0EDF-4235-B5C9-31424298F2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55E6A29A-1B0C-4F10-9D4C-96F8E0BD02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DF6371B8-2BC7-4FA5-B1E4-1FEEFFCA7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18/09/43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D45004CF-F7CF-47B6-8679-F7230BCE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F698AAFE-9789-470C-A0B1-4057A826C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12794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862F637-F1BC-441B-B32A-A24FBD33B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D071918-3EA5-4CAC-B3AB-6A5F30699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8A48879-740B-4D23-83FA-3151EBD86E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BB161DFF-0EDF-4235-B5C9-31424298F2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55E6A29A-1B0C-4F10-9D4C-96F8E0BD02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DF6371B8-2BC7-4FA5-B1E4-1FEEFFCA7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03/09/43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D45004CF-F7CF-47B6-8679-F7230BCE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F698AAFE-9789-470C-A0B1-4057A826C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12794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862F637-F1BC-441B-B32A-A24FBD33B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D071918-3EA5-4CAC-B3AB-6A5F30699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8A48879-740B-4D23-83FA-3151EBD86E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BB161DFF-0EDF-4235-B5C9-31424298F2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55E6A29A-1B0C-4F10-9D4C-96F8E0BD02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DF6371B8-2BC7-4FA5-B1E4-1FEEFFCA7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06/09/43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D45004CF-F7CF-47B6-8679-F7230BCE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F698AAFE-9789-470C-A0B1-4057A826C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12794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4D5FFE1-03F8-41DC-857E-26402A040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38360764-5DFE-42E6-9386-BBCBF8F89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18/09/43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D08C16C-A412-41E9-91E8-E895AD6D0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61A283A2-6175-428E-AE4F-90E6EF32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79453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4D5FFE1-03F8-41DC-857E-26402A040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38360764-5DFE-42E6-9386-BBCBF8F89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03/09/43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D08C16C-A412-41E9-91E8-E895AD6D0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61A283A2-6175-428E-AE4F-90E6EF32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79453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4D5FFE1-03F8-41DC-857E-26402A040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38360764-5DFE-42E6-9386-BBCBF8F89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06/09/43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ED08C16C-A412-41E9-91E8-E895AD6D0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61A283A2-6175-428E-AE4F-90E6EF32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79453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F365F5C3-0E26-41C4-8273-C7195743D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18/09/43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3A3BA4B9-53F4-4A1B-80A0-C467AED0B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57AD637-D139-48E8-A145-6ECDE9786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23647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F365F5C3-0E26-41C4-8273-C7195743D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03/09/43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3A3BA4B9-53F4-4A1B-80A0-C467AED0B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57AD637-D139-48E8-A145-6ECDE9786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23647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F365F5C3-0E26-41C4-8273-C7195743D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06/09/43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3A3BA4B9-53F4-4A1B-80A0-C467AED0B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57AD637-D139-48E8-A145-6ECDE9786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23647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923995C-3B07-4B8E-B6C3-0D4C1A858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4EA0CCF-C0E2-4AFB-B7EB-7EB566D90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2980D20E-7CA2-41E6-B307-4ED96AC227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0A4BB2C-81A2-4F2D-9FF5-B2DB2DA74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18/09/43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821B491-BD62-46A9-A87E-524B27F9B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EC76727-B06B-4533-AD3A-8583E137C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92103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923995C-3B07-4B8E-B6C3-0D4C1A858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4EA0CCF-C0E2-4AFB-B7EB-7EB566D90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2980D20E-7CA2-41E6-B307-4ED96AC227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0A4BB2C-81A2-4F2D-9FF5-B2DB2DA74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03/09/43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821B491-BD62-46A9-A87E-524B27F9B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EC76727-B06B-4533-AD3A-8583E137C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92103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923995C-3B07-4B8E-B6C3-0D4C1A858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14EA0CCF-C0E2-4AFB-B7EB-7EB566D90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2980D20E-7CA2-41E6-B307-4ED96AC227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0A4BB2C-81A2-4F2D-9FF5-B2DB2DA74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06/09/43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821B491-BD62-46A9-A87E-524B27F9B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EC76727-B06B-4533-AD3A-8583E137C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921038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112CA2D-3F50-4405-8B19-6F64EA65B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A6335F77-C059-4040-971E-D5DCBCFE43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01372B9C-CA32-4C87-ACFA-946077D946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CAAE05E-E365-40B8-8A57-B45B19D1A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18/09/43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E6B7CFE-E627-48A6-AF8C-ED9E88C7C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6F40271-3FBA-4A3F-B9F2-DAF3BB341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93723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112CA2D-3F50-4405-8B19-6F64EA65B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A6335F77-C059-4040-971E-D5DCBCFE43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01372B9C-CA32-4C87-ACFA-946077D946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CAAE05E-E365-40B8-8A57-B45B19D1A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03/09/43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E6B7CFE-E627-48A6-AF8C-ED9E88C7C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6F40271-3FBA-4A3F-B9F2-DAF3BB341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93723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112CA2D-3F50-4405-8B19-6F64EA65B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A6335F77-C059-4040-971E-D5DCBCFE43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01372B9C-CA32-4C87-ACFA-946077D946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CAAE05E-E365-40B8-8A57-B45B19D1A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B3ED-65E1-4DD1-9D55-6C22BB58C093}" type="datetimeFigureOut">
              <a:rPr lang="ar-SA" smtClean="0"/>
              <a:t>06/09/43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E6B7CFE-E627-48A6-AF8C-ED9E88C7C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6F40271-3FBA-4A3F-B9F2-DAF3BB341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93723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70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2000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9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210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0B05DFF7-4C0C-4216-8DF6-DEAFA6FBB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FB297DA-DD97-4C7B-B5DF-C279273AA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76B5A7C-76FB-49F5-997D-127327F792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1B3ED-65E1-4DD1-9D55-6C22BB58C093}" type="datetimeFigureOut">
              <a:rPr lang="ar-SA" smtClean="0"/>
              <a:t>18/09/43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AAA9F9B-DC47-4DEE-84FE-9D69A4BC44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6CA713C-D1E6-4C69-9E2C-38C196B07D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61970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0B05DFF7-4C0C-4216-8DF6-DEAFA6FBB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FB297DA-DD97-4C7B-B5DF-C279273AA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76B5A7C-76FB-49F5-997D-127327F792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1B3ED-65E1-4DD1-9D55-6C22BB58C093}" type="datetimeFigureOut">
              <a:rPr lang="ar-SA" smtClean="0"/>
              <a:t>03/09/43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AAA9F9B-DC47-4DEE-84FE-9D69A4BC44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6CA713C-D1E6-4C69-9E2C-38C196B07D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61970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0B05DFF7-4C0C-4216-8DF6-DEAFA6FBB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EFB297DA-DD97-4C7B-B5DF-C279273AA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76B5A7C-76FB-49F5-997D-127327F792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1B3ED-65E1-4DD1-9D55-6C22BB58C093}" type="datetimeFigureOut">
              <a:rPr lang="ar-SA" smtClean="0"/>
              <a:t>06/09/43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AAA9F9B-DC47-4DEE-84FE-9D69A4BC44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6CA713C-D1E6-4C69-9E2C-38C196B07D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C98BE-79A1-40DD-BBF3-986907485752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61970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7.jpeg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0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7.jpeg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0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.png"/><Relationship Id="rId7" Type="http://schemas.openxmlformats.org/officeDocument/2006/relationships/slide" Target="slide190.xml"/><Relationship Id="rId12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70.png"/><Relationship Id="rId5" Type="http://schemas.openxmlformats.org/officeDocument/2006/relationships/image" Target="../media/image40.png"/><Relationship Id="rId10" Type="http://schemas.openxmlformats.org/officeDocument/2006/relationships/slide" Target="slide241.xml"/><Relationship Id="rId4" Type="http://schemas.openxmlformats.org/officeDocument/2006/relationships/slide" Target="slide180.xml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8.png"/><Relationship Id="rId4" Type="http://schemas.openxmlformats.org/officeDocument/2006/relationships/image" Target="../media/image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8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30;p29">
            <a:extLst>
              <a:ext uri="{FF2B5EF4-FFF2-40B4-BE49-F238E27FC236}">
                <a16:creationId xmlns:a16="http://schemas.microsoft.com/office/drawing/2014/main" id="{B75A38C9-209F-455C-B060-01D563BD123E}"/>
              </a:ext>
            </a:extLst>
          </p:cNvPr>
          <p:cNvSpPr/>
          <p:nvPr/>
        </p:nvSpPr>
        <p:spPr>
          <a:xfrm rot="21327401">
            <a:off x="2485136" y="1117101"/>
            <a:ext cx="6694857" cy="4623799"/>
          </a:xfrm>
          <a:prstGeom prst="rect">
            <a:avLst/>
          </a:prstGeom>
          <a:solidFill>
            <a:srgbClr val="B7E1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Google Shape;2331;p29">
            <a:extLst>
              <a:ext uri="{FF2B5EF4-FFF2-40B4-BE49-F238E27FC236}">
                <a16:creationId xmlns:a16="http://schemas.microsoft.com/office/drawing/2014/main" id="{4BC12625-434B-4DF6-BF9D-8B6FA68F4DB6}"/>
              </a:ext>
            </a:extLst>
          </p:cNvPr>
          <p:cNvSpPr/>
          <p:nvPr/>
        </p:nvSpPr>
        <p:spPr>
          <a:xfrm rot="21064705">
            <a:off x="2083959" y="1137759"/>
            <a:ext cx="1548947" cy="1306547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DBD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Google Shape;2332;p29">
            <a:extLst>
              <a:ext uri="{FF2B5EF4-FFF2-40B4-BE49-F238E27FC236}">
                <a16:creationId xmlns:a16="http://schemas.microsoft.com/office/drawing/2014/main" id="{113B6DBF-8085-4BE0-B312-71CF388BD62D}"/>
              </a:ext>
            </a:extLst>
          </p:cNvPr>
          <p:cNvSpPr/>
          <p:nvPr/>
        </p:nvSpPr>
        <p:spPr>
          <a:xfrm rot="4430286">
            <a:off x="7882852" y="537095"/>
            <a:ext cx="1511904" cy="1338416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D8D2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B4C688C5-C5E5-4A53-8E98-9CBB26C644EE}"/>
              </a:ext>
            </a:extLst>
          </p:cNvPr>
          <p:cNvSpPr txBox="1"/>
          <p:nvPr/>
        </p:nvSpPr>
        <p:spPr>
          <a:xfrm rot="21448290">
            <a:off x="3334589" y="1507285"/>
            <a:ext cx="456719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chemeClr val="accent1">
                    <a:lumMod val="75000"/>
                  </a:schemeClr>
                </a:solidFill>
              </a:rPr>
              <a:t>بسم الله الرحمن الرحيم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C09F497C-03BD-4258-AE0B-1067FDE29C32}"/>
              </a:ext>
            </a:extLst>
          </p:cNvPr>
          <p:cNvSpPr txBox="1"/>
          <p:nvPr/>
        </p:nvSpPr>
        <p:spPr>
          <a:xfrm rot="21448290">
            <a:off x="2854142" y="2492005"/>
            <a:ext cx="456719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chemeClr val="accent6">
                    <a:lumMod val="50000"/>
                  </a:schemeClr>
                </a:solidFill>
                <a:latin typeface="HP Simplified Jpan" panose="020B0500000000000000" pitchFamily="34" charset="-128"/>
                <a:ea typeface="HP Simplified Jpan" panose="020B0500000000000000" pitchFamily="34" charset="-128"/>
                <a:cs typeface="Hesham Free" pitchFamily="2" charset="-78"/>
              </a:rPr>
              <a:t>التلوث وحماية البيئة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4A0CED56-CA7E-4205-BFC3-787140FE9054}"/>
              </a:ext>
            </a:extLst>
          </p:cNvPr>
          <p:cNvSpPr txBox="1"/>
          <p:nvPr/>
        </p:nvSpPr>
        <p:spPr>
          <a:xfrm rot="21448290">
            <a:off x="4644759" y="3548844"/>
            <a:ext cx="456719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chemeClr val="bg1">
                    <a:lumMod val="50000"/>
                  </a:schemeClr>
                </a:solidFill>
                <a:cs typeface="Hesham Free" pitchFamily="2" charset="-78"/>
              </a:rPr>
              <a:t>التاريخ :      18   / 9    / 1443هـ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8A885E94-0187-403B-BA6E-BDD1AF335462}"/>
              </a:ext>
            </a:extLst>
          </p:cNvPr>
          <p:cNvSpPr txBox="1"/>
          <p:nvPr/>
        </p:nvSpPr>
        <p:spPr>
          <a:xfrm rot="21448290">
            <a:off x="4770659" y="4488554"/>
            <a:ext cx="456719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chemeClr val="bg1">
                    <a:lumMod val="50000"/>
                  </a:schemeClr>
                </a:solidFill>
                <a:cs typeface="Hesham Free" pitchFamily="2" charset="-78"/>
              </a:rPr>
              <a:t>الحصة:</a:t>
            </a:r>
          </a:p>
        </p:txBody>
      </p:sp>
    </p:spTree>
    <p:extLst>
      <p:ext uri="{BB962C8B-B14F-4D97-AF65-F5344CB8AC3E}">
        <p14:creationId xmlns:p14="http://schemas.microsoft.com/office/powerpoint/2010/main" val="3586769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7F9CB438-01F2-4548-AF19-41FAFBEB8734}"/>
              </a:ext>
            </a:extLst>
          </p:cNvPr>
          <p:cNvGrpSpPr/>
          <p:nvPr/>
        </p:nvGrpSpPr>
        <p:grpSpPr>
          <a:xfrm>
            <a:off x="8487962" y="111706"/>
            <a:ext cx="3078368" cy="1761594"/>
            <a:chOff x="8870702" y="0"/>
            <a:chExt cx="2594920" cy="1761594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A516C117-FF01-4E7A-8678-65A0E6F67C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5" t="3423" r="64656" b="66126"/>
            <a:stretch/>
          </p:blipFill>
          <p:spPr>
            <a:xfrm>
              <a:off x="8870703" y="0"/>
              <a:ext cx="2594919" cy="1761594"/>
            </a:xfrm>
            <a:prstGeom prst="rect">
              <a:avLst/>
            </a:prstGeom>
          </p:spPr>
        </p:pic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FA3B7977-3A55-474B-8439-713F671C90CB}"/>
                </a:ext>
              </a:extLst>
            </p:cNvPr>
            <p:cNvSpPr txBox="1"/>
            <p:nvPr/>
          </p:nvSpPr>
          <p:spPr>
            <a:xfrm>
              <a:off x="8870702" y="653599"/>
              <a:ext cx="2594919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3200" b="1" dirty="0">
                  <a:solidFill>
                    <a:srgbClr val="C37B89"/>
                  </a:solidFill>
                  <a:latin typeface="Calibri" panose="020F0502020204030204"/>
                  <a:cs typeface="Arial" panose="020B0604020202020204" pitchFamily="34" charset="0"/>
                </a:rPr>
                <a:t>ترشيد الاستهلاك </a:t>
              </a:r>
              <a:endPara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C37B8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C536E0D-B77B-4EE3-A7EE-2534A3A56185}"/>
              </a:ext>
            </a:extLst>
          </p:cNvPr>
          <p:cNvSpPr txBox="1"/>
          <p:nvPr/>
        </p:nvSpPr>
        <p:spPr>
          <a:xfrm>
            <a:off x="5867612" y="1692652"/>
            <a:ext cx="57470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57A3A7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  <a:sym typeface="Arial"/>
              </a:rPr>
              <a:t>ما المقصود بترشيد</a:t>
            </a:r>
            <a:r>
              <a:rPr kumimoji="0" lang="ar-SA" sz="2800" b="1" i="0" u="none" strike="noStrike" kern="1200" cap="none" spc="0" normalizeH="0" noProof="0" dirty="0">
                <a:ln>
                  <a:noFill/>
                </a:ln>
                <a:solidFill>
                  <a:srgbClr val="57A3A7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  <a:sym typeface="Arial"/>
              </a:rPr>
              <a:t> الاستهلاك ؟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57A3A7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9AE238C3-3EFB-455B-8693-E40CD1FA6785}"/>
              </a:ext>
            </a:extLst>
          </p:cNvPr>
          <p:cNvSpPr txBox="1"/>
          <p:nvPr/>
        </p:nvSpPr>
        <p:spPr>
          <a:xfrm>
            <a:off x="6428757" y="3454246"/>
            <a:ext cx="462479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/>
            <a:r>
              <a:rPr lang="ar-SA" sz="2800" b="1" dirty="0">
                <a:solidFill>
                  <a:srgbClr val="8D8DAA"/>
                </a:solidFill>
                <a:cs typeface="DecoType Naskh" panose="02010400000000000000" pitchFamily="2" charset="-78"/>
                <a:sym typeface="Arial"/>
              </a:rPr>
              <a:t>المقصود بالترشيد أي الاستخدام الأمثل للموارد الطبيعية بقدر الحاجة للحد من هدرها  دون الحاق الأذى بإنتاجية الافراد او راحتهم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2EAC5E6-9EF7-4D5B-99C6-E4C2D6249D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311" t="42739" r="25172" b="3142"/>
          <a:stretch/>
        </p:blipFill>
        <p:spPr>
          <a:xfrm>
            <a:off x="1138453" y="2215872"/>
            <a:ext cx="3720662" cy="371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3462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7F9CB438-01F2-4548-AF19-41FAFBEB8734}"/>
              </a:ext>
            </a:extLst>
          </p:cNvPr>
          <p:cNvGrpSpPr/>
          <p:nvPr/>
        </p:nvGrpSpPr>
        <p:grpSpPr>
          <a:xfrm>
            <a:off x="8487962" y="111706"/>
            <a:ext cx="3078368" cy="1761594"/>
            <a:chOff x="8870702" y="0"/>
            <a:chExt cx="2594920" cy="1761594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A516C117-FF01-4E7A-8678-65A0E6F67C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5" t="3423" r="64656" b="66126"/>
            <a:stretch/>
          </p:blipFill>
          <p:spPr>
            <a:xfrm>
              <a:off x="8870703" y="0"/>
              <a:ext cx="2594919" cy="1761594"/>
            </a:xfrm>
            <a:prstGeom prst="rect">
              <a:avLst/>
            </a:prstGeom>
          </p:spPr>
        </p:pic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FA3B7977-3A55-474B-8439-713F671C90CB}"/>
                </a:ext>
              </a:extLst>
            </p:cNvPr>
            <p:cNvSpPr txBox="1"/>
            <p:nvPr/>
          </p:nvSpPr>
          <p:spPr>
            <a:xfrm>
              <a:off x="8870702" y="653599"/>
              <a:ext cx="2594919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3200" b="1" dirty="0">
                  <a:solidFill>
                    <a:srgbClr val="C37B89"/>
                  </a:solidFill>
                  <a:latin typeface="Calibri" panose="020F0502020204030204"/>
                  <a:cs typeface="Arial" panose="020B0604020202020204" pitchFamily="34" charset="0"/>
                </a:rPr>
                <a:t>ترشيد الاستهلاك </a:t>
              </a:r>
              <a:endPara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C37B8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C536E0D-B77B-4EE3-A7EE-2534A3A56185}"/>
              </a:ext>
            </a:extLst>
          </p:cNvPr>
          <p:cNvSpPr txBox="1"/>
          <p:nvPr/>
        </p:nvSpPr>
        <p:spPr>
          <a:xfrm>
            <a:off x="3073162" y="1234949"/>
            <a:ext cx="57470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57A3A7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  <a:sym typeface="Arial"/>
              </a:rPr>
              <a:t>اكتب قائمة بالطرق التي تساعدنا على الترشيد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9BBF2BD9-06F4-46AB-B2F0-2C84DC4F5657}"/>
              </a:ext>
            </a:extLst>
          </p:cNvPr>
          <p:cNvSpPr txBox="1"/>
          <p:nvPr/>
        </p:nvSpPr>
        <p:spPr>
          <a:xfrm>
            <a:off x="2406579" y="372868"/>
            <a:ext cx="57470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655D8A"/>
                </a:solidFill>
                <a:effectLst/>
                <a:uLnTx/>
                <a:uFillTx/>
                <a:latin typeface="Calibri" panose="020F0502020204030204"/>
                <a:ea typeface="+mn-ea"/>
                <a:cs typeface="DecoType Naskh" panose="02010400000000000000" pitchFamily="2" charset="-78"/>
                <a:sym typeface="Arial"/>
              </a:rPr>
              <a:t>بالاستعانة بقراءة نص ( ترشيد الاستهلاك )  صفحة</a:t>
            </a:r>
            <a:r>
              <a:rPr kumimoji="0" lang="ar-SA" sz="2800" b="1" i="0" u="none" strike="noStrike" kern="1200" cap="none" spc="0" normalizeH="0" noProof="0" dirty="0">
                <a:ln>
                  <a:noFill/>
                </a:ln>
                <a:solidFill>
                  <a:srgbClr val="655D8A"/>
                </a:solidFill>
                <a:effectLst/>
                <a:uLnTx/>
                <a:uFillTx/>
                <a:latin typeface="Calibri" panose="020F0502020204030204"/>
                <a:ea typeface="+mn-ea"/>
                <a:cs typeface="DecoType Naskh" panose="02010400000000000000" pitchFamily="2" charset="-78"/>
                <a:sym typeface="Arial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655D8A"/>
                </a:solidFill>
                <a:effectLst/>
                <a:uLnTx/>
                <a:uFillTx/>
                <a:latin typeface="Calibri" panose="020F0502020204030204"/>
                <a:ea typeface="+mn-ea"/>
                <a:cs typeface="DecoType Naskh" panose="02010400000000000000" pitchFamily="2" charset="-78"/>
                <a:sym typeface="Arial"/>
              </a:rPr>
              <a:t>134 اجب على الأسئلة التالية   </a:t>
            </a:r>
          </a:p>
        </p:txBody>
      </p:sp>
      <p:cxnSp>
        <p:nvCxnSpPr>
          <p:cNvPr id="5" name="رابط كسهم مستقيم 4">
            <a:extLst>
              <a:ext uri="{FF2B5EF4-FFF2-40B4-BE49-F238E27FC236}">
                <a16:creationId xmlns:a16="http://schemas.microsoft.com/office/drawing/2014/main" id="{B6749C35-63E6-4CB7-847D-DD706D123C69}"/>
              </a:ext>
            </a:extLst>
          </p:cNvPr>
          <p:cNvCxnSpPr>
            <a:cxnSpLocks/>
          </p:cNvCxnSpPr>
          <p:nvPr/>
        </p:nvCxnSpPr>
        <p:spPr>
          <a:xfrm>
            <a:off x="7101891" y="1860910"/>
            <a:ext cx="1718352" cy="448116"/>
          </a:xfrm>
          <a:prstGeom prst="straightConnector1">
            <a:avLst/>
          </a:prstGeom>
          <a:ln w="38100">
            <a:solidFill>
              <a:srgbClr val="57A3A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222B3798-9DFC-410B-8368-95B8DBFE2B34}"/>
              </a:ext>
            </a:extLst>
          </p:cNvPr>
          <p:cNvSpPr/>
          <p:nvPr/>
        </p:nvSpPr>
        <p:spPr>
          <a:xfrm>
            <a:off x="8707001" y="2219563"/>
            <a:ext cx="2449475" cy="979715"/>
          </a:xfrm>
          <a:prstGeom prst="ellipse">
            <a:avLst/>
          </a:prstGeom>
          <a:solidFill>
            <a:srgbClr val="E0D0D3"/>
          </a:solidFill>
          <a:ln>
            <a:solidFill>
              <a:srgbClr val="E0D0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57A3A7"/>
                </a:solidFill>
              </a:rPr>
              <a:t>ترشيد استهلاك الماء </a:t>
            </a:r>
          </a:p>
        </p:txBody>
      </p:sp>
      <p:cxnSp>
        <p:nvCxnSpPr>
          <p:cNvPr id="19" name="رابط كسهم مستقيم 18">
            <a:extLst>
              <a:ext uri="{FF2B5EF4-FFF2-40B4-BE49-F238E27FC236}">
                <a16:creationId xmlns:a16="http://schemas.microsoft.com/office/drawing/2014/main" id="{2D748F8C-CD64-4B56-A0BA-9976BE793BA4}"/>
              </a:ext>
            </a:extLst>
          </p:cNvPr>
          <p:cNvCxnSpPr>
            <a:cxnSpLocks/>
          </p:cNvCxnSpPr>
          <p:nvPr/>
        </p:nvCxnSpPr>
        <p:spPr>
          <a:xfrm>
            <a:off x="5777839" y="1655427"/>
            <a:ext cx="0" cy="523220"/>
          </a:xfrm>
          <a:prstGeom prst="straightConnector1">
            <a:avLst/>
          </a:prstGeom>
          <a:ln w="38100">
            <a:solidFill>
              <a:srgbClr val="57A3A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شكل بيضاوي 21">
            <a:extLst>
              <a:ext uri="{FF2B5EF4-FFF2-40B4-BE49-F238E27FC236}">
                <a16:creationId xmlns:a16="http://schemas.microsoft.com/office/drawing/2014/main" id="{DFEDD5E4-7E8F-40AD-8725-08512ECA5743}"/>
              </a:ext>
            </a:extLst>
          </p:cNvPr>
          <p:cNvSpPr/>
          <p:nvPr/>
        </p:nvSpPr>
        <p:spPr>
          <a:xfrm>
            <a:off x="4563193" y="2178647"/>
            <a:ext cx="2449475" cy="979715"/>
          </a:xfrm>
          <a:prstGeom prst="ellipse">
            <a:avLst/>
          </a:prstGeom>
          <a:solidFill>
            <a:srgbClr val="E0D0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57A3A7"/>
                </a:solidFill>
              </a:rPr>
              <a:t>ترشيد استهلاك الكهرباء</a:t>
            </a:r>
          </a:p>
        </p:txBody>
      </p:sp>
      <p:cxnSp>
        <p:nvCxnSpPr>
          <p:cNvPr id="27" name="رابط كسهم مستقيم 26">
            <a:extLst>
              <a:ext uri="{FF2B5EF4-FFF2-40B4-BE49-F238E27FC236}">
                <a16:creationId xmlns:a16="http://schemas.microsoft.com/office/drawing/2014/main" id="{79B2C6FD-BDCD-4899-8740-CC610C398CA3}"/>
              </a:ext>
            </a:extLst>
          </p:cNvPr>
          <p:cNvCxnSpPr>
            <a:cxnSpLocks/>
          </p:cNvCxnSpPr>
          <p:nvPr/>
        </p:nvCxnSpPr>
        <p:spPr>
          <a:xfrm flipH="1">
            <a:off x="2792662" y="1790314"/>
            <a:ext cx="1215400" cy="752365"/>
          </a:xfrm>
          <a:prstGeom prst="straightConnector1">
            <a:avLst/>
          </a:prstGeom>
          <a:ln w="38100">
            <a:solidFill>
              <a:srgbClr val="57A3A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شكل بيضاوي 27">
            <a:extLst>
              <a:ext uri="{FF2B5EF4-FFF2-40B4-BE49-F238E27FC236}">
                <a16:creationId xmlns:a16="http://schemas.microsoft.com/office/drawing/2014/main" id="{516175CB-21AA-4221-9724-BEFCC9B84AA1}"/>
              </a:ext>
            </a:extLst>
          </p:cNvPr>
          <p:cNvSpPr/>
          <p:nvPr/>
        </p:nvSpPr>
        <p:spPr>
          <a:xfrm>
            <a:off x="419385" y="2202489"/>
            <a:ext cx="2449475" cy="1230037"/>
          </a:xfrm>
          <a:prstGeom prst="ellipse">
            <a:avLst/>
          </a:prstGeom>
          <a:solidFill>
            <a:srgbClr val="E0D0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57A3A7"/>
                </a:solidFill>
              </a:rPr>
              <a:t>ترشيد استهلاك منتجات الوقود الاحفوري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6F27BF23-090E-4859-A63E-57394C35D3F7}"/>
              </a:ext>
            </a:extLst>
          </p:cNvPr>
          <p:cNvSpPr txBox="1"/>
          <p:nvPr/>
        </p:nvSpPr>
        <p:spPr>
          <a:xfrm>
            <a:off x="4178670" y="3199278"/>
            <a:ext cx="383465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/>
            <a:r>
              <a:rPr lang="ar-SA" sz="2800" b="1" dirty="0">
                <a:solidFill>
                  <a:schemeClr val="accent1">
                    <a:lumMod val="75000"/>
                  </a:schemeClr>
                </a:solidFill>
                <a:cs typeface="+mj-cs"/>
                <a:sym typeface="Arial"/>
              </a:rPr>
              <a:t>إطفاء الانوار غير المستخدمة </a:t>
            </a:r>
          </a:p>
          <a:p>
            <a:pPr algn="ctr" hangingPunct="0"/>
            <a:r>
              <a:rPr lang="ar-SA" sz="2800" b="1" dirty="0">
                <a:solidFill>
                  <a:schemeClr val="accent1">
                    <a:lumMod val="75000"/>
                  </a:schemeClr>
                </a:solidFill>
                <a:cs typeface="+mj-cs"/>
                <a:sym typeface="Arial"/>
              </a:rPr>
              <a:t>استخدام مصابيح التوفير</a:t>
            </a:r>
          </a:p>
          <a:p>
            <a:pPr algn="ctr" hangingPunct="0"/>
            <a:r>
              <a:rPr lang="ar-SA" sz="2800" b="1" dirty="0">
                <a:solidFill>
                  <a:schemeClr val="accent1">
                    <a:lumMod val="75000"/>
                  </a:schemeClr>
                </a:solidFill>
                <a:cs typeface="+mj-cs"/>
                <a:sym typeface="Arial"/>
              </a:rPr>
              <a:t>استخدام أجهزة كهربائية مرشدة في الطاقة </a:t>
            </a:r>
          </a:p>
          <a:p>
            <a:pPr algn="ctr" hangingPunct="0"/>
            <a:r>
              <a:rPr lang="ar-SA" sz="2800" b="1" dirty="0">
                <a:solidFill>
                  <a:schemeClr val="accent1">
                    <a:lumMod val="75000"/>
                  </a:schemeClr>
                </a:solidFill>
                <a:cs typeface="+mj-cs"/>
                <a:sym typeface="Arial"/>
              </a:rPr>
              <a:t>عدم استخدام الأجهزة غير الضرورية</a:t>
            </a:r>
          </a:p>
          <a:p>
            <a:pPr algn="ctr" hangingPunct="0"/>
            <a:r>
              <a:rPr lang="ar-SA" sz="2800" b="1" dirty="0">
                <a:solidFill>
                  <a:schemeClr val="accent1">
                    <a:lumMod val="75000"/>
                  </a:schemeClr>
                </a:solidFill>
                <a:cs typeface="+mj-cs"/>
                <a:sym typeface="Arial"/>
              </a:rPr>
              <a:t>ضبط درجة مكيف الهواء على 24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6D8486D7-6088-4024-A766-7F9F2098146C}"/>
              </a:ext>
            </a:extLst>
          </p:cNvPr>
          <p:cNvSpPr txBox="1"/>
          <p:nvPr/>
        </p:nvSpPr>
        <p:spPr>
          <a:xfrm>
            <a:off x="8093769" y="3214524"/>
            <a:ext cx="347256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/>
            <a:r>
              <a:rPr lang="ar-SA" sz="2800" b="1" dirty="0">
                <a:solidFill>
                  <a:schemeClr val="accent1">
                    <a:lumMod val="75000"/>
                  </a:schemeClr>
                </a:solidFill>
                <a:cs typeface="+mj-cs"/>
                <a:sym typeface="Arial"/>
              </a:rPr>
              <a:t>اغلاق صنبور المياه خلال غسل الاسنان </a:t>
            </a:r>
          </a:p>
          <a:p>
            <a:pPr algn="ctr" hangingPunct="0"/>
            <a:r>
              <a:rPr lang="ar-SA" sz="2800" b="1" dirty="0">
                <a:solidFill>
                  <a:schemeClr val="accent1">
                    <a:lumMod val="75000"/>
                  </a:schemeClr>
                </a:solidFill>
                <a:cs typeface="+mj-cs"/>
                <a:sym typeface="Arial"/>
              </a:rPr>
              <a:t>استخدام جهاز تنظيم تدفق الماء</a:t>
            </a:r>
          </a:p>
          <a:p>
            <a:pPr algn="ctr" hangingPunct="0"/>
            <a:r>
              <a:rPr lang="ar-SA" sz="2800" b="1" dirty="0">
                <a:solidFill>
                  <a:schemeClr val="accent1">
                    <a:lumMod val="75000"/>
                  </a:schemeClr>
                </a:solidFill>
                <a:cs typeface="+mj-cs"/>
                <a:sym typeface="Arial"/>
              </a:rPr>
              <a:t>استعمال الرذاذ المتدفق بشكل منخفض اثناء الاستحمام</a:t>
            </a:r>
          </a:p>
          <a:p>
            <a:pPr algn="ctr" hangingPunct="0"/>
            <a:r>
              <a:rPr lang="ar-SA" sz="2800" b="1" dirty="0">
                <a:solidFill>
                  <a:schemeClr val="accent1">
                    <a:lumMod val="75000"/>
                  </a:schemeClr>
                </a:solidFill>
                <a:cs typeface="+mj-cs"/>
                <a:sym typeface="Arial"/>
              </a:rPr>
              <a:t>تنظيف فلاتر الماء 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86CAC219-99F1-4CE2-9EA6-C569D6C914BC}"/>
              </a:ext>
            </a:extLst>
          </p:cNvPr>
          <p:cNvSpPr txBox="1"/>
          <p:nvPr/>
        </p:nvSpPr>
        <p:spPr>
          <a:xfrm>
            <a:off x="0" y="3595703"/>
            <a:ext cx="425120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/>
            <a:r>
              <a:rPr lang="ar-SA" sz="2800" b="1" dirty="0">
                <a:solidFill>
                  <a:schemeClr val="accent1">
                    <a:lumMod val="75000"/>
                  </a:schemeClr>
                </a:solidFill>
                <a:cs typeface="+mj-cs"/>
                <a:sym typeface="Arial"/>
              </a:rPr>
              <a:t>المشي وركوب الدراجة</a:t>
            </a:r>
          </a:p>
          <a:p>
            <a:pPr algn="ctr" hangingPunct="0"/>
            <a:r>
              <a:rPr lang="ar-SA" sz="2800" b="1" dirty="0">
                <a:solidFill>
                  <a:schemeClr val="accent1">
                    <a:lumMod val="75000"/>
                  </a:schemeClr>
                </a:solidFill>
                <a:cs typeface="+mj-cs"/>
                <a:sym typeface="Arial"/>
              </a:rPr>
              <a:t>تقليل استخدام الاكياس البلاستكية</a:t>
            </a:r>
          </a:p>
          <a:p>
            <a:pPr algn="ctr" hangingPunct="0"/>
            <a:r>
              <a:rPr lang="ar-SA" sz="2800" b="1" dirty="0">
                <a:solidFill>
                  <a:schemeClr val="accent1">
                    <a:lumMod val="75000"/>
                  </a:schemeClr>
                </a:solidFill>
                <a:cs typeface="+mj-cs"/>
                <a:sym typeface="Arial"/>
              </a:rPr>
              <a:t>الامتناع عن شراء المواد التي لا تحتاجها كالورق والبلاستيك</a:t>
            </a:r>
          </a:p>
          <a:p>
            <a:pPr algn="ctr" hangingPunct="0"/>
            <a:r>
              <a:rPr lang="ar-SA" sz="2800" b="1" dirty="0">
                <a:solidFill>
                  <a:schemeClr val="accent1">
                    <a:lumMod val="75000"/>
                  </a:schemeClr>
                </a:solidFill>
                <a:cs typeface="+mj-cs"/>
                <a:sym typeface="Arial"/>
              </a:rPr>
              <a:t>تقليل استخدام البتروكيميائية </a:t>
            </a:r>
          </a:p>
        </p:txBody>
      </p:sp>
    </p:spTree>
    <p:extLst>
      <p:ext uri="{BB962C8B-B14F-4D97-AF65-F5344CB8AC3E}">
        <p14:creationId xmlns:p14="http://schemas.microsoft.com/office/powerpoint/2010/main" val="3500327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/>
      <p:bldP spid="7" grpId="0" animBg="1"/>
      <p:bldP spid="22" grpId="0" animBg="1"/>
      <p:bldP spid="28" grpId="0" animBg="1"/>
      <p:bldP spid="29" grpId="0"/>
      <p:bldP spid="30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7F9CB438-01F2-4548-AF19-41FAFBEB8734}"/>
              </a:ext>
            </a:extLst>
          </p:cNvPr>
          <p:cNvGrpSpPr/>
          <p:nvPr/>
        </p:nvGrpSpPr>
        <p:grpSpPr>
          <a:xfrm>
            <a:off x="8487962" y="111706"/>
            <a:ext cx="3078368" cy="1761594"/>
            <a:chOff x="8870702" y="0"/>
            <a:chExt cx="2594920" cy="1761594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A516C117-FF01-4E7A-8678-65A0E6F67C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5" t="3423" r="64656" b="66126"/>
            <a:stretch/>
          </p:blipFill>
          <p:spPr>
            <a:xfrm>
              <a:off x="8870703" y="0"/>
              <a:ext cx="2594919" cy="1761594"/>
            </a:xfrm>
            <a:prstGeom prst="rect">
              <a:avLst/>
            </a:prstGeom>
          </p:spPr>
        </p:pic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FA3B7977-3A55-474B-8439-713F671C90CB}"/>
                </a:ext>
              </a:extLst>
            </p:cNvPr>
            <p:cNvSpPr txBox="1"/>
            <p:nvPr/>
          </p:nvSpPr>
          <p:spPr>
            <a:xfrm>
              <a:off x="8870702" y="653599"/>
              <a:ext cx="2594919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37B8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إعادة الاستخدام </a:t>
              </a:r>
              <a:endPara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C37B8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C536E0D-B77B-4EE3-A7EE-2534A3A56185}"/>
              </a:ext>
            </a:extLst>
          </p:cNvPr>
          <p:cNvSpPr txBox="1"/>
          <p:nvPr/>
        </p:nvSpPr>
        <p:spPr>
          <a:xfrm>
            <a:off x="4387155" y="1779951"/>
            <a:ext cx="57470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57A3A7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  <a:sym typeface="Arial"/>
              </a:rPr>
              <a:t>ما المقصود بإعادة الاستخدام 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9BBF2BD9-06F4-46AB-B2F0-2C84DC4F5657}"/>
              </a:ext>
            </a:extLst>
          </p:cNvPr>
          <p:cNvSpPr txBox="1"/>
          <p:nvPr/>
        </p:nvSpPr>
        <p:spPr>
          <a:xfrm>
            <a:off x="2406579" y="372868"/>
            <a:ext cx="57470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655D8A"/>
                </a:solidFill>
                <a:effectLst/>
                <a:uLnTx/>
                <a:uFillTx/>
                <a:latin typeface="Calibri" panose="020F0502020204030204"/>
                <a:ea typeface="+mn-ea"/>
                <a:cs typeface="DecoType Naskh" panose="02010400000000000000" pitchFamily="2" charset="-78"/>
                <a:sym typeface="Arial"/>
              </a:rPr>
              <a:t>بالاستعانة بقراءة نص ( إعادة الاستخدام )  134 اجب على الأسئلة التالية   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9AE238C3-3EFB-455B-8693-E40CD1FA6785}"/>
              </a:ext>
            </a:extLst>
          </p:cNvPr>
          <p:cNvSpPr txBox="1"/>
          <p:nvPr/>
        </p:nvSpPr>
        <p:spPr>
          <a:xfrm>
            <a:off x="2591348" y="2449169"/>
            <a:ext cx="67810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/>
            <a:r>
              <a:rPr lang="ar-SA" sz="2800" b="1" dirty="0">
                <a:solidFill>
                  <a:srgbClr val="8D8DAA"/>
                </a:solidFill>
                <a:cs typeface="DecoType Naskh" panose="02010400000000000000" pitchFamily="2" charset="-78"/>
                <a:sym typeface="Arial"/>
              </a:rPr>
              <a:t>هو إعادة استخدام الأشياء اكثر من مرة دون اجراء أي معالجات لها</a:t>
            </a:r>
          </a:p>
          <a:p>
            <a:pPr algn="ctr" hangingPunct="0"/>
            <a:r>
              <a:rPr lang="ar-SA" sz="2800" b="1" dirty="0">
                <a:solidFill>
                  <a:srgbClr val="8D8DAA"/>
                </a:solidFill>
                <a:cs typeface="DecoType Naskh" panose="02010400000000000000" pitchFamily="2" charset="-78"/>
                <a:sym typeface="Arial"/>
              </a:rPr>
              <a:t>فهو لا يتطلب استهلاك طاقة 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51CB9205-4C5A-4630-9B6E-C39231AA33A9}"/>
              </a:ext>
            </a:extLst>
          </p:cNvPr>
          <p:cNvSpPr txBox="1"/>
          <p:nvPr/>
        </p:nvSpPr>
        <p:spPr>
          <a:xfrm>
            <a:off x="1083500" y="3677681"/>
            <a:ext cx="100362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57A3A7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  <a:sym typeface="Arial"/>
              </a:rPr>
              <a:t>هل </a:t>
            </a:r>
            <a:r>
              <a:rPr kumimoji="0" lang="ar-SA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57A3A7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  <a:sym typeface="Arial"/>
              </a:rPr>
              <a:t>بامكانك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57A3A7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  <a:sym typeface="Arial"/>
              </a:rPr>
              <a:t> ذكر بعض الأمثلة من حياتك على إعادة الاستخدام 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8CD17381-34FF-431C-95CA-1E6D0E6656FC}"/>
              </a:ext>
            </a:extLst>
          </p:cNvPr>
          <p:cNvSpPr txBox="1"/>
          <p:nvPr/>
        </p:nvSpPr>
        <p:spPr>
          <a:xfrm>
            <a:off x="1083500" y="4566578"/>
            <a:ext cx="100362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8D8DAA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  <a:sym typeface="Arial"/>
              </a:rPr>
              <a:t>إعادة استخدام الاكياس البلاستيكية والورقية </a:t>
            </a: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1A8494D6-BF45-487C-9A8E-CBAA2D3AC230}"/>
              </a:ext>
            </a:extLst>
          </p:cNvPr>
          <p:cNvSpPr txBox="1"/>
          <p:nvPr/>
        </p:nvSpPr>
        <p:spPr>
          <a:xfrm>
            <a:off x="1083500" y="5089798"/>
            <a:ext cx="100362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8D8DAA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  <a:sym typeface="Arial"/>
              </a:rPr>
              <a:t>التبرع بالملابس الزائدة عن الحاجة 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B61CF7F6-A299-423B-ACF4-E5677722E1CE}"/>
              </a:ext>
            </a:extLst>
          </p:cNvPr>
          <p:cNvSpPr txBox="1"/>
          <p:nvPr/>
        </p:nvSpPr>
        <p:spPr>
          <a:xfrm>
            <a:off x="1083500" y="5613018"/>
            <a:ext cx="100362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b="1" dirty="0">
                <a:solidFill>
                  <a:srgbClr val="8D8DAA"/>
                </a:solidFill>
                <a:latin typeface="Calibri" panose="020F0502020204030204"/>
                <a:cs typeface="Times New Roman" panose="02020603050405020304" pitchFamily="18" charset="0"/>
                <a:sym typeface="Arial"/>
              </a:rPr>
              <a:t>إعادة استخدام العلب الزجاجية 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8D8DAA"/>
              </a:solidFill>
              <a:effectLst/>
              <a:uLnTx/>
              <a:uFillTx/>
              <a:latin typeface="Calibri" panose="020F0502020204030204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748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/>
      <p:bldP spid="33" grpId="0"/>
      <p:bldP spid="14" grpId="0"/>
      <p:bldP spid="16" grpId="0"/>
      <p:bldP spid="17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7F9CB438-01F2-4548-AF19-41FAFBEB8734}"/>
              </a:ext>
            </a:extLst>
          </p:cNvPr>
          <p:cNvGrpSpPr/>
          <p:nvPr/>
        </p:nvGrpSpPr>
        <p:grpSpPr>
          <a:xfrm>
            <a:off x="8487962" y="111706"/>
            <a:ext cx="3078368" cy="1761594"/>
            <a:chOff x="8870702" y="0"/>
            <a:chExt cx="2594920" cy="1761594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A516C117-FF01-4E7A-8678-65A0E6F67C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5" t="3423" r="64656" b="66126"/>
            <a:stretch/>
          </p:blipFill>
          <p:spPr>
            <a:xfrm>
              <a:off x="8870703" y="0"/>
              <a:ext cx="2594919" cy="1761594"/>
            </a:xfrm>
            <a:prstGeom prst="rect">
              <a:avLst/>
            </a:prstGeom>
          </p:spPr>
        </p:pic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FA3B7977-3A55-474B-8439-713F671C90CB}"/>
                </a:ext>
              </a:extLst>
            </p:cNvPr>
            <p:cNvSpPr txBox="1"/>
            <p:nvPr/>
          </p:nvSpPr>
          <p:spPr>
            <a:xfrm>
              <a:off x="8870702" y="653599"/>
              <a:ext cx="2594919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37B8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إعادة الاستخدام </a:t>
              </a:r>
              <a:endPara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C37B8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7170" name="Picture 2" descr="مجلة كوكب العلم - إعادة تدوير وإعادة استخدام العلب الصفيح">
            <a:extLst>
              <a:ext uri="{FF2B5EF4-FFF2-40B4-BE49-F238E27FC236}">
                <a16:creationId xmlns:a16="http://schemas.microsoft.com/office/drawing/2014/main" id="{A260AF1E-C42F-4DCE-913D-3FF2AC0A8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245" y="1639264"/>
            <a:ext cx="3550783" cy="240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أمثلة على إعادة الاستخدام | المرسال">
            <a:extLst>
              <a:ext uri="{FF2B5EF4-FFF2-40B4-BE49-F238E27FC236}">
                <a16:creationId xmlns:a16="http://schemas.microsoft.com/office/drawing/2014/main" id="{836269F3-49C0-4B04-A990-394A1BDD2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038" y="537869"/>
            <a:ext cx="3540557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بالصور: أفكار لإعادة استخدام البرطمانات في ديكور المنزل بشكل جديد">
            <a:extLst>
              <a:ext uri="{FF2B5EF4-FFF2-40B4-BE49-F238E27FC236}">
                <a16:creationId xmlns:a16="http://schemas.microsoft.com/office/drawing/2014/main" id="{25CB43E7-377B-43F6-9C3E-851B0425D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208" y="3643301"/>
            <a:ext cx="5005369" cy="2825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أفكار لإعادة تدوير البلاستيك | مجلة سيدتي">
            <a:extLst>
              <a:ext uri="{FF2B5EF4-FFF2-40B4-BE49-F238E27FC236}">
                <a16:creationId xmlns:a16="http://schemas.microsoft.com/office/drawing/2014/main" id="{A0E0333C-73ED-4491-B045-81A734602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342" y="4108004"/>
            <a:ext cx="3355686" cy="222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Kids - عمل حصالات للأطفال من خلال علب الفارغة إعادة تدوير | Facebook">
            <a:extLst>
              <a:ext uri="{FF2B5EF4-FFF2-40B4-BE49-F238E27FC236}">
                <a16:creationId xmlns:a16="http://schemas.microsoft.com/office/drawing/2014/main" id="{19DE4D20-4D8B-4DEC-AA75-5D17FE993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19" y="909649"/>
            <a:ext cx="276606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8251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كوة حليب حليقة اعادة تدوير الاطارات - mindyourheadapp.com">
            <a:extLst>
              <a:ext uri="{FF2B5EF4-FFF2-40B4-BE49-F238E27FC236}">
                <a16:creationId xmlns:a16="http://schemas.microsoft.com/office/drawing/2014/main" id="{5C7BABE9-0E69-4F7A-9033-D662ED922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695" y="504825"/>
            <a:ext cx="5600700" cy="373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أفكار مبتكرة لاستخدام إطارات السيارات في الديكور | سوبر ماما">
            <a:extLst>
              <a:ext uri="{FF2B5EF4-FFF2-40B4-BE49-F238E27FC236}">
                <a16:creationId xmlns:a16="http://schemas.microsoft.com/office/drawing/2014/main" id="{9E03E638-3C50-4833-A400-2D296EC6E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" y="504825"/>
            <a:ext cx="4854603" cy="4284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1B2DA5C7-7C56-4822-9AEF-377FB927CF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554" t="29524" r="23840" b="35555"/>
          <a:stretch/>
        </p:blipFill>
        <p:spPr>
          <a:xfrm>
            <a:off x="4528455" y="4139641"/>
            <a:ext cx="6901543" cy="239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784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7F9CB438-01F2-4548-AF19-41FAFBEB8734}"/>
              </a:ext>
            </a:extLst>
          </p:cNvPr>
          <p:cNvGrpSpPr/>
          <p:nvPr/>
        </p:nvGrpSpPr>
        <p:grpSpPr>
          <a:xfrm>
            <a:off x="7976334" y="177021"/>
            <a:ext cx="3078368" cy="1761594"/>
            <a:chOff x="8870702" y="0"/>
            <a:chExt cx="2594920" cy="1761594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A516C117-FF01-4E7A-8678-65A0E6F67C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5" t="3423" r="64656" b="66126"/>
            <a:stretch/>
          </p:blipFill>
          <p:spPr>
            <a:xfrm>
              <a:off x="8870703" y="0"/>
              <a:ext cx="2594919" cy="1761594"/>
            </a:xfrm>
            <a:prstGeom prst="rect">
              <a:avLst/>
            </a:prstGeom>
          </p:spPr>
        </p:pic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FA3B7977-3A55-474B-8439-713F671C90CB}"/>
                </a:ext>
              </a:extLst>
            </p:cNvPr>
            <p:cNvSpPr txBox="1"/>
            <p:nvPr/>
          </p:nvSpPr>
          <p:spPr>
            <a:xfrm>
              <a:off x="8870702" y="653599"/>
              <a:ext cx="2594919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37B8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إعادة الاستخدام </a:t>
              </a:r>
              <a:endPara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C37B8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26074F19-F34C-4348-A6C3-69AF4FEB63FD}"/>
              </a:ext>
            </a:extLst>
          </p:cNvPr>
          <p:cNvSpPr txBox="1"/>
          <p:nvPr/>
        </p:nvSpPr>
        <p:spPr>
          <a:xfrm>
            <a:off x="1556100" y="1666223"/>
            <a:ext cx="88302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/>
            <a:r>
              <a:rPr lang="ar-SA" sz="3600" b="1" dirty="0">
                <a:solidFill>
                  <a:srgbClr val="8D8DAA"/>
                </a:solidFill>
                <a:cs typeface="DecoType Naskh" panose="02010400000000000000" pitchFamily="2" charset="-78"/>
                <a:sym typeface="Arial"/>
              </a:rPr>
              <a:t>أهمية إعادة الاستخدام </a:t>
            </a:r>
          </a:p>
        </p:txBody>
      </p:sp>
      <p:pic>
        <p:nvPicPr>
          <p:cNvPr id="18" name="صورة 17">
            <a:extLst>
              <a:ext uri="{FF2B5EF4-FFF2-40B4-BE49-F238E27FC236}">
                <a16:creationId xmlns:a16="http://schemas.microsoft.com/office/drawing/2014/main" id="{26E4EFE3-41B4-4BF3-B7CA-3FE63AF37A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35" t="81686"/>
          <a:stretch/>
        </p:blipFill>
        <p:spPr>
          <a:xfrm rot="11447667">
            <a:off x="6724086" y="2181405"/>
            <a:ext cx="1403401" cy="454719"/>
          </a:xfrm>
          <a:prstGeom prst="rect">
            <a:avLst/>
          </a:prstGeom>
        </p:spPr>
      </p:pic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ED58CAEE-6D9F-425B-8154-BE4BA418E4D5}"/>
              </a:ext>
            </a:extLst>
          </p:cNvPr>
          <p:cNvSpPr/>
          <p:nvPr/>
        </p:nvSpPr>
        <p:spPr>
          <a:xfrm>
            <a:off x="7819088" y="2979334"/>
            <a:ext cx="1992579" cy="1104426"/>
          </a:xfrm>
          <a:prstGeom prst="roundRect">
            <a:avLst/>
          </a:prstGeom>
          <a:solidFill>
            <a:srgbClr val="DFDF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8D8DAA"/>
                </a:solidFill>
                <a:cs typeface="AGA Aladdin Regular" pitchFamily="2" charset="-78"/>
              </a:rPr>
              <a:t>تقليل النفايات </a:t>
            </a: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4A4B1A7A-1FE4-42FA-BFB8-231062DAB7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35" t="81686" r="5498" b="670"/>
          <a:stretch/>
        </p:blipFill>
        <p:spPr>
          <a:xfrm rot="6435004" flipH="1">
            <a:off x="5279666" y="2509562"/>
            <a:ext cx="1013094" cy="436694"/>
          </a:xfrm>
          <a:prstGeom prst="rect">
            <a:avLst/>
          </a:prstGeom>
        </p:spPr>
      </p:pic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1B436D5F-3F69-4540-9595-0E9C5D735A50}"/>
              </a:ext>
            </a:extLst>
          </p:cNvPr>
          <p:cNvSpPr/>
          <p:nvPr/>
        </p:nvSpPr>
        <p:spPr>
          <a:xfrm>
            <a:off x="4797432" y="3214317"/>
            <a:ext cx="1992579" cy="1104426"/>
          </a:xfrm>
          <a:prstGeom prst="roundRect">
            <a:avLst/>
          </a:prstGeom>
          <a:solidFill>
            <a:srgbClr val="D1E8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8D8DAA"/>
                </a:solidFill>
                <a:cs typeface="AGA Aladdin Regular" pitchFamily="2" charset="-78"/>
              </a:rPr>
              <a:t>المحافظة على الموارد الطبيعية </a:t>
            </a:r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id="{45B63998-2106-4AC9-B23E-EE5A7B52A0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35" t="81686"/>
          <a:stretch/>
        </p:blipFill>
        <p:spPr>
          <a:xfrm rot="10314877" flipH="1">
            <a:off x="3555052" y="2150936"/>
            <a:ext cx="1410324" cy="453279"/>
          </a:xfrm>
          <a:prstGeom prst="rect">
            <a:avLst/>
          </a:prstGeom>
        </p:spPr>
      </p:pic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979C0050-CFF2-4B14-84D3-339CCFC08E6F}"/>
              </a:ext>
            </a:extLst>
          </p:cNvPr>
          <p:cNvSpPr/>
          <p:nvPr/>
        </p:nvSpPr>
        <p:spPr>
          <a:xfrm>
            <a:off x="1832106" y="3051323"/>
            <a:ext cx="1992579" cy="1104426"/>
          </a:xfrm>
          <a:prstGeom prst="roundRect">
            <a:avLst/>
          </a:prstGeom>
          <a:solidFill>
            <a:srgbClr val="FBFF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8D8DAA"/>
                </a:solidFill>
                <a:cs typeface="AGA Aladdin Regular" pitchFamily="2" charset="-78"/>
              </a:rPr>
              <a:t>التوفير وتقليل الاستهلاك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761F9BE6-E4BC-4F8A-BE17-3387F9CE93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904" t="66121" r="24553"/>
          <a:stretch/>
        </p:blipFill>
        <p:spPr>
          <a:xfrm>
            <a:off x="7706592" y="4322687"/>
            <a:ext cx="2136048" cy="198162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6179606E-CD46-4911-80E2-7E692AE685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955" t="69548" r="46428"/>
          <a:stretch/>
        </p:blipFill>
        <p:spPr>
          <a:xfrm>
            <a:off x="4485409" y="4477778"/>
            <a:ext cx="2728187" cy="1898448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4B5D5615-B129-4783-A46D-083054B441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2318" r="72589"/>
          <a:stretch/>
        </p:blipFill>
        <p:spPr>
          <a:xfrm>
            <a:off x="1105097" y="4477778"/>
            <a:ext cx="3096194" cy="175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177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 animBg="1"/>
      <p:bldP spid="22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A6DB91BE-C764-41C5-B811-EF31689A3598}"/>
              </a:ext>
            </a:extLst>
          </p:cNvPr>
          <p:cNvGrpSpPr/>
          <p:nvPr/>
        </p:nvGrpSpPr>
        <p:grpSpPr>
          <a:xfrm>
            <a:off x="8961196" y="158409"/>
            <a:ext cx="2727435" cy="1173494"/>
            <a:chOff x="9334261" y="54911"/>
            <a:chExt cx="2262352" cy="2380593"/>
          </a:xfrm>
        </p:grpSpPr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FD12EA21-875E-465D-BAF3-133C524DC0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12" t="65287"/>
            <a:stretch/>
          </p:blipFill>
          <p:spPr>
            <a:xfrm>
              <a:off x="9334261" y="54911"/>
              <a:ext cx="2262352" cy="2380593"/>
            </a:xfrm>
            <a:prstGeom prst="rect">
              <a:avLst/>
            </a:prstGeom>
          </p:spPr>
        </p:pic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8F0AAE0B-C4FA-4D5C-9337-1FEACA522D8F}"/>
                </a:ext>
              </a:extLst>
            </p:cNvPr>
            <p:cNvSpPr txBox="1"/>
            <p:nvPr/>
          </p:nvSpPr>
          <p:spPr>
            <a:xfrm>
              <a:off x="9621959" y="714496"/>
              <a:ext cx="1376759" cy="106142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التفكير الناقد</a:t>
              </a:r>
            </a:p>
          </p:txBody>
        </p:sp>
      </p:grpSp>
      <p:pic>
        <p:nvPicPr>
          <p:cNvPr id="25" name="صورة 24">
            <a:extLst>
              <a:ext uri="{FF2B5EF4-FFF2-40B4-BE49-F238E27FC236}">
                <a16:creationId xmlns:a16="http://schemas.microsoft.com/office/drawing/2014/main" id="{33B3930F-364E-4683-ACAD-ABE6A24FD3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6E7E9"/>
              </a:clrFrom>
              <a:clrTo>
                <a:srgbClr val="E6E7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2" t="36935" r="51382" b="35173"/>
          <a:stretch/>
        </p:blipFill>
        <p:spPr>
          <a:xfrm>
            <a:off x="2423160" y="1136309"/>
            <a:ext cx="5409457" cy="3115652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E64ECD3C-96BF-47C1-A06B-B3C4E4AB7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901" y="3214437"/>
            <a:ext cx="2856129" cy="285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359E4B10-7091-4D2F-8745-AA50D99C5B42}"/>
              </a:ext>
            </a:extLst>
          </p:cNvPr>
          <p:cNvSpPr txBox="1"/>
          <p:nvPr/>
        </p:nvSpPr>
        <p:spPr>
          <a:xfrm>
            <a:off x="3145971" y="1709057"/>
            <a:ext cx="4085147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dirty="0">
                <a:solidFill>
                  <a:srgbClr val="002060"/>
                </a:solidFill>
              </a:rPr>
              <a:t>صف كيف يمكنك إعادة استخدام 3 أشياء يتخلص منها الناس بالعادة ؟</a:t>
            </a:r>
          </a:p>
        </p:txBody>
      </p:sp>
    </p:spTree>
    <p:extLst>
      <p:ext uri="{BB962C8B-B14F-4D97-AF65-F5344CB8AC3E}">
        <p14:creationId xmlns:p14="http://schemas.microsoft.com/office/powerpoint/2010/main" val="3755818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كل ما تريد معرفته عن إعادة التدوير .. 5 أمور تقنية حول هذه العملية الصناعية  الهامة">
            <a:extLst>
              <a:ext uri="{FF2B5EF4-FFF2-40B4-BE49-F238E27FC236}">
                <a16:creationId xmlns:a16="http://schemas.microsoft.com/office/drawing/2014/main" id="{5B7ED360-AEAF-4122-BC05-2AA49FA29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546" y="2477577"/>
            <a:ext cx="6145647" cy="267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F030D39D-64C0-4899-89E8-DB3211959BA0}"/>
              </a:ext>
            </a:extLst>
          </p:cNvPr>
          <p:cNvSpPr txBox="1"/>
          <p:nvPr/>
        </p:nvSpPr>
        <p:spPr>
          <a:xfrm>
            <a:off x="4659086" y="912892"/>
            <a:ext cx="57470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57A3A7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  <a:sym typeface="Arial"/>
              </a:rPr>
              <a:t>ماذا</a:t>
            </a:r>
            <a:r>
              <a:rPr kumimoji="0" lang="ar-SA" sz="3600" b="1" i="0" u="none" strike="noStrike" kern="1200" cap="none" spc="0" normalizeH="0" noProof="0" dirty="0">
                <a:ln>
                  <a:noFill/>
                </a:ln>
                <a:solidFill>
                  <a:srgbClr val="57A3A7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  <a:sym typeface="Arial"/>
              </a:rPr>
              <a:t> يعني هذا الشعار ؟</a:t>
            </a:r>
            <a:endParaRPr kumimoji="0" lang="ar-SA" sz="3600" b="1" i="0" u="none" strike="noStrike" kern="1200" cap="none" spc="0" normalizeH="0" baseline="0" noProof="0" dirty="0">
              <a:ln>
                <a:noFill/>
              </a:ln>
              <a:solidFill>
                <a:srgbClr val="57A3A7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09F2D591-87F9-4AD2-B09A-B55CDD9AF93E}"/>
              </a:ext>
            </a:extLst>
          </p:cNvPr>
          <p:cNvSpPr txBox="1"/>
          <p:nvPr/>
        </p:nvSpPr>
        <p:spPr>
          <a:xfrm>
            <a:off x="664029" y="2215967"/>
            <a:ext cx="57470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  <a:sym typeface="Arial"/>
              </a:rPr>
              <a:t>شعار إعادة التدوير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BF346F8C-04C2-4E8A-A390-B10F24F43F9E}"/>
              </a:ext>
            </a:extLst>
          </p:cNvPr>
          <p:cNvSpPr txBox="1"/>
          <p:nvPr/>
        </p:nvSpPr>
        <p:spPr>
          <a:xfrm>
            <a:off x="664029" y="3355169"/>
            <a:ext cx="57470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57A3A7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  <a:sym typeface="Arial"/>
              </a:rPr>
              <a:t>ما المقصود بإعادة التدوير ؟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A3AE814C-8EA6-47B5-A847-A659AC822976}"/>
              </a:ext>
            </a:extLst>
          </p:cNvPr>
          <p:cNvSpPr txBox="1"/>
          <p:nvPr/>
        </p:nvSpPr>
        <p:spPr>
          <a:xfrm>
            <a:off x="664029" y="4658244"/>
            <a:ext cx="574708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hangingPunct="0">
              <a:defRPr/>
            </a:pPr>
            <a:r>
              <a:rPr lang="ar-SA" sz="2800" b="1" dirty="0">
                <a:solidFill>
                  <a:srgbClr val="002060"/>
                </a:solidFill>
                <a:cs typeface="Times New Roman" panose="02020603050405020304" pitchFamily="18" charset="0"/>
                <a:sym typeface="Arial"/>
              </a:rPr>
              <a:t>شكل من اشكال اعادة استخدام المادة لكنة يحتاج الى اعادة معالجة او اعادة التصنيع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2400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7F9CB438-01F2-4548-AF19-41FAFBEB8734}"/>
              </a:ext>
            </a:extLst>
          </p:cNvPr>
          <p:cNvGrpSpPr/>
          <p:nvPr/>
        </p:nvGrpSpPr>
        <p:grpSpPr>
          <a:xfrm>
            <a:off x="1611086" y="126124"/>
            <a:ext cx="7251473" cy="1761594"/>
            <a:chOff x="8870703" y="0"/>
            <a:chExt cx="2594919" cy="1761594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A516C117-FF01-4E7A-8678-65A0E6F67C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5" t="3423" r="64656" b="66126"/>
            <a:stretch/>
          </p:blipFill>
          <p:spPr>
            <a:xfrm>
              <a:off x="8870703" y="0"/>
              <a:ext cx="2594919" cy="1761594"/>
            </a:xfrm>
            <a:prstGeom prst="rect">
              <a:avLst/>
            </a:prstGeom>
          </p:spPr>
        </p:pic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FA3B7977-3A55-474B-8439-713F671C90CB}"/>
                </a:ext>
              </a:extLst>
            </p:cNvPr>
            <p:cNvSpPr txBox="1"/>
            <p:nvPr/>
          </p:nvSpPr>
          <p:spPr>
            <a:xfrm>
              <a:off x="9332411" y="377973"/>
              <a:ext cx="1780919" cy="107721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37B8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كيف تتم إعادة التدوير وما المواد القابلة </a:t>
              </a:r>
              <a:r>
                <a:rPr kumimoji="0" lang="ar-SA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37B8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لاعادة</a:t>
              </a:r>
              <a:r>
                <a:rPr kumimoji="0" lang="ar-S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37B8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 تدويرها لنشاهد معا </a:t>
              </a:r>
              <a:endPara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C37B8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" name="حماية الموارد الطبيعية - الصف الثاني متوسط">
            <a:hlinkClick r:id="" action="ppaction://media"/>
            <a:extLst>
              <a:ext uri="{FF2B5EF4-FFF2-40B4-BE49-F238E27FC236}">
                <a16:creationId xmlns:a16="http://schemas.microsoft.com/office/drawing/2014/main" id="{7F53F07A-AED5-4B4A-AA61-A70218735D9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9040" end="40853.671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41932" y="2011824"/>
            <a:ext cx="6941541" cy="3904617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7737847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AEC2D479-F8DE-4B6B-B0CD-B8755E5960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1" t="64061" r="32988"/>
          <a:stretch/>
        </p:blipFill>
        <p:spPr>
          <a:xfrm>
            <a:off x="2806262" y="473780"/>
            <a:ext cx="6768663" cy="5910439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E19FF57D-D7B2-465A-9C43-401EF909E8D2}"/>
              </a:ext>
            </a:extLst>
          </p:cNvPr>
          <p:cNvSpPr txBox="1"/>
          <p:nvPr/>
        </p:nvSpPr>
        <p:spPr>
          <a:xfrm>
            <a:off x="4587766" y="2879834"/>
            <a:ext cx="3016468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dirty="0"/>
              <a:t>ماهي وظائف الجذور</a:t>
            </a:r>
          </a:p>
        </p:txBody>
      </p:sp>
    </p:spTree>
    <p:extLst>
      <p:ext uri="{BB962C8B-B14F-4D97-AF65-F5344CB8AC3E}">
        <p14:creationId xmlns:p14="http://schemas.microsoft.com/office/powerpoint/2010/main" val="1370808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32A4727C-D791-402C-9E37-F4EE983BC7CD}"/>
              </a:ext>
            </a:extLst>
          </p:cNvPr>
          <p:cNvSpPr txBox="1"/>
          <p:nvPr/>
        </p:nvSpPr>
        <p:spPr>
          <a:xfrm>
            <a:off x="1023257" y="1577729"/>
            <a:ext cx="993377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85516F"/>
                </a:solidFill>
                <a:cs typeface="+mj-cs"/>
              </a:rPr>
              <a:t>ماهي المواد التي يعاد تدويرها ؟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1F07D61A-99DA-459B-A3F8-C33CBC671A08}"/>
              </a:ext>
            </a:extLst>
          </p:cNvPr>
          <p:cNvSpPr txBox="1"/>
          <p:nvPr/>
        </p:nvSpPr>
        <p:spPr>
          <a:xfrm>
            <a:off x="2275114" y="2283778"/>
            <a:ext cx="875811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tx2">
                    <a:lumMod val="60000"/>
                    <a:lumOff val="40000"/>
                  </a:schemeClr>
                </a:solidFill>
                <a:cs typeface="+mj-cs"/>
              </a:rPr>
              <a:t>الزجاج والمعادن والبلاستيك والورق ومخلفات الحدائق والمطابخ </a:t>
            </a:r>
          </a:p>
        </p:txBody>
      </p: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6791DAFB-E58F-4751-9182-4686BC4D5D6F}"/>
              </a:ext>
            </a:extLst>
          </p:cNvPr>
          <p:cNvGrpSpPr/>
          <p:nvPr/>
        </p:nvGrpSpPr>
        <p:grpSpPr>
          <a:xfrm>
            <a:off x="8464037" y="149310"/>
            <a:ext cx="2999540" cy="1095087"/>
            <a:chOff x="8870702" y="0"/>
            <a:chExt cx="2594920" cy="1761594"/>
          </a:xfrm>
        </p:grpSpPr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D618D0FB-0112-42C6-B684-51641829FA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5" t="3423" r="64656" b="66126"/>
            <a:stretch/>
          </p:blipFill>
          <p:spPr>
            <a:xfrm>
              <a:off x="8870703" y="0"/>
              <a:ext cx="2594919" cy="1761594"/>
            </a:xfrm>
            <a:prstGeom prst="rect">
              <a:avLst/>
            </a:prstGeom>
          </p:spPr>
        </p:pic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9D90C302-9620-4D61-815E-0BCB776D923D}"/>
                </a:ext>
              </a:extLst>
            </p:cNvPr>
            <p:cNvSpPr txBox="1"/>
            <p:nvPr/>
          </p:nvSpPr>
          <p:spPr>
            <a:xfrm>
              <a:off x="8870702" y="462976"/>
              <a:ext cx="2594919" cy="94068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>
                  <a:solidFill>
                    <a:srgbClr val="C37B89"/>
                  </a:solidFill>
                </a:rPr>
                <a:t>إعادة التدوير</a:t>
              </a:r>
              <a:endParaRPr lang="ar-SA" sz="2400" b="1" dirty="0">
                <a:solidFill>
                  <a:srgbClr val="C37B89"/>
                </a:solidFill>
              </a:endParaRPr>
            </a:p>
          </p:txBody>
        </p:sp>
      </p:grp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CCA4F302-0941-4BDF-A75B-2EAB848FA5F3}"/>
              </a:ext>
            </a:extLst>
          </p:cNvPr>
          <p:cNvSpPr txBox="1"/>
          <p:nvPr/>
        </p:nvSpPr>
        <p:spPr>
          <a:xfrm>
            <a:off x="532818" y="544557"/>
            <a:ext cx="813821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57A3A7"/>
                </a:solidFill>
                <a:cs typeface="DecoType Naskh" panose="02010400000000000000" pitchFamily="2" charset="-78"/>
              </a:rPr>
              <a:t>بالاستعانة بقراءة نص ( إعادة التدوير ) صفحة 135 اجب عن الأسئلة التالية 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71AFE77C-8249-455D-8B6D-D75112F619D2}"/>
              </a:ext>
            </a:extLst>
          </p:cNvPr>
          <p:cNvSpPr txBox="1"/>
          <p:nvPr/>
        </p:nvSpPr>
        <p:spPr>
          <a:xfrm>
            <a:off x="1099458" y="3136612"/>
            <a:ext cx="993377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85516F"/>
                </a:solidFill>
                <a:cs typeface="+mj-cs"/>
              </a:rPr>
              <a:t>لماذا يعد البلاستيك من اصعب المواد في إعادة التدوير ؟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B0388FAB-E333-4CF3-B86E-6E7284E4A085}"/>
              </a:ext>
            </a:extLst>
          </p:cNvPr>
          <p:cNvSpPr txBox="1"/>
          <p:nvPr/>
        </p:nvSpPr>
        <p:spPr>
          <a:xfrm>
            <a:off x="2334423" y="3721387"/>
            <a:ext cx="875811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tx2">
                    <a:lumMod val="60000"/>
                    <a:lumOff val="40000"/>
                  </a:schemeClr>
                </a:solidFill>
                <a:cs typeface="+mj-cs"/>
              </a:rPr>
              <a:t>لوجود أنواع عديدة منه 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8D07A6CF-C9EA-47E0-8845-D7264D0E56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947" t="66699" r="28165" b="10794"/>
          <a:stretch/>
        </p:blipFill>
        <p:spPr>
          <a:xfrm>
            <a:off x="4996542" y="4769892"/>
            <a:ext cx="5960490" cy="1543551"/>
          </a:xfrm>
          <a:prstGeom prst="rect">
            <a:avLst/>
          </a:prstGeom>
        </p:spPr>
      </p:pic>
      <p:pic>
        <p:nvPicPr>
          <p:cNvPr id="9" name="#نفرزها الطريقة والفائدة">
            <a:hlinkClick r:id="" action="ppaction://media"/>
            <a:extLst>
              <a:ext uri="{FF2B5EF4-FFF2-40B4-BE49-F238E27FC236}">
                <a16:creationId xmlns:a16="http://schemas.microsoft.com/office/drawing/2014/main" id="{CBE45A97-5FCA-490C-AC0D-782C5EC04A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9400" y="3907934"/>
            <a:ext cx="3793067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665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54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/>
      <p:bldP spid="8" grpId="0"/>
      <p:bldP spid="18" grpId="0"/>
      <p:bldP spid="19" grpId="0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AEC2D479-F8DE-4B6B-B0CD-B8755E5960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1" t="64061" r="32988"/>
          <a:stretch/>
        </p:blipFill>
        <p:spPr>
          <a:xfrm>
            <a:off x="2596055" y="473780"/>
            <a:ext cx="6148552" cy="5910439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E19FF57D-D7B2-465A-9C43-401EF909E8D2}"/>
              </a:ext>
            </a:extLst>
          </p:cNvPr>
          <p:cNvSpPr txBox="1"/>
          <p:nvPr/>
        </p:nvSpPr>
        <p:spPr>
          <a:xfrm>
            <a:off x="3418489" y="2905420"/>
            <a:ext cx="4335517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dirty="0"/>
              <a:t>ما أنواع النباتات البذرية </a:t>
            </a:r>
          </a:p>
        </p:txBody>
      </p:sp>
    </p:spTree>
    <p:extLst>
      <p:ext uri="{BB962C8B-B14F-4D97-AF65-F5344CB8AC3E}">
        <p14:creationId xmlns:p14="http://schemas.microsoft.com/office/powerpoint/2010/main" val="1795941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2F4F163E-9CA1-41B6-BE3F-A703CC56D7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7"/>
          <a:stretch/>
        </p:blipFill>
        <p:spPr bwMode="auto">
          <a:xfrm>
            <a:off x="482037" y="1849498"/>
            <a:ext cx="9783868" cy="303255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صورة الشريحة 4">
                <a:extLst>
                  <a:ext uri="{FF2B5EF4-FFF2-40B4-BE49-F238E27FC236}">
                    <a16:creationId xmlns:a16="http://schemas.microsoft.com/office/drawing/2014/main" id="{A02C4067-2493-4ECA-817A-6489722C9C9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20981603">
              <a:off x="4472820" y="2561318"/>
              <a:ext cx="1864687" cy="1048886"/>
            </p:xfrm>
            <a:graphic>
              <a:graphicData uri="http://schemas.microsoft.com/office/powerpoint/2016/slidezoom">
                <pslz:sldZm>
                  <pslz:sldZmObj sldId="523" cId="1370808892">
                    <pslz:zmPr id="{350A1BEB-296C-46F9-A1C0-33B5B10A4FED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20981603">
                          <a:off x="0" y="0"/>
                          <a:ext cx="1864687" cy="1048886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softEdge rad="1125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صورة الشريحة 4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A02C4067-2493-4ECA-817A-6489722C9C9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20981603">
                <a:off x="4472820" y="2561318"/>
                <a:ext cx="1864687" cy="104888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صورة الشريحة 5">
                <a:extLst>
                  <a:ext uri="{FF2B5EF4-FFF2-40B4-BE49-F238E27FC236}">
                    <a16:creationId xmlns:a16="http://schemas.microsoft.com/office/drawing/2014/main" id="{75582616-4DD4-4B50-B9B2-F40BFAEFC71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279375">
              <a:off x="7045698" y="2591327"/>
              <a:ext cx="1757988" cy="988868"/>
            </p:xfrm>
            <a:graphic>
              <a:graphicData uri="http://schemas.microsoft.com/office/powerpoint/2016/slidezoom">
                <pslz:sldZm>
                  <pslz:sldZmObj sldId="524" cId="1795941754">
                    <pslz:zmPr id="{C2D1615E-6079-416A-83BA-AF89E53A8DF6}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279375">
                          <a:off x="0" y="0"/>
                          <a:ext cx="1757988" cy="988868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softEdge rad="1125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صورة الشريحة 5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75582616-4DD4-4B50-B9B2-F40BFAEFC71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279375">
                <a:off x="7045698" y="2591327"/>
                <a:ext cx="1757988" cy="988868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صورة الشريحة 6">
                <a:extLst>
                  <a:ext uri="{FF2B5EF4-FFF2-40B4-BE49-F238E27FC236}">
                    <a16:creationId xmlns:a16="http://schemas.microsoft.com/office/drawing/2014/main" id="{1A6CD641-BD92-43BC-86A4-E5D804D5CE1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20960469">
              <a:off x="2129564" y="2997828"/>
              <a:ext cx="1873979" cy="1054113"/>
            </p:xfrm>
            <a:graphic>
              <a:graphicData uri="http://schemas.microsoft.com/office/powerpoint/2016/slidezoom">
                <pslz:sldZm>
                  <pslz:sldZmObj sldId="525" cId="1513979667">
                    <pslz:zmPr id="{22109067-EE29-4C6E-9D8E-FCF318C30C8F}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20960469">
                          <a:off x="0" y="0"/>
                          <a:ext cx="1873979" cy="1054113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softEdge rad="1125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صورة الشريحة 6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1A6CD641-BD92-43BC-86A4-E5D804D5CE1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0960469">
                <a:off x="2129564" y="2997828"/>
                <a:ext cx="1873979" cy="1054113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mc:Fallback>
      </mc:AlternateContent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2EBC65D4-E51F-42E8-9F03-42D1E167E1CC}"/>
              </a:ext>
            </a:extLst>
          </p:cNvPr>
          <p:cNvGrpSpPr/>
          <p:nvPr/>
        </p:nvGrpSpPr>
        <p:grpSpPr>
          <a:xfrm>
            <a:off x="8173415" y="20294"/>
            <a:ext cx="3536548" cy="1955652"/>
            <a:chOff x="8695827" y="-34772"/>
            <a:chExt cx="2900786" cy="2380593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130F6649-5DB8-414B-95D8-C6C94D941E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12" t="65287"/>
            <a:stretch/>
          </p:blipFill>
          <p:spPr>
            <a:xfrm>
              <a:off x="9334261" y="-34772"/>
              <a:ext cx="2262352" cy="2380593"/>
            </a:xfrm>
            <a:prstGeom prst="rect">
              <a:avLst/>
            </a:prstGeom>
          </p:spPr>
        </p:pic>
        <p:sp>
          <p:nvSpPr>
            <p:cNvPr id="10" name="مربع نص 9">
              <a:extLst>
                <a:ext uri="{FF2B5EF4-FFF2-40B4-BE49-F238E27FC236}">
                  <a16:creationId xmlns:a16="http://schemas.microsoft.com/office/drawing/2014/main" id="{E3CD875E-170D-4D84-A825-02CE6515FBB6}"/>
                </a:ext>
              </a:extLst>
            </p:cNvPr>
            <p:cNvSpPr txBox="1"/>
            <p:nvPr/>
          </p:nvSpPr>
          <p:spPr>
            <a:xfrm>
              <a:off x="8695827" y="760690"/>
              <a:ext cx="2436874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مراجعة ما سبق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620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مربع نص 17">
            <a:extLst>
              <a:ext uri="{FF2B5EF4-FFF2-40B4-BE49-F238E27FC236}">
                <a16:creationId xmlns:a16="http://schemas.microsoft.com/office/drawing/2014/main" id="{76D5DEA5-FFFE-44B8-944D-D7B04D95F2ED}"/>
              </a:ext>
            </a:extLst>
          </p:cNvPr>
          <p:cNvSpPr txBox="1"/>
          <p:nvPr/>
        </p:nvSpPr>
        <p:spPr>
          <a:xfrm>
            <a:off x="8763000" y="1577729"/>
            <a:ext cx="2194032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85516F"/>
                </a:solidFill>
                <a:cs typeface="+mj-cs"/>
              </a:rPr>
              <a:t>1-الاسهل في إعادة التدوير 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FA9131D6-B773-4246-BDDC-8FC1424096FC}"/>
              </a:ext>
            </a:extLst>
          </p:cNvPr>
          <p:cNvSpPr txBox="1"/>
          <p:nvPr/>
        </p:nvSpPr>
        <p:spPr>
          <a:xfrm>
            <a:off x="8839200" y="2778295"/>
            <a:ext cx="2194032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85516F"/>
                </a:solidFill>
                <a:cs typeface="+mj-cs"/>
              </a:rPr>
              <a:t>2,3,4 ,5 يمكن إعادة تدويرها</a:t>
            </a:r>
          </a:p>
        </p:txBody>
      </p:sp>
      <p:pic>
        <p:nvPicPr>
          <p:cNvPr id="10242" name="Picture 2" descr="تدوير البلاستيك بأيدٍ كويتية">
            <a:extLst>
              <a:ext uri="{FF2B5EF4-FFF2-40B4-BE49-F238E27FC236}">
                <a16:creationId xmlns:a16="http://schemas.microsoft.com/office/drawing/2014/main" id="{51C3FFC6-CDF8-4C08-99FF-855C60AFE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21" y="824559"/>
            <a:ext cx="8747351" cy="511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0567290B-7F24-4DFE-B806-A8CD0FE9566B}"/>
              </a:ext>
            </a:extLst>
          </p:cNvPr>
          <p:cNvSpPr txBox="1"/>
          <p:nvPr/>
        </p:nvSpPr>
        <p:spPr>
          <a:xfrm>
            <a:off x="8926286" y="4347955"/>
            <a:ext cx="2194032" cy="20621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85516F"/>
                </a:solidFill>
                <a:cs typeface="+mj-cs"/>
              </a:rPr>
              <a:t> 6,7</a:t>
            </a:r>
          </a:p>
          <a:p>
            <a:pPr algn="ctr"/>
            <a:r>
              <a:rPr lang="ar-SA" sz="3200" b="1" dirty="0">
                <a:solidFill>
                  <a:srgbClr val="85516F"/>
                </a:solidFill>
                <a:cs typeface="+mj-cs"/>
              </a:rPr>
              <a:t>لا يمكن إعادة تدويرها</a:t>
            </a:r>
          </a:p>
          <a:p>
            <a:pPr algn="ctr"/>
            <a:r>
              <a:rPr lang="ar-SA" sz="3200" b="1" dirty="0">
                <a:solidFill>
                  <a:srgbClr val="002060"/>
                </a:solidFill>
                <a:cs typeface="+mj-cs"/>
              </a:rPr>
              <a:t>لماذا ؟</a:t>
            </a:r>
          </a:p>
        </p:txBody>
      </p:sp>
    </p:spTree>
    <p:extLst>
      <p:ext uri="{BB962C8B-B14F-4D97-AF65-F5344CB8AC3E}">
        <p14:creationId xmlns:p14="http://schemas.microsoft.com/office/powerpoint/2010/main" val="2746336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32A4727C-D791-402C-9E37-F4EE983BC7CD}"/>
              </a:ext>
            </a:extLst>
          </p:cNvPr>
          <p:cNvSpPr txBox="1"/>
          <p:nvPr/>
        </p:nvSpPr>
        <p:spPr>
          <a:xfrm>
            <a:off x="1012371" y="1124751"/>
            <a:ext cx="993377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85516F"/>
                </a:solidFill>
                <a:cs typeface="+mj-cs"/>
              </a:rPr>
              <a:t>أي المواد المعاد تدويرها تستخدم كثيرا في الصناعات ؟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1F07D61A-99DA-459B-A3F8-C33CBC671A08}"/>
              </a:ext>
            </a:extLst>
          </p:cNvPr>
          <p:cNvSpPr txBox="1"/>
          <p:nvPr/>
        </p:nvSpPr>
        <p:spPr>
          <a:xfrm>
            <a:off x="1992086" y="1600812"/>
            <a:ext cx="8758119" cy="20621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tx2">
                    <a:lumMod val="60000"/>
                    <a:lumOff val="40000"/>
                  </a:schemeClr>
                </a:solidFill>
                <a:cs typeface="+mj-cs"/>
              </a:rPr>
              <a:t>المعادن وخصوصا الحديد 25% من الحديد المستخدم في العلب والأدوات والسيارات من الحديد الصلب المعاد تدويره </a:t>
            </a:r>
          </a:p>
          <a:p>
            <a:r>
              <a:rPr lang="ar-SA" sz="3200" b="1" dirty="0">
                <a:solidFill>
                  <a:schemeClr val="tx2">
                    <a:lumMod val="60000"/>
                    <a:lumOff val="40000"/>
                  </a:schemeClr>
                </a:solidFill>
                <a:cs typeface="+mj-cs"/>
              </a:rPr>
              <a:t>كما ان 100% من الحديد المستخدم في الدعامات الصفائح المستخدمة في البناء من الحديد المعاد تدويره</a:t>
            </a:r>
          </a:p>
        </p:txBody>
      </p: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6791DAFB-E58F-4751-9182-4686BC4D5D6F}"/>
              </a:ext>
            </a:extLst>
          </p:cNvPr>
          <p:cNvGrpSpPr/>
          <p:nvPr/>
        </p:nvGrpSpPr>
        <p:grpSpPr>
          <a:xfrm>
            <a:off x="8464037" y="149310"/>
            <a:ext cx="2999540" cy="1095087"/>
            <a:chOff x="8870702" y="0"/>
            <a:chExt cx="2594920" cy="1761594"/>
          </a:xfrm>
        </p:grpSpPr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D618D0FB-0112-42C6-B684-51641829FA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5" t="3423" r="64656" b="66126"/>
            <a:stretch/>
          </p:blipFill>
          <p:spPr>
            <a:xfrm>
              <a:off x="8870703" y="0"/>
              <a:ext cx="2594919" cy="1761594"/>
            </a:xfrm>
            <a:prstGeom prst="rect">
              <a:avLst/>
            </a:prstGeom>
          </p:spPr>
        </p:pic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9D90C302-9620-4D61-815E-0BCB776D923D}"/>
                </a:ext>
              </a:extLst>
            </p:cNvPr>
            <p:cNvSpPr txBox="1"/>
            <p:nvPr/>
          </p:nvSpPr>
          <p:spPr>
            <a:xfrm>
              <a:off x="8870702" y="462976"/>
              <a:ext cx="2594919" cy="94068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>
                  <a:solidFill>
                    <a:srgbClr val="C37B89"/>
                  </a:solidFill>
                </a:rPr>
                <a:t>إعادة التدوير</a:t>
              </a:r>
              <a:endParaRPr lang="ar-SA" sz="2400" b="1" dirty="0">
                <a:solidFill>
                  <a:srgbClr val="C37B89"/>
                </a:solidFill>
              </a:endParaRPr>
            </a:p>
          </p:txBody>
        </p:sp>
      </p:grp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CCA4F302-0941-4BDF-A75B-2EAB848FA5F3}"/>
              </a:ext>
            </a:extLst>
          </p:cNvPr>
          <p:cNvSpPr txBox="1"/>
          <p:nvPr/>
        </p:nvSpPr>
        <p:spPr>
          <a:xfrm>
            <a:off x="532818" y="544557"/>
            <a:ext cx="813821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57A3A7"/>
                </a:solidFill>
                <a:cs typeface="DecoType Naskh" panose="02010400000000000000" pitchFamily="2" charset="-78"/>
              </a:rPr>
              <a:t>بالاستعانة بقراءة نص ( إعادة التدوير ) صفحة 135 اجب عن الأسئلة التالية 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71AFE77C-8249-455D-8B6D-D75112F619D2}"/>
              </a:ext>
            </a:extLst>
          </p:cNvPr>
          <p:cNvSpPr txBox="1"/>
          <p:nvPr/>
        </p:nvSpPr>
        <p:spPr>
          <a:xfrm>
            <a:off x="816430" y="3662915"/>
            <a:ext cx="993377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85516F"/>
                </a:solidFill>
                <a:cs typeface="+mj-cs"/>
              </a:rPr>
              <a:t>ما الفائدة العائدة من استخدام الحديد المعاد تدويره 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B0388FAB-E333-4CF3-B86E-6E7284E4A085}"/>
              </a:ext>
            </a:extLst>
          </p:cNvPr>
          <p:cNvSpPr txBox="1"/>
          <p:nvPr/>
        </p:nvSpPr>
        <p:spPr>
          <a:xfrm>
            <a:off x="1992085" y="4163589"/>
            <a:ext cx="8758119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tx2">
                    <a:lumMod val="60000"/>
                    <a:lumOff val="40000"/>
                  </a:schemeClr>
                </a:solidFill>
                <a:cs typeface="+mj-cs"/>
              </a:rPr>
              <a:t>1 طن من الحديد المعاد تدويره يوفر 1,1 طن من الحديد الخام و 0,5 طن من الفحم</a:t>
            </a:r>
          </a:p>
          <a:p>
            <a:r>
              <a:rPr lang="ar-SA" sz="3200" b="1" dirty="0">
                <a:solidFill>
                  <a:schemeClr val="tx2">
                    <a:lumMod val="60000"/>
                    <a:lumOff val="40000"/>
                  </a:schemeClr>
                </a:solidFill>
                <a:cs typeface="+mj-cs"/>
              </a:rPr>
              <a:t>ويقلل 75% من الطاقة المستهلكة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4B31B2A4-AEE6-42CD-BF8F-30CD3266E567}"/>
              </a:ext>
            </a:extLst>
          </p:cNvPr>
          <p:cNvSpPr txBox="1"/>
          <p:nvPr/>
        </p:nvSpPr>
        <p:spPr>
          <a:xfrm>
            <a:off x="892630" y="5733249"/>
            <a:ext cx="993377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85516F"/>
                </a:solidFill>
                <a:cs typeface="+mj-cs"/>
              </a:rPr>
              <a:t>ما المعادن الأخرى التي يمكن إعادة تدويرها ؟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B364229A-7EFB-43F3-80E9-E3704E4487D0}"/>
              </a:ext>
            </a:extLst>
          </p:cNvPr>
          <p:cNvSpPr txBox="1"/>
          <p:nvPr/>
        </p:nvSpPr>
        <p:spPr>
          <a:xfrm>
            <a:off x="272144" y="5733249"/>
            <a:ext cx="450180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tx2">
                    <a:lumMod val="60000"/>
                    <a:lumOff val="40000"/>
                  </a:schemeClr>
                </a:solidFill>
                <a:cs typeface="+mj-cs"/>
              </a:rPr>
              <a:t>النحاس والالمونيوم والرصاص </a:t>
            </a:r>
          </a:p>
        </p:txBody>
      </p:sp>
    </p:spTree>
    <p:extLst>
      <p:ext uri="{BB962C8B-B14F-4D97-AF65-F5344CB8AC3E}">
        <p14:creationId xmlns:p14="http://schemas.microsoft.com/office/powerpoint/2010/main" val="12399434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8" grpId="0"/>
      <p:bldP spid="19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32A4727C-D791-402C-9E37-F4EE983BC7CD}"/>
              </a:ext>
            </a:extLst>
          </p:cNvPr>
          <p:cNvSpPr txBox="1"/>
          <p:nvPr/>
        </p:nvSpPr>
        <p:spPr>
          <a:xfrm>
            <a:off x="816429" y="1243784"/>
            <a:ext cx="993377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85516F"/>
                </a:solidFill>
                <a:cs typeface="+mj-cs"/>
              </a:rPr>
              <a:t>كيف يتم تدوير الورق ؟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1F07D61A-99DA-459B-A3F8-C33CBC671A08}"/>
              </a:ext>
            </a:extLst>
          </p:cNvPr>
          <p:cNvSpPr txBox="1"/>
          <p:nvPr/>
        </p:nvSpPr>
        <p:spPr>
          <a:xfrm>
            <a:off x="1992085" y="1942636"/>
            <a:ext cx="8758119" cy="20621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tx2">
                    <a:lumMod val="60000"/>
                    <a:lumOff val="40000"/>
                  </a:schemeClr>
                </a:solidFill>
                <a:cs typeface="+mj-cs"/>
              </a:rPr>
              <a:t>يتم تدويره الى الورق الصحي والمواد العازلة والكرتون </a:t>
            </a:r>
          </a:p>
          <a:p>
            <a:r>
              <a:rPr lang="ar-SA" sz="3200" b="1" dirty="0">
                <a:solidFill>
                  <a:schemeClr val="tx2">
                    <a:lumMod val="60000"/>
                    <a:lumOff val="40000"/>
                  </a:schemeClr>
                </a:solidFill>
                <a:cs typeface="+mj-cs"/>
              </a:rPr>
              <a:t>كما يستخدم أصحاب الماشية قصاصات الورق بدلا من القش في ارضيات الحظائر</a:t>
            </a:r>
          </a:p>
          <a:p>
            <a:r>
              <a:rPr lang="ar-SA" sz="3200" b="1" dirty="0">
                <a:solidFill>
                  <a:schemeClr val="tx2">
                    <a:lumMod val="60000"/>
                    <a:lumOff val="40000"/>
                  </a:schemeClr>
                </a:solidFill>
                <a:cs typeface="+mj-cs"/>
              </a:rPr>
              <a:t>كما يمكن تدويره الى السماد الطبيعي </a:t>
            </a:r>
          </a:p>
        </p:txBody>
      </p: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6791DAFB-E58F-4751-9182-4686BC4D5D6F}"/>
              </a:ext>
            </a:extLst>
          </p:cNvPr>
          <p:cNvGrpSpPr/>
          <p:nvPr/>
        </p:nvGrpSpPr>
        <p:grpSpPr>
          <a:xfrm>
            <a:off x="8464037" y="149310"/>
            <a:ext cx="2999540" cy="1095087"/>
            <a:chOff x="8870702" y="0"/>
            <a:chExt cx="2594920" cy="1761594"/>
          </a:xfrm>
        </p:grpSpPr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D618D0FB-0112-42C6-B684-51641829FA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5" t="3423" r="64656" b="66126"/>
            <a:stretch/>
          </p:blipFill>
          <p:spPr>
            <a:xfrm>
              <a:off x="8870703" y="0"/>
              <a:ext cx="2594919" cy="1761594"/>
            </a:xfrm>
            <a:prstGeom prst="rect">
              <a:avLst/>
            </a:prstGeom>
          </p:spPr>
        </p:pic>
        <p:sp>
          <p:nvSpPr>
            <p:cNvPr id="16" name="مربع نص 15">
              <a:extLst>
                <a:ext uri="{FF2B5EF4-FFF2-40B4-BE49-F238E27FC236}">
                  <a16:creationId xmlns:a16="http://schemas.microsoft.com/office/drawing/2014/main" id="{9D90C302-9620-4D61-815E-0BCB776D923D}"/>
                </a:ext>
              </a:extLst>
            </p:cNvPr>
            <p:cNvSpPr txBox="1"/>
            <p:nvPr/>
          </p:nvSpPr>
          <p:spPr>
            <a:xfrm>
              <a:off x="8870702" y="462976"/>
              <a:ext cx="2594919" cy="94068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>
                  <a:solidFill>
                    <a:srgbClr val="C37B89"/>
                  </a:solidFill>
                </a:rPr>
                <a:t>إعادة التدوير</a:t>
              </a:r>
              <a:endParaRPr lang="ar-SA" sz="2400" b="1" dirty="0">
                <a:solidFill>
                  <a:srgbClr val="C37B89"/>
                </a:solidFill>
              </a:endParaRPr>
            </a:p>
          </p:txBody>
        </p:sp>
      </p:grp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CCA4F302-0941-4BDF-A75B-2EAB848FA5F3}"/>
              </a:ext>
            </a:extLst>
          </p:cNvPr>
          <p:cNvSpPr txBox="1"/>
          <p:nvPr/>
        </p:nvSpPr>
        <p:spPr>
          <a:xfrm>
            <a:off x="532818" y="544557"/>
            <a:ext cx="813821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57A3A7"/>
                </a:solidFill>
                <a:cs typeface="DecoType Naskh" panose="02010400000000000000" pitchFamily="2" charset="-78"/>
              </a:rPr>
              <a:t>بالاستعانة بقراءة نص ( إعادة التدوير ) صفحة 135 اجب عن الأسئلة التالية 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71AFE77C-8249-455D-8B6D-D75112F619D2}"/>
              </a:ext>
            </a:extLst>
          </p:cNvPr>
          <p:cNvSpPr txBox="1"/>
          <p:nvPr/>
        </p:nvSpPr>
        <p:spPr>
          <a:xfrm>
            <a:off x="816430" y="4122897"/>
            <a:ext cx="993377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85516F"/>
                </a:solidFill>
                <a:cs typeface="+mj-cs"/>
              </a:rPr>
              <a:t>ما الفائدة العائدة من إعادة تدوير الورق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B0388FAB-E333-4CF3-B86E-6E7284E4A085}"/>
              </a:ext>
            </a:extLst>
          </p:cNvPr>
          <p:cNvSpPr txBox="1"/>
          <p:nvPr/>
        </p:nvSpPr>
        <p:spPr>
          <a:xfrm>
            <a:off x="1365595" y="4623571"/>
            <a:ext cx="9384609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tx2">
                    <a:lumMod val="60000"/>
                    <a:lumOff val="40000"/>
                  </a:schemeClr>
                </a:solidFill>
                <a:cs typeface="+mj-cs"/>
              </a:rPr>
              <a:t>1طن من الورق المعاد تدويره يحمي 17 شجرة ويوفر 26000لتر ماء و 1900 لتر من النفط و 4000 كيلو وات من الكهرباء </a:t>
            </a:r>
          </a:p>
        </p:txBody>
      </p:sp>
      <p:pic>
        <p:nvPicPr>
          <p:cNvPr id="12290" name="Picture 2" descr="جريدة الجريدة الكويتية | والدته أخفت الورق الصحي فضربها">
            <a:extLst>
              <a:ext uri="{FF2B5EF4-FFF2-40B4-BE49-F238E27FC236}">
                <a16:creationId xmlns:a16="http://schemas.microsoft.com/office/drawing/2014/main" id="{0B569D5D-B8FF-429D-955F-4A813635A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04" y="1299418"/>
            <a:ext cx="1771208" cy="132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ورق عازل منقط ماسي المحول DDP/ورق كابل - الصين ورق كابل العزل، ورق DDP، ورق  تحويل، ورق كابل، ورق مادة الحشوة، ورق مستحضر، ورق منقط ماسي، ورق منقط، ورق  إعادة المسح الضوئي،">
            <a:extLst>
              <a:ext uri="{FF2B5EF4-FFF2-40B4-BE49-F238E27FC236}">
                <a16:creationId xmlns:a16="http://schemas.microsoft.com/office/drawing/2014/main" id="{77A92EC0-2116-41A1-92B9-C75762503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04" y="2681748"/>
            <a:ext cx="1459266" cy="1955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57231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4B44340-60C3-4F72-A084-61AC1D0843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036" t="36508" r="2857" b="57975"/>
          <a:stretch/>
        </p:blipFill>
        <p:spPr>
          <a:xfrm>
            <a:off x="947056" y="928098"/>
            <a:ext cx="10123715" cy="968829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36E71480-4C6F-4872-92E8-7DF0D4CA7A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DFDF1"/>
              </a:clrFrom>
              <a:clrTo>
                <a:srgbClr val="FDFDF1">
                  <a:alpha val="0"/>
                </a:srgbClr>
              </a:clrTo>
            </a:clrChange>
          </a:blip>
          <a:srcRect l="4107" t="43492" r="66339" b="40476"/>
          <a:stretch/>
        </p:blipFill>
        <p:spPr>
          <a:xfrm>
            <a:off x="2921363" y="2171699"/>
            <a:ext cx="5743666" cy="175259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F60F40A9-9BC8-4313-BF55-F7AD7792B8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96" t="50000" r="43929" b="42778"/>
          <a:stretch/>
        </p:blipFill>
        <p:spPr>
          <a:xfrm>
            <a:off x="1103796" y="4152720"/>
            <a:ext cx="9824650" cy="808354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E08F7938-87E8-4480-A07F-E442102C45BD}"/>
              </a:ext>
            </a:extLst>
          </p:cNvPr>
          <p:cNvSpPr txBox="1"/>
          <p:nvPr/>
        </p:nvSpPr>
        <p:spPr>
          <a:xfrm>
            <a:off x="5306748" y="5189496"/>
            <a:ext cx="118766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chemeClr val="accent1">
                    <a:lumMod val="75000"/>
                  </a:schemeClr>
                </a:solidFill>
              </a:rPr>
              <a:t>النفط</a:t>
            </a:r>
            <a:endParaRPr lang="ar-SA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019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076B2ED-B058-49B9-85EC-A1E93E8C48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982" t="25714" r="2678" b="22857"/>
          <a:stretch/>
        </p:blipFill>
        <p:spPr>
          <a:xfrm>
            <a:off x="6460536" y="1088570"/>
            <a:ext cx="4261894" cy="4680857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C6AF9A7-0FA5-4AEC-8CAB-BC9FF153E2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518" t="17143" r="10178" b="14603"/>
          <a:stretch/>
        </p:blipFill>
        <p:spPr>
          <a:xfrm>
            <a:off x="1469570" y="613311"/>
            <a:ext cx="3418116" cy="563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3609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AEC2D479-F8DE-4B6B-B0CD-B8755E5960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1" t="66550" r="32988" b="5095"/>
          <a:stretch/>
        </p:blipFill>
        <p:spPr>
          <a:xfrm>
            <a:off x="2385848" y="567559"/>
            <a:ext cx="7062952" cy="5087007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E19FF57D-D7B2-465A-9C43-401EF909E8D2}"/>
              </a:ext>
            </a:extLst>
          </p:cNvPr>
          <p:cNvSpPr txBox="1"/>
          <p:nvPr/>
        </p:nvSpPr>
        <p:spPr>
          <a:xfrm>
            <a:off x="3725917" y="2848387"/>
            <a:ext cx="4188373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كيف تتكاثر الاسفنجيات </a:t>
            </a:r>
            <a:r>
              <a:rPr kumimoji="0" lang="ar-SA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والجوفمعويات</a:t>
            </a: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3979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مجموعة 20">
            <a:extLst>
              <a:ext uri="{FF2B5EF4-FFF2-40B4-BE49-F238E27FC236}">
                <a16:creationId xmlns:a16="http://schemas.microsoft.com/office/drawing/2014/main" id="{A6DB91BE-C764-41C5-B811-EF31689A3598}"/>
              </a:ext>
            </a:extLst>
          </p:cNvPr>
          <p:cNvGrpSpPr/>
          <p:nvPr/>
        </p:nvGrpSpPr>
        <p:grpSpPr>
          <a:xfrm>
            <a:off x="8961196" y="158409"/>
            <a:ext cx="2727435" cy="1173494"/>
            <a:chOff x="9334261" y="54911"/>
            <a:chExt cx="2262352" cy="2380593"/>
          </a:xfrm>
        </p:grpSpPr>
        <p:pic>
          <p:nvPicPr>
            <p:cNvPr id="22" name="صورة 21">
              <a:extLst>
                <a:ext uri="{FF2B5EF4-FFF2-40B4-BE49-F238E27FC236}">
                  <a16:creationId xmlns:a16="http://schemas.microsoft.com/office/drawing/2014/main" id="{FD12EA21-875E-465D-BAF3-133C524DC0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12" t="65287"/>
            <a:stretch/>
          </p:blipFill>
          <p:spPr>
            <a:xfrm>
              <a:off x="9334261" y="54911"/>
              <a:ext cx="2262352" cy="2380593"/>
            </a:xfrm>
            <a:prstGeom prst="rect">
              <a:avLst/>
            </a:prstGeom>
          </p:spPr>
        </p:pic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8F0AAE0B-C4FA-4D5C-9337-1FEACA522D8F}"/>
                </a:ext>
              </a:extLst>
            </p:cNvPr>
            <p:cNvSpPr txBox="1"/>
            <p:nvPr/>
          </p:nvSpPr>
          <p:spPr>
            <a:xfrm>
              <a:off x="9621959" y="714496"/>
              <a:ext cx="1376759" cy="106142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التفكير الناقد</a:t>
              </a:r>
            </a:p>
          </p:txBody>
        </p:sp>
      </p:grpSp>
      <p:pic>
        <p:nvPicPr>
          <p:cNvPr id="25" name="صورة 24">
            <a:extLst>
              <a:ext uri="{FF2B5EF4-FFF2-40B4-BE49-F238E27FC236}">
                <a16:creationId xmlns:a16="http://schemas.microsoft.com/office/drawing/2014/main" id="{33B3930F-364E-4683-ACAD-ABE6A24FD3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6E7E9"/>
              </a:clrFrom>
              <a:clrTo>
                <a:srgbClr val="E6E7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2" t="36935" r="51382" b="35173"/>
          <a:stretch/>
        </p:blipFill>
        <p:spPr>
          <a:xfrm>
            <a:off x="2423160" y="1136309"/>
            <a:ext cx="5409457" cy="3115652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E64ECD3C-96BF-47C1-A06B-B3C4E4AB7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901" y="3214437"/>
            <a:ext cx="2856129" cy="285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359E4B10-7091-4D2F-8745-AA50D99C5B42}"/>
              </a:ext>
            </a:extLst>
          </p:cNvPr>
          <p:cNvSpPr txBox="1"/>
          <p:nvPr/>
        </p:nvSpPr>
        <p:spPr>
          <a:xfrm>
            <a:off x="3167742" y="1539973"/>
            <a:ext cx="4085147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dirty="0">
                <a:solidFill>
                  <a:srgbClr val="002060"/>
                </a:solidFill>
              </a:rPr>
              <a:t>فسر لماذا تعد عملية إعادة الاستخدام في بعض الأحيان افضل من عملية إعادة التدوير</a:t>
            </a:r>
          </a:p>
        </p:txBody>
      </p:sp>
    </p:spTree>
    <p:extLst>
      <p:ext uri="{BB962C8B-B14F-4D97-AF65-F5344CB8AC3E}">
        <p14:creationId xmlns:p14="http://schemas.microsoft.com/office/powerpoint/2010/main" val="42353896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Singl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8EFED28A-723A-49EF-9011-38B4A19F33FC}"/>
              </a:ext>
            </a:extLst>
          </p:cNvPr>
          <p:cNvGrpSpPr/>
          <p:nvPr/>
        </p:nvGrpSpPr>
        <p:grpSpPr>
          <a:xfrm>
            <a:off x="-517417" y="85162"/>
            <a:ext cx="3594778" cy="1468538"/>
            <a:chOff x="8953353" y="-104650"/>
            <a:chExt cx="2643260" cy="2380593"/>
          </a:xfrm>
        </p:grpSpPr>
        <p:pic>
          <p:nvPicPr>
            <p:cNvPr id="14" name="صورة 13">
              <a:extLst>
                <a:ext uri="{FF2B5EF4-FFF2-40B4-BE49-F238E27FC236}">
                  <a16:creationId xmlns:a16="http://schemas.microsoft.com/office/drawing/2014/main" id="{EE0A76EE-21F4-4902-A9DC-8F6DCCCE32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12" t="65287"/>
            <a:stretch/>
          </p:blipFill>
          <p:spPr>
            <a:xfrm>
              <a:off x="9334261" y="-104650"/>
              <a:ext cx="2262352" cy="2380593"/>
            </a:xfrm>
            <a:prstGeom prst="rect">
              <a:avLst/>
            </a:prstGeom>
          </p:spPr>
        </p:pic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B7FA95DC-8A29-464C-82A5-A9530191D415}"/>
                </a:ext>
              </a:extLst>
            </p:cNvPr>
            <p:cNvSpPr txBox="1"/>
            <p:nvPr/>
          </p:nvSpPr>
          <p:spPr>
            <a:xfrm>
              <a:off x="8953353" y="312312"/>
              <a:ext cx="2607043" cy="154666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tx2">
                      <a:lumMod val="75000"/>
                    </a:schemeClr>
                  </a:solidFill>
                </a:rPr>
                <a:t>الربط بالوطن</a:t>
              </a:r>
            </a:p>
            <a:p>
              <a:pPr algn="ctr"/>
              <a:r>
                <a:rPr lang="ar-SA" sz="2800" b="1" dirty="0">
                  <a:solidFill>
                    <a:schemeClr val="tx2">
                      <a:lumMod val="75000"/>
                    </a:schemeClr>
                  </a:solidFill>
                </a:rPr>
                <a:t> ورؤية2030</a:t>
              </a:r>
            </a:p>
          </p:txBody>
        </p:sp>
      </p:grp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5330008E-A02A-4A57-B484-5B7AF75F1CFA}"/>
              </a:ext>
            </a:extLst>
          </p:cNvPr>
          <p:cNvGrpSpPr/>
          <p:nvPr/>
        </p:nvGrpSpPr>
        <p:grpSpPr>
          <a:xfrm>
            <a:off x="2645229" y="342377"/>
            <a:ext cx="7251473" cy="1761594"/>
            <a:chOff x="8870703" y="0"/>
            <a:chExt cx="2594919" cy="1761594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404AAC91-AE7F-4E7F-9D66-AFBB7F4224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5" t="3423" r="64656" b="66126"/>
            <a:stretch/>
          </p:blipFill>
          <p:spPr>
            <a:xfrm>
              <a:off x="8870703" y="0"/>
              <a:ext cx="2594919" cy="1761594"/>
            </a:xfrm>
            <a:prstGeom prst="rect">
              <a:avLst/>
            </a:prstGeom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D24CCFAF-77B1-4D2C-82EC-2184B9D0EEC2}"/>
                </a:ext>
              </a:extLst>
            </p:cNvPr>
            <p:cNvSpPr txBox="1"/>
            <p:nvPr/>
          </p:nvSpPr>
          <p:spPr>
            <a:xfrm>
              <a:off x="9332411" y="377973"/>
              <a:ext cx="1780919" cy="107721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37B8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تهتم المملكة كثيرا في الحفاظ على البيئة والتنمية المستدامة </a:t>
              </a:r>
              <a:endPara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C37B8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" name="دور شركة _تدوير_ في اقتصاد المملكة">
            <a:hlinkClick r:id="" action="ppaction://media"/>
            <a:extLst>
              <a:ext uri="{FF2B5EF4-FFF2-40B4-BE49-F238E27FC236}">
                <a16:creationId xmlns:a16="http://schemas.microsoft.com/office/drawing/2014/main" id="{0F903086-2F7F-433A-80CD-1C0732309D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44950" y="2361186"/>
            <a:ext cx="6252029" cy="3516766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018640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4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F349D19-A9E8-4753-8153-318C689627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965" t="20032" r="26072" b="19523"/>
          <a:stretch/>
        </p:blipFill>
        <p:spPr>
          <a:xfrm>
            <a:off x="308342" y="865112"/>
            <a:ext cx="9826258" cy="5992888"/>
          </a:xfrm>
          <a:prstGeom prst="rect">
            <a:avLst/>
          </a:prstGeom>
        </p:spPr>
      </p:pic>
      <p:grpSp>
        <p:nvGrpSpPr>
          <p:cNvPr id="22" name="مجموعة 21">
            <a:extLst>
              <a:ext uri="{FF2B5EF4-FFF2-40B4-BE49-F238E27FC236}">
                <a16:creationId xmlns:a16="http://schemas.microsoft.com/office/drawing/2014/main" id="{FE3F92AF-77F7-4984-9BEB-B3CF42736B26}"/>
              </a:ext>
            </a:extLst>
          </p:cNvPr>
          <p:cNvGrpSpPr/>
          <p:nvPr/>
        </p:nvGrpSpPr>
        <p:grpSpPr>
          <a:xfrm>
            <a:off x="9645578" y="0"/>
            <a:ext cx="2891251" cy="1372617"/>
            <a:chOff x="9334261" y="54911"/>
            <a:chExt cx="2262352" cy="2380593"/>
          </a:xfrm>
        </p:grpSpPr>
        <p:pic>
          <p:nvPicPr>
            <p:cNvPr id="23" name="صورة 22">
              <a:extLst>
                <a:ext uri="{FF2B5EF4-FFF2-40B4-BE49-F238E27FC236}">
                  <a16:creationId xmlns:a16="http://schemas.microsoft.com/office/drawing/2014/main" id="{65893CB5-A343-4B1D-B67C-AD6746B673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12" t="65287"/>
            <a:stretch/>
          </p:blipFill>
          <p:spPr>
            <a:xfrm>
              <a:off x="9334261" y="54911"/>
              <a:ext cx="2262352" cy="2380593"/>
            </a:xfrm>
            <a:prstGeom prst="rect">
              <a:avLst/>
            </a:prstGeom>
          </p:spPr>
        </p:pic>
        <p:sp>
          <p:nvSpPr>
            <p:cNvPr id="24" name="مربع نص 23">
              <a:extLst>
                <a:ext uri="{FF2B5EF4-FFF2-40B4-BE49-F238E27FC236}">
                  <a16:creationId xmlns:a16="http://schemas.microsoft.com/office/drawing/2014/main" id="{43BBB19C-2F95-4194-ACD7-69B53F156AC5}"/>
                </a:ext>
              </a:extLst>
            </p:cNvPr>
            <p:cNvSpPr txBox="1"/>
            <p:nvPr/>
          </p:nvSpPr>
          <p:spPr>
            <a:xfrm>
              <a:off x="9452204" y="678469"/>
              <a:ext cx="1311124" cy="90744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b="1" dirty="0">
                  <a:solidFill>
                    <a:schemeClr val="tx2">
                      <a:lumMod val="75000"/>
                    </a:schemeClr>
                  </a:solidFill>
                </a:rPr>
                <a:t>تقويم ختامي</a:t>
              </a:r>
            </a:p>
          </p:txBody>
        </p:sp>
      </p:grpSp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25" name="صورة الشريحة 24">
                <a:extLst>
                  <a:ext uri="{FF2B5EF4-FFF2-40B4-BE49-F238E27FC236}">
                    <a16:creationId xmlns:a16="http://schemas.microsoft.com/office/drawing/2014/main" id="{3AFB21EA-7FAD-4892-B67E-71FCF7F65A0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97472598"/>
                  </p:ext>
                </p:extLst>
              </p:nvPr>
            </p:nvGraphicFramePr>
            <p:xfrm>
              <a:off x="380999" y="5247728"/>
              <a:ext cx="2146822" cy="1207587"/>
            </p:xfrm>
            <a:graphic>
              <a:graphicData uri="http://schemas.microsoft.com/office/powerpoint/2016/slidezoom">
                <pslz:sldZm>
                  <pslz:sldZmObj sldId="514" cId="3718854687">
                    <pslz:zmPr id="{DFC03CD8-4953-4271-B977-F4E7CB82A677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46822" cy="120758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25" name="صورة الشريحة 24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3AFB21EA-7FAD-4892-B67E-71FCF7F65A0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0999" y="5247728"/>
                <a:ext cx="2146822" cy="120758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5" name="مربع نص 4">
            <a:extLst>
              <a:ext uri="{FF2B5EF4-FFF2-40B4-BE49-F238E27FC236}">
                <a16:creationId xmlns:a16="http://schemas.microsoft.com/office/drawing/2014/main" id="{7B3459AE-8515-41C6-8B1D-F5909B8F6BA9}"/>
              </a:ext>
            </a:extLst>
          </p:cNvPr>
          <p:cNvSpPr txBox="1"/>
          <p:nvPr/>
        </p:nvSpPr>
        <p:spPr>
          <a:xfrm>
            <a:off x="8376134" y="778520"/>
            <a:ext cx="15633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حماية البيئة </a:t>
            </a:r>
            <a:endParaRPr lang="ar-SA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8220236-86DA-4E64-8A29-CDCC26106D22}"/>
              </a:ext>
            </a:extLst>
          </p:cNvPr>
          <p:cNvSpPr txBox="1"/>
          <p:nvPr/>
        </p:nvSpPr>
        <p:spPr>
          <a:xfrm>
            <a:off x="6977743" y="1467128"/>
            <a:ext cx="175428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ترشيد استهلاك</a:t>
            </a:r>
            <a:endParaRPr lang="ar-SA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378D2F24-B1E4-4E19-BA78-197F12B96330}"/>
              </a:ext>
            </a:extLst>
          </p:cNvPr>
          <p:cNvSpPr txBox="1"/>
          <p:nvPr/>
        </p:nvSpPr>
        <p:spPr>
          <a:xfrm>
            <a:off x="7066350" y="2023295"/>
            <a:ext cx="175428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إعادة استخدام </a:t>
            </a:r>
            <a:endParaRPr lang="ar-SA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FE78DAF4-CFF9-422E-98D1-A0B94806BBCD}"/>
              </a:ext>
            </a:extLst>
          </p:cNvPr>
          <p:cNvSpPr txBox="1"/>
          <p:nvPr/>
        </p:nvSpPr>
        <p:spPr>
          <a:xfrm>
            <a:off x="8380313" y="2503697"/>
            <a:ext cx="175428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إعادة التدوير  </a:t>
            </a:r>
            <a:endParaRPr lang="ar-SA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3F65981D-C528-4C1D-9379-69F88E04C5D6}"/>
              </a:ext>
            </a:extLst>
          </p:cNvPr>
          <p:cNvSpPr txBox="1"/>
          <p:nvPr/>
        </p:nvSpPr>
        <p:spPr>
          <a:xfrm>
            <a:off x="6456898" y="2965362"/>
            <a:ext cx="175428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البلاستيك</a:t>
            </a:r>
            <a:endParaRPr lang="ar-SA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8EABBFF3-0EB8-4FDB-BE00-1F7F2E3D2DDB}"/>
              </a:ext>
            </a:extLst>
          </p:cNvPr>
          <p:cNvSpPr txBox="1"/>
          <p:nvPr/>
        </p:nvSpPr>
        <p:spPr>
          <a:xfrm>
            <a:off x="6868885" y="3540266"/>
            <a:ext cx="175428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المعادن </a:t>
            </a:r>
            <a:endParaRPr lang="ar-SA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7D7BCB1E-43DB-476C-90EF-2642E63DFC25}"/>
              </a:ext>
            </a:extLst>
          </p:cNvPr>
          <p:cNvSpPr txBox="1"/>
          <p:nvPr/>
        </p:nvSpPr>
        <p:spPr>
          <a:xfrm>
            <a:off x="5900057" y="3932604"/>
            <a:ext cx="175428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الزجاجية </a:t>
            </a:r>
            <a:endParaRPr lang="ar-SA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F32573A5-363E-4428-ACBB-C304EDDE21DC}"/>
              </a:ext>
            </a:extLst>
          </p:cNvPr>
          <p:cNvSpPr txBox="1"/>
          <p:nvPr/>
        </p:nvSpPr>
        <p:spPr>
          <a:xfrm>
            <a:off x="6313715" y="4786607"/>
            <a:ext cx="175428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الورق</a:t>
            </a:r>
            <a:endParaRPr lang="ar-SA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71E18373-19D2-4B1C-A038-14E1AB96D138}"/>
              </a:ext>
            </a:extLst>
          </p:cNvPr>
          <p:cNvSpPr txBox="1"/>
          <p:nvPr/>
        </p:nvSpPr>
        <p:spPr>
          <a:xfrm>
            <a:off x="4380656" y="5204414"/>
            <a:ext cx="175428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خصبة</a:t>
            </a:r>
            <a:endParaRPr lang="ar-SA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A2E1205B-173F-40FA-9FE1-4F351EDD242F}"/>
              </a:ext>
            </a:extLst>
          </p:cNvPr>
          <p:cNvSpPr txBox="1"/>
          <p:nvPr/>
        </p:nvSpPr>
        <p:spPr>
          <a:xfrm>
            <a:off x="7746028" y="5753849"/>
            <a:ext cx="1754287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شراء</a:t>
            </a:r>
            <a:endParaRPr lang="ar-SA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133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BG">
            <a:extLst>
              <a:ext uri="{FF2B5EF4-FFF2-40B4-BE49-F238E27FC236}">
                <a16:creationId xmlns:a16="http://schemas.microsoft.com/office/drawing/2014/main" id="{A1628A53-D048-4C67-98FF-42C0D017C1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" y="-2198"/>
            <a:ext cx="12192000" cy="6858000"/>
          </a:xfrm>
          <a:prstGeom prst="rect">
            <a:avLst/>
          </a:prstGeom>
        </p:spPr>
      </p:pic>
      <p:grpSp>
        <p:nvGrpSpPr>
          <p:cNvPr id="38" name="Tekhnologic Logo">
            <a:extLst>
              <a:ext uri="{FF2B5EF4-FFF2-40B4-BE49-F238E27FC236}">
                <a16:creationId xmlns:a16="http://schemas.microsoft.com/office/drawing/2014/main" id="{806075A3-7BA2-4139-B9CD-4AF0E203A076}"/>
              </a:ext>
            </a:extLst>
          </p:cNvPr>
          <p:cNvGrpSpPr/>
          <p:nvPr/>
        </p:nvGrpSpPr>
        <p:grpSpPr>
          <a:xfrm>
            <a:off x="5685616" y="6659062"/>
            <a:ext cx="820768" cy="180000"/>
            <a:chOff x="5464435" y="6630924"/>
            <a:chExt cx="820768" cy="180000"/>
          </a:xfrm>
        </p:grpSpPr>
        <p:pic>
          <p:nvPicPr>
            <p:cNvPr id="39" name="Image">
              <a:extLst>
                <a:ext uri="{FF2B5EF4-FFF2-40B4-BE49-F238E27FC236}">
                  <a16:creationId xmlns:a16="http://schemas.microsoft.com/office/drawing/2014/main" id="{8B2F0E88-C83A-4438-BE65-42C0EF991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40" name="Text">
              <a:extLst>
                <a:ext uri="{FF2B5EF4-FFF2-40B4-BE49-F238E27FC236}">
                  <a16:creationId xmlns:a16="http://schemas.microsoft.com/office/drawing/2014/main" id="{CA9B14D5-58F2-4226-8B23-11F0DAA85F30}"/>
                </a:ext>
              </a:extLst>
            </p:cNvPr>
            <p:cNvSpPr/>
            <p:nvPr/>
          </p:nvSpPr>
          <p:spPr>
            <a:xfrm>
              <a:off x="5624766" y="6651674"/>
              <a:ext cx="660437" cy="1384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1" i="0" u="none" strike="noStrike" kern="1200" cap="none" spc="0" normalizeH="0" baseline="0" noProof="0" dirty="0">
                  <a:ln w="0"/>
                  <a:solidFill>
                    <a:srgbClr val="3059A2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tekhnologic</a:t>
              </a:r>
            </a:p>
          </p:txBody>
        </p:sp>
      </p:grpSp>
      <p:sp>
        <p:nvSpPr>
          <p:cNvPr id="41" name="Spinner BG">
            <a:extLst>
              <a:ext uri="{FF2B5EF4-FFF2-40B4-BE49-F238E27FC236}">
                <a16:creationId xmlns:a16="http://schemas.microsoft.com/office/drawing/2014/main" id="{7AC23488-3451-4FD8-B155-5B9000FE45DD}"/>
              </a:ext>
            </a:extLst>
          </p:cNvPr>
          <p:cNvSpPr/>
          <p:nvPr/>
        </p:nvSpPr>
        <p:spPr>
          <a:xfrm>
            <a:off x="2856000" y="194312"/>
            <a:ext cx="6480000" cy="648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5196000" y="2529000"/>
            <a:ext cx="1800000" cy="180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0" name="Spinning Wheel 5">
            <a:extLst>
              <a:ext uri="{FF2B5EF4-FFF2-40B4-BE49-F238E27FC236}">
                <a16:creationId xmlns:a16="http://schemas.microsoft.com/office/drawing/2014/main" id="{446DA883-8172-41A5-81BB-C2CA2C65DE0F}"/>
              </a:ext>
            </a:extLst>
          </p:cNvPr>
          <p:cNvGrpSpPr/>
          <p:nvPr/>
        </p:nvGrpSpPr>
        <p:grpSpPr>
          <a:xfrm>
            <a:off x="2667832" y="72756"/>
            <a:ext cx="6412567" cy="6571108"/>
            <a:chOff x="2672231" y="71213"/>
            <a:chExt cx="6412567" cy="6571108"/>
          </a:xfrm>
        </p:grpSpPr>
        <p:sp>
          <p:nvSpPr>
            <p:cNvPr id="21" name="Segment 5">
              <a:extLst>
                <a:ext uri="{FF2B5EF4-FFF2-40B4-BE49-F238E27FC236}">
                  <a16:creationId xmlns:a16="http://schemas.microsoft.com/office/drawing/2014/main" id="{977BE0F8-E188-4C24-9279-4D7F4C675EA5}"/>
                </a:ext>
              </a:extLst>
            </p:cNvPr>
            <p:cNvSpPr/>
            <p:nvPr/>
          </p:nvSpPr>
          <p:spPr>
            <a:xfrm rot="1080000">
              <a:off x="3575343" y="71213"/>
              <a:ext cx="2811223" cy="2884495"/>
            </a:xfrm>
            <a:custGeom>
              <a:avLst/>
              <a:gdLst>
                <a:gd name="connsiteX0" fmla="*/ 2112427 w 2811223"/>
                <a:gd name="connsiteY0" fmla="*/ 9233 h 2884495"/>
                <a:gd name="connsiteX1" fmla="*/ 2143494 w 2811223"/>
                <a:gd name="connsiteY1" fmla="*/ 0 h 2884495"/>
                <a:gd name="connsiteX2" fmla="*/ 2811223 w 2811223"/>
                <a:gd name="connsiteY2" fmla="*/ 2055059 h 2884495"/>
                <a:gd name="connsiteX3" fmla="*/ 2779903 w 2811223"/>
                <a:gd name="connsiteY3" fmla="*/ 2063515 h 2884495"/>
                <a:gd name="connsiteX4" fmla="*/ 2161077 w 2811223"/>
                <a:gd name="connsiteY4" fmla="*/ 2842552 h 2884495"/>
                <a:gd name="connsiteX5" fmla="*/ 2159537 w 2811223"/>
                <a:gd name="connsiteY5" fmla="*/ 2884495 h 2884495"/>
                <a:gd name="connsiteX6" fmla="*/ 0 w 2811223"/>
                <a:gd name="connsiteY6" fmla="*/ 2884495 h 2884495"/>
                <a:gd name="connsiteX7" fmla="*/ 8319 w 2811223"/>
                <a:gd name="connsiteY7" fmla="*/ 2657987 h 2884495"/>
                <a:gd name="connsiteX8" fmla="*/ 2112427 w 2811223"/>
                <a:gd name="connsiteY8" fmla="*/ 9233 h 288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1223" h="2884495">
                  <a:moveTo>
                    <a:pt x="2112427" y="9233"/>
                  </a:moveTo>
                  <a:lnTo>
                    <a:pt x="2143494" y="0"/>
                  </a:lnTo>
                  <a:lnTo>
                    <a:pt x="2811223" y="2055059"/>
                  </a:lnTo>
                  <a:lnTo>
                    <a:pt x="2779903" y="2063515"/>
                  </a:lnTo>
                  <a:cubicBezTo>
                    <a:pt x="2425357" y="2178714"/>
                    <a:pt x="2191198" y="2493117"/>
                    <a:pt x="2161077" y="2842552"/>
                  </a:cubicBezTo>
                  <a:lnTo>
                    <a:pt x="2159537" y="2884495"/>
                  </a:lnTo>
                  <a:lnTo>
                    <a:pt x="0" y="2884495"/>
                  </a:lnTo>
                  <a:lnTo>
                    <a:pt x="8319" y="2657987"/>
                  </a:lnTo>
                  <a:cubicBezTo>
                    <a:pt x="110746" y="1469907"/>
                    <a:pt x="906924" y="400925"/>
                    <a:pt x="2112427" y="9233"/>
                  </a:cubicBez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Segment 4">
              <a:extLst>
                <a:ext uri="{FF2B5EF4-FFF2-40B4-BE49-F238E27FC236}">
                  <a16:creationId xmlns:a16="http://schemas.microsoft.com/office/drawing/2014/main" id="{00674F1A-03DC-424B-B2BB-3794FF19929E}"/>
                </a:ext>
              </a:extLst>
            </p:cNvPr>
            <p:cNvSpPr/>
            <p:nvPr/>
          </p:nvSpPr>
          <p:spPr>
            <a:xfrm rot="1080000">
              <a:off x="2672231" y="2812248"/>
              <a:ext cx="2788503" cy="2940534"/>
            </a:xfrm>
            <a:custGeom>
              <a:avLst/>
              <a:gdLst>
                <a:gd name="connsiteX0" fmla="*/ 2537 w 2788503"/>
                <a:gd name="connsiteY0" fmla="*/ 0 h 2940534"/>
                <a:gd name="connsiteX1" fmla="*/ 2162074 w 2788503"/>
                <a:gd name="connsiteY1" fmla="*/ 0 h 2940534"/>
                <a:gd name="connsiteX2" fmla="*/ 2160516 w 2788503"/>
                <a:gd name="connsiteY2" fmla="*/ 42450 h 2940534"/>
                <a:gd name="connsiteX3" fmla="*/ 2204737 w 2788503"/>
                <a:gd name="connsiteY3" fmla="*/ 309486 h 2940534"/>
                <a:gd name="connsiteX4" fmla="*/ 2652096 w 2788503"/>
                <a:gd name="connsiteY4" fmla="*/ 833277 h 2940534"/>
                <a:gd name="connsiteX5" fmla="*/ 2788503 w 2788503"/>
                <a:gd name="connsiteY5" fmla="*/ 887078 h 2940534"/>
                <a:gd name="connsiteX6" fmla="*/ 2121295 w 2788503"/>
                <a:gd name="connsiteY6" fmla="*/ 2940534 h 2940534"/>
                <a:gd name="connsiteX7" fmla="*/ 1939105 w 2788503"/>
                <a:gd name="connsiteY7" fmla="*/ 2878555 h 2940534"/>
                <a:gd name="connsiteX8" fmla="*/ 150346 w 2788503"/>
                <a:gd name="connsiteY8" fmla="*/ 976998 h 2940534"/>
                <a:gd name="connsiteX9" fmla="*/ 0 w 2788503"/>
                <a:gd name="connsiteY9" fmla="*/ 69071 h 2940534"/>
                <a:gd name="connsiteX10" fmla="*/ 2537 w 2788503"/>
                <a:gd name="connsiteY10" fmla="*/ 0 h 294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88503" h="2940534">
                  <a:moveTo>
                    <a:pt x="2537" y="0"/>
                  </a:moveTo>
                  <a:lnTo>
                    <a:pt x="2162074" y="0"/>
                  </a:lnTo>
                  <a:lnTo>
                    <a:pt x="2160516" y="42450"/>
                  </a:lnTo>
                  <a:cubicBezTo>
                    <a:pt x="2161632" y="130982"/>
                    <a:pt x="2175937" y="220850"/>
                    <a:pt x="2204737" y="309486"/>
                  </a:cubicBezTo>
                  <a:cubicBezTo>
                    <a:pt x="2281536" y="545850"/>
                    <a:pt x="2446871" y="728709"/>
                    <a:pt x="2652096" y="833277"/>
                  </a:cubicBezTo>
                  <a:lnTo>
                    <a:pt x="2788503" y="887078"/>
                  </a:lnTo>
                  <a:lnTo>
                    <a:pt x="2121295" y="2940534"/>
                  </a:lnTo>
                  <a:lnTo>
                    <a:pt x="1939105" y="2878555"/>
                  </a:lnTo>
                  <a:cubicBezTo>
                    <a:pt x="1118854" y="2554938"/>
                    <a:pt x="444104" y="1881092"/>
                    <a:pt x="150346" y="976998"/>
                  </a:cubicBezTo>
                  <a:cubicBezTo>
                    <a:pt x="52427" y="675634"/>
                    <a:pt x="3793" y="370084"/>
                    <a:pt x="0" y="69071"/>
                  </a:cubicBezTo>
                  <a:lnTo>
                    <a:pt x="2537" y="0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Segment 3">
              <a:extLst>
                <a:ext uri="{FF2B5EF4-FFF2-40B4-BE49-F238E27FC236}">
                  <a16:creationId xmlns:a16="http://schemas.microsoft.com/office/drawing/2014/main" id="{9D265CF6-F8BB-4CEF-A972-18B8B6F856DA}"/>
                </a:ext>
              </a:extLst>
            </p:cNvPr>
            <p:cNvSpPr/>
            <p:nvPr/>
          </p:nvSpPr>
          <p:spPr>
            <a:xfrm rot="1080000">
              <a:off x="4570919" y="4087572"/>
              <a:ext cx="3423812" cy="2554749"/>
            </a:xfrm>
            <a:custGeom>
              <a:avLst/>
              <a:gdLst>
                <a:gd name="connsiteX0" fmla="*/ 1675838 w 3423812"/>
                <a:gd name="connsiteY0" fmla="*/ 0 h 2554749"/>
                <a:gd name="connsiteX1" fmla="*/ 3423812 w 3423812"/>
                <a:gd name="connsiteY1" fmla="*/ 1269977 h 2554749"/>
                <a:gd name="connsiteX2" fmla="*/ 3347284 w 3423812"/>
                <a:gd name="connsiteY2" fmla="*/ 1378414 h 2554749"/>
                <a:gd name="connsiteX3" fmla="*/ 1881577 w 3423812"/>
                <a:gd name="connsiteY3" fmla="*/ 2404145 h 2554749"/>
                <a:gd name="connsiteX4" fmla="*/ 92885 w 3423812"/>
                <a:gd name="connsiteY4" fmla="*/ 2435832 h 2554749"/>
                <a:gd name="connsiteX5" fmla="*/ 0 w 3423812"/>
                <a:gd name="connsiteY5" fmla="*/ 2404234 h 2554749"/>
                <a:gd name="connsiteX6" fmla="*/ 667155 w 3423812"/>
                <a:gd name="connsiteY6" fmla="*/ 350942 h 2554749"/>
                <a:gd name="connsiteX7" fmla="*/ 688032 w 3423812"/>
                <a:gd name="connsiteY7" fmla="*/ 359177 h 2554749"/>
                <a:gd name="connsiteX8" fmla="*/ 1214100 w 3423812"/>
                <a:gd name="connsiteY8" fmla="*/ 349863 h 2554749"/>
                <a:gd name="connsiteX9" fmla="*/ 1645172 w 3423812"/>
                <a:gd name="connsiteY9" fmla="*/ 48183 h 2554749"/>
                <a:gd name="connsiteX10" fmla="*/ 1675838 w 3423812"/>
                <a:gd name="connsiteY10" fmla="*/ 0 h 255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23812" h="2554749">
                  <a:moveTo>
                    <a:pt x="1675838" y="0"/>
                  </a:moveTo>
                  <a:lnTo>
                    <a:pt x="3423812" y="1269977"/>
                  </a:lnTo>
                  <a:lnTo>
                    <a:pt x="3347284" y="1378414"/>
                  </a:lnTo>
                  <a:cubicBezTo>
                    <a:pt x="2984748" y="1843131"/>
                    <a:pt x="2484328" y="2208299"/>
                    <a:pt x="1881577" y="2404145"/>
                  </a:cubicBezTo>
                  <a:cubicBezTo>
                    <a:pt x="1278826" y="2599991"/>
                    <a:pt x="659336" y="2598703"/>
                    <a:pt x="92885" y="2435832"/>
                  </a:cubicBezTo>
                  <a:lnTo>
                    <a:pt x="0" y="2404234"/>
                  </a:lnTo>
                  <a:lnTo>
                    <a:pt x="667155" y="350942"/>
                  </a:lnTo>
                  <a:lnTo>
                    <a:pt x="688032" y="359177"/>
                  </a:lnTo>
                  <a:cubicBezTo>
                    <a:pt x="854630" y="407082"/>
                    <a:pt x="1036827" y="407462"/>
                    <a:pt x="1214100" y="349863"/>
                  </a:cubicBezTo>
                  <a:cubicBezTo>
                    <a:pt x="1391373" y="292263"/>
                    <a:pt x="1538549" y="184863"/>
                    <a:pt x="1645172" y="48183"/>
                  </a:cubicBezTo>
                  <a:lnTo>
                    <a:pt x="1675838" y="0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Segment 2">
              <a:extLst>
                <a:ext uri="{FF2B5EF4-FFF2-40B4-BE49-F238E27FC236}">
                  <a16:creationId xmlns:a16="http://schemas.microsoft.com/office/drawing/2014/main" id="{E94C231C-5B5A-427B-B176-C034B8961075}"/>
                </a:ext>
              </a:extLst>
            </p:cNvPr>
            <p:cNvSpPr/>
            <p:nvPr/>
          </p:nvSpPr>
          <p:spPr>
            <a:xfrm rot="1080000">
              <a:off x="6734216" y="2215253"/>
              <a:ext cx="2334117" cy="3572758"/>
            </a:xfrm>
            <a:custGeom>
              <a:avLst/>
              <a:gdLst>
                <a:gd name="connsiteX0" fmla="*/ 1747103 w 2334117"/>
                <a:gd name="connsiteY0" fmla="*/ 0 h 3572758"/>
                <a:gd name="connsiteX1" fmla="*/ 1771496 w 2334117"/>
                <a:gd name="connsiteY1" fmla="*/ 31107 h 3572758"/>
                <a:gd name="connsiteX2" fmla="*/ 2183530 w 2334117"/>
                <a:gd name="connsiteY2" fmla="*/ 854007 h 3572758"/>
                <a:gd name="connsiteX3" fmla="*/ 1854101 w 2334117"/>
                <a:gd name="connsiteY3" fmla="*/ 3443805 h 3572758"/>
                <a:gd name="connsiteX4" fmla="*/ 1763093 w 2334117"/>
                <a:gd name="connsiteY4" fmla="*/ 3572758 h 3572758"/>
                <a:gd name="connsiteX5" fmla="*/ 14979 w 2334117"/>
                <a:gd name="connsiteY5" fmla="*/ 2302679 h 3572758"/>
                <a:gd name="connsiteX6" fmla="*/ 75094 w 2334117"/>
                <a:gd name="connsiteY6" fmla="*/ 2208225 h 3572758"/>
                <a:gd name="connsiteX7" fmla="*/ 129140 w 2334117"/>
                <a:gd name="connsiteY7" fmla="*/ 1521519 h 3572758"/>
                <a:gd name="connsiteX8" fmla="*/ 7955 w 2334117"/>
                <a:gd name="connsiteY8" fmla="*/ 1279489 h 3572758"/>
                <a:gd name="connsiteX9" fmla="*/ 0 w 2334117"/>
                <a:gd name="connsiteY9" fmla="*/ 1269345 h 3572758"/>
                <a:gd name="connsiteX10" fmla="*/ 1747103 w 2334117"/>
                <a:gd name="connsiteY10" fmla="*/ 0 h 357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4117" h="3572758">
                  <a:moveTo>
                    <a:pt x="1747103" y="0"/>
                  </a:moveTo>
                  <a:lnTo>
                    <a:pt x="1771496" y="31107"/>
                  </a:lnTo>
                  <a:cubicBezTo>
                    <a:pt x="1945359" y="276861"/>
                    <a:pt x="2085611" y="552642"/>
                    <a:pt x="2183530" y="854007"/>
                  </a:cubicBezTo>
                  <a:cubicBezTo>
                    <a:pt x="2477288" y="1758100"/>
                    <a:pt x="2327480" y="2699862"/>
                    <a:pt x="1854101" y="3443805"/>
                  </a:cubicBezTo>
                  <a:lnTo>
                    <a:pt x="1763093" y="3572758"/>
                  </a:lnTo>
                  <a:lnTo>
                    <a:pt x="14979" y="2302679"/>
                  </a:lnTo>
                  <a:lnTo>
                    <a:pt x="75094" y="2208225"/>
                  </a:lnTo>
                  <a:cubicBezTo>
                    <a:pt x="179662" y="2003000"/>
                    <a:pt x="205939" y="1757883"/>
                    <a:pt x="129140" y="1521519"/>
                  </a:cubicBezTo>
                  <a:cubicBezTo>
                    <a:pt x="100340" y="1432882"/>
                    <a:pt x="59090" y="1351770"/>
                    <a:pt x="7955" y="1279489"/>
                  </a:cubicBezTo>
                  <a:lnTo>
                    <a:pt x="0" y="1269345"/>
                  </a:lnTo>
                  <a:lnTo>
                    <a:pt x="1747103" y="0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Segment 1">
              <a:extLst>
                <a:ext uri="{FF2B5EF4-FFF2-40B4-BE49-F238E27FC236}">
                  <a16:creationId xmlns:a16="http://schemas.microsoft.com/office/drawing/2014/main" id="{F8F7F450-13FA-4CB3-8CE1-CA23344E8C1E}"/>
                </a:ext>
              </a:extLst>
            </p:cNvPr>
            <p:cNvSpPr/>
            <p:nvPr/>
          </p:nvSpPr>
          <p:spPr>
            <a:xfrm rot="1080000">
              <a:off x="5702034" y="697243"/>
              <a:ext cx="3382764" cy="2527713"/>
            </a:xfrm>
            <a:custGeom>
              <a:avLst/>
              <a:gdLst>
                <a:gd name="connsiteX0" fmla="*/ 0 w 3382764"/>
                <a:gd name="connsiteY0" fmla="*/ 140345 h 2527713"/>
                <a:gd name="connsiteX1" fmla="*/ 116477 w 3382764"/>
                <a:gd name="connsiteY1" fmla="*/ 105729 h 2527713"/>
                <a:gd name="connsiteX2" fmla="*/ 3224638 w 3382764"/>
                <a:gd name="connsiteY2" fmla="*/ 1056728 h 2527713"/>
                <a:gd name="connsiteX3" fmla="*/ 3382764 w 3382764"/>
                <a:gd name="connsiteY3" fmla="*/ 1258368 h 2527713"/>
                <a:gd name="connsiteX4" fmla="*/ 1635661 w 3382764"/>
                <a:gd name="connsiteY4" fmla="*/ 2527713 h 2527713"/>
                <a:gd name="connsiteX5" fmla="*/ 1591504 w 3382764"/>
                <a:gd name="connsiteY5" fmla="*/ 2471403 h 2527713"/>
                <a:gd name="connsiteX6" fmla="*/ 721910 w 3382764"/>
                <a:gd name="connsiteY6" fmla="*/ 2180870 h 2527713"/>
                <a:gd name="connsiteX7" fmla="*/ 667757 w 3382764"/>
                <a:gd name="connsiteY7" fmla="*/ 2195491 h 2527713"/>
                <a:gd name="connsiteX8" fmla="*/ 0 w 3382764"/>
                <a:gd name="connsiteY8" fmla="*/ 140345 h 25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2764" h="2527713">
                  <a:moveTo>
                    <a:pt x="0" y="140345"/>
                  </a:moveTo>
                  <a:lnTo>
                    <a:pt x="116477" y="105729"/>
                  </a:lnTo>
                  <a:cubicBezTo>
                    <a:pt x="1276168" y="-207142"/>
                    <a:pt x="2475987" y="193296"/>
                    <a:pt x="3224638" y="1056728"/>
                  </a:cubicBezTo>
                  <a:lnTo>
                    <a:pt x="3382764" y="1258368"/>
                  </a:lnTo>
                  <a:lnTo>
                    <a:pt x="1635661" y="2527713"/>
                  </a:lnTo>
                  <a:lnTo>
                    <a:pt x="1591504" y="2471403"/>
                  </a:lnTo>
                  <a:cubicBezTo>
                    <a:pt x="1380890" y="2228492"/>
                    <a:pt x="1048874" y="2110171"/>
                    <a:pt x="721910" y="2180870"/>
                  </a:cubicBezTo>
                  <a:lnTo>
                    <a:pt x="667757" y="2195491"/>
                  </a:lnTo>
                  <a:lnTo>
                    <a:pt x="0" y="140345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Segment 5 Text">
              <a:extLst>
                <a:ext uri="{FF2B5EF4-FFF2-40B4-BE49-F238E27FC236}">
                  <a16:creationId xmlns:a16="http://schemas.microsoft.com/office/drawing/2014/main" id="{43FD8F23-0727-4815-A0CC-735EB41A1448}"/>
                </a:ext>
              </a:extLst>
            </p:cNvPr>
            <p:cNvSpPr/>
            <p:nvPr/>
          </p:nvSpPr>
          <p:spPr>
            <a:xfrm rot="19500000" flipH="1">
              <a:off x="4000256" y="959011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نقطتين</a:t>
              </a:r>
              <a:endPara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Segment 4 Text">
              <a:extLst>
                <a:ext uri="{FF2B5EF4-FFF2-40B4-BE49-F238E27FC236}">
                  <a16:creationId xmlns:a16="http://schemas.microsoft.com/office/drawing/2014/main" id="{9C51AA6D-0BE5-495E-9520-84769D40F827}"/>
                </a:ext>
              </a:extLst>
            </p:cNvPr>
            <p:cNvSpPr/>
            <p:nvPr/>
          </p:nvSpPr>
          <p:spPr>
            <a:xfrm rot="14700000" flipH="1">
              <a:off x="3245981" y="3356604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3نقاط</a:t>
              </a:r>
              <a:endPara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8" name="Segment 3 Text">
              <a:extLst>
                <a:ext uri="{FF2B5EF4-FFF2-40B4-BE49-F238E27FC236}">
                  <a16:creationId xmlns:a16="http://schemas.microsoft.com/office/drawing/2014/main" id="{5C24AF06-5CBA-42BC-9195-C58F4923115F}"/>
                </a:ext>
              </a:extLst>
            </p:cNvPr>
            <p:cNvSpPr/>
            <p:nvPr/>
          </p:nvSpPr>
          <p:spPr>
            <a:xfrm rot="10800000">
              <a:off x="5267961" y="4816996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 نقاط</a:t>
              </a:r>
              <a:endPara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Segment 2 Text">
              <a:extLst>
                <a:ext uri="{FF2B5EF4-FFF2-40B4-BE49-F238E27FC236}">
                  <a16:creationId xmlns:a16="http://schemas.microsoft.com/office/drawing/2014/main" id="{2879A6EC-2A1D-4EC8-B888-C7071CCCFF3F}"/>
                </a:ext>
              </a:extLst>
            </p:cNvPr>
            <p:cNvSpPr/>
            <p:nvPr/>
          </p:nvSpPr>
          <p:spPr>
            <a:xfrm rot="6613116">
              <a:off x="7191981" y="3327473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نقاط</a:t>
              </a:r>
              <a:endPara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Segment 1 Text">
              <a:extLst>
                <a:ext uri="{FF2B5EF4-FFF2-40B4-BE49-F238E27FC236}">
                  <a16:creationId xmlns:a16="http://schemas.microsoft.com/office/drawing/2014/main" id="{7776A6C4-0380-490A-AD0F-B5EC05020C7C}"/>
                </a:ext>
              </a:extLst>
            </p:cNvPr>
            <p:cNvSpPr/>
            <p:nvPr/>
          </p:nvSpPr>
          <p:spPr>
            <a:xfrm rot="2100000">
              <a:off x="6469207" y="976360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800" b="1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نقطة</a:t>
              </a:r>
              <a:endPara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5196000" y="2529000"/>
            <a:ext cx="1800000" cy="1800000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>
            <a:off x="5741207" y="-2198"/>
            <a:ext cx="720000" cy="72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854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AEC2D479-F8DE-4B6B-B0CD-B8755E5960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1" t="64061" r="32988"/>
          <a:stretch/>
        </p:blipFill>
        <p:spPr>
          <a:xfrm>
            <a:off x="2806262" y="473780"/>
            <a:ext cx="6768663" cy="5910439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E19FF57D-D7B2-465A-9C43-401EF909E8D2}"/>
              </a:ext>
            </a:extLst>
          </p:cNvPr>
          <p:cNvSpPr txBox="1"/>
          <p:nvPr/>
        </p:nvSpPr>
        <p:spPr>
          <a:xfrm>
            <a:off x="4127938" y="2522483"/>
            <a:ext cx="3936124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 العوامل التي تؤدي الى تلوث المياه</a:t>
            </a:r>
          </a:p>
        </p:txBody>
      </p:sp>
    </p:spTree>
    <p:extLst>
      <p:ext uri="{BB962C8B-B14F-4D97-AF65-F5344CB8AC3E}">
        <p14:creationId xmlns:p14="http://schemas.microsoft.com/office/powerpoint/2010/main" val="1370808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69238DE8-F952-4C41-9E14-5C332000CAFD}"/>
              </a:ext>
            </a:extLst>
          </p:cNvPr>
          <p:cNvGrpSpPr/>
          <p:nvPr/>
        </p:nvGrpSpPr>
        <p:grpSpPr>
          <a:xfrm>
            <a:off x="208873" y="166447"/>
            <a:ext cx="2262352" cy="1595763"/>
            <a:chOff x="9334261" y="-104650"/>
            <a:chExt cx="2262352" cy="2380593"/>
          </a:xfrm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01EFEBF5-7DC3-42E2-B232-0EEB805B3F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12" t="65287"/>
            <a:stretch/>
          </p:blipFill>
          <p:spPr>
            <a:xfrm>
              <a:off x="9334261" y="-104650"/>
              <a:ext cx="2262352" cy="2380593"/>
            </a:xfrm>
            <a:prstGeom prst="rect">
              <a:avLst/>
            </a:prstGeom>
          </p:spPr>
        </p:pic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9A1C6E13-D054-4913-9673-8CA2C81BA63B}"/>
                </a:ext>
              </a:extLst>
            </p:cNvPr>
            <p:cNvSpPr txBox="1"/>
            <p:nvPr/>
          </p:nvSpPr>
          <p:spPr>
            <a:xfrm>
              <a:off x="9617073" y="747721"/>
              <a:ext cx="1094942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b="1" dirty="0">
                  <a:solidFill>
                    <a:schemeClr val="tx2">
                      <a:lumMod val="75000"/>
                    </a:schemeClr>
                  </a:solidFill>
                </a:rPr>
                <a:t>التهيئة </a:t>
              </a:r>
            </a:p>
          </p:txBody>
        </p:sp>
      </p:grp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BF80036B-7A01-4A18-91DA-560A9BACF83B}"/>
              </a:ext>
            </a:extLst>
          </p:cNvPr>
          <p:cNvSpPr txBox="1"/>
          <p:nvPr/>
        </p:nvSpPr>
        <p:spPr>
          <a:xfrm>
            <a:off x="1106146" y="1007043"/>
            <a:ext cx="991304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tx2">
                    <a:lumMod val="60000"/>
                    <a:lumOff val="40000"/>
                  </a:schemeClr>
                </a:solidFill>
                <a:cs typeface="DecoType Naskh" panose="02010400000000000000" pitchFamily="2" charset="-78"/>
              </a:rPr>
              <a:t>يشكل الامريكيون 5 %من تعداد السكان العالمي وينتجون 30 %من النفايات بالعالم 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7F1AFE62-7B67-473E-80BD-373FDECF1C31}"/>
              </a:ext>
            </a:extLst>
          </p:cNvPr>
          <p:cNvSpPr txBox="1"/>
          <p:nvPr/>
        </p:nvSpPr>
        <p:spPr>
          <a:xfrm>
            <a:off x="2605683" y="1780172"/>
            <a:ext cx="841351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tx2">
                    <a:lumMod val="60000"/>
                    <a:lumOff val="40000"/>
                  </a:schemeClr>
                </a:solidFill>
                <a:cs typeface="DecoType Naskh" panose="02010400000000000000" pitchFamily="2" charset="-78"/>
              </a:rPr>
              <a:t>تقلق دول العالم ومن بينها المملكة العربية السعودية من مشكلة النفايات 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7D61D37-B528-4B15-9978-2870C70B8AE6}"/>
              </a:ext>
            </a:extLst>
          </p:cNvPr>
          <p:cNvSpPr txBox="1"/>
          <p:nvPr/>
        </p:nvSpPr>
        <p:spPr>
          <a:xfrm>
            <a:off x="9654115" y="319095"/>
            <a:ext cx="131033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>
                <a:solidFill>
                  <a:srgbClr val="57A3A7"/>
                </a:solidFill>
                <a:cs typeface="DecoType Naskh" panose="02010400000000000000" pitchFamily="2" charset="-78"/>
              </a:rPr>
              <a:t>حقائق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F78F93B0-2EBD-41F0-890F-53A736ED06CE}"/>
              </a:ext>
            </a:extLst>
          </p:cNvPr>
          <p:cNvSpPr txBox="1"/>
          <p:nvPr/>
        </p:nvSpPr>
        <p:spPr>
          <a:xfrm>
            <a:off x="1029131" y="2626161"/>
            <a:ext cx="9990064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tx2">
                    <a:lumMod val="60000"/>
                    <a:lumOff val="40000"/>
                  </a:schemeClr>
                </a:solidFill>
                <a:cs typeface="DecoType Naskh" panose="02010400000000000000" pitchFamily="2" charset="-78"/>
              </a:rPr>
              <a:t>بلغ حجم النفايات عام 2010 في المملكة العربية السعودية حوالي 23 مليون طن </a:t>
            </a:r>
          </a:p>
          <a:p>
            <a:pPr algn="ctr"/>
            <a:r>
              <a:rPr lang="ar-SA" sz="3200" b="1" dirty="0">
                <a:solidFill>
                  <a:schemeClr val="tx2">
                    <a:lumMod val="60000"/>
                    <a:lumOff val="40000"/>
                  </a:schemeClr>
                </a:solidFill>
                <a:cs typeface="DecoType Naskh" panose="02010400000000000000" pitchFamily="2" charset="-78"/>
              </a:rPr>
              <a:t>1 طن = 1000كلجرام 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6EFC9C9D-E046-481D-A535-6638E1E1E6AB}"/>
              </a:ext>
            </a:extLst>
          </p:cNvPr>
          <p:cNvSpPr txBox="1"/>
          <p:nvPr/>
        </p:nvSpPr>
        <p:spPr>
          <a:xfrm>
            <a:off x="3921816" y="3660504"/>
            <a:ext cx="7154831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2">
                    <a:lumMod val="60000"/>
                    <a:lumOff val="40000"/>
                  </a:schemeClr>
                </a:solidFill>
                <a:cs typeface="DecoType Naskh" panose="02010400000000000000" pitchFamily="2" charset="-78"/>
              </a:rPr>
              <a:t>على مستوى الفرد الواحد في المملكة معدل نفاياته 8.1 الى 2 كليو جرام يوميا 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7BD7A6E1-C084-4DCE-B72E-37FF1B8CB7BE}"/>
              </a:ext>
            </a:extLst>
          </p:cNvPr>
          <p:cNvSpPr txBox="1"/>
          <p:nvPr/>
        </p:nvSpPr>
        <p:spPr>
          <a:xfrm>
            <a:off x="-367770" y="4663279"/>
            <a:ext cx="1138696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rgbClr val="85516F"/>
                </a:solidFill>
                <a:cs typeface="DecoType Naskh" panose="02010400000000000000" pitchFamily="2" charset="-78"/>
              </a:rPr>
              <a:t>ما مقدار النفايات التي تنتجها اسره مكونه من 6 افراد في شهر واحد؟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95EF5CBD-1A1D-459D-A4FA-0F5B0D986193}"/>
              </a:ext>
            </a:extLst>
          </p:cNvPr>
          <p:cNvSpPr txBox="1"/>
          <p:nvPr/>
        </p:nvSpPr>
        <p:spPr>
          <a:xfrm>
            <a:off x="0" y="5412162"/>
            <a:ext cx="999006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tx2">
                    <a:lumMod val="60000"/>
                    <a:lumOff val="40000"/>
                  </a:schemeClr>
                </a:solidFill>
                <a:cs typeface="DecoType Naskh" panose="02010400000000000000" pitchFamily="2" charset="-78"/>
              </a:rPr>
              <a:t>6 </a:t>
            </a:r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cs typeface="DecoType Naskh" panose="02010400000000000000" pitchFamily="2" charset="-78"/>
              </a:rPr>
              <a:t>x</a:t>
            </a:r>
            <a:r>
              <a:rPr lang="ar-SA" sz="3200" b="1" dirty="0">
                <a:solidFill>
                  <a:schemeClr val="tx2">
                    <a:lumMod val="60000"/>
                    <a:lumOff val="40000"/>
                  </a:schemeClr>
                </a:solidFill>
                <a:cs typeface="DecoType Naskh" panose="02010400000000000000" pitchFamily="2" charset="-78"/>
              </a:rPr>
              <a:t> 2 </a:t>
            </a:r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cs typeface="DecoType Naskh" panose="02010400000000000000" pitchFamily="2" charset="-78"/>
              </a:rPr>
              <a:t>x</a:t>
            </a:r>
            <a:r>
              <a:rPr lang="ar-SA" sz="3200" b="1" dirty="0">
                <a:solidFill>
                  <a:schemeClr val="tx2">
                    <a:lumMod val="60000"/>
                    <a:lumOff val="40000"/>
                  </a:schemeClr>
                </a:solidFill>
                <a:cs typeface="DecoType Naskh" panose="02010400000000000000" pitchFamily="2" charset="-78"/>
              </a:rPr>
              <a:t> 30 = 360 كيلوجرام في الشهر الواحد تقريبا </a:t>
            </a:r>
          </a:p>
        </p:txBody>
      </p:sp>
      <p:pic>
        <p:nvPicPr>
          <p:cNvPr id="27" name="صورة 26">
            <a:extLst>
              <a:ext uri="{FF2B5EF4-FFF2-40B4-BE49-F238E27FC236}">
                <a16:creationId xmlns:a16="http://schemas.microsoft.com/office/drawing/2014/main" id="{D159DA72-EDFA-4377-B128-9567BF112D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" t="7422" r="44355" b="19680"/>
          <a:stretch/>
        </p:blipFill>
        <p:spPr>
          <a:xfrm>
            <a:off x="208873" y="3881847"/>
            <a:ext cx="3249365" cy="2729160"/>
          </a:xfrm>
          <a:prstGeom prst="rect">
            <a:avLst/>
          </a:prstGeom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74FAC543-2942-4EEE-911B-D15E78ED7B71}"/>
              </a:ext>
            </a:extLst>
          </p:cNvPr>
          <p:cNvSpPr txBox="1"/>
          <p:nvPr/>
        </p:nvSpPr>
        <p:spPr>
          <a:xfrm>
            <a:off x="336230" y="4484584"/>
            <a:ext cx="315073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/>
            <a:r>
              <a:rPr lang="ar-SA" sz="2800" b="1" dirty="0">
                <a:solidFill>
                  <a:srgbClr val="57A3A7"/>
                </a:solidFill>
                <a:cs typeface="DecoType Naskh" panose="02010400000000000000" pitchFamily="2" charset="-78"/>
                <a:sym typeface="Arial"/>
              </a:rPr>
              <a:t>كيف يمكننا التقليل من كمية النفايات اليومية للحفاظ على الموارد وتقليل تلوث البيئة الناتج عن النفايات ؟</a:t>
            </a:r>
          </a:p>
        </p:txBody>
      </p:sp>
    </p:spTree>
    <p:extLst>
      <p:ext uri="{BB962C8B-B14F-4D97-AF65-F5344CB8AC3E}">
        <p14:creationId xmlns:p14="http://schemas.microsoft.com/office/powerpoint/2010/main" val="2864894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3" grpId="0"/>
      <p:bldP spid="18" grpId="0"/>
      <p:bldP spid="23" grpId="0"/>
      <p:bldP spid="24" grpId="0"/>
      <p:bldP spid="2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AEC2D479-F8DE-4B6B-B0CD-B8755E5960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1" t="64061" r="32988"/>
          <a:stretch/>
        </p:blipFill>
        <p:spPr>
          <a:xfrm>
            <a:off x="2596055" y="389698"/>
            <a:ext cx="6148552" cy="5910439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E19FF57D-D7B2-465A-9C43-401EF909E8D2}"/>
              </a:ext>
            </a:extLst>
          </p:cNvPr>
          <p:cNvSpPr txBox="1"/>
          <p:nvPr/>
        </p:nvSpPr>
        <p:spPr>
          <a:xfrm>
            <a:off x="3884886" y="2551837"/>
            <a:ext cx="3570889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مالمقصود</a:t>
            </a: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بتعرية التربة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36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وماهي الطرق التي تقلل من عملية التعرية </a:t>
            </a:r>
            <a:r>
              <a:rPr kumimoji="0" lang="ar-SA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95941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AEC2D479-F8DE-4B6B-B0CD-B8755E5960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1" t="66550" r="32988" b="5095"/>
          <a:stretch/>
        </p:blipFill>
        <p:spPr>
          <a:xfrm>
            <a:off x="2385848" y="567559"/>
            <a:ext cx="7062952" cy="5087007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E19FF57D-D7B2-465A-9C43-401EF909E8D2}"/>
              </a:ext>
            </a:extLst>
          </p:cNvPr>
          <p:cNvSpPr txBox="1"/>
          <p:nvPr/>
        </p:nvSpPr>
        <p:spPr>
          <a:xfrm>
            <a:off x="3749565" y="2572141"/>
            <a:ext cx="4188373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عددي بعض أسباب ملوثات التربة </a:t>
            </a:r>
          </a:p>
        </p:txBody>
      </p:sp>
    </p:spTree>
    <p:extLst>
      <p:ext uri="{BB962C8B-B14F-4D97-AF65-F5344CB8AC3E}">
        <p14:creationId xmlns:p14="http://schemas.microsoft.com/office/powerpoint/2010/main" val="1513979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صورة 53">
            <a:extLst>
              <a:ext uri="{FF2B5EF4-FFF2-40B4-BE49-F238E27FC236}">
                <a16:creationId xmlns:a16="http://schemas.microsoft.com/office/drawing/2014/main" id="{10DACDC0-035E-4A4F-84EF-53D20969D3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6E7E9"/>
              </a:clrFrom>
              <a:clrTo>
                <a:srgbClr val="E6E7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70" t="65694" r="26589" b="3612"/>
          <a:stretch/>
        </p:blipFill>
        <p:spPr>
          <a:xfrm>
            <a:off x="96575" y="2181641"/>
            <a:ext cx="3180677" cy="3007382"/>
          </a:xfrm>
          <a:prstGeom prst="rect">
            <a:avLst/>
          </a:prstGeom>
        </p:spPr>
      </p:pic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324B37C1-12DC-41C8-AD4E-42D539C80118}"/>
              </a:ext>
            </a:extLst>
          </p:cNvPr>
          <p:cNvGrpSpPr/>
          <p:nvPr/>
        </p:nvGrpSpPr>
        <p:grpSpPr>
          <a:xfrm>
            <a:off x="8325517" y="1275520"/>
            <a:ext cx="1134581" cy="802741"/>
            <a:chOff x="9782262" y="2262463"/>
            <a:chExt cx="1134581" cy="802741"/>
          </a:xfrm>
        </p:grpSpPr>
        <p:grpSp>
          <p:nvGrpSpPr>
            <p:cNvPr id="3" name="Google Shape;7633;p61">
              <a:extLst>
                <a:ext uri="{FF2B5EF4-FFF2-40B4-BE49-F238E27FC236}">
                  <a16:creationId xmlns:a16="http://schemas.microsoft.com/office/drawing/2014/main" id="{FFE90E23-3BBD-4634-A8D5-6C809074EB30}"/>
                </a:ext>
              </a:extLst>
            </p:cNvPr>
            <p:cNvGrpSpPr/>
            <p:nvPr/>
          </p:nvGrpSpPr>
          <p:grpSpPr>
            <a:xfrm rot="5400000">
              <a:off x="9948182" y="2096543"/>
              <a:ext cx="802741" cy="1134581"/>
              <a:chOff x="3379425" y="1617275"/>
              <a:chExt cx="1090650" cy="1327200"/>
            </a:xfrm>
            <a:solidFill>
              <a:schemeClr val="accent1">
                <a:lumMod val="60000"/>
                <a:lumOff val="40000"/>
              </a:schemeClr>
            </a:solidFill>
          </p:grpSpPr>
          <p:sp>
            <p:nvSpPr>
              <p:cNvPr id="16" name="Google Shape;7634;p61">
                <a:extLst>
                  <a:ext uri="{FF2B5EF4-FFF2-40B4-BE49-F238E27FC236}">
                    <a16:creationId xmlns:a16="http://schemas.microsoft.com/office/drawing/2014/main" id="{1B9832EB-0BEB-49AE-B13C-63E108365CEF}"/>
                  </a:ext>
                </a:extLst>
              </p:cNvPr>
              <p:cNvSpPr/>
              <p:nvPr/>
            </p:nvSpPr>
            <p:spPr>
              <a:xfrm>
                <a:off x="3554475" y="1792400"/>
                <a:ext cx="7404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9" h="29615" extrusionOk="0">
                    <a:moveTo>
                      <a:pt x="14809" y="1"/>
                    </a:moveTo>
                    <a:cubicBezTo>
                      <a:pt x="6631" y="1"/>
                      <a:pt x="0" y="6631"/>
                      <a:pt x="0" y="14809"/>
                    </a:cubicBezTo>
                    <a:cubicBezTo>
                      <a:pt x="0" y="22988"/>
                      <a:pt x="6631" y="29615"/>
                      <a:pt x="14809" y="29615"/>
                    </a:cubicBezTo>
                    <a:cubicBezTo>
                      <a:pt x="22987" y="29615"/>
                      <a:pt x="29618" y="22988"/>
                      <a:pt x="29618" y="14809"/>
                    </a:cubicBezTo>
                    <a:cubicBezTo>
                      <a:pt x="29618" y="6631"/>
                      <a:pt x="22987" y="1"/>
                      <a:pt x="14809" y="1"/>
                    </a:cubicBezTo>
                    <a:close/>
                  </a:path>
                </a:pathLst>
              </a:custGeom>
              <a:grpFill/>
              <a:ln w="19050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7635;p61">
                <a:extLst>
                  <a:ext uri="{FF2B5EF4-FFF2-40B4-BE49-F238E27FC236}">
                    <a16:creationId xmlns:a16="http://schemas.microsoft.com/office/drawing/2014/main" id="{72B59893-98B3-4918-AF50-FC6D4A0B65D8}"/>
                  </a:ext>
                </a:extLst>
              </p:cNvPr>
              <p:cNvSpPr/>
              <p:nvPr/>
            </p:nvSpPr>
            <p:spPr>
              <a:xfrm>
                <a:off x="3379425" y="1617275"/>
                <a:ext cx="10906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26" h="50958" extrusionOk="0">
                    <a:moveTo>
                      <a:pt x="21811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8" y="22289"/>
                      <a:pt x="401" y="22672"/>
                      <a:pt x="876" y="22672"/>
                    </a:cubicBezTo>
                    <a:cubicBezTo>
                      <a:pt x="1355" y="22672"/>
                      <a:pt x="1744" y="22289"/>
                      <a:pt x="1755" y="21814"/>
                    </a:cubicBezTo>
                    <a:cubicBezTo>
                      <a:pt x="1755" y="10757"/>
                      <a:pt x="10754" y="1755"/>
                      <a:pt x="21811" y="1755"/>
                    </a:cubicBezTo>
                    <a:cubicBezTo>
                      <a:pt x="32869" y="1755"/>
                      <a:pt x="41867" y="10753"/>
                      <a:pt x="41867" y="21814"/>
                    </a:cubicBezTo>
                    <a:cubicBezTo>
                      <a:pt x="41871" y="32872"/>
                      <a:pt x="32869" y="41870"/>
                      <a:pt x="21811" y="41870"/>
                    </a:cubicBezTo>
                    <a:cubicBezTo>
                      <a:pt x="21329" y="41870"/>
                      <a:pt x="20932" y="42263"/>
                      <a:pt x="20935" y="42750"/>
                    </a:cubicBezTo>
                    <a:lnTo>
                      <a:pt x="20935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2" y="43147"/>
                      <a:pt x="43626" y="33547"/>
                      <a:pt x="43626" y="21814"/>
                    </a:cubicBezTo>
                    <a:cubicBezTo>
                      <a:pt x="43626" y="9785"/>
                      <a:pt x="33841" y="0"/>
                      <a:pt x="2181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7636;p61">
                <a:extLst>
                  <a:ext uri="{FF2B5EF4-FFF2-40B4-BE49-F238E27FC236}">
                    <a16:creationId xmlns:a16="http://schemas.microsoft.com/office/drawing/2014/main" id="{A54C54E6-FE84-4C53-9372-8502EAED5960}"/>
                  </a:ext>
                </a:extLst>
              </p:cNvPr>
              <p:cNvSpPr/>
              <p:nvPr/>
            </p:nvSpPr>
            <p:spPr>
              <a:xfrm>
                <a:off x="3775050" y="2771175"/>
                <a:ext cx="300875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5" h="6932" extrusionOk="0">
                    <a:moveTo>
                      <a:pt x="11087" y="1"/>
                    </a:moveTo>
                    <a:cubicBezTo>
                      <a:pt x="10861" y="1"/>
                      <a:pt x="10636" y="87"/>
                      <a:pt x="10465" y="260"/>
                    </a:cubicBezTo>
                    <a:lnTo>
                      <a:pt x="6866" y="3859"/>
                    </a:lnTo>
                    <a:lnTo>
                      <a:pt x="5979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6" y="102"/>
                      <a:pt x="990" y="102"/>
                    </a:cubicBezTo>
                    <a:cubicBezTo>
                      <a:pt x="731" y="102"/>
                      <a:pt x="475" y="214"/>
                      <a:pt x="298" y="427"/>
                    </a:cubicBezTo>
                    <a:cubicBezTo>
                      <a:pt x="1" y="783"/>
                      <a:pt x="23" y="1306"/>
                      <a:pt x="350" y="1636"/>
                    </a:cubicBezTo>
                    <a:lnTo>
                      <a:pt x="5389" y="6675"/>
                    </a:lnTo>
                    <a:cubicBezTo>
                      <a:pt x="5559" y="6846"/>
                      <a:pt x="5784" y="6931"/>
                      <a:pt x="6009" y="6931"/>
                    </a:cubicBezTo>
                    <a:cubicBezTo>
                      <a:pt x="6234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6" y="1250"/>
                      <a:pt x="12034" y="668"/>
                      <a:pt x="11712" y="260"/>
                    </a:cubicBezTo>
                    <a:cubicBezTo>
                      <a:pt x="11539" y="87"/>
                      <a:pt x="11313" y="1"/>
                      <a:pt x="1108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21D030E2-99C4-4A31-A757-4E972C9B5CD2}"/>
                </a:ext>
              </a:extLst>
            </p:cNvPr>
            <p:cNvSpPr txBox="1"/>
            <p:nvPr/>
          </p:nvSpPr>
          <p:spPr>
            <a:xfrm>
              <a:off x="10236838" y="2479139"/>
              <a:ext cx="457200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cs typeface="AGA Aladdin Regular" pitchFamily="2" charset="-78"/>
                </a:rPr>
                <a:t>1</a:t>
              </a:r>
            </a:p>
          </p:txBody>
        </p:sp>
      </p:grpSp>
      <p:grpSp>
        <p:nvGrpSpPr>
          <p:cNvPr id="33" name="مجموعة 32">
            <a:extLst>
              <a:ext uri="{FF2B5EF4-FFF2-40B4-BE49-F238E27FC236}">
                <a16:creationId xmlns:a16="http://schemas.microsoft.com/office/drawing/2014/main" id="{8BFAC691-8038-4FC2-95F4-098A289EB27D}"/>
              </a:ext>
            </a:extLst>
          </p:cNvPr>
          <p:cNvGrpSpPr/>
          <p:nvPr/>
        </p:nvGrpSpPr>
        <p:grpSpPr>
          <a:xfrm>
            <a:off x="9799456" y="-127618"/>
            <a:ext cx="2262352" cy="2380593"/>
            <a:chOff x="9334261" y="-34772"/>
            <a:chExt cx="2262352" cy="2380593"/>
          </a:xfrm>
        </p:grpSpPr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08B8748C-F2B9-4310-B902-2D17AE61BA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12" t="65287"/>
            <a:stretch/>
          </p:blipFill>
          <p:spPr>
            <a:xfrm>
              <a:off x="9334261" y="-34772"/>
              <a:ext cx="2262352" cy="2380593"/>
            </a:xfrm>
            <a:prstGeom prst="rect">
              <a:avLst/>
            </a:prstGeom>
          </p:spPr>
        </p:pic>
        <p:sp>
          <p:nvSpPr>
            <p:cNvPr id="29" name="مربع نص 28">
              <a:extLst>
                <a:ext uri="{FF2B5EF4-FFF2-40B4-BE49-F238E27FC236}">
                  <a16:creationId xmlns:a16="http://schemas.microsoft.com/office/drawing/2014/main" id="{D2840CCB-2561-48A4-B01B-8FA05765174A}"/>
                </a:ext>
              </a:extLst>
            </p:cNvPr>
            <p:cNvSpPr txBox="1"/>
            <p:nvPr/>
          </p:nvSpPr>
          <p:spPr>
            <a:xfrm>
              <a:off x="9805021" y="852236"/>
              <a:ext cx="1094942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b="1" dirty="0">
                  <a:solidFill>
                    <a:schemeClr val="tx2">
                      <a:lumMod val="75000"/>
                    </a:schemeClr>
                  </a:solidFill>
                </a:rPr>
                <a:t>الاهداف</a:t>
              </a:r>
            </a:p>
          </p:txBody>
        </p:sp>
      </p:grpSp>
      <p:grpSp>
        <p:nvGrpSpPr>
          <p:cNvPr id="34" name="مجموعة 33">
            <a:extLst>
              <a:ext uri="{FF2B5EF4-FFF2-40B4-BE49-F238E27FC236}">
                <a16:creationId xmlns:a16="http://schemas.microsoft.com/office/drawing/2014/main" id="{40220AFF-56DD-41F3-AA23-4CAA06053A97}"/>
              </a:ext>
            </a:extLst>
          </p:cNvPr>
          <p:cNvGrpSpPr/>
          <p:nvPr/>
        </p:nvGrpSpPr>
        <p:grpSpPr>
          <a:xfrm>
            <a:off x="615440" y="146244"/>
            <a:ext cx="2262352" cy="2380593"/>
            <a:chOff x="9334261" y="-34772"/>
            <a:chExt cx="2262352" cy="2380593"/>
          </a:xfrm>
        </p:grpSpPr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3E46C1B4-262E-441A-B300-735D64AEB5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12" t="65287"/>
            <a:stretch/>
          </p:blipFill>
          <p:spPr>
            <a:xfrm>
              <a:off x="9334261" y="-34772"/>
              <a:ext cx="2262352" cy="2380593"/>
            </a:xfrm>
            <a:prstGeom prst="rect">
              <a:avLst/>
            </a:prstGeom>
          </p:spPr>
        </p:pic>
        <p:sp>
          <p:nvSpPr>
            <p:cNvPr id="36" name="مربع نص 35">
              <a:extLst>
                <a:ext uri="{FF2B5EF4-FFF2-40B4-BE49-F238E27FC236}">
                  <a16:creationId xmlns:a16="http://schemas.microsoft.com/office/drawing/2014/main" id="{C3D9B5CB-371B-457C-84B3-923FD30B6C5C}"/>
                </a:ext>
              </a:extLst>
            </p:cNvPr>
            <p:cNvSpPr txBox="1"/>
            <p:nvPr/>
          </p:nvSpPr>
          <p:spPr>
            <a:xfrm>
              <a:off x="9720938" y="893914"/>
              <a:ext cx="1094942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800" b="1" dirty="0">
                  <a:solidFill>
                    <a:schemeClr val="tx2">
                      <a:lumMod val="75000"/>
                    </a:schemeClr>
                  </a:solidFill>
                </a:rPr>
                <a:t>الاهمية</a:t>
              </a:r>
            </a:p>
          </p:txBody>
        </p:sp>
      </p:grpSp>
      <p:sp>
        <p:nvSpPr>
          <p:cNvPr id="40" name="مربع نص 39">
            <a:extLst>
              <a:ext uri="{FF2B5EF4-FFF2-40B4-BE49-F238E27FC236}">
                <a16:creationId xmlns:a16="http://schemas.microsoft.com/office/drawing/2014/main" id="{C9AFB5B1-EBA0-419B-B43A-9DAA69B43F51}"/>
              </a:ext>
            </a:extLst>
          </p:cNvPr>
          <p:cNvSpPr txBox="1"/>
          <p:nvPr/>
        </p:nvSpPr>
        <p:spPr>
          <a:xfrm rot="185795">
            <a:off x="280744" y="2731165"/>
            <a:ext cx="2844936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2">
                    <a:lumMod val="75000"/>
                  </a:schemeClr>
                </a:solidFill>
                <a:cs typeface="DecoType Naskh" panose="02010400000000000000" pitchFamily="2" charset="-78"/>
              </a:rPr>
              <a:t>يمكن المساعدة على حل مشكلة التلوث من خلال فهم مسببات التلوث , ان حماية الموارد الطبيعية تحفظ هذه الموارد وتقلل من تلوثها</a:t>
            </a:r>
          </a:p>
        </p:txBody>
      </p:sp>
      <p:pic>
        <p:nvPicPr>
          <p:cNvPr id="44" name="صورة 43">
            <a:extLst>
              <a:ext uri="{FF2B5EF4-FFF2-40B4-BE49-F238E27FC236}">
                <a16:creationId xmlns:a16="http://schemas.microsoft.com/office/drawing/2014/main" id="{B2562494-D1D8-4F54-A983-31BDFD5657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7" t="32990" r="50000" b="34712"/>
          <a:stretch/>
        </p:blipFill>
        <p:spPr>
          <a:xfrm>
            <a:off x="8006030" y="3450258"/>
            <a:ext cx="3359128" cy="3340392"/>
          </a:xfrm>
          <a:prstGeom prst="rect">
            <a:avLst/>
          </a:prstGeom>
        </p:spPr>
      </p:pic>
      <p:pic>
        <p:nvPicPr>
          <p:cNvPr id="45" name="صورة 44">
            <a:extLst>
              <a:ext uri="{FF2B5EF4-FFF2-40B4-BE49-F238E27FC236}">
                <a16:creationId xmlns:a16="http://schemas.microsoft.com/office/drawing/2014/main" id="{93FB0A31-FF36-42F9-80AF-F61ADDBE24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67" t="32990" r="50000" b="34712"/>
          <a:stretch/>
        </p:blipFill>
        <p:spPr>
          <a:xfrm>
            <a:off x="3669681" y="3429000"/>
            <a:ext cx="3359129" cy="3340393"/>
          </a:xfrm>
          <a:prstGeom prst="rect">
            <a:avLst/>
          </a:prstGeom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3B108B9D-FFB4-4499-958B-7E9EEC1541FC}"/>
              </a:ext>
            </a:extLst>
          </p:cNvPr>
          <p:cNvSpPr txBox="1"/>
          <p:nvPr/>
        </p:nvSpPr>
        <p:spPr>
          <a:xfrm>
            <a:off x="8227881" y="4107456"/>
            <a:ext cx="301963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57A3A7"/>
                </a:solidFill>
                <a:cs typeface="DecoType Naskh" panose="02010400000000000000" pitchFamily="2" charset="-78"/>
              </a:rPr>
              <a:t>مراجعة المفردات 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6EE2A813-3AB5-4DC7-B917-C5D85E5802D7}"/>
              </a:ext>
            </a:extLst>
          </p:cNvPr>
          <p:cNvSpPr txBox="1"/>
          <p:nvPr/>
        </p:nvSpPr>
        <p:spPr>
          <a:xfrm>
            <a:off x="8337734" y="4791783"/>
            <a:ext cx="2725098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2">
                    <a:lumMod val="60000"/>
                    <a:lumOff val="40000"/>
                  </a:schemeClr>
                </a:solidFill>
                <a:cs typeface="DecoType Naskh" panose="02010400000000000000" pitchFamily="2" charset="-78"/>
              </a:rPr>
              <a:t>الغلاف الجوي :</a:t>
            </a:r>
          </a:p>
          <a:p>
            <a:pPr algn="ctr"/>
            <a:r>
              <a:rPr lang="ar-SA" sz="2800" b="1" dirty="0">
                <a:solidFill>
                  <a:schemeClr val="tx2">
                    <a:lumMod val="60000"/>
                    <a:lumOff val="40000"/>
                  </a:schemeClr>
                </a:solidFill>
                <a:cs typeface="DecoType Naskh" panose="02010400000000000000" pitchFamily="2" charset="-78"/>
              </a:rPr>
              <a:t>طبقة الغازات التي تحيط بالأرض 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999603D8-AB3A-47D7-984E-C7C42C2E922C}"/>
              </a:ext>
            </a:extLst>
          </p:cNvPr>
          <p:cNvSpPr txBox="1"/>
          <p:nvPr/>
        </p:nvSpPr>
        <p:spPr>
          <a:xfrm>
            <a:off x="3831240" y="4207008"/>
            <a:ext cx="301963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57A3A7"/>
                </a:solidFill>
                <a:cs typeface="DecoType Naskh" panose="02010400000000000000" pitchFamily="2" charset="-78"/>
              </a:rPr>
              <a:t>المفردات الجديدة </a:t>
            </a:r>
          </a:p>
        </p:txBody>
      </p:sp>
      <p:sp>
        <p:nvSpPr>
          <p:cNvPr id="52" name="مربع نص 51">
            <a:extLst>
              <a:ext uri="{FF2B5EF4-FFF2-40B4-BE49-F238E27FC236}">
                <a16:creationId xmlns:a16="http://schemas.microsoft.com/office/drawing/2014/main" id="{C2B1FB12-5098-46FD-9D13-64D812D846FE}"/>
              </a:ext>
            </a:extLst>
          </p:cNvPr>
          <p:cNvSpPr txBox="1"/>
          <p:nvPr/>
        </p:nvSpPr>
        <p:spPr>
          <a:xfrm>
            <a:off x="4084235" y="4979433"/>
            <a:ext cx="272509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tx2">
                    <a:lumMod val="60000"/>
                    <a:lumOff val="40000"/>
                  </a:schemeClr>
                </a:solidFill>
                <a:cs typeface="DecoType Naskh" panose="02010400000000000000" pitchFamily="2" charset="-78"/>
              </a:rPr>
              <a:t>إعادة التدوير 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2C570797-7921-4321-A2F2-0EC5769533E0}"/>
              </a:ext>
            </a:extLst>
          </p:cNvPr>
          <p:cNvSpPr txBox="1"/>
          <p:nvPr/>
        </p:nvSpPr>
        <p:spPr>
          <a:xfrm>
            <a:off x="4110868" y="357574"/>
            <a:ext cx="421464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 dirty="0">
                <a:solidFill>
                  <a:schemeClr val="accent6">
                    <a:lumMod val="60000"/>
                    <a:lumOff val="40000"/>
                  </a:schemeClr>
                </a:solidFill>
                <a:cs typeface="AGA Aladdin Regular" pitchFamily="2" charset="-78"/>
              </a:rPr>
              <a:t>التلوث وحماية البيئة </a:t>
            </a:r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ED0DDFE2-2DA0-42FC-B38C-10A321C9AB76}"/>
              </a:ext>
            </a:extLst>
          </p:cNvPr>
          <p:cNvSpPr txBox="1"/>
          <p:nvPr/>
        </p:nvSpPr>
        <p:spPr>
          <a:xfrm>
            <a:off x="3232873" y="1281273"/>
            <a:ext cx="5204487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2">
                    <a:lumMod val="60000"/>
                    <a:lumOff val="40000"/>
                  </a:schemeClr>
                </a:solidFill>
                <a:cs typeface="DecoType Naskh" panose="02010400000000000000" pitchFamily="2" charset="-78"/>
              </a:rPr>
              <a:t>تميز الطرائق التي تساعد على تقليل استخدام الموارد الطبيعية</a:t>
            </a:r>
          </a:p>
        </p:txBody>
      </p:sp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10ED02DD-84EA-4E38-9DAF-16756986F8D0}"/>
              </a:ext>
            </a:extLst>
          </p:cNvPr>
          <p:cNvGrpSpPr/>
          <p:nvPr/>
        </p:nvGrpSpPr>
        <p:grpSpPr>
          <a:xfrm>
            <a:off x="8347459" y="2254593"/>
            <a:ext cx="1134581" cy="802741"/>
            <a:chOff x="9782262" y="2262463"/>
            <a:chExt cx="1134581" cy="802741"/>
          </a:xfrm>
          <a:solidFill>
            <a:schemeClr val="accent6">
              <a:lumMod val="60000"/>
              <a:lumOff val="40000"/>
            </a:schemeClr>
          </a:solidFill>
        </p:grpSpPr>
        <p:grpSp>
          <p:nvGrpSpPr>
            <p:cNvPr id="26" name="Google Shape;7633;p61">
              <a:extLst>
                <a:ext uri="{FF2B5EF4-FFF2-40B4-BE49-F238E27FC236}">
                  <a16:creationId xmlns:a16="http://schemas.microsoft.com/office/drawing/2014/main" id="{0146C344-4B15-46DA-AEBF-C19D0CC4A0BC}"/>
                </a:ext>
              </a:extLst>
            </p:cNvPr>
            <p:cNvGrpSpPr/>
            <p:nvPr/>
          </p:nvGrpSpPr>
          <p:grpSpPr>
            <a:xfrm rot="5400000">
              <a:off x="9948182" y="2096543"/>
              <a:ext cx="802741" cy="1134581"/>
              <a:chOff x="3379425" y="1617275"/>
              <a:chExt cx="1090650" cy="1327200"/>
            </a:xfrm>
            <a:grpFill/>
          </p:grpSpPr>
          <p:sp>
            <p:nvSpPr>
              <p:cNvPr id="30" name="Google Shape;7634;p61">
                <a:extLst>
                  <a:ext uri="{FF2B5EF4-FFF2-40B4-BE49-F238E27FC236}">
                    <a16:creationId xmlns:a16="http://schemas.microsoft.com/office/drawing/2014/main" id="{76EA7F2E-09AB-43E9-ADAF-F8F08FA8655E}"/>
                  </a:ext>
                </a:extLst>
              </p:cNvPr>
              <p:cNvSpPr/>
              <p:nvPr/>
            </p:nvSpPr>
            <p:spPr>
              <a:xfrm>
                <a:off x="3554475" y="1792400"/>
                <a:ext cx="7404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9" h="29615" extrusionOk="0">
                    <a:moveTo>
                      <a:pt x="14809" y="1"/>
                    </a:moveTo>
                    <a:cubicBezTo>
                      <a:pt x="6631" y="1"/>
                      <a:pt x="0" y="6631"/>
                      <a:pt x="0" y="14809"/>
                    </a:cubicBezTo>
                    <a:cubicBezTo>
                      <a:pt x="0" y="22988"/>
                      <a:pt x="6631" y="29615"/>
                      <a:pt x="14809" y="29615"/>
                    </a:cubicBezTo>
                    <a:cubicBezTo>
                      <a:pt x="22987" y="29615"/>
                      <a:pt x="29618" y="22988"/>
                      <a:pt x="29618" y="14809"/>
                    </a:cubicBezTo>
                    <a:cubicBezTo>
                      <a:pt x="29618" y="6631"/>
                      <a:pt x="22987" y="1"/>
                      <a:pt x="14809" y="1"/>
                    </a:cubicBezTo>
                    <a:close/>
                  </a:path>
                </a:pathLst>
              </a:custGeom>
              <a:grpFill/>
              <a:ln w="19050" cap="flat" cmpd="sng">
                <a:solidFill>
                  <a:srgbClr val="A5B7C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7635;p61">
                <a:extLst>
                  <a:ext uri="{FF2B5EF4-FFF2-40B4-BE49-F238E27FC236}">
                    <a16:creationId xmlns:a16="http://schemas.microsoft.com/office/drawing/2014/main" id="{C291583F-1B1D-4E9A-9728-DFF24A823445}"/>
                  </a:ext>
                </a:extLst>
              </p:cNvPr>
              <p:cNvSpPr/>
              <p:nvPr/>
            </p:nvSpPr>
            <p:spPr>
              <a:xfrm>
                <a:off x="3379425" y="1617275"/>
                <a:ext cx="10906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26" h="50958" extrusionOk="0">
                    <a:moveTo>
                      <a:pt x="21811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8" y="22289"/>
                      <a:pt x="401" y="22672"/>
                      <a:pt x="876" y="22672"/>
                    </a:cubicBezTo>
                    <a:cubicBezTo>
                      <a:pt x="1355" y="22672"/>
                      <a:pt x="1744" y="22289"/>
                      <a:pt x="1755" y="21814"/>
                    </a:cubicBezTo>
                    <a:cubicBezTo>
                      <a:pt x="1755" y="10757"/>
                      <a:pt x="10754" y="1755"/>
                      <a:pt x="21811" y="1755"/>
                    </a:cubicBezTo>
                    <a:cubicBezTo>
                      <a:pt x="32869" y="1755"/>
                      <a:pt x="41867" y="10753"/>
                      <a:pt x="41867" y="21814"/>
                    </a:cubicBezTo>
                    <a:cubicBezTo>
                      <a:pt x="41871" y="32872"/>
                      <a:pt x="32869" y="41870"/>
                      <a:pt x="21811" y="41870"/>
                    </a:cubicBezTo>
                    <a:cubicBezTo>
                      <a:pt x="21329" y="41870"/>
                      <a:pt x="20932" y="42263"/>
                      <a:pt x="20935" y="42750"/>
                    </a:cubicBezTo>
                    <a:lnTo>
                      <a:pt x="20935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2" y="43147"/>
                      <a:pt x="43626" y="33547"/>
                      <a:pt x="43626" y="21814"/>
                    </a:cubicBezTo>
                    <a:cubicBezTo>
                      <a:pt x="43626" y="9785"/>
                      <a:pt x="33841" y="0"/>
                      <a:pt x="2181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7636;p61">
                <a:extLst>
                  <a:ext uri="{FF2B5EF4-FFF2-40B4-BE49-F238E27FC236}">
                    <a16:creationId xmlns:a16="http://schemas.microsoft.com/office/drawing/2014/main" id="{BEAAAB48-22E4-4D8C-A8BC-5FE71E000853}"/>
                  </a:ext>
                </a:extLst>
              </p:cNvPr>
              <p:cNvSpPr/>
              <p:nvPr/>
            </p:nvSpPr>
            <p:spPr>
              <a:xfrm>
                <a:off x="3775050" y="2771175"/>
                <a:ext cx="300875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5" h="6932" extrusionOk="0">
                    <a:moveTo>
                      <a:pt x="11087" y="1"/>
                    </a:moveTo>
                    <a:cubicBezTo>
                      <a:pt x="10861" y="1"/>
                      <a:pt x="10636" y="87"/>
                      <a:pt x="10465" y="260"/>
                    </a:cubicBezTo>
                    <a:lnTo>
                      <a:pt x="6866" y="3859"/>
                    </a:lnTo>
                    <a:lnTo>
                      <a:pt x="5979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6" y="102"/>
                      <a:pt x="990" y="102"/>
                    </a:cubicBezTo>
                    <a:cubicBezTo>
                      <a:pt x="731" y="102"/>
                      <a:pt x="475" y="214"/>
                      <a:pt x="298" y="427"/>
                    </a:cubicBezTo>
                    <a:cubicBezTo>
                      <a:pt x="1" y="783"/>
                      <a:pt x="23" y="1306"/>
                      <a:pt x="350" y="1636"/>
                    </a:cubicBezTo>
                    <a:lnTo>
                      <a:pt x="5389" y="6675"/>
                    </a:lnTo>
                    <a:cubicBezTo>
                      <a:pt x="5559" y="6846"/>
                      <a:pt x="5784" y="6931"/>
                      <a:pt x="6009" y="6931"/>
                    </a:cubicBezTo>
                    <a:cubicBezTo>
                      <a:pt x="6234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6" y="1250"/>
                      <a:pt x="12034" y="668"/>
                      <a:pt x="11712" y="260"/>
                    </a:cubicBezTo>
                    <a:cubicBezTo>
                      <a:pt x="11539" y="87"/>
                      <a:pt x="11313" y="1"/>
                      <a:pt x="1108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" name="مربع نص 26">
              <a:extLst>
                <a:ext uri="{FF2B5EF4-FFF2-40B4-BE49-F238E27FC236}">
                  <a16:creationId xmlns:a16="http://schemas.microsoft.com/office/drawing/2014/main" id="{0D13DE49-BFE0-44A2-8B70-71B1C4196A91}"/>
                </a:ext>
              </a:extLst>
            </p:cNvPr>
            <p:cNvSpPr txBox="1"/>
            <p:nvPr/>
          </p:nvSpPr>
          <p:spPr>
            <a:xfrm>
              <a:off x="10236838" y="2479139"/>
              <a:ext cx="457200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cs typeface="AGA Aladdin Regular" pitchFamily="2" charset="-78"/>
                </a:rPr>
                <a:t>2</a:t>
              </a:r>
            </a:p>
          </p:txBody>
        </p:sp>
      </p:grp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63A6D8EA-81C7-48E5-9F62-5E8B81244069}"/>
              </a:ext>
            </a:extLst>
          </p:cNvPr>
          <p:cNvSpPr txBox="1"/>
          <p:nvPr/>
        </p:nvSpPr>
        <p:spPr>
          <a:xfrm>
            <a:off x="3926523" y="2212806"/>
            <a:ext cx="4402712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2">
                    <a:lumMod val="60000"/>
                    <a:lumOff val="40000"/>
                  </a:schemeClr>
                </a:solidFill>
                <a:cs typeface="DecoType Naskh" panose="02010400000000000000" pitchFamily="2" charset="-78"/>
              </a:rPr>
              <a:t>توضح كيف ان إعادة استخدام الموارد الطبيعية يزيد من حمايتها </a:t>
            </a:r>
          </a:p>
        </p:txBody>
      </p:sp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1548ECEF-94B7-4885-9AB1-223FA5CE486E}"/>
              </a:ext>
            </a:extLst>
          </p:cNvPr>
          <p:cNvGrpSpPr/>
          <p:nvPr/>
        </p:nvGrpSpPr>
        <p:grpSpPr>
          <a:xfrm>
            <a:off x="8325516" y="3195656"/>
            <a:ext cx="1134581" cy="802741"/>
            <a:chOff x="9782262" y="2262463"/>
            <a:chExt cx="1134581" cy="802741"/>
          </a:xfrm>
          <a:solidFill>
            <a:schemeClr val="accent4">
              <a:lumMod val="20000"/>
              <a:lumOff val="80000"/>
            </a:schemeClr>
          </a:solidFill>
        </p:grpSpPr>
        <p:grpSp>
          <p:nvGrpSpPr>
            <p:cNvPr id="41" name="Google Shape;7633;p61">
              <a:extLst>
                <a:ext uri="{FF2B5EF4-FFF2-40B4-BE49-F238E27FC236}">
                  <a16:creationId xmlns:a16="http://schemas.microsoft.com/office/drawing/2014/main" id="{E3CC41E4-697B-468F-AD0F-A78657F649E4}"/>
                </a:ext>
              </a:extLst>
            </p:cNvPr>
            <p:cNvGrpSpPr/>
            <p:nvPr/>
          </p:nvGrpSpPr>
          <p:grpSpPr>
            <a:xfrm rot="5400000">
              <a:off x="9948182" y="2096543"/>
              <a:ext cx="802741" cy="1134581"/>
              <a:chOff x="3379425" y="1617275"/>
              <a:chExt cx="1090650" cy="1327200"/>
            </a:xfrm>
            <a:grpFill/>
          </p:grpSpPr>
          <p:sp>
            <p:nvSpPr>
              <p:cNvPr id="43" name="Google Shape;7634;p61">
                <a:extLst>
                  <a:ext uri="{FF2B5EF4-FFF2-40B4-BE49-F238E27FC236}">
                    <a16:creationId xmlns:a16="http://schemas.microsoft.com/office/drawing/2014/main" id="{CCE68BD8-9DDC-47AA-B803-34AF125B9141}"/>
                  </a:ext>
                </a:extLst>
              </p:cNvPr>
              <p:cNvSpPr/>
              <p:nvPr/>
            </p:nvSpPr>
            <p:spPr>
              <a:xfrm>
                <a:off x="3554475" y="1792400"/>
                <a:ext cx="7404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9" h="29615" extrusionOk="0">
                    <a:moveTo>
                      <a:pt x="14809" y="1"/>
                    </a:moveTo>
                    <a:cubicBezTo>
                      <a:pt x="6631" y="1"/>
                      <a:pt x="0" y="6631"/>
                      <a:pt x="0" y="14809"/>
                    </a:cubicBezTo>
                    <a:cubicBezTo>
                      <a:pt x="0" y="22988"/>
                      <a:pt x="6631" y="29615"/>
                      <a:pt x="14809" y="29615"/>
                    </a:cubicBezTo>
                    <a:cubicBezTo>
                      <a:pt x="22987" y="29615"/>
                      <a:pt x="29618" y="22988"/>
                      <a:pt x="29618" y="14809"/>
                    </a:cubicBezTo>
                    <a:cubicBezTo>
                      <a:pt x="29618" y="6631"/>
                      <a:pt x="22987" y="1"/>
                      <a:pt x="14809" y="1"/>
                    </a:cubicBezTo>
                    <a:close/>
                  </a:path>
                </a:pathLst>
              </a:custGeom>
              <a:grpFill/>
              <a:ln w="19050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7635;p61">
                <a:extLst>
                  <a:ext uri="{FF2B5EF4-FFF2-40B4-BE49-F238E27FC236}">
                    <a16:creationId xmlns:a16="http://schemas.microsoft.com/office/drawing/2014/main" id="{94419DFB-D3DB-4066-8868-FACDEEAE2068}"/>
                  </a:ext>
                </a:extLst>
              </p:cNvPr>
              <p:cNvSpPr/>
              <p:nvPr/>
            </p:nvSpPr>
            <p:spPr>
              <a:xfrm>
                <a:off x="3379425" y="1617275"/>
                <a:ext cx="10906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26" h="50958" extrusionOk="0">
                    <a:moveTo>
                      <a:pt x="21811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8" y="22289"/>
                      <a:pt x="401" y="22672"/>
                      <a:pt x="876" y="22672"/>
                    </a:cubicBezTo>
                    <a:cubicBezTo>
                      <a:pt x="1355" y="22672"/>
                      <a:pt x="1744" y="22289"/>
                      <a:pt x="1755" y="21814"/>
                    </a:cubicBezTo>
                    <a:cubicBezTo>
                      <a:pt x="1755" y="10757"/>
                      <a:pt x="10754" y="1755"/>
                      <a:pt x="21811" y="1755"/>
                    </a:cubicBezTo>
                    <a:cubicBezTo>
                      <a:pt x="32869" y="1755"/>
                      <a:pt x="41867" y="10753"/>
                      <a:pt x="41867" y="21814"/>
                    </a:cubicBezTo>
                    <a:cubicBezTo>
                      <a:pt x="41871" y="32872"/>
                      <a:pt x="32869" y="41870"/>
                      <a:pt x="21811" y="41870"/>
                    </a:cubicBezTo>
                    <a:cubicBezTo>
                      <a:pt x="21329" y="41870"/>
                      <a:pt x="20932" y="42263"/>
                      <a:pt x="20935" y="42750"/>
                    </a:cubicBezTo>
                    <a:lnTo>
                      <a:pt x="20935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2" y="43147"/>
                      <a:pt x="43626" y="33547"/>
                      <a:pt x="43626" y="21814"/>
                    </a:cubicBezTo>
                    <a:cubicBezTo>
                      <a:pt x="43626" y="9785"/>
                      <a:pt x="33841" y="0"/>
                      <a:pt x="2181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7636;p61">
                <a:extLst>
                  <a:ext uri="{FF2B5EF4-FFF2-40B4-BE49-F238E27FC236}">
                    <a16:creationId xmlns:a16="http://schemas.microsoft.com/office/drawing/2014/main" id="{7C7406CA-0A74-4B7E-A9C5-DE4EB7BC66F1}"/>
                  </a:ext>
                </a:extLst>
              </p:cNvPr>
              <p:cNvSpPr/>
              <p:nvPr/>
            </p:nvSpPr>
            <p:spPr>
              <a:xfrm>
                <a:off x="3775050" y="2771175"/>
                <a:ext cx="300875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5" h="6932" extrusionOk="0">
                    <a:moveTo>
                      <a:pt x="11087" y="1"/>
                    </a:moveTo>
                    <a:cubicBezTo>
                      <a:pt x="10861" y="1"/>
                      <a:pt x="10636" y="87"/>
                      <a:pt x="10465" y="260"/>
                    </a:cubicBezTo>
                    <a:lnTo>
                      <a:pt x="6866" y="3859"/>
                    </a:lnTo>
                    <a:lnTo>
                      <a:pt x="5979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6" y="102"/>
                      <a:pt x="990" y="102"/>
                    </a:cubicBezTo>
                    <a:cubicBezTo>
                      <a:pt x="731" y="102"/>
                      <a:pt x="475" y="214"/>
                      <a:pt x="298" y="427"/>
                    </a:cubicBezTo>
                    <a:cubicBezTo>
                      <a:pt x="1" y="783"/>
                      <a:pt x="23" y="1306"/>
                      <a:pt x="350" y="1636"/>
                    </a:cubicBezTo>
                    <a:lnTo>
                      <a:pt x="5389" y="6675"/>
                    </a:lnTo>
                    <a:cubicBezTo>
                      <a:pt x="5559" y="6846"/>
                      <a:pt x="5784" y="6931"/>
                      <a:pt x="6009" y="6931"/>
                    </a:cubicBezTo>
                    <a:cubicBezTo>
                      <a:pt x="6234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6" y="1250"/>
                      <a:pt x="12034" y="668"/>
                      <a:pt x="11712" y="260"/>
                    </a:cubicBezTo>
                    <a:cubicBezTo>
                      <a:pt x="11539" y="87"/>
                      <a:pt x="11313" y="1"/>
                      <a:pt x="1108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" name="مربع نص 41">
              <a:extLst>
                <a:ext uri="{FF2B5EF4-FFF2-40B4-BE49-F238E27FC236}">
                  <a16:creationId xmlns:a16="http://schemas.microsoft.com/office/drawing/2014/main" id="{A3F8D69A-9B6F-4F89-8D63-BA748D7253D6}"/>
                </a:ext>
              </a:extLst>
            </p:cNvPr>
            <p:cNvSpPr txBox="1"/>
            <p:nvPr/>
          </p:nvSpPr>
          <p:spPr>
            <a:xfrm>
              <a:off x="10236838" y="2479139"/>
              <a:ext cx="457200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cs typeface="AGA Aladdin Regular" pitchFamily="2" charset="-78"/>
                </a:rPr>
                <a:t>3</a:t>
              </a:r>
            </a:p>
          </p:txBody>
        </p:sp>
      </p:grpSp>
      <p:sp>
        <p:nvSpPr>
          <p:cNvPr id="48" name="مربع نص 47">
            <a:extLst>
              <a:ext uri="{FF2B5EF4-FFF2-40B4-BE49-F238E27FC236}">
                <a16:creationId xmlns:a16="http://schemas.microsoft.com/office/drawing/2014/main" id="{DD2DC4E8-70BA-41EB-BD94-06EF74BD3D37}"/>
              </a:ext>
            </a:extLst>
          </p:cNvPr>
          <p:cNvSpPr txBox="1"/>
          <p:nvPr/>
        </p:nvSpPr>
        <p:spPr>
          <a:xfrm>
            <a:off x="3776814" y="3241350"/>
            <a:ext cx="440271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>
                <a:solidFill>
                  <a:schemeClr val="tx2">
                    <a:lumMod val="60000"/>
                    <a:lumOff val="40000"/>
                  </a:schemeClr>
                </a:solidFill>
                <a:cs typeface="DecoType Naskh" panose="02010400000000000000" pitchFamily="2" charset="-78"/>
              </a:rPr>
              <a:t>تصف المواد التي يمكن إعادة تدويرها </a:t>
            </a:r>
          </a:p>
        </p:txBody>
      </p:sp>
    </p:spTree>
    <p:extLst>
      <p:ext uri="{BB962C8B-B14F-4D97-AF65-F5344CB8AC3E}">
        <p14:creationId xmlns:p14="http://schemas.microsoft.com/office/powerpoint/2010/main" val="8223420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9" grpId="0"/>
      <p:bldP spid="50" grpId="0"/>
      <p:bldP spid="51" grpId="0"/>
      <p:bldP spid="52" grpId="0" uiExpand="1" build="p"/>
      <p:bldP spid="39" grpId="0"/>
      <p:bldP spid="37" grpId="0"/>
      <p:bldP spid="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صورة 49" descr="صورة 49">
            <a:extLst>
              <a:ext uri="{FF2B5EF4-FFF2-40B4-BE49-F238E27FC236}">
                <a16:creationId xmlns:a16="http://schemas.microsoft.com/office/drawing/2014/main" id="{4BB480C7-0049-4E31-9CF9-964F7423D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690" y="683889"/>
            <a:ext cx="7762638" cy="549022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11857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3F649046-48AC-4856-BBDB-A95E91D20075}"/>
              </a:ext>
            </a:extLst>
          </p:cNvPr>
          <p:cNvGrpSpPr/>
          <p:nvPr/>
        </p:nvGrpSpPr>
        <p:grpSpPr>
          <a:xfrm>
            <a:off x="1996968" y="116304"/>
            <a:ext cx="7671383" cy="1761594"/>
            <a:chOff x="8870702" y="-125434"/>
            <a:chExt cx="2623676" cy="1761594"/>
          </a:xfrm>
        </p:grpSpPr>
        <p:pic>
          <p:nvPicPr>
            <p:cNvPr id="8" name="صورة 7">
              <a:extLst>
                <a:ext uri="{FF2B5EF4-FFF2-40B4-BE49-F238E27FC236}">
                  <a16:creationId xmlns:a16="http://schemas.microsoft.com/office/drawing/2014/main" id="{AEC80197-D890-48C9-8A99-6CCC078039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5" t="3423" r="64656" b="66126"/>
            <a:stretch/>
          </p:blipFill>
          <p:spPr>
            <a:xfrm>
              <a:off x="8870702" y="-125434"/>
              <a:ext cx="2594919" cy="1761594"/>
            </a:xfrm>
            <a:prstGeom prst="rect">
              <a:avLst/>
            </a:prstGeom>
          </p:spPr>
        </p:pic>
        <p:sp>
          <p:nvSpPr>
            <p:cNvPr id="9" name="مربع نص 8">
              <a:extLst>
                <a:ext uri="{FF2B5EF4-FFF2-40B4-BE49-F238E27FC236}">
                  <a16:creationId xmlns:a16="http://schemas.microsoft.com/office/drawing/2014/main" id="{E72D0E01-E566-4042-9F6E-0214F15C6A2C}"/>
                </a:ext>
              </a:extLst>
            </p:cNvPr>
            <p:cNvSpPr txBox="1"/>
            <p:nvPr/>
          </p:nvSpPr>
          <p:spPr>
            <a:xfrm>
              <a:off x="8899459" y="524530"/>
              <a:ext cx="2594919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rgbClr val="C37B89"/>
                  </a:solidFill>
                </a:rPr>
                <a:t>كيف يمكننا ان نحمي مواردنا الطبيعية  </a:t>
              </a:r>
            </a:p>
          </p:txBody>
        </p:sp>
      </p:grpSp>
      <p:sp>
        <p:nvSpPr>
          <p:cNvPr id="6" name="مربع نص 5">
            <a:extLst>
              <a:ext uri="{FF2B5EF4-FFF2-40B4-BE49-F238E27FC236}">
                <a16:creationId xmlns:a16="http://schemas.microsoft.com/office/drawing/2014/main" id="{E0DCE50B-55AA-422B-88D7-03DB22AF947F}"/>
              </a:ext>
            </a:extLst>
          </p:cNvPr>
          <p:cNvSpPr txBox="1"/>
          <p:nvPr/>
        </p:nvSpPr>
        <p:spPr>
          <a:xfrm>
            <a:off x="8086406" y="2695541"/>
            <a:ext cx="29957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/>
            <a:r>
              <a:rPr lang="ar-SA" sz="3600" b="1" dirty="0">
                <a:solidFill>
                  <a:srgbClr val="8D8DAA"/>
                </a:solidFill>
                <a:cs typeface="DecoType Naskh" panose="02010400000000000000" pitchFamily="2" charset="-78"/>
                <a:sym typeface="Arial"/>
              </a:rPr>
              <a:t>تقليل الحاجة الى مكبات النفايات بتقليل النفايات هي افضل طريقة لحماية الموارد الطبيعية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B4CBB3E-AEEF-4EB1-8EC0-B441FE9F58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8" t="81777" r="73595" b="2943"/>
          <a:stretch/>
        </p:blipFill>
        <p:spPr>
          <a:xfrm rot="10632987">
            <a:off x="6629470" y="3394532"/>
            <a:ext cx="2032634" cy="558849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CE52D78-7EDE-435D-8A37-4A94ED056960}"/>
              </a:ext>
            </a:extLst>
          </p:cNvPr>
          <p:cNvSpPr txBox="1"/>
          <p:nvPr/>
        </p:nvSpPr>
        <p:spPr>
          <a:xfrm>
            <a:off x="3056026" y="3429000"/>
            <a:ext cx="41518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/>
            <a:r>
              <a:rPr lang="ar-SA" sz="3600" b="1" dirty="0">
                <a:solidFill>
                  <a:srgbClr val="8D8DAA"/>
                </a:solidFill>
                <a:cs typeface="DecoType Naskh" panose="02010400000000000000" pitchFamily="2" charset="-78"/>
                <a:sym typeface="Arial"/>
              </a:rPr>
              <a:t>يقلل مستوى التلوث في البيئة </a:t>
            </a: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A62C90F5-2083-46CE-BB6B-B9E5CD0C96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8" t="81777" r="73595" b="2943"/>
          <a:stretch/>
        </p:blipFill>
        <p:spPr>
          <a:xfrm rot="10632987">
            <a:off x="1905069" y="3394531"/>
            <a:ext cx="2032634" cy="558849"/>
          </a:xfrm>
          <a:prstGeom prst="rect">
            <a:avLst/>
          </a:prstGeom>
        </p:spPr>
      </p:pic>
      <p:sp>
        <p:nvSpPr>
          <p:cNvPr id="14" name="مربع نص 13">
            <a:extLst>
              <a:ext uri="{FF2B5EF4-FFF2-40B4-BE49-F238E27FC236}">
                <a16:creationId xmlns:a16="http://schemas.microsoft.com/office/drawing/2014/main" id="{419D5AA9-B5A2-4932-AEF4-F0E8F795B00D}"/>
              </a:ext>
            </a:extLst>
          </p:cNvPr>
          <p:cNvSpPr txBox="1"/>
          <p:nvPr/>
        </p:nvSpPr>
        <p:spPr>
          <a:xfrm>
            <a:off x="-189325" y="3073790"/>
            <a:ext cx="32453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hangingPunct="0"/>
            <a:r>
              <a:rPr lang="ar-SA" sz="3600" b="1" dirty="0">
                <a:solidFill>
                  <a:srgbClr val="8D8DAA"/>
                </a:solidFill>
                <a:cs typeface="DecoType Naskh" panose="02010400000000000000" pitchFamily="2" charset="-78"/>
                <a:sym typeface="Arial"/>
              </a:rPr>
              <a:t>المحافظة على الموارد الطبيعية</a:t>
            </a:r>
          </a:p>
        </p:txBody>
      </p:sp>
    </p:spTree>
    <p:extLst>
      <p:ext uri="{BB962C8B-B14F-4D97-AF65-F5344CB8AC3E}">
        <p14:creationId xmlns:p14="http://schemas.microsoft.com/office/powerpoint/2010/main" val="2111439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مربع نص 14">
            <a:extLst>
              <a:ext uri="{FF2B5EF4-FFF2-40B4-BE49-F238E27FC236}">
                <a16:creationId xmlns:a16="http://schemas.microsoft.com/office/drawing/2014/main" id="{AC536E0D-B77B-4EE3-A7EE-2534A3A56185}"/>
              </a:ext>
            </a:extLst>
          </p:cNvPr>
          <p:cNvSpPr txBox="1"/>
          <p:nvPr/>
        </p:nvSpPr>
        <p:spPr>
          <a:xfrm>
            <a:off x="6444919" y="581204"/>
            <a:ext cx="57470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srgbClr val="57A3A7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  <a:sym typeface="Arial"/>
              </a:rPr>
              <a:t>ماهي طريق</a:t>
            </a:r>
            <a:r>
              <a:rPr kumimoji="0" lang="ar-SA" sz="2800" b="1" i="0" u="none" strike="noStrike" kern="1200" cap="none" spc="0" normalizeH="0" noProof="0" dirty="0">
                <a:ln>
                  <a:noFill/>
                </a:ln>
                <a:solidFill>
                  <a:srgbClr val="57A3A7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  <a:sym typeface="Arial"/>
              </a:rPr>
              <a:t> تقليل النفايات ؟</a:t>
            </a:r>
            <a:endParaRPr kumimoji="0" lang="ar-SA" sz="2800" b="1" i="0" u="none" strike="noStrike" kern="1200" cap="none" spc="0" normalizeH="0" baseline="0" noProof="0" dirty="0">
              <a:ln>
                <a:noFill/>
              </a:ln>
              <a:solidFill>
                <a:srgbClr val="57A3A7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3A1A8F4E-17AC-47C9-9EC8-AB0A824D43E8}"/>
              </a:ext>
            </a:extLst>
          </p:cNvPr>
          <p:cNvGrpSpPr/>
          <p:nvPr/>
        </p:nvGrpSpPr>
        <p:grpSpPr>
          <a:xfrm>
            <a:off x="1261241" y="1471448"/>
            <a:ext cx="9028386" cy="2354318"/>
            <a:chOff x="1282262" y="1723697"/>
            <a:chExt cx="9028386" cy="2354318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E5B3E8C0-504A-46DD-A29F-3B85B7717F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</a:blip>
            <a:srcRect l="2758" t="27280" r="23189" b="39770"/>
            <a:stretch/>
          </p:blipFill>
          <p:spPr>
            <a:xfrm>
              <a:off x="1282262" y="1818289"/>
              <a:ext cx="9028386" cy="2259726"/>
            </a:xfrm>
            <a:prstGeom prst="rect">
              <a:avLst/>
            </a:prstGeom>
          </p:spPr>
        </p:pic>
        <p:sp>
          <p:nvSpPr>
            <p:cNvPr id="4" name="مستطيل 3">
              <a:extLst>
                <a:ext uri="{FF2B5EF4-FFF2-40B4-BE49-F238E27FC236}">
                  <a16:creationId xmlns:a16="http://schemas.microsoft.com/office/drawing/2014/main" id="{14523AEC-6F3E-4A56-8F9C-4376C42C42AA}"/>
                </a:ext>
              </a:extLst>
            </p:cNvPr>
            <p:cNvSpPr/>
            <p:nvPr/>
          </p:nvSpPr>
          <p:spPr>
            <a:xfrm>
              <a:off x="1818290" y="1723697"/>
              <a:ext cx="1208689" cy="3678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F110E92D-D2A3-47E3-A38C-0D612C225BAF}"/>
              </a:ext>
            </a:extLst>
          </p:cNvPr>
          <p:cNvGrpSpPr/>
          <p:nvPr/>
        </p:nvGrpSpPr>
        <p:grpSpPr>
          <a:xfrm>
            <a:off x="1589689" y="3920358"/>
            <a:ext cx="8371490" cy="2602286"/>
            <a:chOff x="1589689" y="3920358"/>
            <a:chExt cx="8371490" cy="2602286"/>
          </a:xfrm>
        </p:grpSpPr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B41D2762-9D78-49C4-BC13-FD44F3305B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0077" r="23621"/>
            <a:stretch/>
          </p:blipFill>
          <p:spPr>
            <a:xfrm>
              <a:off x="1589689" y="4061275"/>
              <a:ext cx="8371490" cy="2461369"/>
            </a:xfrm>
            <a:prstGeom prst="rect">
              <a:avLst/>
            </a:prstGeom>
          </p:spPr>
        </p:pic>
        <p:sp>
          <p:nvSpPr>
            <p:cNvPr id="8" name="مستطيل 7">
              <a:extLst>
                <a:ext uri="{FF2B5EF4-FFF2-40B4-BE49-F238E27FC236}">
                  <a16:creationId xmlns:a16="http://schemas.microsoft.com/office/drawing/2014/main" id="{16DE6233-E2A4-41D9-965D-011BCCF894C3}"/>
                </a:ext>
              </a:extLst>
            </p:cNvPr>
            <p:cNvSpPr/>
            <p:nvPr/>
          </p:nvSpPr>
          <p:spPr>
            <a:xfrm>
              <a:off x="7609489" y="3920358"/>
              <a:ext cx="2028497" cy="4616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</p:spTree>
    <p:extLst>
      <p:ext uri="{BB962C8B-B14F-4D97-AF65-F5344CB8AC3E}">
        <p14:creationId xmlns:p14="http://schemas.microsoft.com/office/powerpoint/2010/main" val="372589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7F9CB438-01F2-4548-AF19-41FAFBEB8734}"/>
              </a:ext>
            </a:extLst>
          </p:cNvPr>
          <p:cNvGrpSpPr/>
          <p:nvPr/>
        </p:nvGrpSpPr>
        <p:grpSpPr>
          <a:xfrm>
            <a:off x="2680138" y="126124"/>
            <a:ext cx="6182419" cy="1761594"/>
            <a:chOff x="8870702" y="0"/>
            <a:chExt cx="2594920" cy="1761594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A516C117-FF01-4E7A-8678-65A0E6F67C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5" t="3423" r="64656" b="66126"/>
            <a:stretch/>
          </p:blipFill>
          <p:spPr>
            <a:xfrm>
              <a:off x="8870703" y="0"/>
              <a:ext cx="2594919" cy="1761594"/>
            </a:xfrm>
            <a:prstGeom prst="rect">
              <a:avLst/>
            </a:prstGeom>
          </p:spPr>
        </p:pic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FA3B7977-3A55-474B-8439-713F671C90CB}"/>
                </a:ext>
              </a:extLst>
            </p:cNvPr>
            <p:cNvSpPr txBox="1"/>
            <p:nvPr/>
          </p:nvSpPr>
          <p:spPr>
            <a:xfrm>
              <a:off x="8870702" y="464412"/>
              <a:ext cx="2594919" cy="107721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37B8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ماهي طرق المحافظة على 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37B8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الموارد الطبيعية </a:t>
              </a:r>
              <a:endPara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srgbClr val="C37B89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58C5DB4A-52CE-47D3-A045-588F5BD4C6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2" t="33870" r="63469" b="32414"/>
          <a:stretch/>
        </p:blipFill>
        <p:spPr>
          <a:xfrm>
            <a:off x="7615551" y="2352130"/>
            <a:ext cx="3117845" cy="3132083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CE6A6948-0BBA-4ACA-8EB7-45DA572441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2" t="33870" r="63469" b="32414"/>
          <a:stretch/>
        </p:blipFill>
        <p:spPr>
          <a:xfrm>
            <a:off x="4310048" y="2352130"/>
            <a:ext cx="3117845" cy="3132083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140CC3E3-DA60-43EA-AB08-DD7D52732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2" t="33870" r="63469" b="32414"/>
          <a:stretch/>
        </p:blipFill>
        <p:spPr>
          <a:xfrm>
            <a:off x="1004545" y="2352130"/>
            <a:ext cx="3117845" cy="3132083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BD240FBF-18E6-44AD-B408-3958F7E7F8AC}"/>
              </a:ext>
            </a:extLst>
          </p:cNvPr>
          <p:cNvSpPr txBox="1"/>
          <p:nvPr/>
        </p:nvSpPr>
        <p:spPr>
          <a:xfrm>
            <a:off x="8505203" y="3204902"/>
            <a:ext cx="1490135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85516F"/>
                </a:solidFill>
              </a:rPr>
              <a:t>ترشيد الاستهلاك 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A3F31E46-31AD-41EE-A3C4-F04FD9C91A32}"/>
              </a:ext>
            </a:extLst>
          </p:cNvPr>
          <p:cNvSpPr txBox="1"/>
          <p:nvPr/>
        </p:nvSpPr>
        <p:spPr>
          <a:xfrm>
            <a:off x="5123902" y="3204902"/>
            <a:ext cx="1490135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85516F"/>
                </a:solidFill>
              </a:rPr>
              <a:t>إعادة الاستخدام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9843B331-3987-41B0-88AE-E068F9FDBD71}"/>
              </a:ext>
            </a:extLst>
          </p:cNvPr>
          <p:cNvSpPr txBox="1"/>
          <p:nvPr/>
        </p:nvSpPr>
        <p:spPr>
          <a:xfrm>
            <a:off x="1742601" y="3204902"/>
            <a:ext cx="1490135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rgbClr val="85516F"/>
                </a:solidFill>
              </a:rPr>
              <a:t>إعادة التدوير </a:t>
            </a:r>
          </a:p>
        </p:txBody>
      </p:sp>
    </p:spTree>
    <p:extLst>
      <p:ext uri="{BB962C8B-B14F-4D97-AF65-F5344CB8AC3E}">
        <p14:creationId xmlns:p14="http://schemas.microsoft.com/office/powerpoint/2010/main" val="40199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8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90190593-86D3-48C3-92C4-AA650BBB0902}"/>
              </a:ext>
            </a:extLst>
          </p:cNvPr>
          <p:cNvGrpSpPr/>
          <p:nvPr/>
        </p:nvGrpSpPr>
        <p:grpSpPr>
          <a:xfrm>
            <a:off x="-559458" y="85162"/>
            <a:ext cx="3636819" cy="1468538"/>
            <a:chOff x="8922440" y="-104650"/>
            <a:chExt cx="2674173" cy="2380593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4415375E-7673-4683-B39C-54EAFA2ADD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12" t="65287"/>
            <a:stretch/>
          </p:blipFill>
          <p:spPr>
            <a:xfrm>
              <a:off x="9334261" y="-104650"/>
              <a:ext cx="2262352" cy="2380593"/>
            </a:xfrm>
            <a:prstGeom prst="rect">
              <a:avLst/>
            </a:prstGeom>
          </p:spPr>
        </p:pic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DEAF1BC1-C55D-478E-BE50-4E8D7F7496BD}"/>
                </a:ext>
              </a:extLst>
            </p:cNvPr>
            <p:cNvSpPr txBox="1"/>
            <p:nvPr/>
          </p:nvSpPr>
          <p:spPr>
            <a:xfrm>
              <a:off x="8922440" y="661560"/>
              <a:ext cx="2607043" cy="84817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tx2">
                      <a:lumMod val="75000"/>
                    </a:schemeClr>
                  </a:solidFill>
                </a:rPr>
                <a:t>الربط بالدين</a:t>
              </a:r>
            </a:p>
          </p:txBody>
        </p:sp>
      </p:grpSp>
      <p:pic>
        <p:nvPicPr>
          <p:cNvPr id="11266" name="Picture 2" descr="يَا بَنِي آَدَمَ خُذُوا زِينَتَكُمْ عِنْدَ كُلِّ مَسْجِدٍ وَكُلُوا وَاشْرَبُوا  وَلَا تُسْرِفُوا إِنَّهُ لَا يُحِبُّ الْمُسْرِفِينَ (31) الأعراف – اجمل  واروع الصور الاسلامية والدينية 2020">
            <a:extLst>
              <a:ext uri="{FF2B5EF4-FFF2-40B4-BE49-F238E27FC236}">
                <a16:creationId xmlns:a16="http://schemas.microsoft.com/office/drawing/2014/main" id="{A3C6F777-36F2-459E-81DC-88B686052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843" y="1741715"/>
            <a:ext cx="9319448" cy="416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208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5112</TotalTime>
  <Words>801</Words>
  <Application>Microsoft Office PowerPoint</Application>
  <PresentationFormat>شاشة عريضة</PresentationFormat>
  <Paragraphs>144</Paragraphs>
  <Slides>31</Slides>
  <Notes>1</Notes>
  <HiddenSlides>1</HiddenSlides>
  <MMClips>3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31</vt:i4>
      </vt:variant>
    </vt:vector>
  </HeadingPairs>
  <TitlesOfParts>
    <vt:vector size="37" baseType="lpstr">
      <vt:lpstr>HP Simplified Jpan</vt:lpstr>
      <vt:lpstr>Arial</vt:lpstr>
      <vt:lpstr>Calibri</vt:lpstr>
      <vt:lpstr>Calibri Light</vt:lpstr>
      <vt:lpstr>Century Gothic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وديان الردادي</dc:creator>
  <cp:lastModifiedBy>وديان الردادي</cp:lastModifiedBy>
  <cp:revision>470</cp:revision>
  <dcterms:created xsi:type="dcterms:W3CDTF">2022-03-03T23:13:20Z</dcterms:created>
  <dcterms:modified xsi:type="dcterms:W3CDTF">2022-04-19T07:25:28Z</dcterms:modified>
</cp:coreProperties>
</file>