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7" r:id="rId2"/>
    <p:sldId id="258" r:id="rId3"/>
    <p:sldId id="259" r:id="rId4"/>
    <p:sldId id="310" r:id="rId5"/>
    <p:sldId id="273" r:id="rId6"/>
    <p:sldId id="274" r:id="rId7"/>
    <p:sldId id="275" r:id="rId8"/>
    <p:sldId id="277" r:id="rId9"/>
    <p:sldId id="309" r:id="rId10"/>
    <p:sldId id="278" r:id="rId11"/>
    <p:sldId id="314" r:id="rId12"/>
    <p:sldId id="281" r:id="rId13"/>
    <p:sldId id="282" r:id="rId14"/>
    <p:sldId id="283" r:id="rId15"/>
    <p:sldId id="312" r:id="rId16"/>
    <p:sldId id="285" r:id="rId17"/>
    <p:sldId id="287" r:id="rId18"/>
    <p:sldId id="288" r:id="rId19"/>
    <p:sldId id="289" r:id="rId20"/>
    <p:sldId id="292" r:id="rId21"/>
    <p:sldId id="311" r:id="rId22"/>
    <p:sldId id="295" r:id="rId23"/>
    <p:sldId id="296" r:id="rId24"/>
    <p:sldId id="313" r:id="rId25"/>
    <p:sldId id="298" r:id="rId26"/>
    <p:sldId id="300" r:id="rId27"/>
    <p:sldId id="302" r:id="rId28"/>
    <p:sldId id="303" r:id="rId29"/>
    <p:sldId id="306"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7" d="100"/>
          <a:sy n="67" d="100"/>
        </p:scale>
        <p:origin x="-1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DEE9B0C-D408-43B5-9A27-5279ABB5BB97}" type="datetimeFigureOut">
              <a:rPr lang="ar-SA" smtClean="0"/>
              <a:pPr/>
              <a:t>28/03/1437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F0F56DE-28D8-46A9-8027-377FFECC460D}"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fld id="{BE96E0E3-8774-43E6-9A6B-DC4D9E446598}" type="slidenum">
              <a:rPr lang="ar-EG" smtClean="0"/>
              <a:pPr/>
              <a:t>17</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D8A86A-3675-4139-9729-F5DFAE5EA252}" type="datetimeFigureOut">
              <a:rPr lang="ar-SA" smtClean="0"/>
              <a:pPr/>
              <a:t>28/03/1437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640001A-9AD8-48E5-B5E1-E7125C10BF9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http://www.mnhjy.com/wp/wp-content/uploads/2012/12/%D9%81%D9%8A%D8%B2%D9%8A%D8%A7%D8%A1-4-%D8%AF%D9%84%D9%8A%D9%84-%D8%A7%D9%84%D8%AA%D8%AC%D8%A7%D8%B1%D8%A8.gi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ideo" Target="file:///F:\&#1578;&#1580;&#1585;&#1576;&#1577;%20&#1578;&#1571;&#1579;&#1610;&#1585;%20&#1575;&#1604;&#1605;&#1580;&#1575;&#1604;&#1575;&#1578;%20&#1575;&#1604;&#1605;&#1594;&#1606;&#1575;&#1591;&#1610;&#1587;&#1610;&#1577;.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ideo" Target="file:///F:\&#1602;&#1575;&#1593;&#1583;&#1577;%20&#1575;&#1604;&#1610;&#1583;%20&#1575;&#1604;&#1610;&#1605;&#1606;&#1609;_&#1578;&#1580;&#1585;&#1576;&#1577;%20&#1571;&#1608;&#1585;&#1587;&#1578;&#1583;%2000_00_01-00_00_56.wm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ideo" Target="file:///F:\&#1575;&#1604;&#1605;&#1580;&#1575;&#1604;%20&#1575;&#1604;&#1605;&#1594;&#1606;&#1575;&#1591;&#1610;&#1587;&#1610;%20Magnetic%20field%20&#1587;&#1604;&#1587;&#1604;&#1577;%20&#1593;&#1606;&#1610;&#1586;&#1577;.wm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ideo" Target="file:///F:\&#1575;&#1604;&#1602;&#1608;&#1577;%20&#1575;&#1604;&#1605;&#1594;&#1606;&#1575;&#1591;&#1610;&#1587;&#1610;&#1577;%20(&#1602;&#1575;&#1593;&#1583;&#1577;%20&#1575;&#1604;&#1610;&#1583;%20&#1575;&#1604;&#1610;&#1605;&#1606;&#1609;%20&#1575;&#1604;&#1579;&#1575;&#1604;&#1579;&#1577;).wm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F:\&#1575;&#1604;&#1605;&#1594;&#1575;&#1606;&#1591;.wm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file:///F:\&#1578;&#1580;&#1585;&#1576;&#1577;%20&#1585;&#1587;&#1605;%20&#1582;&#1591;&#1608;&#1591;%20&#1575;&#1604;&#1605;&#1580;&#1575;&#1604;%20&#1575;&#1604;&#1605;&#1594;&#1606;&#1575;&#1591;&#1610;&#1587;&#1610;.wmv" TargetMode="Externa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r="35799"/>
          <a:stretch>
            <a:fillRect/>
          </a:stretch>
        </p:blipFill>
        <p:spPr bwMode="auto">
          <a:xfrm>
            <a:off x="428596" y="214290"/>
            <a:ext cx="4000528" cy="6372225"/>
          </a:xfrm>
          <a:prstGeom prst="rect">
            <a:avLst/>
          </a:prstGeom>
          <a:noFill/>
          <a:ln w="9525">
            <a:noFill/>
            <a:miter lim="800000"/>
            <a:headEnd/>
            <a:tailEnd/>
          </a:ln>
          <a:effectLst/>
        </p:spPr>
      </p:pic>
      <p:pic>
        <p:nvPicPr>
          <p:cNvPr id="5122" name="Picture 2" descr="attraction-marketing-magnetic-sponsoring-mike-dillar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14744" y="1928802"/>
            <a:ext cx="1571636" cy="1240555"/>
          </a:xfrm>
          <a:prstGeom prst="rect">
            <a:avLst/>
          </a:prstGeom>
          <a:noFill/>
          <a:ln w="9525">
            <a:noFill/>
            <a:miter lim="800000"/>
            <a:headEnd/>
            <a:tailEnd/>
          </a:ln>
        </p:spPr>
      </p:pic>
      <p:sp>
        <p:nvSpPr>
          <p:cNvPr id="4" name="مربع نص 3"/>
          <p:cNvSpPr txBox="1"/>
          <p:nvPr/>
        </p:nvSpPr>
        <p:spPr>
          <a:xfrm>
            <a:off x="4857752" y="2428868"/>
            <a:ext cx="3857652" cy="2714644"/>
          </a:xfrm>
          <a:prstGeom prst="rect">
            <a:avLst/>
          </a:prstGeom>
          <a:noFill/>
        </p:spPr>
        <p:txBody>
          <a:bodyPr wrap="square" rtlCol="1">
            <a:prstTxWarp prst="textPlain">
              <a:avLst/>
            </a:prstTxWarp>
            <a:spAutoFit/>
            <a:scene3d>
              <a:camera prst="orthographicFront"/>
              <a:lightRig rig="threePt" dir="t"/>
            </a:scene3d>
            <a:sp3d extrusionH="57150">
              <a:bevelT w="38100" h="38100" prst="convex"/>
            </a:sp3d>
          </a:bodyPr>
          <a:lstStyle/>
          <a:p>
            <a:pPr algn="ctr"/>
            <a:r>
              <a:rPr lang="ar-SA" sz="6000" dirty="0" smtClean="0">
                <a:ln>
                  <a:solidFill>
                    <a:schemeClr val="bg1"/>
                  </a:solidFill>
                </a:ln>
                <a:solidFill>
                  <a:srgbClr val="993366"/>
                </a:solidFill>
                <a:cs typeface="PT Bold Heading" pitchFamily="2" charset="-78"/>
              </a:rPr>
              <a:t>المجالات المغناطيسية</a:t>
            </a:r>
            <a:endParaRPr lang="ar-SA" sz="6000" dirty="0">
              <a:ln>
                <a:solidFill>
                  <a:schemeClr val="bg1"/>
                </a:solidFill>
              </a:ln>
              <a:solidFill>
                <a:srgbClr val="993366"/>
              </a:solidFill>
              <a:cs typeface="PT Bold Heading" pitchFamily="2" charset="-78"/>
            </a:endParaRPr>
          </a:p>
        </p:txBody>
      </p:sp>
      <p:sp>
        <p:nvSpPr>
          <p:cNvPr id="5" name="مربع نص 4"/>
          <p:cNvSpPr txBox="1"/>
          <p:nvPr/>
        </p:nvSpPr>
        <p:spPr>
          <a:xfrm>
            <a:off x="5214942" y="1548458"/>
            <a:ext cx="2357454" cy="523220"/>
          </a:xfrm>
          <a:prstGeom prst="rect">
            <a:avLst/>
          </a:prstGeom>
          <a:noFill/>
        </p:spPr>
        <p:txBody>
          <a:bodyPr wrap="square" rtlCol="1">
            <a:spAutoFit/>
          </a:bodyPr>
          <a:lstStyle/>
          <a:p>
            <a:r>
              <a:rPr lang="ar-SA" sz="2800" dirty="0" smtClean="0">
                <a:ln>
                  <a:solidFill>
                    <a:schemeClr val="bg1"/>
                  </a:solidFill>
                </a:ln>
                <a:solidFill>
                  <a:schemeClr val="tx2"/>
                </a:solidFill>
                <a:cs typeface="PT Bold Heading" pitchFamily="2" charset="-78"/>
              </a:rPr>
              <a:t>الفصل الأول</a:t>
            </a:r>
            <a:endParaRPr lang="ar-SA" sz="2800" dirty="0">
              <a:ln>
                <a:solidFill>
                  <a:schemeClr val="bg1"/>
                </a:solidFill>
              </a:ln>
              <a:solidFill>
                <a:schemeClr val="tx2"/>
              </a:solidFill>
              <a:cs typeface="PT Bold Heading" pitchFamily="2" charset="-78"/>
            </a:endParaRPr>
          </a:p>
        </p:txBody>
      </p:sp>
      <p:sp>
        <p:nvSpPr>
          <p:cNvPr id="6" name="مربع نص 5"/>
          <p:cNvSpPr txBox="1"/>
          <p:nvPr/>
        </p:nvSpPr>
        <p:spPr>
          <a:xfrm>
            <a:off x="5714976" y="357166"/>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4</a:t>
            </a:r>
          </a:p>
          <a:p>
            <a:pPr algn="ctr"/>
            <a:r>
              <a:rPr lang="ar-SA" sz="2400" dirty="0" smtClean="0">
                <a:solidFill>
                  <a:schemeClr val="accent4">
                    <a:lumMod val="75000"/>
                  </a:schemeClr>
                </a:solidFill>
                <a:cs typeface="PT Bold Heading" pitchFamily="2" charset="-78"/>
              </a:rPr>
              <a:t>الصف الثالث ثانوي</a:t>
            </a:r>
            <a:endParaRPr lang="ar-SA" sz="2400" dirty="0">
              <a:solidFill>
                <a:schemeClr val="accent4">
                  <a:lumMod val="75000"/>
                </a:schemeClr>
              </a:solidFill>
              <a:cs typeface="PT Bold Heading" pitchFamily="2" charset="-78"/>
            </a:endParaRPr>
          </a:p>
        </p:txBody>
      </p:sp>
      <p:sp>
        <p:nvSpPr>
          <p:cNvPr id="7" name="مربع نص 6"/>
          <p:cNvSpPr txBox="1"/>
          <p:nvPr/>
        </p:nvSpPr>
        <p:spPr>
          <a:xfrm>
            <a:off x="5357818" y="5572140"/>
            <a:ext cx="3071834" cy="830997"/>
          </a:xfrm>
          <a:prstGeom prst="rect">
            <a:avLst/>
          </a:prstGeom>
          <a:noFill/>
        </p:spPr>
        <p:txBody>
          <a:bodyPr wrap="square" rtlCol="1">
            <a:spAutoFit/>
          </a:bodyPr>
          <a:lstStyle/>
          <a:p>
            <a:pPr algn="ctr"/>
            <a:r>
              <a:rPr lang="ar-SA" sz="2400" b="1" dirty="0" smtClean="0">
                <a:ln w="1905">
                  <a:solidFill>
                    <a:schemeClr val="bg1"/>
                  </a:solidFill>
                </a:ln>
                <a:solidFill>
                  <a:srgbClr val="7030A0"/>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rgbClr val="7030A0"/>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rgbClr val="7030A0"/>
              </a:solidFill>
              <a:effectLst>
                <a:innerShdw blurRad="69850" dist="43180" dir="5400000">
                  <a:srgbClr val="000000">
                    <a:alpha val="65000"/>
                  </a:srgbClr>
                </a:innerShdw>
              </a:effectLst>
              <a:cs typeface="PT Bold Heading" pitchFamily="2" charset="-78"/>
            </a:endParaRPr>
          </a:p>
        </p:txBody>
      </p:sp>
      <p:pic>
        <p:nvPicPr>
          <p:cNvPr id="5123" name="Picture 3" descr="http://www.mnhjy.com/wp/wp-content/uploads/2012/12/%D9%81%D9%8A%D8%B2%D9%8A%D8%A7%D8%A1-4-%D8%AF%D9%84%D9%8A%D9%84-%D8%A7%D9%84%D8%AA%D8%AC%D8%A7%D8%B1%D8%A8.gif"/>
          <p:cNvPicPr>
            <a:picLocks noChangeAspect="1" noChangeArrowheads="1"/>
          </p:cNvPicPr>
          <p:nvPr/>
        </p:nvPicPr>
        <p:blipFill>
          <a:blip r:embed="rId5" r:link="rId6"/>
          <a:srcRect l="6438" t="4297" r="6009" b="4008"/>
          <a:stretch>
            <a:fillRect/>
          </a:stretch>
        </p:blipFill>
        <p:spPr bwMode="auto">
          <a:xfrm>
            <a:off x="5286380" y="285728"/>
            <a:ext cx="882290" cy="1000132"/>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par>
                          <p:cTn id="16" fill="hold">
                            <p:stCondLst>
                              <p:cond delay="32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2786050" y="500042"/>
            <a:ext cx="3687228" cy="584775"/>
          </a:xfrm>
          <a:prstGeom prst="rect">
            <a:avLst/>
          </a:prstGeom>
          <a:noFill/>
          <a:ln>
            <a:noFill/>
          </a:ln>
        </p:spPr>
        <p:txBody>
          <a:bodyPr wrap="none">
            <a:spAutoFit/>
          </a:bodyPr>
          <a:lstStyle/>
          <a:p>
            <a:r>
              <a:rPr lang="ar-SA" sz="3200" dirty="0" smtClean="0">
                <a:solidFill>
                  <a:schemeClr val="tx2"/>
                </a:solidFill>
                <a:cs typeface="PT Bold Heading" pitchFamily="2" charset="-78"/>
              </a:rPr>
              <a:t>اتجاه المجال المغناطيسي</a:t>
            </a:r>
            <a:endParaRPr lang="ar-SA" sz="3200" dirty="0">
              <a:solidFill>
                <a:schemeClr val="tx2"/>
              </a:solidFill>
              <a:cs typeface="PT Bold Heading" pitchFamily="2" charset="-78"/>
            </a:endParaRPr>
          </a:p>
        </p:txBody>
      </p:sp>
      <p:sp>
        <p:nvSpPr>
          <p:cNvPr id="4" name="مستطيل 3"/>
          <p:cNvSpPr/>
          <p:nvPr/>
        </p:nvSpPr>
        <p:spPr>
          <a:xfrm>
            <a:off x="714348" y="1214422"/>
            <a:ext cx="7786710" cy="2569934"/>
          </a:xfrm>
          <a:prstGeom prst="rect">
            <a:avLst/>
          </a:prstGeom>
        </p:spPr>
        <p:txBody>
          <a:bodyPr wrap="square">
            <a:spAutoFit/>
          </a:bodyPr>
          <a:lstStyle/>
          <a:p>
            <a:pPr algn="justLow"/>
            <a:r>
              <a:rPr lang="ar-SA" sz="2300" dirty="0" smtClean="0">
                <a:ln w="50800"/>
                <a:cs typeface="PT Bold Heading" pitchFamily="2" charset="-78"/>
              </a:rPr>
              <a:t>يعرف اتجاه خط المجال المغناطيسي بأنه الاتجاه الذي يشير إليه القطب الشمالي لإبرة البوصلة عند وضعها في المجال المغناطيسي. واتجاه خطوط المجال خارج المغناطيس تكون خارجة من القطب الشمالي وداخلة إلى القطب الجنوبي. ماذا يحدث داخل المغناطيس؟ لا توجد أقطاب مفردة تنتهي فيها أو تبدأ منها خطوط المجال المغناطيسي، لذا فهي تنتقل داخل المغناطيس دائًما من القطب الجنوبي إلى القطب الشمالي لتشكل حلقات مقفلة .</a:t>
            </a:r>
            <a:endParaRPr lang="ar-SA" sz="2300" dirty="0"/>
          </a:p>
        </p:txBody>
      </p:sp>
      <p:pic>
        <p:nvPicPr>
          <p:cNvPr id="6" name="Picture 2"/>
          <p:cNvPicPr>
            <a:picLocks noChangeAspect="1" noChangeArrowheads="1"/>
          </p:cNvPicPr>
          <p:nvPr/>
        </p:nvPicPr>
        <p:blipFill>
          <a:blip r:embed="rId3"/>
          <a:srcRect/>
          <a:stretch>
            <a:fillRect/>
          </a:stretch>
        </p:blipFill>
        <p:spPr bwMode="auto">
          <a:xfrm>
            <a:off x="500034" y="3857628"/>
            <a:ext cx="3929090" cy="2325014"/>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4643438" y="3857628"/>
            <a:ext cx="3975178" cy="2286016"/>
          </a:xfrm>
          <a:prstGeom prst="rect">
            <a:avLst/>
          </a:prstGeom>
          <a:noFill/>
          <a:ln w="9525">
            <a:noFill/>
            <a:miter lim="800000"/>
            <a:headEnd/>
            <a:tailEnd/>
          </a:ln>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par>
                          <p:cTn id="11" fill="hold">
                            <p:stCondLst>
                              <p:cond delay="1000"/>
                            </p:stCondLst>
                            <p:childTnLst>
                              <p:par>
                                <p:cTn id="12" presetID="54" presetClass="entr" presetSubtype="0" accel="10000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par>
                          <p:cTn id="19" fill="hold">
                            <p:stCondLst>
                              <p:cond delay="4900"/>
                            </p:stCondLst>
                            <p:childTnLst>
                              <p:par>
                                <p:cTn id="20" presetID="24"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par>
                          <p:cTn id="23" fill="hold">
                            <p:stCondLst>
                              <p:cond delay="4900"/>
                            </p:stCondLst>
                            <p:childTnLst>
                              <p:par>
                                <p:cTn id="24" presetID="24"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to="" calcmode="lin" valueType="num">
                                      <p:cBhvr>
                                        <p:cTn id="2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تجربة تأثير المجالات المغناطيسية.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8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714348" y="714356"/>
            <a:ext cx="7696200" cy="1143008"/>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algn="ctr" rtl="1"/>
            <a:r>
              <a:rPr lang="ar-SA" sz="3200" dirty="0" smtClean="0">
                <a:solidFill>
                  <a:schemeClr val="accent3">
                    <a:lumMod val="50000"/>
                  </a:schemeClr>
                </a:solidFill>
                <a:cs typeface="PT Bold Heading" pitchFamily="2" charset="-78"/>
              </a:rPr>
              <a:t>القوى المؤثرة فى الأجسام الموضوعة فى مجالات مغناطيسية </a:t>
            </a:r>
            <a:endParaRPr lang="en-US" sz="3200" dirty="0">
              <a:solidFill>
                <a:schemeClr val="accent3">
                  <a:lumMod val="50000"/>
                </a:schemeClr>
              </a:solidFill>
              <a:cs typeface="PT Bold Heading" pitchFamily="2" charset="-78"/>
            </a:endParaRPr>
          </a:p>
        </p:txBody>
      </p:sp>
      <p:sp>
        <p:nvSpPr>
          <p:cNvPr id="6" name="مستطيل 5"/>
          <p:cNvSpPr/>
          <p:nvPr/>
        </p:nvSpPr>
        <p:spPr>
          <a:xfrm>
            <a:off x="4500562" y="2357430"/>
            <a:ext cx="3857620" cy="3416320"/>
          </a:xfrm>
          <a:prstGeom prst="rect">
            <a:avLst/>
          </a:prstGeom>
        </p:spPr>
        <p:txBody>
          <a:bodyPr wrap="square">
            <a:spAutoFit/>
          </a:bodyPr>
          <a:lstStyle/>
          <a:p>
            <a:pPr algn="justLow"/>
            <a:r>
              <a:rPr lang="ar-SA" sz="2400" dirty="0" smtClean="0">
                <a:ln w="50800"/>
                <a:cs typeface="PT Bold Heading" pitchFamily="2" charset="-78"/>
              </a:rPr>
              <a:t>تؤثر المجالات المغناطيسية بقوى  في </a:t>
            </a:r>
            <a:r>
              <a:rPr lang="ar-SA" sz="2400" dirty="0" err="1" smtClean="0">
                <a:ln w="50800"/>
                <a:cs typeface="PT Bold Heading" pitchFamily="2" charset="-78"/>
              </a:rPr>
              <a:t>مغانط</a:t>
            </a:r>
            <a:r>
              <a:rPr lang="ar-SA" sz="2400" dirty="0" smtClean="0">
                <a:ln w="50800"/>
                <a:cs typeface="PT Bold Heading" pitchFamily="2" charset="-78"/>
              </a:rPr>
              <a:t> أخرى ؛ فالمجال المغناطيسي الناتج عن القطب الشمالي لمغناطيس يدفع القطب الشمالي لمغناطيس آخر بعيدا في اتجاه خط المجال، والقوى  الناتجة عن المجال نفسه والمؤثرة في قطب جنوبي لمغناطيس آخر تجذبه في عكس اتجاه خطوط المجال.</a:t>
            </a:r>
            <a:endParaRPr lang="ar-SA" sz="2400" dirty="0">
              <a:cs typeface="PT Bold Heading" pitchFamily="2" charset="-78"/>
            </a:endParaRPr>
          </a:p>
        </p:txBody>
      </p:sp>
      <p:pic>
        <p:nvPicPr>
          <p:cNvPr id="6146" name="Picture 2" descr="a72abcad-9501-4242-8da3-2f5028df8e4eimage6"/>
          <p:cNvPicPr>
            <a:picLocks noChangeAspect="1" noChangeArrowheads="1"/>
          </p:cNvPicPr>
          <p:nvPr/>
        </p:nvPicPr>
        <p:blipFill>
          <a:blip r:embed="rId3"/>
          <a:srcRect/>
          <a:stretch>
            <a:fillRect/>
          </a:stretch>
        </p:blipFill>
        <p:spPr bwMode="auto">
          <a:xfrm>
            <a:off x="1214414" y="2285992"/>
            <a:ext cx="2857500" cy="335280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7" presetID="58" presetClass="entr" presetSubtype="0" accel="10000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p:cTn id="19" dur="500" fill="hold"/>
                                        <p:tgtEl>
                                          <p:spTgt spid="6146"/>
                                        </p:tgtEl>
                                        <p:attrNameLst>
                                          <p:attrName>ppt_w</p:attrName>
                                        </p:attrNameLst>
                                      </p:cBhvr>
                                      <p:tavLst>
                                        <p:tav tm="0">
                                          <p:val>
                                            <p:strVal val="#ppt_w*2.5"/>
                                          </p:val>
                                        </p:tav>
                                        <p:tav tm="100000">
                                          <p:val>
                                            <p:strVal val="#ppt_w"/>
                                          </p:val>
                                        </p:tav>
                                      </p:tavLst>
                                    </p:anim>
                                    <p:anim calcmode="lin" valueType="num">
                                      <p:cBhvr>
                                        <p:cTn id="20" dur="500" fill="hold"/>
                                        <p:tgtEl>
                                          <p:spTgt spid="6146"/>
                                        </p:tgtEl>
                                        <p:attrNameLst>
                                          <p:attrName>ppt_h</p:attrName>
                                        </p:attrNameLst>
                                      </p:cBhvr>
                                      <p:tavLst>
                                        <p:tav tm="0">
                                          <p:val>
                                            <p:strVal val="#ppt_h*0.01"/>
                                          </p:val>
                                        </p:tav>
                                        <p:tav tm="100000">
                                          <p:val>
                                            <p:strVal val="#ppt_h"/>
                                          </p:val>
                                        </p:tav>
                                      </p:tavLst>
                                    </p:anim>
                                    <p:anim calcmode="lin" valueType="num">
                                      <p:cBhvr>
                                        <p:cTn id="21" dur="500" fill="hold"/>
                                        <p:tgtEl>
                                          <p:spTgt spid="6146"/>
                                        </p:tgtEl>
                                        <p:attrNameLst>
                                          <p:attrName>ppt_x</p:attrName>
                                        </p:attrNameLst>
                                      </p:cBhvr>
                                      <p:tavLst>
                                        <p:tav tm="0">
                                          <p:val>
                                            <p:strVal val="#ppt_x"/>
                                          </p:val>
                                        </p:tav>
                                        <p:tav tm="100000">
                                          <p:val>
                                            <p:strVal val="#ppt_x"/>
                                          </p:val>
                                        </p:tav>
                                      </p:tavLst>
                                    </p:anim>
                                    <p:anim calcmode="lin" valueType="num">
                                      <p:cBhvr>
                                        <p:cTn id="22" dur="500" fill="hold"/>
                                        <p:tgtEl>
                                          <p:spTgt spid="6146"/>
                                        </p:tgtEl>
                                        <p:attrNameLst>
                                          <p:attrName>ppt_y</p:attrName>
                                        </p:attrNameLst>
                                      </p:cBhvr>
                                      <p:tavLst>
                                        <p:tav tm="0">
                                          <p:val>
                                            <p:strVal val="#ppt_h+1"/>
                                          </p:val>
                                        </p:tav>
                                        <p:tav tm="100000">
                                          <p:val>
                                            <p:strVal val="#ppt_y"/>
                                          </p:val>
                                        </p:tav>
                                      </p:tavLst>
                                    </p:anim>
                                    <p:animEffect transition="in" filter="fade">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71670" y="285728"/>
            <a:ext cx="53340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dirty="0" smtClean="0">
                <a:ln w="50800"/>
                <a:solidFill>
                  <a:schemeClr val="accent2">
                    <a:lumMod val="50000"/>
                  </a:schemeClr>
                </a:solidFill>
                <a:cs typeface="PT Bold Heading" pitchFamily="2" charset="-78"/>
              </a:rPr>
              <a:t>الكهرومغناطيسية </a:t>
            </a:r>
          </a:p>
        </p:txBody>
      </p:sp>
      <p:sp>
        <p:nvSpPr>
          <p:cNvPr id="6" name="مستطيل 5"/>
          <p:cNvSpPr/>
          <p:nvPr/>
        </p:nvSpPr>
        <p:spPr>
          <a:xfrm>
            <a:off x="500034" y="1142984"/>
            <a:ext cx="8215338" cy="2462213"/>
          </a:xfrm>
          <a:prstGeom prst="rect">
            <a:avLst/>
          </a:prstGeom>
        </p:spPr>
        <p:txBody>
          <a:bodyPr wrap="square">
            <a:spAutoFit/>
          </a:bodyPr>
          <a:lstStyle/>
          <a:p>
            <a:pPr algn="justLow"/>
            <a:r>
              <a:rPr lang="ar-SA" sz="2200" dirty="0" smtClean="0">
                <a:ln w="50800"/>
                <a:cs typeface="PT Bold Heading" pitchFamily="2" charset="-78"/>
              </a:rPr>
              <a:t>أجرى الفيزيائي </a:t>
            </a:r>
            <a:r>
              <a:rPr lang="ar-SA" sz="2200" dirty="0" err="1" smtClean="0">
                <a:ln w="50800"/>
                <a:cs typeface="PT Bold Heading" pitchFamily="2" charset="-78"/>
              </a:rPr>
              <a:t>الدنماركي</a:t>
            </a:r>
            <a:r>
              <a:rPr lang="ar-SA" sz="2200" dirty="0" smtClean="0">
                <a:ln w="50800"/>
                <a:cs typeface="PT Bold Heading" pitchFamily="2" charset="-78"/>
              </a:rPr>
              <a:t> هانز كريستيان </a:t>
            </a:r>
            <a:r>
              <a:rPr lang="ar-SA" sz="2200" dirty="0" err="1" smtClean="0">
                <a:ln w="50800"/>
                <a:cs typeface="PT Bold Heading" pitchFamily="2" charset="-78"/>
              </a:rPr>
              <a:t>أورستد</a:t>
            </a:r>
            <a:r>
              <a:rPr lang="ar-SA" sz="2200" dirty="0" smtClean="0">
                <a:ln w="50800"/>
                <a:cs typeface="PT Bold Heading" pitchFamily="2" charset="-78"/>
              </a:rPr>
              <a:t> عام 1820 </a:t>
            </a:r>
            <a:r>
              <a:rPr lang="ar-SA" sz="2200" dirty="0" err="1" smtClean="0">
                <a:ln w="50800"/>
                <a:cs typeface="PT Bold Heading" pitchFamily="2" charset="-78"/>
              </a:rPr>
              <a:t>م</a:t>
            </a:r>
            <a:r>
              <a:rPr lang="ar-SA" sz="2200" dirty="0" smtClean="0">
                <a:ln w="50800"/>
                <a:cs typeface="PT Bold Heading" pitchFamily="2" charset="-78"/>
              </a:rPr>
              <a:t> تجارب على التيارات الكهربائية المارة بالأسلاك، فوضع سلكا فوق محور بوصلة صغيرة، وأوصل نهايتي السلك بدائرة كهربائية مغلقة . وكان يتوقع أن تشير البوصلة إلى اتجاه السلك أو اتجاه تدفق التيار، لكن بدلاً من ذلك تعجب لرؤية إبرة البوصلة تدور لتصبح في اتجاه عمودي على السلك، أي أن القوى المؤثرة في قطبي مغناطيس البوصلة كانت متعامدة مع اتجاه التيار داخل السلك. ووجد </a:t>
            </a:r>
            <a:r>
              <a:rPr lang="ar-SA" sz="2200" dirty="0" err="1" smtClean="0">
                <a:ln w="50800"/>
                <a:cs typeface="PT Bold Heading" pitchFamily="2" charset="-78"/>
              </a:rPr>
              <a:t>أورستد</a:t>
            </a:r>
            <a:r>
              <a:rPr lang="ar-SA" sz="2200" dirty="0" smtClean="0">
                <a:ln w="50800"/>
                <a:cs typeface="PT Bold Heading" pitchFamily="2" charset="-78"/>
              </a:rPr>
              <a:t> أيضا أنه إذا لم يكن هناك تيار في السلك فإنه لا توجد قوى مغناطيسية.</a:t>
            </a:r>
            <a:endParaRPr lang="ar-SA" sz="2200" dirty="0"/>
          </a:p>
        </p:txBody>
      </p:sp>
      <p:pic>
        <p:nvPicPr>
          <p:cNvPr id="9" name="Picture 2"/>
          <p:cNvPicPr>
            <a:picLocks noChangeAspect="1" noChangeArrowheads="1"/>
          </p:cNvPicPr>
          <p:nvPr/>
        </p:nvPicPr>
        <p:blipFill>
          <a:blip r:embed="rId3"/>
          <a:srcRect/>
          <a:stretch>
            <a:fillRect/>
          </a:stretch>
        </p:blipFill>
        <p:spPr bwMode="auto">
          <a:xfrm>
            <a:off x="785786" y="3714752"/>
            <a:ext cx="7715304" cy="2714644"/>
          </a:xfrm>
          <a:prstGeom prst="rect">
            <a:avLst/>
          </a:prstGeom>
          <a:noFill/>
          <a:ln w="9525">
            <a:noFill/>
            <a:miter lim="800000"/>
            <a:headEnd/>
            <a:tailEnd/>
          </a:ln>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6" presetClass="entr" presetSubtype="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250" autoRev="1" fill="hold">
                                          <p:stCondLst>
                                            <p:cond delay="0"/>
                                          </p:stCondLst>
                                        </p:cTn>
                                        <p:tgtEl>
                                          <p:spTgt spid="6"/>
                                        </p:tgtEl>
                                        <p:attrNameLst>
                                          <p:attrName>ppt_w</p:attrName>
                                        </p:attrNameLst>
                                      </p:cBhvr>
                                    </p:anim>
                                    <p:anim by="(#ppt_w*0.50)" calcmode="lin" valueType="num">
                                      <p:cBhvr>
                                        <p:cTn id="15" dur="250" decel="50000" autoRev="1" fill="hold">
                                          <p:stCondLst>
                                            <p:cond delay="0"/>
                                          </p:stCondLst>
                                        </p:cTn>
                                        <p:tgtEl>
                                          <p:spTgt spid="6"/>
                                        </p:tgtEl>
                                        <p:attrNameLst>
                                          <p:attrName>ppt_x</p:attrName>
                                        </p:attrNameLst>
                                      </p:cBhvr>
                                    </p:anim>
                                    <p:anim from="(-#ppt_h/2)" to="(#ppt_y)" calcmode="lin" valueType="num">
                                      <p:cBhvr>
                                        <p:cTn id="16" dur="500" fill="hold">
                                          <p:stCondLst>
                                            <p:cond delay="0"/>
                                          </p:stCondLst>
                                        </p:cTn>
                                        <p:tgtEl>
                                          <p:spTgt spid="6"/>
                                        </p:tgtEl>
                                        <p:attrNameLst>
                                          <p:attrName>ppt_y</p:attrName>
                                        </p:attrNameLst>
                                      </p:cBhvr>
                                    </p:anim>
                                    <p:animRot by="21600000">
                                      <p:cBhvr>
                                        <p:cTn id="17" dur="500" fill="hold">
                                          <p:stCondLst>
                                            <p:cond delay="0"/>
                                          </p:stCondLst>
                                        </p:cTn>
                                        <p:tgtEl>
                                          <p:spTgt spid="6"/>
                                        </p:tgtEl>
                                        <p:attrNameLst>
                                          <p:attrName>r</p:attrName>
                                        </p:attrNameLst>
                                      </p:cBhvr>
                                    </p:animRot>
                                  </p:childTnLst>
                                </p:cTn>
                              </p:par>
                            </p:childTnLst>
                          </p:cTn>
                        </p:par>
                        <p:par>
                          <p:cTn id="18" fill="hold">
                            <p:stCondLst>
                              <p:cond delay="5550"/>
                            </p:stCondLst>
                            <p:childTnLst>
                              <p:par>
                                <p:cTn id="19" presetID="24"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000100" y="3143248"/>
            <a:ext cx="7358114" cy="2608786"/>
          </a:xfrm>
          <a:prstGeom prst="rect">
            <a:avLst/>
          </a:prstGeom>
          <a:noFill/>
          <a:ln w="9525">
            <a:noFill/>
            <a:miter lim="800000"/>
            <a:headEnd/>
            <a:tailEnd/>
          </a:ln>
          <a:effectLst/>
        </p:spPr>
      </p:pic>
      <p:sp>
        <p:nvSpPr>
          <p:cNvPr id="5" name="مربع نص 4"/>
          <p:cNvSpPr txBox="1"/>
          <p:nvPr/>
        </p:nvSpPr>
        <p:spPr>
          <a:xfrm>
            <a:off x="928662" y="642918"/>
            <a:ext cx="7358114" cy="2123658"/>
          </a:xfrm>
          <a:prstGeom prst="rect">
            <a:avLst/>
          </a:prstGeom>
          <a:noFill/>
        </p:spPr>
        <p:txBody>
          <a:bodyPr wrap="square" rtlCol="1">
            <a:spAutoFit/>
          </a:bodyPr>
          <a:lstStyle/>
          <a:p>
            <a:pPr algn="justLow">
              <a:lnSpc>
                <a:spcPct val="150000"/>
              </a:lnSpc>
            </a:pPr>
            <a:r>
              <a:rPr lang="ar-SA" sz="2200" dirty="0" smtClean="0">
                <a:cs typeface="PT Bold Heading" pitchFamily="2" charset="-78"/>
              </a:rPr>
              <a:t>تتناسب شدة المجال المغناطيسي المتولد حول سلك مستقيم وطويل طردياً مع مقدار التيار الماء في السلك ، وعكسياً مع البعد عنه . وتبين البوصلة اتجاه خطوط المجال ، وإ</a:t>
            </a:r>
            <a:r>
              <a:rPr lang="ar-SA" sz="2200" dirty="0" smtClean="0">
                <a:ln w="50800"/>
                <a:cs typeface="PT Bold Heading" pitchFamily="2" charset="-78"/>
              </a:rPr>
              <a:t>ذا</a:t>
            </a:r>
            <a:r>
              <a:rPr lang="ar-SA" sz="2200" dirty="0" smtClean="0">
                <a:cs typeface="PT Bold Heading" pitchFamily="2" charset="-78"/>
              </a:rPr>
              <a:t> عكس اتجاه التيار فستعكس إبرة البوصلة اتجاهها أيضاً .</a:t>
            </a:r>
            <a:endParaRPr lang="ar-SA" sz="2200" dirty="0">
              <a:cs typeface="PT Bold Heading" pitchFamily="2"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4"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قاعدة اليد اليمنى_تجربة أورستد 00_00_01-00_00_56.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0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0100" y="238108"/>
            <a:ext cx="71628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lvl="0" algn="ctr" rtl="1">
              <a:spcBef>
                <a:spcPct val="0"/>
              </a:spcBef>
            </a:pPr>
            <a:r>
              <a:rPr lang="ar-SA" sz="3000" b="1" dirty="0" smtClean="0">
                <a:ln w="12700">
                  <a:solidFill>
                    <a:sysClr val="windowText" lastClr="000000"/>
                  </a:solidFill>
                  <a:prstDash val="solid"/>
                </a:ln>
                <a:solidFill>
                  <a:schemeClr val="accent3">
                    <a:lumMod val="60000"/>
                    <a:lumOff val="40000"/>
                  </a:schemeClr>
                </a:solidFill>
                <a:effectLst>
                  <a:outerShdw blurRad="41275" dist="20320" dir="1800000" algn="tl" rotWithShape="0">
                    <a:srgbClr val="000000">
                      <a:alpha val="40000"/>
                    </a:srgbClr>
                  </a:outerShdw>
                </a:effectLst>
                <a:cs typeface="PT Bold Heading" pitchFamily="2" charset="-78"/>
              </a:rPr>
              <a:t>المجال </a:t>
            </a:r>
            <a:r>
              <a:rPr lang="ar-SA" sz="3000" b="1" dirty="0" err="1" smtClean="0">
                <a:ln w="12700">
                  <a:solidFill>
                    <a:sysClr val="windowText" lastClr="000000"/>
                  </a:solidFill>
                  <a:prstDash val="solid"/>
                </a:ln>
                <a:solidFill>
                  <a:schemeClr val="accent3">
                    <a:lumMod val="60000"/>
                    <a:lumOff val="40000"/>
                  </a:schemeClr>
                </a:solidFill>
                <a:effectLst>
                  <a:outerShdw blurRad="41275" dist="20320" dir="1800000" algn="tl" rotWithShape="0">
                    <a:srgbClr val="000000">
                      <a:alpha val="40000"/>
                    </a:srgbClr>
                  </a:outerShdw>
                </a:effectLst>
                <a:cs typeface="PT Bold Heading" pitchFamily="2" charset="-78"/>
              </a:rPr>
              <a:t>المغناطيسى</a:t>
            </a:r>
            <a:r>
              <a:rPr lang="ar-SA" sz="3000" b="1" dirty="0" smtClean="0">
                <a:ln w="12700">
                  <a:solidFill>
                    <a:sysClr val="windowText" lastClr="000000"/>
                  </a:solidFill>
                  <a:prstDash val="solid"/>
                </a:ln>
                <a:solidFill>
                  <a:schemeClr val="accent3">
                    <a:lumMod val="60000"/>
                    <a:lumOff val="40000"/>
                  </a:schemeClr>
                </a:solidFill>
                <a:effectLst>
                  <a:outerShdw blurRad="41275" dist="20320" dir="1800000" algn="tl" rotWithShape="0">
                    <a:srgbClr val="000000">
                      <a:alpha val="40000"/>
                    </a:srgbClr>
                  </a:outerShdw>
                </a:effectLst>
                <a:cs typeface="PT Bold Heading" pitchFamily="2" charset="-78"/>
              </a:rPr>
              <a:t> بالقرب من ملف </a:t>
            </a:r>
          </a:p>
        </p:txBody>
      </p:sp>
      <p:sp>
        <p:nvSpPr>
          <p:cNvPr id="6" name="مستطيل 5"/>
          <p:cNvSpPr/>
          <p:nvPr/>
        </p:nvSpPr>
        <p:spPr>
          <a:xfrm>
            <a:off x="1071538" y="928245"/>
            <a:ext cx="7215238" cy="3000821"/>
          </a:xfrm>
          <a:prstGeom prst="rect">
            <a:avLst/>
          </a:prstGeom>
        </p:spPr>
        <p:txBody>
          <a:bodyPr wrap="square">
            <a:spAutoFit/>
          </a:bodyPr>
          <a:lstStyle/>
          <a:p>
            <a:pPr algn="justLow"/>
            <a:r>
              <a:rPr lang="ar-SA" sz="2100" dirty="0" smtClean="0">
                <a:cs typeface="PT Bold Heading" pitchFamily="2" charset="-78"/>
              </a:rPr>
              <a:t>يسمى الملف الطويل المكون من عدة لفات الملف اللولبي (</a:t>
            </a:r>
            <a:r>
              <a:rPr lang="ar-SA" sz="2100" dirty="0" err="1" smtClean="0">
                <a:cs typeface="PT Bold Heading" pitchFamily="2" charset="-78"/>
              </a:rPr>
              <a:t>المحث</a:t>
            </a:r>
            <a:r>
              <a:rPr lang="ar-SA" sz="2100" dirty="0" smtClean="0">
                <a:cs typeface="PT Bold Heading" pitchFamily="2" charset="-78"/>
              </a:rPr>
              <a:t>)، ويضاف المجال المغناطيسي الناتج عن كل لفة إلى المجالات الناتجة من اللفات الأخرى لتولد مجالا مغناطيسيا كليا أكبر. ويسمى المغناطيس الذي ينشأ عند تدفق تيار كهربائي خلال ملف المغناطيس الكهربائي. وشدة المجال المغناطيسي الناتج تتناسب طرديا مع مقدار التيار المار فيه، ويكون المجال المغناطيسي الناتج عن كل لفة متساويا، ولأن هذه المجالات تكون في الاتجاه نفسه فإن زيادة عدد اللفات يزيد من شدة المجال المغناطيسي. يمكن زيادة قوة المغناطيس الكهربائي أيضا عن طريق وضع قضيب حديدي أو قلب داخل الملف، حيث يدعم هذا القلب المجال المغناطيسي ويقويه.</a:t>
            </a:r>
            <a:endParaRPr lang="ar-SA" sz="2100" dirty="0"/>
          </a:p>
        </p:txBody>
      </p:sp>
      <p:pic>
        <p:nvPicPr>
          <p:cNvPr id="7" name="Picture 2"/>
          <p:cNvPicPr>
            <a:picLocks noChangeAspect="1" noChangeArrowheads="1"/>
          </p:cNvPicPr>
          <p:nvPr/>
        </p:nvPicPr>
        <p:blipFill>
          <a:blip r:embed="rId3"/>
          <a:srcRect/>
          <a:stretch>
            <a:fillRect/>
          </a:stretch>
        </p:blipFill>
        <p:spPr bwMode="auto">
          <a:xfrm>
            <a:off x="928662" y="4143380"/>
            <a:ext cx="7429552" cy="2525783"/>
          </a:xfrm>
          <a:prstGeom prst="rect">
            <a:avLst/>
          </a:prstGeom>
          <a:noFill/>
          <a:ln w="9525">
            <a:noFill/>
            <a:miter lim="800000"/>
            <a:headEnd/>
            <a:tailEnd/>
          </a:ln>
          <a:effec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54" presetClass="entr" presetSubtype="0" ac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ppt_w*0.05"/>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anim calcmode="lin" valueType="num">
                                      <p:cBhvr>
                                        <p:cTn id="13" dur="500" fill="hold"/>
                                        <p:tgtEl>
                                          <p:spTgt spid="6"/>
                                        </p:tgtEl>
                                        <p:attrNameLst>
                                          <p:attrName>ppt_x</p:attrName>
                                        </p:attrNameLst>
                                      </p:cBhvr>
                                      <p:tavLst>
                                        <p:tav tm="0">
                                          <p:val>
                                            <p:strVal val="#ppt_x-.2"/>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Effect transition="in" filter="fade">
                                      <p:cBhvr>
                                        <p:cTn id="15" dur="500"/>
                                        <p:tgtEl>
                                          <p:spTgt spid="6"/>
                                        </p:tgtEl>
                                      </p:cBhvr>
                                    </p:animEffect>
                                  </p:childTnLst>
                                </p:cTn>
                              </p:par>
                              <p:par>
                                <p:cTn id="16" presetID="24"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28662" y="500042"/>
            <a:ext cx="74676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lvl="0" algn="ctr" rtl="1">
              <a:spcBef>
                <a:spcPct val="0"/>
              </a:spcBef>
            </a:pPr>
            <a:r>
              <a:rPr lang="ar-SA" sz="3200" dirty="0" smtClean="0">
                <a:ln>
                  <a:solidFill>
                    <a:schemeClr val="bg1"/>
                  </a:solidFill>
                </a:ln>
                <a:solidFill>
                  <a:schemeClr val="accent2">
                    <a:lumMod val="50000"/>
                  </a:schemeClr>
                </a:solidFill>
                <a:cs typeface="PT Bold Heading" pitchFamily="2" charset="-78"/>
              </a:rPr>
              <a:t>الصورة المجهرية للمواد المغناطيسية </a:t>
            </a:r>
          </a:p>
        </p:txBody>
      </p:sp>
      <p:sp>
        <p:nvSpPr>
          <p:cNvPr id="7" name="مربع نص 6"/>
          <p:cNvSpPr txBox="1"/>
          <p:nvPr/>
        </p:nvSpPr>
        <p:spPr>
          <a:xfrm>
            <a:off x="857224" y="1428736"/>
            <a:ext cx="7500990" cy="2862322"/>
          </a:xfrm>
          <a:prstGeom prst="rect">
            <a:avLst/>
          </a:prstGeom>
          <a:noFill/>
        </p:spPr>
        <p:txBody>
          <a:bodyPr wrap="square" rtlCol="1">
            <a:spAutoFit/>
          </a:bodyPr>
          <a:lstStyle/>
          <a:p>
            <a:pPr algn="justLow">
              <a:lnSpc>
                <a:spcPct val="150000"/>
              </a:lnSpc>
            </a:pPr>
            <a:r>
              <a:rPr lang="ar-SA" sz="2000" dirty="0" smtClean="0">
                <a:ln w="50800"/>
                <a:cs typeface="PT Bold Heading" pitchFamily="2" charset="-78"/>
              </a:rPr>
              <a:t>تعلمت أنه عند وضع قطعة </a:t>
            </a:r>
            <a:r>
              <a:rPr lang="ar-SA" sz="2000" dirty="0" smtClean="0">
                <a:ln w="50800"/>
                <a:solidFill>
                  <a:srgbClr val="C00000"/>
                </a:solidFill>
                <a:cs typeface="PT Bold Heading" pitchFamily="2" charset="-78"/>
              </a:rPr>
              <a:t>حديد أو كوبالت أو نيكل </a:t>
            </a:r>
            <a:r>
              <a:rPr lang="ar-SA" sz="2000" dirty="0" smtClean="0">
                <a:ln w="50800"/>
                <a:cs typeface="PT Bold Heading" pitchFamily="2" charset="-78"/>
              </a:rPr>
              <a:t>بالقرب من مغناطيس فإن العنصر يصبح مغناطيسا أيضا، وسيكون له قطبان، شمالي وجنوبي، إلا أن هذه المغنطة ستكون مؤقتة. ويعتمد توليد هذه القطبية المؤقتة على اتجاه المجال الخارجي؛ وعند إبعاد المجال الخارجي يفقد العنصر مغناطيسيته. تتصرف العناصر الثلاثة </a:t>
            </a:r>
            <a:r>
              <a:rPr lang="ar-SA" sz="2000" dirty="0" smtClean="0">
                <a:ln w="50800"/>
                <a:solidFill>
                  <a:srgbClr val="C00000"/>
                </a:solidFill>
                <a:cs typeface="PT Bold Heading" pitchFamily="2" charset="-78"/>
              </a:rPr>
              <a:t>(الحديد والنيكل والكوبالت) </a:t>
            </a:r>
            <a:r>
              <a:rPr lang="ar-SA" sz="2000" dirty="0" err="1" smtClean="0">
                <a:ln w="50800"/>
                <a:cs typeface="PT Bold Heading" pitchFamily="2" charset="-78"/>
              </a:rPr>
              <a:t>كمغانط</a:t>
            </a:r>
            <a:r>
              <a:rPr lang="ar-SA" sz="2000" dirty="0" smtClean="0">
                <a:ln w="50800"/>
                <a:cs typeface="PT Bold Heading" pitchFamily="2" charset="-78"/>
              </a:rPr>
              <a:t> كهربائية بطرائق عديدة، فلها خاصية تسمى </a:t>
            </a:r>
            <a:r>
              <a:rPr lang="ar-SA" sz="2000" dirty="0" err="1" smtClean="0">
                <a:ln w="50800"/>
                <a:cs typeface="PT Bold Heading" pitchFamily="2" charset="-78"/>
              </a:rPr>
              <a:t>الفرومغناطيسية</a:t>
            </a:r>
            <a:r>
              <a:rPr lang="ar-SA" sz="2000" dirty="0" smtClean="0">
                <a:ln w="50800"/>
                <a:cs typeface="PT Bold Heading" pitchFamily="2" charset="-78"/>
              </a:rPr>
              <a:t>.</a:t>
            </a:r>
          </a:p>
        </p:txBody>
      </p:sp>
      <p:pic>
        <p:nvPicPr>
          <p:cNvPr id="7170" name="Picture 2" descr="250px-Nickel_chunk"/>
          <p:cNvPicPr>
            <a:picLocks noChangeAspect="1" noChangeArrowheads="1"/>
          </p:cNvPicPr>
          <p:nvPr/>
        </p:nvPicPr>
        <p:blipFill>
          <a:blip r:embed="rId4">
            <a:clrChange>
              <a:clrFrom>
                <a:srgbClr val="F6F3EE"/>
              </a:clrFrom>
              <a:clrTo>
                <a:srgbClr val="F6F3EE">
                  <a:alpha val="0"/>
                </a:srgbClr>
              </a:clrTo>
            </a:clrChange>
          </a:blip>
          <a:srcRect/>
          <a:stretch>
            <a:fillRect/>
          </a:stretch>
        </p:blipFill>
        <p:spPr bwMode="auto">
          <a:xfrm>
            <a:off x="6357950" y="4714884"/>
            <a:ext cx="1568919" cy="1650504"/>
          </a:xfrm>
          <a:prstGeom prst="rect">
            <a:avLst/>
          </a:prstGeom>
          <a:noFill/>
          <a:ln w="9525">
            <a:noFill/>
            <a:miter lim="800000"/>
            <a:headEnd/>
            <a:tailEnd/>
          </a:ln>
        </p:spPr>
      </p:pic>
      <p:pic>
        <p:nvPicPr>
          <p:cNvPr id="7171" name="Picture 3" descr="e88a71ad9fbf426ea2a04aacf6b03141_510x350"/>
          <p:cNvPicPr>
            <a:picLocks noChangeAspect="1" noChangeArrowheads="1"/>
          </p:cNvPicPr>
          <p:nvPr/>
        </p:nvPicPr>
        <p:blipFill>
          <a:blip r:embed="rId5"/>
          <a:srcRect/>
          <a:stretch>
            <a:fillRect/>
          </a:stretch>
        </p:blipFill>
        <p:spPr bwMode="auto">
          <a:xfrm>
            <a:off x="3929058" y="4857760"/>
            <a:ext cx="2071702" cy="1419694"/>
          </a:xfrm>
          <a:prstGeom prst="rect">
            <a:avLst/>
          </a:prstGeom>
          <a:noFill/>
          <a:ln w="9525">
            <a:noFill/>
            <a:miter lim="800000"/>
            <a:headEnd/>
            <a:tailEnd/>
          </a:ln>
        </p:spPr>
      </p:pic>
      <p:pic>
        <p:nvPicPr>
          <p:cNvPr id="7172" name="Picture 4" descr="220px-HematitaEZ"/>
          <p:cNvPicPr>
            <a:picLocks noChangeAspect="1" noChangeArrowheads="1"/>
          </p:cNvPicPr>
          <p:nvPr/>
        </p:nvPicPr>
        <p:blipFill>
          <a:blip r:embed="rId6"/>
          <a:srcRect/>
          <a:stretch>
            <a:fillRect/>
          </a:stretch>
        </p:blipFill>
        <p:spPr bwMode="auto">
          <a:xfrm>
            <a:off x="1285852" y="4929198"/>
            <a:ext cx="2095500" cy="1095375"/>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6" presetClass="entr" presetSubtype="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Effect transition="in" filter="wipe(down)">
                                      <p:cBhvr>
                                        <p:cTn id="11" dur="145">
                                          <p:stCondLst>
                                            <p:cond delay="0"/>
                                          </p:stCondLst>
                                        </p:cTn>
                                        <p:tgtEl>
                                          <p:spTgt spid="7"/>
                                        </p:tgtEl>
                                      </p:cBhvr>
                                    </p:animEffect>
                                    <p:anim calcmode="lin" valueType="num">
                                      <p:cBhvr>
                                        <p:cTn id="12"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5"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6"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7" dur="7">
                                          <p:stCondLst>
                                            <p:cond delay="163"/>
                                          </p:stCondLst>
                                        </p:cTn>
                                        <p:tgtEl>
                                          <p:spTgt spid="7"/>
                                        </p:tgtEl>
                                      </p:cBhvr>
                                      <p:to x="100000" y="60000"/>
                                    </p:animScale>
                                    <p:animScale>
                                      <p:cBhvr>
                                        <p:cTn id="18" dur="42" decel="50000">
                                          <p:stCondLst>
                                            <p:cond delay="169"/>
                                          </p:stCondLst>
                                        </p:cTn>
                                        <p:tgtEl>
                                          <p:spTgt spid="7"/>
                                        </p:tgtEl>
                                      </p:cBhvr>
                                      <p:to x="100000" y="100000"/>
                                    </p:animScale>
                                    <p:animScale>
                                      <p:cBhvr>
                                        <p:cTn id="19" dur="7">
                                          <p:stCondLst>
                                            <p:cond delay="328"/>
                                          </p:stCondLst>
                                        </p:cTn>
                                        <p:tgtEl>
                                          <p:spTgt spid="7"/>
                                        </p:tgtEl>
                                      </p:cBhvr>
                                      <p:to x="100000" y="80000"/>
                                    </p:animScale>
                                    <p:animScale>
                                      <p:cBhvr>
                                        <p:cTn id="20" dur="42" decel="50000">
                                          <p:stCondLst>
                                            <p:cond delay="335"/>
                                          </p:stCondLst>
                                        </p:cTn>
                                        <p:tgtEl>
                                          <p:spTgt spid="7"/>
                                        </p:tgtEl>
                                      </p:cBhvr>
                                      <p:to x="100000" y="100000"/>
                                    </p:animScale>
                                    <p:animScale>
                                      <p:cBhvr>
                                        <p:cTn id="21" dur="7">
                                          <p:stCondLst>
                                            <p:cond delay="411"/>
                                          </p:stCondLst>
                                        </p:cTn>
                                        <p:tgtEl>
                                          <p:spTgt spid="7"/>
                                        </p:tgtEl>
                                      </p:cBhvr>
                                      <p:to x="100000" y="90000"/>
                                    </p:animScale>
                                    <p:animScale>
                                      <p:cBhvr>
                                        <p:cTn id="22" dur="42" decel="50000">
                                          <p:stCondLst>
                                            <p:cond delay="417"/>
                                          </p:stCondLst>
                                        </p:cTn>
                                        <p:tgtEl>
                                          <p:spTgt spid="7"/>
                                        </p:tgtEl>
                                      </p:cBhvr>
                                      <p:to x="100000" y="100000"/>
                                    </p:animScale>
                                    <p:animScale>
                                      <p:cBhvr>
                                        <p:cTn id="23" dur="7">
                                          <p:stCondLst>
                                            <p:cond delay="452"/>
                                          </p:stCondLst>
                                        </p:cTn>
                                        <p:tgtEl>
                                          <p:spTgt spid="7"/>
                                        </p:tgtEl>
                                      </p:cBhvr>
                                      <p:to x="100000" y="95000"/>
                                    </p:animScale>
                                    <p:animScale>
                                      <p:cBhvr>
                                        <p:cTn id="24" dur="42" decel="50000">
                                          <p:stCondLst>
                                            <p:cond delay="459"/>
                                          </p:stCondLst>
                                        </p:cTn>
                                        <p:tgtEl>
                                          <p:spTgt spid="7"/>
                                        </p:tgtEl>
                                      </p:cBhvr>
                                      <p:to x="100000" y="100000"/>
                                    </p:animScale>
                                  </p:childTnLst>
                                </p:cTn>
                              </p:par>
                              <p:par>
                                <p:cTn id="25" presetID="3" presetClass="entr" presetSubtype="10"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blinds(horizontal)">
                                      <p:cBhvr>
                                        <p:cTn id="27" dur="500"/>
                                        <p:tgtEl>
                                          <p:spTgt spid="7170"/>
                                        </p:tgtEl>
                                      </p:cBhvr>
                                    </p:animEffect>
                                  </p:childTnLst>
                                </p:cTn>
                              </p:par>
                              <p:par>
                                <p:cTn id="28" presetID="3" presetClass="entr" presetSubtype="10" fill="hold" nodeType="withEffect">
                                  <p:stCondLst>
                                    <p:cond delay="0"/>
                                  </p:stCondLst>
                                  <p:childTnLst>
                                    <p:set>
                                      <p:cBhvr>
                                        <p:cTn id="29" dur="1" fill="hold">
                                          <p:stCondLst>
                                            <p:cond delay="0"/>
                                          </p:stCondLst>
                                        </p:cTn>
                                        <p:tgtEl>
                                          <p:spTgt spid="7171"/>
                                        </p:tgtEl>
                                        <p:attrNameLst>
                                          <p:attrName>style.visibility</p:attrName>
                                        </p:attrNameLst>
                                      </p:cBhvr>
                                      <p:to>
                                        <p:strVal val="visible"/>
                                      </p:to>
                                    </p:set>
                                    <p:animEffect transition="in" filter="blinds(horizontal)">
                                      <p:cBhvr>
                                        <p:cTn id="30" dur="500"/>
                                        <p:tgtEl>
                                          <p:spTgt spid="7171"/>
                                        </p:tgtEl>
                                      </p:cBhvr>
                                    </p:animEffect>
                                  </p:childTnLst>
                                </p:cTn>
                              </p:par>
                              <p:par>
                                <p:cTn id="31" presetID="3" presetClass="entr" presetSubtype="10" fill="hold" nodeType="withEffect">
                                  <p:stCondLst>
                                    <p:cond delay="0"/>
                                  </p:stCondLst>
                                  <p:childTnLst>
                                    <p:set>
                                      <p:cBhvr>
                                        <p:cTn id="32" dur="1" fill="hold">
                                          <p:stCondLst>
                                            <p:cond delay="0"/>
                                          </p:stCondLst>
                                        </p:cTn>
                                        <p:tgtEl>
                                          <p:spTgt spid="7172"/>
                                        </p:tgtEl>
                                        <p:attrNameLst>
                                          <p:attrName>style.visibility</p:attrName>
                                        </p:attrNameLst>
                                      </p:cBhvr>
                                      <p:to>
                                        <p:strVal val="visible"/>
                                      </p:to>
                                    </p:set>
                                    <p:animEffect transition="in" filter="blinds(horizontal)">
                                      <p:cBhvr>
                                        <p:cTn id="33"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143240" y="157140"/>
            <a:ext cx="5638800" cy="71438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lvl="0" algn="ctr" rtl="1">
              <a:spcBef>
                <a:spcPct val="0"/>
              </a:spcBef>
            </a:pPr>
            <a:r>
              <a:rPr lang="ar-SA" sz="3600" dirty="0" smtClean="0">
                <a:solidFill>
                  <a:schemeClr val="accent3">
                    <a:lumMod val="50000"/>
                  </a:schemeClr>
                </a:solidFill>
                <a:cs typeface="PT Bold Heading" pitchFamily="2" charset="-78"/>
              </a:rPr>
              <a:t>المناطق المغناطيسية</a:t>
            </a:r>
          </a:p>
        </p:txBody>
      </p:sp>
      <p:sp>
        <p:nvSpPr>
          <p:cNvPr id="6" name="مستطيل 5"/>
          <p:cNvSpPr/>
          <p:nvPr/>
        </p:nvSpPr>
        <p:spPr>
          <a:xfrm>
            <a:off x="2428860" y="928670"/>
            <a:ext cx="6429388" cy="2123658"/>
          </a:xfrm>
          <a:prstGeom prst="rect">
            <a:avLst/>
          </a:prstGeom>
        </p:spPr>
        <p:txBody>
          <a:bodyPr wrap="square">
            <a:spAutoFit/>
          </a:bodyPr>
          <a:lstStyle/>
          <a:p>
            <a:pPr algn="justLow"/>
            <a:r>
              <a:rPr lang="ar-SA" sz="2200" dirty="0" smtClean="0">
                <a:latin typeface="Times New Roman" pitchFamily="18" charset="0"/>
                <a:cs typeface="PT Bold Heading" pitchFamily="2" charset="-78"/>
              </a:rPr>
              <a:t>عندما تترتب مجموعة المجالات المغناطيسية الخاصة بإلكترونات </a:t>
            </a:r>
            <a:r>
              <a:rPr lang="ar-SA" sz="2200" dirty="0" err="1" smtClean="0">
                <a:latin typeface="Times New Roman" pitchFamily="18" charset="0"/>
                <a:cs typeface="PT Bold Heading" pitchFamily="2" charset="-78"/>
              </a:rPr>
              <a:t>الذرات</a:t>
            </a:r>
            <a:r>
              <a:rPr lang="ar-SA" sz="2200" dirty="0" smtClean="0">
                <a:latin typeface="Times New Roman" pitchFamily="18" charset="0"/>
                <a:cs typeface="PT Bold Heading" pitchFamily="2" charset="-78"/>
              </a:rPr>
              <a:t> المتجاورة في الاتجاه نفسه تسمى هذه المجموعة المنطقة المغناطيسية. وعلى الرغم من أن هذه المجموعة قد تحوي </a:t>
            </a:r>
            <a:r>
              <a:rPr lang="en-US" sz="2200" dirty="0" smtClean="0">
                <a:latin typeface="Times New Roman" pitchFamily="18" charset="0"/>
                <a:cs typeface="PT Bold Heading" pitchFamily="2" charset="-78"/>
              </a:rPr>
              <a:t>10</a:t>
            </a:r>
            <a:r>
              <a:rPr lang="en-US" sz="2200" baseline="30000" dirty="0" smtClean="0">
                <a:latin typeface="Times New Roman" pitchFamily="18" charset="0"/>
                <a:cs typeface="PT Bold Heading" pitchFamily="2" charset="-78"/>
              </a:rPr>
              <a:t>20</a:t>
            </a:r>
            <a:r>
              <a:rPr lang="ar-SA" sz="2200" dirty="0" smtClean="0">
                <a:latin typeface="Times New Roman" pitchFamily="18" charset="0"/>
                <a:cs typeface="PT Bold Heading" pitchFamily="2" charset="-78"/>
              </a:rPr>
              <a:t> ذرة مفردة، إلا أن المناطق المغناطيسية تبقى صغيرة جدا ومحدودة . لذا فإن عينة صغيرة من الحديد تحتوي على عدد هائل من المناطق المغناطيسية .</a:t>
            </a:r>
            <a:endParaRPr lang="ar-SA" sz="2200" dirty="0"/>
          </a:p>
        </p:txBody>
      </p:sp>
      <p:sp>
        <p:nvSpPr>
          <p:cNvPr id="7" name="مستطيل 6"/>
          <p:cNvSpPr/>
          <p:nvPr/>
        </p:nvSpPr>
        <p:spPr>
          <a:xfrm>
            <a:off x="7572396" y="6429396"/>
            <a:ext cx="1571604" cy="4286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8" name="مربع نص 7"/>
          <p:cNvSpPr txBox="1"/>
          <p:nvPr/>
        </p:nvSpPr>
        <p:spPr>
          <a:xfrm>
            <a:off x="5286380" y="3286124"/>
            <a:ext cx="3571900" cy="3323987"/>
          </a:xfrm>
          <a:prstGeom prst="rect">
            <a:avLst/>
          </a:prstGeom>
          <a:noFill/>
        </p:spPr>
        <p:txBody>
          <a:bodyPr wrap="square" rtlCol="1">
            <a:spAutoFit/>
          </a:bodyPr>
          <a:lstStyle/>
          <a:p>
            <a:pPr algn="justLow"/>
            <a:r>
              <a:rPr lang="ar-SA" sz="2100" dirty="0" smtClean="0">
                <a:cs typeface="PT Bold Heading" pitchFamily="2" charset="-78"/>
              </a:rPr>
              <a:t>عندما لا تكون قطعة الحديد داخل مجال مغناطيسي فإن المناطق المغناطيسية تكون في اتجاهات عشوائية ، وتلغي مجالات المغناطيسية بعضها بعضاً ، أما عندما توضع قطعة الحديد داخل مجال مغناطيسي فإن ه</a:t>
            </a:r>
            <a:r>
              <a:rPr lang="ar-SA" sz="2100" dirty="0" smtClean="0">
                <a:latin typeface="Times New Roman" pitchFamily="18" charset="0"/>
                <a:cs typeface="PT Bold Heading" pitchFamily="2" charset="-78"/>
              </a:rPr>
              <a:t>ذه المناطق المغناطيسية تترتب بفعل المجال الخارجي لتصبح متفقة معه في الاتجاه .</a:t>
            </a:r>
            <a:endParaRPr lang="ar-SA" sz="2100" dirty="0">
              <a:cs typeface="PT Bold Heading" pitchFamily="2" charset="-78"/>
            </a:endParaRPr>
          </a:p>
        </p:txBody>
      </p:sp>
      <p:pic>
        <p:nvPicPr>
          <p:cNvPr id="9" name="Picture 2"/>
          <p:cNvPicPr>
            <a:picLocks noChangeAspect="1" noChangeArrowheads="1"/>
          </p:cNvPicPr>
          <p:nvPr/>
        </p:nvPicPr>
        <p:blipFill>
          <a:blip r:embed="rId3"/>
          <a:srcRect b="16118"/>
          <a:stretch>
            <a:fillRect/>
          </a:stretch>
        </p:blipFill>
        <p:spPr bwMode="auto">
          <a:xfrm>
            <a:off x="2357422" y="3143248"/>
            <a:ext cx="2857520" cy="3500462"/>
          </a:xfrm>
          <a:prstGeom prst="rect">
            <a:avLst/>
          </a:prstGeom>
          <a:noFill/>
          <a:ln w="9525">
            <a:noFill/>
            <a:miter lim="800000"/>
            <a:headEnd/>
            <a:tailEnd/>
          </a:ln>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7" fill="hold">
                            <p:stCondLst>
                              <p:cond delay="6200"/>
                            </p:stCondLst>
                            <p:childTnLst>
                              <p:par>
                                <p:cTn id="18" presetID="40" presetClass="entr" presetSubtype="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1"/>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11500"/>
                            </p:stCondLst>
                            <p:childTnLst>
                              <p:par>
                                <p:cTn id="24" presetID="24"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to="" calcmode="lin" valueType="num">
                                      <p:cBhvr>
                                        <p:cTn id="26"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000364" y="714356"/>
            <a:ext cx="40386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lvl="0" algn="ctr" rtl="1">
              <a:spcBef>
                <a:spcPct val="0"/>
              </a:spcBef>
            </a:pPr>
            <a:r>
              <a:rPr lang="ar-SA"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PT Bold Heading" pitchFamily="2" charset="-78"/>
              </a:rPr>
              <a:t>وسيطة التسجيل</a:t>
            </a:r>
          </a:p>
        </p:txBody>
      </p:sp>
      <p:pic>
        <p:nvPicPr>
          <p:cNvPr id="8194" name="Picture 2" descr="1102"/>
          <p:cNvPicPr>
            <a:picLocks noChangeAspect="1" noChangeArrowheads="1"/>
          </p:cNvPicPr>
          <p:nvPr/>
        </p:nvPicPr>
        <p:blipFill>
          <a:blip r:embed="rId3" cstate="print"/>
          <a:srcRect/>
          <a:stretch>
            <a:fillRect/>
          </a:stretch>
        </p:blipFill>
        <p:spPr bwMode="auto">
          <a:xfrm>
            <a:off x="7000892" y="571480"/>
            <a:ext cx="1289156" cy="857256"/>
          </a:xfrm>
          <a:prstGeom prst="rect">
            <a:avLst/>
          </a:prstGeom>
          <a:noFill/>
          <a:ln w="9525">
            <a:noFill/>
            <a:miter lim="800000"/>
            <a:headEnd/>
            <a:tailEnd/>
          </a:ln>
        </p:spPr>
      </p:pic>
      <p:sp>
        <p:nvSpPr>
          <p:cNvPr id="6" name="مستطيل 5"/>
          <p:cNvSpPr/>
          <p:nvPr/>
        </p:nvSpPr>
        <p:spPr>
          <a:xfrm>
            <a:off x="3143240" y="1643050"/>
            <a:ext cx="5429256" cy="1477328"/>
          </a:xfrm>
          <a:prstGeom prst="rect">
            <a:avLst/>
          </a:prstGeom>
        </p:spPr>
        <p:txBody>
          <a:bodyPr wrap="square">
            <a:spAutoFit/>
          </a:bodyPr>
          <a:lstStyle/>
          <a:p>
            <a:pPr algn="justLow"/>
            <a:r>
              <a:rPr lang="ar-SA" dirty="0" smtClean="0">
                <a:ln w="50800"/>
                <a:cs typeface="PT Bold Heading" pitchFamily="2" charset="-78"/>
              </a:rPr>
              <a:t>تتكون رؤوس التسجيل في المسجلات الصوتية وأجهزة الفيديو من </a:t>
            </a:r>
            <a:r>
              <a:rPr lang="ar-SA" dirty="0" err="1" smtClean="0">
                <a:ln w="50800"/>
                <a:cs typeface="PT Bold Heading" pitchFamily="2" charset="-78"/>
              </a:rPr>
              <a:t>مغانط</a:t>
            </a:r>
            <a:r>
              <a:rPr lang="ar-SA" dirty="0" smtClean="0">
                <a:ln w="50800"/>
                <a:cs typeface="PT Bold Heading" pitchFamily="2" charset="-78"/>
              </a:rPr>
              <a:t> كهربائية. وهذه المسجلات تولد نبضات وإشارات كهربائية تنتج تيارات كهربائية في رأس التسجيل، فيعمل على توليد مجالات مغناطيسية تمثل الصوت والصورة المراد تسجيلهما .</a:t>
            </a:r>
            <a:endParaRPr lang="ar-SA" dirty="0"/>
          </a:p>
        </p:txBody>
      </p:sp>
      <p:sp>
        <p:nvSpPr>
          <p:cNvPr id="7" name="مستطيل 6"/>
          <p:cNvSpPr/>
          <p:nvPr/>
        </p:nvSpPr>
        <p:spPr>
          <a:xfrm>
            <a:off x="571472" y="3286124"/>
            <a:ext cx="8001040" cy="3139321"/>
          </a:xfrm>
          <a:prstGeom prst="rect">
            <a:avLst/>
          </a:prstGeom>
        </p:spPr>
        <p:txBody>
          <a:bodyPr wrap="square">
            <a:spAutoFit/>
          </a:bodyPr>
          <a:lstStyle/>
          <a:p>
            <a:pPr algn="justLow"/>
            <a:r>
              <a:rPr lang="ar-SA" dirty="0" smtClean="0">
                <a:ln w="50800"/>
                <a:cs typeface="PT Bold Heading" pitchFamily="2" charset="-78"/>
              </a:rPr>
              <a:t>وعندما يمر شريط التسجيل المغناطيسي الذي يحتوي على قطع صغيرة جدا من مواد مغناطيسية فوق رأس التسجيل، تترتب المناطق المغناطيسية لهذه القطع بواسطة المجالات المغناطيسية لرأس التسجيل، وتعتمد اتجاهات ترتيب واصطفاف المناطق المغناطيسية على اتجاه التيار المار برأس التسجيل، وبذلك تصبح تلك المناطق المغناطيسية تسجيلا مغناطيسيا للصوت والصورة المسجلين. وتسمح المادة المغناطيسية الموجودة على الشريط البلاستيكي للمناطق المغناطيسية بالمحافظة على ترتيبها، إلى أن يتم تطبيق مجال مغناطيسي قوي بما يكفي لتغييرها مرة أخرى. وعند تشغيل الشريط وإعادة قراءته تنتج إشارة بواسطة التيارات المتولدة عند مرور رأس التسجيل فوق الجسيمات المغناطيسية على الشريط، وترسل هذه\ الإشارة إلى مضخم وإلى زوج من مكبرات الصوت أو سماعات الأذن. وعند استعمال شريط مسجل عليه سابقا لتسجيل أصوات جديدة ينتج رأس المحور مجالاً مغناطيسيا متناوبا بصورة سريعة يعمل على بعثرة اتجاهات المناطق المغناطيسية على الشريط</a:t>
            </a:r>
            <a:endParaRPr lang="ar-SA" dirty="0">
              <a:cs typeface="PT Bold Heading" pitchFamily="2" charset="-78"/>
            </a:endParaRPr>
          </a:p>
        </p:txBody>
      </p:sp>
      <p:pic>
        <p:nvPicPr>
          <p:cNvPr id="8195" name="Picture 3" descr="MAGNET19"/>
          <p:cNvPicPr>
            <a:picLocks noChangeAspect="1" noChangeArrowheads="1"/>
          </p:cNvPicPr>
          <p:nvPr/>
        </p:nvPicPr>
        <p:blipFill>
          <a:blip r:embed="rId4"/>
          <a:srcRect/>
          <a:stretch>
            <a:fillRect/>
          </a:stretch>
        </p:blipFill>
        <p:spPr bwMode="auto">
          <a:xfrm>
            <a:off x="571472" y="571480"/>
            <a:ext cx="2256234" cy="250033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54" presetClass="entr" presetSubtype="0" accel="10000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p:cTn id="11" dur="500" fill="hold"/>
                                        <p:tgtEl>
                                          <p:spTgt spid="8194"/>
                                        </p:tgtEl>
                                        <p:attrNameLst>
                                          <p:attrName>ppt_w</p:attrName>
                                        </p:attrNameLst>
                                      </p:cBhvr>
                                      <p:tavLst>
                                        <p:tav tm="0">
                                          <p:val>
                                            <p:strVal val="#ppt_w*0.05"/>
                                          </p:val>
                                        </p:tav>
                                        <p:tav tm="100000">
                                          <p:val>
                                            <p:strVal val="#ppt_w"/>
                                          </p:val>
                                        </p:tav>
                                      </p:tavLst>
                                    </p:anim>
                                    <p:anim calcmode="lin" valueType="num">
                                      <p:cBhvr>
                                        <p:cTn id="12" dur="500" fill="hold"/>
                                        <p:tgtEl>
                                          <p:spTgt spid="8194"/>
                                        </p:tgtEl>
                                        <p:attrNameLst>
                                          <p:attrName>ppt_h</p:attrName>
                                        </p:attrNameLst>
                                      </p:cBhvr>
                                      <p:tavLst>
                                        <p:tav tm="0">
                                          <p:val>
                                            <p:strVal val="#ppt_h"/>
                                          </p:val>
                                        </p:tav>
                                        <p:tav tm="100000">
                                          <p:val>
                                            <p:strVal val="#ppt_h"/>
                                          </p:val>
                                        </p:tav>
                                      </p:tavLst>
                                    </p:anim>
                                    <p:anim calcmode="lin" valueType="num">
                                      <p:cBhvr>
                                        <p:cTn id="13" dur="500" fill="hold"/>
                                        <p:tgtEl>
                                          <p:spTgt spid="8194"/>
                                        </p:tgtEl>
                                        <p:attrNameLst>
                                          <p:attrName>ppt_x</p:attrName>
                                        </p:attrNameLst>
                                      </p:cBhvr>
                                      <p:tavLst>
                                        <p:tav tm="0">
                                          <p:val>
                                            <p:strVal val="#ppt_x-.2"/>
                                          </p:val>
                                        </p:tav>
                                        <p:tav tm="100000">
                                          <p:val>
                                            <p:strVal val="#ppt_x"/>
                                          </p:val>
                                        </p:tav>
                                      </p:tavLst>
                                    </p:anim>
                                    <p:anim calcmode="lin" valueType="num">
                                      <p:cBhvr>
                                        <p:cTn id="14" dur="500" fill="hold"/>
                                        <p:tgtEl>
                                          <p:spTgt spid="8194"/>
                                        </p:tgtEl>
                                        <p:attrNameLst>
                                          <p:attrName>ppt_y</p:attrName>
                                        </p:attrNameLst>
                                      </p:cBhvr>
                                      <p:tavLst>
                                        <p:tav tm="0">
                                          <p:val>
                                            <p:strVal val="#ppt_y"/>
                                          </p:val>
                                        </p:tav>
                                        <p:tav tm="100000">
                                          <p:val>
                                            <p:strVal val="#ppt_y"/>
                                          </p:val>
                                        </p:tav>
                                      </p:tavLst>
                                    </p:anim>
                                    <p:animEffect transition="in" filter="fade">
                                      <p:cBhvr>
                                        <p:cTn id="15" dur="500"/>
                                        <p:tgtEl>
                                          <p:spTgt spid="8194"/>
                                        </p:tgtEl>
                                      </p:cBhvr>
                                    </p:animEffect>
                                  </p:childTnLst>
                                </p:cTn>
                              </p:par>
                            </p:childTnLst>
                          </p:cTn>
                        </p:par>
                        <p:par>
                          <p:cTn id="16" fill="hold">
                            <p:stCondLst>
                              <p:cond delay="500"/>
                            </p:stCondLst>
                            <p:childTnLst>
                              <p:par>
                                <p:cTn id="17" presetID="30" presetClass="entr" presetSubtype="0" fill="hold" nodeType="after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800" decel="100000"/>
                                        <p:tgtEl>
                                          <p:spTgt spid="8195"/>
                                        </p:tgtEl>
                                      </p:cBhvr>
                                    </p:animEffect>
                                    <p:anim calcmode="lin" valueType="num">
                                      <p:cBhvr>
                                        <p:cTn id="20" dur="800" decel="100000" fill="hold"/>
                                        <p:tgtEl>
                                          <p:spTgt spid="8195"/>
                                        </p:tgtEl>
                                        <p:attrNameLst>
                                          <p:attrName>style.rotation</p:attrName>
                                        </p:attrNameLst>
                                      </p:cBhvr>
                                      <p:tavLst>
                                        <p:tav tm="0">
                                          <p:val>
                                            <p:fltVal val="-90"/>
                                          </p:val>
                                        </p:tav>
                                        <p:tav tm="100000">
                                          <p:val>
                                            <p:fltVal val="0"/>
                                          </p:val>
                                        </p:tav>
                                      </p:tavLst>
                                    </p:anim>
                                    <p:anim calcmode="lin" valueType="num">
                                      <p:cBhvr>
                                        <p:cTn id="21" dur="800" decel="100000" fill="hold"/>
                                        <p:tgtEl>
                                          <p:spTgt spid="8195"/>
                                        </p:tgtEl>
                                        <p:attrNameLst>
                                          <p:attrName>ppt_x</p:attrName>
                                        </p:attrNameLst>
                                      </p:cBhvr>
                                      <p:tavLst>
                                        <p:tav tm="0">
                                          <p:val>
                                            <p:strVal val="#ppt_x+0.4"/>
                                          </p:val>
                                        </p:tav>
                                        <p:tav tm="100000">
                                          <p:val>
                                            <p:strVal val="#ppt_x-0.05"/>
                                          </p:val>
                                        </p:tav>
                                      </p:tavLst>
                                    </p:anim>
                                    <p:anim calcmode="lin" valueType="num">
                                      <p:cBhvr>
                                        <p:cTn id="22" dur="800" decel="100000" fill="hold"/>
                                        <p:tgtEl>
                                          <p:spTgt spid="819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par>
                                <p:cTn id="25" presetID="30" presetClass="entr" presetSubtype="0" fill="hold" grpId="0" nodeType="withEffect">
                                  <p:stCondLst>
                                    <p:cond delay="0"/>
                                  </p:stCondLst>
                                  <p:iterate type="wd">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3" fill="hold">
                            <p:stCondLst>
                              <p:cond delay="5000"/>
                            </p:stCondLst>
                            <p:childTnLst>
                              <p:par>
                                <p:cTn id="34" presetID="18" presetClass="entr" presetSubtype="12"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 name="مربع نص 2"/>
          <p:cNvSpPr txBox="1"/>
          <p:nvPr/>
        </p:nvSpPr>
        <p:spPr>
          <a:xfrm>
            <a:off x="2143108" y="428604"/>
            <a:ext cx="4500594" cy="646331"/>
          </a:xfrm>
          <a:prstGeom prst="rect">
            <a:avLst/>
          </a:prstGeom>
          <a:noFill/>
        </p:spPr>
        <p:txBody>
          <a:bodyPr wrap="square" rtlCol="1">
            <a:spAutoFit/>
          </a:bodyPr>
          <a:lstStyle/>
          <a:p>
            <a:r>
              <a:rPr lang="ar-SA" sz="3600" dirty="0" err="1" smtClean="0">
                <a:ln>
                  <a:solidFill>
                    <a:sysClr val="windowText" lastClr="000000"/>
                  </a:solidFill>
                </a:ln>
                <a:solidFill>
                  <a:srgbClr val="0070C0"/>
                </a:solidFill>
                <a:cs typeface="PT Bold Heading" pitchFamily="2" charset="-78"/>
              </a:rPr>
              <a:t>المغانط</a:t>
            </a:r>
            <a:r>
              <a:rPr lang="ar-SA" sz="3600" dirty="0" smtClean="0">
                <a:ln>
                  <a:solidFill>
                    <a:sysClr val="windowText" lastClr="000000"/>
                  </a:solidFill>
                </a:ln>
                <a:solidFill>
                  <a:srgbClr val="0070C0"/>
                </a:solidFill>
                <a:cs typeface="PT Bold Heading" pitchFamily="2" charset="-78"/>
              </a:rPr>
              <a:t> الدائمة والمؤقتة</a:t>
            </a:r>
            <a:endParaRPr lang="ar-SA" sz="3600" dirty="0">
              <a:ln>
                <a:solidFill>
                  <a:sysClr val="windowText" lastClr="000000"/>
                </a:solidFill>
              </a:ln>
              <a:solidFill>
                <a:srgbClr val="0070C0"/>
              </a:solidFill>
              <a:cs typeface="PT Bold Heading" pitchFamily="2" charset="-78"/>
            </a:endParaRPr>
          </a:p>
        </p:txBody>
      </p:sp>
      <p:sp>
        <p:nvSpPr>
          <p:cNvPr id="4" name="مستطيل 3"/>
          <p:cNvSpPr/>
          <p:nvPr/>
        </p:nvSpPr>
        <p:spPr>
          <a:xfrm>
            <a:off x="3857620" y="1428736"/>
            <a:ext cx="4572000" cy="4524315"/>
          </a:xfrm>
          <a:prstGeom prst="rect">
            <a:avLst/>
          </a:prstGeom>
        </p:spPr>
        <p:txBody>
          <a:bodyPr wrap="square">
            <a:spAutoFit/>
          </a:bodyPr>
          <a:lstStyle/>
          <a:p>
            <a:pPr algn="justLow">
              <a:lnSpc>
                <a:spcPct val="150000"/>
              </a:lnSpc>
            </a:pPr>
            <a:r>
              <a:rPr lang="ar-SA" sz="2400" dirty="0" smtClean="0">
                <a:cs typeface="PT Bold Heading" pitchFamily="2" charset="-78"/>
              </a:rPr>
              <a:t>المولدات الكهربائية، والمحركات الكهربائية البسيطة، وأجهزة التلفاز، وأجهزة العرض التي تعمل بوساطة الأشعة </a:t>
            </a:r>
            <a:r>
              <a:rPr lang="ar-SA" sz="2400" dirty="0" err="1" smtClean="0">
                <a:cs typeface="PT Bold Heading" pitchFamily="2" charset="-78"/>
              </a:rPr>
              <a:t>المهبطية</a:t>
            </a:r>
            <a:r>
              <a:rPr lang="ar-SA" sz="2400" dirty="0" smtClean="0">
                <a:cs typeface="PT Bold Heading" pitchFamily="2" charset="-78"/>
              </a:rPr>
              <a:t>، وأشرطة التسجيل، ومشغلات الأقراص الصلبة الموجودة داخل أجهزة الحاسوب، جميعها تعتمد على الآثار المغناطيسية للتيارات الكهربائية .</a:t>
            </a:r>
            <a:endParaRPr lang="ar-SA" sz="2400" dirty="0"/>
          </a:p>
        </p:txBody>
      </p:sp>
      <p:pic>
        <p:nvPicPr>
          <p:cNvPr id="1026" name="Picture 2" descr="%D8%A7%D9%84%D9%85%D8%BA%D9%86%D8%A7%D8%B7%D9%8A%D8%B3%D9%8A%D8%A906"/>
          <p:cNvPicPr>
            <a:picLocks noChangeAspect="1" noChangeArrowheads="1"/>
          </p:cNvPicPr>
          <p:nvPr/>
        </p:nvPicPr>
        <p:blipFill>
          <a:blip r:embed="rId3"/>
          <a:srcRect/>
          <a:stretch>
            <a:fillRect/>
          </a:stretch>
        </p:blipFill>
        <p:spPr bwMode="auto">
          <a:xfrm>
            <a:off x="714348" y="1643050"/>
            <a:ext cx="2655385" cy="3143272"/>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600"/>
                            </p:stCondLst>
                            <p:childTnLst>
                              <p:par>
                                <p:cTn id="12" presetID="26" presetClass="entr" presetSubtype="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par>
                          <p:cTn id="28" fill="hold">
                            <p:stCondLst>
                              <p:cond delay="9800"/>
                            </p:stCondLst>
                            <p:childTnLst>
                              <p:par>
                                <p:cTn id="29" presetID="15"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1000" fill="hold"/>
                                        <p:tgtEl>
                                          <p:spTgt spid="1026"/>
                                        </p:tgtEl>
                                        <p:attrNameLst>
                                          <p:attrName>ppt_w</p:attrName>
                                        </p:attrNameLst>
                                      </p:cBhvr>
                                      <p:tavLst>
                                        <p:tav tm="0">
                                          <p:val>
                                            <p:fltVal val="0"/>
                                          </p:val>
                                        </p:tav>
                                        <p:tav tm="100000">
                                          <p:val>
                                            <p:strVal val="#ppt_w"/>
                                          </p:val>
                                        </p:tav>
                                      </p:tavLst>
                                    </p:anim>
                                    <p:anim calcmode="lin" valueType="num">
                                      <p:cBhvr>
                                        <p:cTn id="32" dur="1000" fill="hold"/>
                                        <p:tgtEl>
                                          <p:spTgt spid="1026"/>
                                        </p:tgtEl>
                                        <p:attrNameLst>
                                          <p:attrName>ppt_h</p:attrName>
                                        </p:attrNameLst>
                                      </p:cBhvr>
                                      <p:tavLst>
                                        <p:tav tm="0">
                                          <p:val>
                                            <p:fltVal val="0"/>
                                          </p:val>
                                        </p:tav>
                                        <p:tav tm="100000">
                                          <p:val>
                                            <p:strVal val="#ppt_h"/>
                                          </p:val>
                                        </p:tav>
                                      </p:tavLst>
                                    </p:anim>
                                    <p:anim calcmode="lin" valueType="num">
                                      <p:cBhvr>
                                        <p:cTn id="33"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428728" y="428604"/>
            <a:ext cx="64770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4000" dirty="0" smtClean="0">
                <a:ln w="5080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cs typeface="PT Bold Heading" pitchFamily="2" charset="-78"/>
              </a:rPr>
              <a:t>التاريخ </a:t>
            </a:r>
            <a:r>
              <a:rPr lang="ar-SA" sz="4000" dirty="0" err="1" smtClean="0">
                <a:ln w="5080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cs typeface="PT Bold Heading" pitchFamily="2" charset="-78"/>
              </a:rPr>
              <a:t>المغناطيسى</a:t>
            </a:r>
            <a:r>
              <a:rPr lang="ar-SA" sz="4000" dirty="0" smtClean="0">
                <a:ln w="5080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cs typeface="PT Bold Heading" pitchFamily="2" charset="-78"/>
              </a:rPr>
              <a:t> للأرض</a:t>
            </a:r>
          </a:p>
        </p:txBody>
      </p:sp>
      <p:sp>
        <p:nvSpPr>
          <p:cNvPr id="6" name="مستطيل 5"/>
          <p:cNvSpPr/>
          <p:nvPr/>
        </p:nvSpPr>
        <p:spPr>
          <a:xfrm>
            <a:off x="1071538" y="4071942"/>
            <a:ext cx="7215206" cy="2261260"/>
          </a:xfrm>
          <a:prstGeom prst="rect">
            <a:avLst/>
          </a:prstGeom>
        </p:spPr>
        <p:txBody>
          <a:bodyPr wrap="square">
            <a:spAutoFit/>
          </a:bodyPr>
          <a:lstStyle/>
          <a:p>
            <a:pPr algn="justLow">
              <a:lnSpc>
                <a:spcPct val="150000"/>
              </a:lnSpc>
            </a:pPr>
            <a:r>
              <a:rPr lang="ar-SA" sz="2400" dirty="0" smtClean="0">
                <a:ln w="50800"/>
                <a:cs typeface="PT Bold Heading" pitchFamily="2" charset="-78"/>
              </a:rPr>
              <a:t>تسجل الصخور التي تحتوي على الحديد تاريخ اختلاف اتجاهات المجال المغناطيسي الأرضي؛ فصخور قاع البحر نتجت عن اندفاع صخور منصهرة من شقوق في قاع المحيط، وعندما بردت </a:t>
            </a:r>
            <a:r>
              <a:rPr lang="ar-SA" sz="2400" dirty="0" err="1" smtClean="0">
                <a:ln w="50800"/>
                <a:cs typeface="PT Bold Heading" pitchFamily="2" charset="-78"/>
              </a:rPr>
              <a:t>تمغنطت</a:t>
            </a:r>
            <a:r>
              <a:rPr lang="ar-SA" sz="2400" dirty="0" smtClean="0">
                <a:ln w="50800"/>
                <a:cs typeface="PT Bold Heading" pitchFamily="2" charset="-78"/>
              </a:rPr>
              <a:t> في اتجاه المجال المغناطيسي الأرضي في ذلك الزمن .</a:t>
            </a:r>
            <a:endParaRPr lang="ar-SA" sz="2400" dirty="0"/>
          </a:p>
        </p:txBody>
      </p:sp>
      <p:pic>
        <p:nvPicPr>
          <p:cNvPr id="9218" name="Picture 2" descr="543e499b611e9b57468b4580"/>
          <p:cNvPicPr>
            <a:picLocks noChangeAspect="1" noChangeArrowheads="1"/>
          </p:cNvPicPr>
          <p:nvPr/>
        </p:nvPicPr>
        <p:blipFill>
          <a:blip r:embed="rId3"/>
          <a:srcRect/>
          <a:stretch>
            <a:fillRect/>
          </a:stretch>
        </p:blipFill>
        <p:spPr bwMode="auto">
          <a:xfrm>
            <a:off x="1214414" y="1643050"/>
            <a:ext cx="3752850" cy="2114550"/>
          </a:xfrm>
          <a:prstGeom prst="rect">
            <a:avLst/>
          </a:prstGeom>
          <a:noFill/>
          <a:ln w="9525">
            <a:noFill/>
            <a:miter lim="800000"/>
            <a:headEnd/>
            <a:tailEnd/>
          </a:ln>
        </p:spPr>
      </p:pic>
      <p:pic>
        <p:nvPicPr>
          <p:cNvPr id="9219" name="Picture 3" descr="zemlja-magnetno-polje"/>
          <p:cNvPicPr>
            <a:picLocks noChangeAspect="1" noChangeArrowheads="1"/>
          </p:cNvPicPr>
          <p:nvPr/>
        </p:nvPicPr>
        <p:blipFill>
          <a:blip r:embed="rId4"/>
          <a:srcRect/>
          <a:stretch>
            <a:fillRect/>
          </a:stretch>
        </p:blipFill>
        <p:spPr bwMode="auto">
          <a:xfrm>
            <a:off x="5338993" y="1571612"/>
            <a:ext cx="2947783" cy="2214578"/>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18" presetClass="entr" presetSubtype="12"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strips(downLeft)">
                                      <p:cBhvr>
                                        <p:cTn id="11" dur="500"/>
                                        <p:tgtEl>
                                          <p:spTgt spid="9218"/>
                                        </p:tgtEl>
                                      </p:cBhvr>
                                    </p:animEffect>
                                  </p:childTnLst>
                                </p:cTn>
                              </p:par>
                            </p:childTnLst>
                          </p:cTn>
                        </p:par>
                        <p:par>
                          <p:cTn id="12" fill="hold">
                            <p:stCondLst>
                              <p:cond delay="500"/>
                            </p:stCondLst>
                            <p:childTnLst>
                              <p:par>
                                <p:cTn id="13" presetID="30" presetClass="entr" presetSubtype="0" fill="hold" nodeType="afterEffect">
                                  <p:stCondLst>
                                    <p:cond delay="0"/>
                                  </p:stCondLst>
                                  <p:childTnLst>
                                    <p:set>
                                      <p:cBhvr>
                                        <p:cTn id="14" dur="1" fill="hold">
                                          <p:stCondLst>
                                            <p:cond delay="0"/>
                                          </p:stCondLst>
                                        </p:cTn>
                                        <p:tgtEl>
                                          <p:spTgt spid="9219"/>
                                        </p:tgtEl>
                                        <p:attrNameLst>
                                          <p:attrName>style.visibility</p:attrName>
                                        </p:attrNameLst>
                                      </p:cBhvr>
                                      <p:to>
                                        <p:strVal val="visible"/>
                                      </p:to>
                                    </p:set>
                                    <p:animEffect transition="in" filter="fade">
                                      <p:cBhvr>
                                        <p:cTn id="15" dur="800" decel="100000"/>
                                        <p:tgtEl>
                                          <p:spTgt spid="9219"/>
                                        </p:tgtEl>
                                      </p:cBhvr>
                                    </p:animEffect>
                                    <p:anim calcmode="lin" valueType="num">
                                      <p:cBhvr>
                                        <p:cTn id="16" dur="800" decel="100000" fill="hold"/>
                                        <p:tgtEl>
                                          <p:spTgt spid="9219"/>
                                        </p:tgtEl>
                                        <p:attrNameLst>
                                          <p:attrName>style.rotation</p:attrName>
                                        </p:attrNameLst>
                                      </p:cBhvr>
                                      <p:tavLst>
                                        <p:tav tm="0">
                                          <p:val>
                                            <p:fltVal val="-90"/>
                                          </p:val>
                                        </p:tav>
                                        <p:tav tm="100000">
                                          <p:val>
                                            <p:fltVal val="0"/>
                                          </p:val>
                                        </p:tav>
                                      </p:tavLst>
                                    </p:anim>
                                    <p:anim calcmode="lin" valueType="num">
                                      <p:cBhvr>
                                        <p:cTn id="17" dur="800" decel="100000" fill="hold"/>
                                        <p:tgtEl>
                                          <p:spTgt spid="9219"/>
                                        </p:tgtEl>
                                        <p:attrNameLst>
                                          <p:attrName>ppt_x</p:attrName>
                                        </p:attrNameLst>
                                      </p:cBhvr>
                                      <p:tavLst>
                                        <p:tav tm="0">
                                          <p:val>
                                            <p:strVal val="#ppt_x+0.4"/>
                                          </p:val>
                                        </p:tav>
                                        <p:tav tm="100000">
                                          <p:val>
                                            <p:strVal val="#ppt_x-0.05"/>
                                          </p:val>
                                        </p:tav>
                                      </p:tavLst>
                                    </p:anim>
                                    <p:anim calcmode="lin" valueType="num">
                                      <p:cBhvr>
                                        <p:cTn id="18" dur="800" decel="100000" fill="hold"/>
                                        <p:tgtEl>
                                          <p:spTgt spid="921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par>
                          <p:cTn id="21" fill="hold">
                            <p:stCondLst>
                              <p:cond delay="1500"/>
                            </p:stCondLst>
                            <p:childTnLst>
                              <p:par>
                                <p:cTn id="22" presetID="27" presetClass="entr" presetSubtype="0" fill="hold" grpId="0" nodeType="afterEffect">
                                  <p:stCondLst>
                                    <p:cond delay="0"/>
                                  </p:stCondLst>
                                  <p:iterate type="wd">
                                    <p:tmPct val="50000"/>
                                  </p:iterate>
                                  <p:childTnLst>
                                    <p:set>
                                      <p:cBhvr>
                                        <p:cTn id="23" dur="1" fill="hold">
                                          <p:stCondLst>
                                            <p:cond delay="0"/>
                                          </p:stCondLst>
                                        </p:cTn>
                                        <p:tgtEl>
                                          <p:spTgt spid="6"/>
                                        </p:tgtEl>
                                        <p:attrNameLst>
                                          <p:attrName>style.visibility</p:attrName>
                                        </p:attrNameLst>
                                      </p:cBhvr>
                                      <p:to>
                                        <p:strVal val="visible"/>
                                      </p:to>
                                    </p:set>
                                    <p:anim calcmode="discrete" valueType="clr">
                                      <p:cBhvr override="childStyle">
                                        <p:cTn id="2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gtEl>
                                        <p:attrNameLst>
                                          <p:attrName>fillcolor</p:attrName>
                                        </p:attrNameLst>
                                      </p:cBhvr>
                                      <p:tavLst>
                                        <p:tav tm="0">
                                          <p:val>
                                            <p:clrVal>
                                              <a:schemeClr val="accent2"/>
                                            </p:clrVal>
                                          </p:val>
                                        </p:tav>
                                        <p:tav tm="50000">
                                          <p:val>
                                            <p:clrVal>
                                              <a:schemeClr val="hlink"/>
                                            </p:clrVal>
                                          </p:val>
                                        </p:tav>
                                      </p:tavLst>
                                    </p:anim>
                                    <p:set>
                                      <p:cBhvr>
                                        <p:cTn id="2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مجال المغناطيسي Magnetic field سلسلة عنيزة.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3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2428860" y="4214818"/>
            <a:ext cx="6124073" cy="2224376"/>
          </a:xfrm>
          <a:prstGeom prst="rect">
            <a:avLst/>
          </a:prstGeom>
          <a:noFill/>
          <a:ln w="9525">
            <a:noFill/>
            <a:miter lim="800000"/>
            <a:headEnd/>
            <a:tailEnd/>
          </a:ln>
          <a:effectLst/>
        </p:spPr>
      </p:pic>
      <p:sp>
        <p:nvSpPr>
          <p:cNvPr id="6" name="مستطيل 5"/>
          <p:cNvSpPr/>
          <p:nvPr/>
        </p:nvSpPr>
        <p:spPr>
          <a:xfrm>
            <a:off x="2428860" y="357166"/>
            <a:ext cx="5947253" cy="584775"/>
          </a:xfrm>
          <a:prstGeom prst="rect">
            <a:avLst/>
          </a:prstGeom>
        </p:spPr>
        <p:txBody>
          <a:bodyPr wrap="square">
            <a:spAutoFit/>
          </a:bodyPr>
          <a:lstStyle/>
          <a:p>
            <a:r>
              <a:rPr lang="ar-SA" sz="3200" b="1" spc="50" dirty="0">
                <a:ln w="11430">
                  <a:solidFill>
                    <a:schemeClr val="tx1"/>
                  </a:solidFill>
                </a:ln>
                <a:gradFill>
                  <a:gsLst>
                    <a:gs pos="25000">
                      <a:schemeClr val="accent2">
                        <a:satMod val="155000"/>
                      </a:schemeClr>
                    </a:gs>
                    <a:gs pos="100000">
                      <a:schemeClr val="accent2">
                        <a:shade val="45000"/>
                        <a:satMod val="165000"/>
                      </a:schemeClr>
                    </a:gs>
                  </a:gsLst>
                  <a:lin ang="5400000"/>
                </a:gradFill>
                <a:latin typeface="Times New Roman" pitchFamily="18" charset="0"/>
                <a:cs typeface="PT Bold Heading" pitchFamily="2" charset="-78"/>
              </a:rPr>
              <a:t>القوى الناتجة عن المجالات المغناطيسية </a:t>
            </a:r>
            <a:endParaRPr lang="ar-SA" sz="3200" dirty="0">
              <a:ln w="11430">
                <a:solidFill>
                  <a:schemeClr val="tx1"/>
                </a:solidFill>
              </a:ln>
              <a:cs typeface="PT Bold Heading" pitchFamily="2" charset="-78"/>
            </a:endParaRPr>
          </a:p>
        </p:txBody>
      </p:sp>
      <p:sp>
        <p:nvSpPr>
          <p:cNvPr id="7" name="مستطيل 6"/>
          <p:cNvSpPr/>
          <p:nvPr/>
        </p:nvSpPr>
        <p:spPr>
          <a:xfrm>
            <a:off x="2285984" y="2285992"/>
            <a:ext cx="6357950" cy="1508105"/>
          </a:xfrm>
          <a:prstGeom prst="rect">
            <a:avLst/>
          </a:prstGeom>
        </p:spPr>
        <p:txBody>
          <a:bodyPr wrap="square">
            <a:spAutoFit/>
          </a:bodyPr>
          <a:lstStyle/>
          <a:p>
            <a:pPr algn="justLow"/>
            <a:r>
              <a:rPr lang="ar-SA" sz="2300" dirty="0" smtClean="0">
                <a:ln w="50800"/>
                <a:cs typeface="PT Bold Heading" pitchFamily="2" charset="-78"/>
              </a:rPr>
              <a:t>يمكن توضيح القوة المؤثرة في سلك يحمل تيارا وضع في مجال مغناطيسي باستعمال الترتيب فالبطارية تنتج تيارا كهربائيا يسري في السلك الموضوع بين قضيبين مغناطيسيين .</a:t>
            </a:r>
            <a:endParaRPr lang="ar-SA" sz="2300" dirty="0">
              <a:cs typeface="PT Bold Heading" pitchFamily="2" charset="-78"/>
            </a:endParaRPr>
          </a:p>
        </p:txBody>
      </p:sp>
      <p:sp>
        <p:nvSpPr>
          <p:cNvPr id="8" name="مستطيل 7"/>
          <p:cNvSpPr/>
          <p:nvPr/>
        </p:nvSpPr>
        <p:spPr>
          <a:xfrm>
            <a:off x="2143108" y="1214422"/>
            <a:ext cx="6572264" cy="800219"/>
          </a:xfrm>
          <a:prstGeom prst="rect">
            <a:avLst/>
          </a:prstGeom>
        </p:spPr>
        <p:txBody>
          <a:bodyPr wrap="square">
            <a:spAutoFit/>
          </a:bodyPr>
          <a:lstStyle/>
          <a:p>
            <a:pPr algn="justLow"/>
            <a:r>
              <a:rPr lang="ar-SA" sz="2300" dirty="0" smtClean="0">
                <a:ln w="50800"/>
                <a:cs typeface="PT Bold Heading" pitchFamily="2" charset="-78"/>
              </a:rPr>
              <a:t>القوى المؤثرة في التيارات الكهربائية المارة في مجالات مغناطيسية .</a:t>
            </a:r>
            <a:endParaRPr lang="ar-SA" sz="23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wd">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200"/>
                            </p:stCondLst>
                            <p:childTnLst>
                              <p:par>
                                <p:cTn id="12" presetID="18" presetClass="entr" presetSubtype="12"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par>
                          <p:cTn id="15" fill="hold">
                            <p:stCondLst>
                              <p:cond delay="2150"/>
                            </p:stCondLst>
                            <p:childTnLst>
                              <p:par>
                                <p:cTn id="16" presetID="23" presetClass="entr" presetSubtype="16" fill="hold" grpId="0" nodeType="afterEffect">
                                  <p:stCondLst>
                                    <p:cond delay="0"/>
                                  </p:stCondLst>
                                  <p:iterate type="wd">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par>
                          <p:cTn id="20" fill="hold">
                            <p:stCondLst>
                              <p:cond delay="3900"/>
                            </p:stCondLst>
                            <p:childTnLst>
                              <p:par>
                                <p:cTn id="21" presetID="24" presetClass="entr" presetSubtype="0" fill="hold" nodeType="afterEffect">
                                  <p:stCondLst>
                                    <p:cond delay="0"/>
                                  </p:stCondLst>
                                  <p:childTnLst>
                                    <p:set>
                                      <p:cBhvr>
                                        <p:cTn id="22" dur="1" fill="hold">
                                          <p:stCondLst>
                                            <p:cond delay="0"/>
                                          </p:stCondLst>
                                        </p:cTn>
                                        <p:tgtEl>
                                          <p:spTgt spid="11266"/>
                                        </p:tgtEl>
                                        <p:attrNameLst>
                                          <p:attrName>style.visibility</p:attrName>
                                        </p:attrNameLst>
                                      </p:cBhvr>
                                      <p:to>
                                        <p:strVal val="visible"/>
                                      </p:to>
                                    </p:set>
                                    <p:anim to="" calcmode="lin" valueType="num">
                                      <p:cBhvr>
                                        <p:cTn id="23"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429000" y="214290"/>
            <a:ext cx="54102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40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latin typeface="Times New Roman" pitchFamily="18" charset="0"/>
                <a:cs typeface="PT Bold Heading" pitchFamily="2" charset="-78"/>
              </a:rPr>
              <a:t>تحديد اتجاه القوة </a:t>
            </a:r>
          </a:p>
        </p:txBody>
      </p:sp>
      <p:sp>
        <p:nvSpPr>
          <p:cNvPr id="4" name="مستطيل 3"/>
          <p:cNvSpPr/>
          <p:nvPr/>
        </p:nvSpPr>
        <p:spPr>
          <a:xfrm>
            <a:off x="2143108" y="971534"/>
            <a:ext cx="6500858" cy="2800767"/>
          </a:xfrm>
          <a:prstGeom prst="rect">
            <a:avLst/>
          </a:prstGeom>
        </p:spPr>
        <p:txBody>
          <a:bodyPr wrap="square">
            <a:spAutoFit/>
          </a:bodyPr>
          <a:lstStyle/>
          <a:p>
            <a:pPr algn="justLow"/>
            <a:r>
              <a:rPr lang="ar-SA" sz="2200" dirty="0" smtClean="0">
                <a:ln w="50800"/>
                <a:cs typeface="PT Bold Heading" pitchFamily="2" charset="-78"/>
              </a:rPr>
              <a:t>يمكن تحديد اتجاه القوة المؤثرة في سلك يسري فيه تيار وموضوع في مجال مغناطيسي باستخدام القاعدة الثالثة لليد اليمن . القوة التي يؤثر </a:t>
            </a:r>
            <a:r>
              <a:rPr lang="ar-SA" sz="2200" dirty="0" err="1" smtClean="0">
                <a:ln w="50800"/>
                <a:cs typeface="PT Bold Heading" pitchFamily="2" charset="-78"/>
              </a:rPr>
              <a:t>بها</a:t>
            </a:r>
            <a:r>
              <a:rPr lang="ar-SA" sz="2200" dirty="0" smtClean="0">
                <a:ln w="50800"/>
                <a:cs typeface="PT Bold Heading" pitchFamily="2" charset="-78"/>
              </a:rPr>
              <a:t> المجال المغناطيسي في سلك يمكن تحديد اتجاه القوة المغناطيسية المؤثرة في سلك يحمل تيارا عند وضعه عمود يا على مجال مغناطيسي؛ حيث دلت التجارب على أن مقدار القوة المؤثرة في السلك </a:t>
            </a:r>
            <a:r>
              <a:rPr lang="en-US" sz="2200" b="1" dirty="0" smtClean="0">
                <a:ln w="50800"/>
                <a:solidFill>
                  <a:srgbClr val="C00000"/>
                </a:solidFill>
                <a:cs typeface="PT Bold Heading" pitchFamily="2" charset="-78"/>
              </a:rPr>
              <a:t>F </a:t>
            </a:r>
            <a:r>
              <a:rPr lang="ar-SA" sz="2200" dirty="0" smtClean="0">
                <a:ln w="50800"/>
                <a:cs typeface="PT Bold Heading" pitchFamily="2" charset="-78"/>
              </a:rPr>
              <a:t>تتناسب طرديا مع كل من مقدار المجال المغناطيسي ،</a:t>
            </a:r>
            <a:r>
              <a:rPr lang="en-US" sz="2200" b="1" dirty="0" smtClean="0">
                <a:ln w="50800"/>
                <a:solidFill>
                  <a:srgbClr val="C00000"/>
                </a:solidFill>
                <a:cs typeface="PT Bold Heading" pitchFamily="2" charset="-78"/>
              </a:rPr>
              <a:t>B </a:t>
            </a:r>
            <a:r>
              <a:rPr lang="ar-SA" sz="2200" dirty="0" smtClean="0">
                <a:ln w="50800"/>
                <a:cs typeface="PT Bold Heading" pitchFamily="2" charset="-78"/>
              </a:rPr>
              <a:t>ومقدار التيار </a:t>
            </a:r>
            <a:r>
              <a:rPr lang="en-US" sz="2200" b="1" dirty="0" smtClean="0">
                <a:ln w="50800"/>
                <a:solidFill>
                  <a:srgbClr val="C00000"/>
                </a:solidFill>
                <a:cs typeface="PT Bold Heading" pitchFamily="2" charset="-78"/>
              </a:rPr>
              <a:t>I،</a:t>
            </a:r>
            <a:r>
              <a:rPr lang="en-US" sz="2200" dirty="0" smtClean="0">
                <a:ln w="50800"/>
                <a:cs typeface="PT Bold Heading" pitchFamily="2" charset="-78"/>
              </a:rPr>
              <a:t> </a:t>
            </a:r>
            <a:r>
              <a:rPr lang="ar-SA" sz="2200" dirty="0" smtClean="0">
                <a:ln w="50800"/>
                <a:cs typeface="PT Bold Heading" pitchFamily="2" charset="-78"/>
              </a:rPr>
              <a:t>وطول السلك </a:t>
            </a:r>
            <a:r>
              <a:rPr lang="en-US" sz="2200" dirty="0" smtClean="0">
                <a:ln w="50800"/>
                <a:cs typeface="PT Bold Heading" pitchFamily="2" charset="-78"/>
              </a:rPr>
              <a:t>  </a:t>
            </a:r>
            <a:r>
              <a:rPr lang="en-US" sz="2200" b="1" dirty="0" smtClean="0">
                <a:ln w="50800"/>
                <a:solidFill>
                  <a:srgbClr val="C00000"/>
                </a:solidFill>
                <a:cs typeface="PT Bold Heading" pitchFamily="2" charset="-78"/>
              </a:rPr>
              <a:t>L</a:t>
            </a:r>
            <a:r>
              <a:rPr lang="en-US" sz="2200" dirty="0" smtClean="0">
                <a:ln w="50800"/>
                <a:cs typeface="PT Bold Heading" pitchFamily="2" charset="-78"/>
              </a:rPr>
              <a:t> </a:t>
            </a:r>
            <a:r>
              <a:rPr lang="ar-SA" sz="2200" dirty="0" smtClean="0">
                <a:ln w="50800"/>
                <a:cs typeface="PT Bold Heading" pitchFamily="2" charset="-78"/>
              </a:rPr>
              <a:t>الموضوع داخل المجال المغناطيسي.</a:t>
            </a:r>
            <a:endParaRPr lang="ar-SA" sz="2200" dirty="0"/>
          </a:p>
        </p:txBody>
      </p:sp>
      <p:pic>
        <p:nvPicPr>
          <p:cNvPr id="5" name="Picture 2"/>
          <p:cNvPicPr>
            <a:picLocks noChangeAspect="1" noChangeArrowheads="1"/>
          </p:cNvPicPr>
          <p:nvPr/>
        </p:nvPicPr>
        <p:blipFill>
          <a:blip r:embed="rId3"/>
          <a:srcRect/>
          <a:stretch>
            <a:fillRect/>
          </a:stretch>
        </p:blipFill>
        <p:spPr bwMode="auto">
          <a:xfrm>
            <a:off x="2428860" y="3929066"/>
            <a:ext cx="6215106" cy="2618355"/>
          </a:xfrm>
          <a:prstGeom prst="rect">
            <a:avLst/>
          </a:prstGeom>
          <a:noFill/>
          <a:ln w="9525">
            <a:noFill/>
            <a:miter lim="800000"/>
            <a:headEnd/>
            <a:tailEnd/>
          </a:ln>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600"/>
                            </p:stCondLst>
                            <p:childTnLst>
                              <p:par>
                                <p:cTn id="9" presetID="4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4"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قوة المغناطيسية (قاعدة اليد اليمنى الثالثة).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428860" y="142852"/>
            <a:ext cx="42672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rtl="1">
              <a:spcBef>
                <a:spcPct val="0"/>
              </a:spcBef>
              <a:defRPr/>
            </a:pPr>
            <a:r>
              <a:rPr lang="ar-SA" sz="4000" dirty="0" smtClean="0">
                <a:ln w="50800"/>
                <a:solidFill>
                  <a:srgbClr val="C00000"/>
                </a:solidFill>
                <a:cs typeface="PT Bold Heading" pitchFamily="2" charset="-78"/>
              </a:rPr>
              <a:t>مكبــرات الصـــوت</a:t>
            </a:r>
          </a:p>
          <a:p>
            <a:pPr algn="ctr" rtl="1">
              <a:spcBef>
                <a:spcPct val="0"/>
              </a:spcBef>
              <a:defRPr/>
            </a:pPr>
            <a:endParaRPr lang="ar-SA" sz="4000" dirty="0" smtClean="0">
              <a:ln w="50800"/>
              <a:solidFill>
                <a:srgbClr val="C00000"/>
              </a:solidFill>
              <a:cs typeface="PT Bold Heading" pitchFamily="2" charset="-78"/>
            </a:endParaRPr>
          </a:p>
        </p:txBody>
      </p:sp>
      <p:sp>
        <p:nvSpPr>
          <p:cNvPr id="4" name="مستطيل 3"/>
          <p:cNvSpPr/>
          <p:nvPr/>
        </p:nvSpPr>
        <p:spPr>
          <a:xfrm>
            <a:off x="3143240" y="1000108"/>
            <a:ext cx="5500726" cy="3139321"/>
          </a:xfrm>
          <a:prstGeom prst="rect">
            <a:avLst/>
          </a:prstGeom>
        </p:spPr>
        <p:txBody>
          <a:bodyPr wrap="square">
            <a:spAutoFit/>
          </a:bodyPr>
          <a:lstStyle/>
          <a:p>
            <a:pPr algn="justLow"/>
            <a:r>
              <a:rPr lang="ar-SA" sz="2200" dirty="0" smtClean="0">
                <a:ln w="50800"/>
                <a:cs typeface="PT Bold Heading" pitchFamily="2" charset="-78"/>
              </a:rPr>
              <a:t>تعد مكبِّرات الصوت إحدى التطبيقات العملية على القوة المؤثرة في سلك يحمل تيارا كهربائيا يمر في مجال مغناطيسي. تعمل السماعة على تحويل الطاقة الكهربائية إلى طاقة صوتية باستخدام ملف من سلك رفيع مثبت فوق مخروط ورقي، وهذا المخروط موضوع في مجال مغناطيسي. يرسل المضخم الذي يشغل السماعة تيارا كهربائيا خلال الملف، ويتغير اتجاه هذا التيار بين 20 </a:t>
            </a:r>
            <a:r>
              <a:rPr lang="ar-SA" sz="2200" dirty="0" err="1" smtClean="0">
                <a:ln w="50800"/>
                <a:cs typeface="PT Bold Heading" pitchFamily="2" charset="-78"/>
              </a:rPr>
              <a:t>و</a:t>
            </a:r>
            <a:r>
              <a:rPr lang="ar-SA" sz="2200" dirty="0" smtClean="0">
                <a:ln w="50800"/>
                <a:cs typeface="PT Bold Heading" pitchFamily="2" charset="-78"/>
              </a:rPr>
              <a:t> 000 20 مرة في الثانية، وذلك وفقا لحدة الصوت الذي يمثلها .</a:t>
            </a:r>
            <a:endParaRPr lang="ar-SA" sz="2200" dirty="0">
              <a:cs typeface="PT Bold Heading" pitchFamily="2" charset="-78"/>
            </a:endParaRPr>
          </a:p>
        </p:txBody>
      </p:sp>
      <p:pic>
        <p:nvPicPr>
          <p:cNvPr id="5" name="Picture 2" descr="%D8%A7%D9%84%D9%85%D8%BA%D9%86%D8%A7%D8%B7%D9%8A%D8%B3%D9%8A%D8%A905"/>
          <p:cNvPicPr>
            <a:picLocks noChangeAspect="1" noChangeArrowheads="1"/>
          </p:cNvPicPr>
          <p:nvPr/>
        </p:nvPicPr>
        <p:blipFill>
          <a:blip r:embed="rId3"/>
          <a:srcRect/>
          <a:stretch>
            <a:fillRect/>
          </a:stretch>
        </p:blipFill>
        <p:spPr bwMode="auto">
          <a:xfrm>
            <a:off x="357159" y="1000108"/>
            <a:ext cx="2643206" cy="3071834"/>
          </a:xfrm>
          <a:prstGeom prst="rect">
            <a:avLst/>
          </a:prstGeom>
          <a:noFill/>
          <a:ln w="9525">
            <a:noFill/>
            <a:miter lim="800000"/>
            <a:headEnd/>
            <a:tailEnd/>
          </a:ln>
        </p:spPr>
      </p:pic>
      <p:pic>
        <p:nvPicPr>
          <p:cNvPr id="6" name="Picture 2"/>
          <p:cNvPicPr>
            <a:picLocks noChangeAspect="1" noChangeArrowheads="1"/>
          </p:cNvPicPr>
          <p:nvPr/>
        </p:nvPicPr>
        <p:blipFill>
          <a:blip r:embed="rId4"/>
          <a:srcRect/>
          <a:stretch>
            <a:fillRect/>
          </a:stretch>
        </p:blipFill>
        <p:spPr bwMode="auto">
          <a:xfrm>
            <a:off x="714348" y="4357694"/>
            <a:ext cx="7734300" cy="2285992"/>
          </a:xfrm>
          <a:prstGeom prst="rect">
            <a:avLst/>
          </a:prstGeom>
          <a:noFill/>
          <a:ln w="9525">
            <a:noFill/>
            <a:miter lim="800000"/>
            <a:headEnd/>
            <a:tailEnd/>
          </a:ln>
          <a:effectLst/>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39" presetClass="entr" presetSubtype="0" accel="10000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4200"/>
                            </p:stCondLst>
                            <p:childTnLst>
                              <p:par>
                                <p:cTn id="16" presetID="3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800" decel="100000"/>
                                        <p:tgtEl>
                                          <p:spTgt spid="5"/>
                                        </p:tgtEl>
                                      </p:cBhvr>
                                    </p:animEffect>
                                    <p:anim calcmode="lin" valueType="num">
                                      <p:cBhvr>
                                        <p:cTn id="19" dur="800" decel="100000" fill="hold"/>
                                        <p:tgtEl>
                                          <p:spTgt spid="5"/>
                                        </p:tgtEl>
                                        <p:attrNameLst>
                                          <p:attrName>style.rotation</p:attrName>
                                        </p:attrNameLst>
                                      </p:cBhvr>
                                      <p:tavLst>
                                        <p:tav tm="0">
                                          <p:val>
                                            <p:fltVal val="-90"/>
                                          </p:val>
                                        </p:tav>
                                        <p:tav tm="100000">
                                          <p:val>
                                            <p:fltVal val="0"/>
                                          </p:val>
                                        </p:tav>
                                      </p:tavLst>
                                    </p:anim>
                                    <p:anim calcmode="lin" valueType="num">
                                      <p:cBhvr>
                                        <p:cTn id="20" dur="800" decel="100000" fill="hold"/>
                                        <p:tgtEl>
                                          <p:spTgt spid="5"/>
                                        </p:tgtEl>
                                        <p:attrNameLst>
                                          <p:attrName>ppt_x</p:attrName>
                                        </p:attrNameLst>
                                      </p:cBhvr>
                                      <p:tavLst>
                                        <p:tav tm="0">
                                          <p:val>
                                            <p:strVal val="#ppt_x+0.4"/>
                                          </p:val>
                                        </p:tav>
                                        <p:tav tm="100000">
                                          <p:val>
                                            <p:strVal val="#ppt_x-0.05"/>
                                          </p:val>
                                        </p:tav>
                                      </p:tavLst>
                                    </p:anim>
                                    <p:anim calcmode="lin" valueType="num">
                                      <p:cBhvr>
                                        <p:cTn id="21" dur="800" decel="100000" fill="hold"/>
                                        <p:tgtEl>
                                          <p:spTgt spid="5"/>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4" fill="hold">
                            <p:stCondLst>
                              <p:cond delay="5200"/>
                            </p:stCondLst>
                            <p:childTnLst>
                              <p:par>
                                <p:cTn id="25" presetID="24"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914638" y="214290"/>
            <a:ext cx="38100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4000" dirty="0" err="1" smtClean="0">
                <a:ln w="3175">
                  <a:solidFill>
                    <a:schemeClr val="tx1"/>
                  </a:solidFill>
                </a:ln>
                <a:solidFill>
                  <a:srgbClr val="C00000"/>
                </a:solidFill>
                <a:cs typeface="PT Bold Heading" pitchFamily="2" charset="-78"/>
              </a:rPr>
              <a:t>الجلفانومتــرات</a:t>
            </a:r>
            <a:endParaRPr lang="ar-SA" sz="4000" dirty="0" smtClean="0">
              <a:ln w="3175">
                <a:solidFill>
                  <a:schemeClr val="tx1"/>
                </a:solidFill>
              </a:ln>
              <a:solidFill>
                <a:srgbClr val="C00000"/>
              </a:solidFill>
              <a:cs typeface="PT Bold Heading" pitchFamily="2" charset="-78"/>
            </a:endParaRPr>
          </a:p>
        </p:txBody>
      </p:sp>
      <p:pic>
        <p:nvPicPr>
          <p:cNvPr id="4" name="Picture 2"/>
          <p:cNvPicPr>
            <a:picLocks noChangeAspect="1" noChangeArrowheads="1"/>
          </p:cNvPicPr>
          <p:nvPr/>
        </p:nvPicPr>
        <p:blipFill>
          <a:blip r:embed="rId3">
            <a:clrChange>
              <a:clrFrom>
                <a:srgbClr val="FFFFFF"/>
              </a:clrFrom>
              <a:clrTo>
                <a:srgbClr val="FFFFFF">
                  <a:alpha val="0"/>
                </a:srgbClr>
              </a:clrTo>
            </a:clrChange>
            <a:lum bright="-10000"/>
          </a:blip>
          <a:srcRect/>
          <a:stretch>
            <a:fillRect/>
          </a:stretch>
        </p:blipFill>
        <p:spPr bwMode="auto">
          <a:xfrm>
            <a:off x="642910" y="3071810"/>
            <a:ext cx="7786742" cy="3420999"/>
          </a:xfrm>
          <a:prstGeom prst="rect">
            <a:avLst/>
          </a:prstGeom>
          <a:noFill/>
          <a:ln w="9525">
            <a:noFill/>
            <a:miter lim="800000"/>
            <a:headEnd/>
            <a:tailEnd/>
          </a:ln>
          <a:effectLst/>
        </p:spPr>
      </p:pic>
      <p:sp>
        <p:nvSpPr>
          <p:cNvPr id="5" name="مستطيل 4"/>
          <p:cNvSpPr/>
          <p:nvPr/>
        </p:nvSpPr>
        <p:spPr>
          <a:xfrm>
            <a:off x="642910" y="1071546"/>
            <a:ext cx="8072462" cy="1938992"/>
          </a:xfrm>
          <a:prstGeom prst="rect">
            <a:avLst/>
          </a:prstGeom>
        </p:spPr>
        <p:txBody>
          <a:bodyPr wrap="square">
            <a:spAutoFit/>
          </a:bodyPr>
          <a:lstStyle/>
          <a:p>
            <a:pPr algn="justLow"/>
            <a:r>
              <a:rPr lang="ar-SA" sz="2000" dirty="0" err="1" smtClean="0">
                <a:ln w="50800"/>
                <a:solidFill>
                  <a:schemeClr val="tx2"/>
                </a:solidFill>
                <a:cs typeface="PT Bold Heading" pitchFamily="2" charset="-78"/>
              </a:rPr>
              <a:t>الجلفانومتر</a:t>
            </a:r>
            <a:r>
              <a:rPr lang="ar-SA" sz="2000" dirty="0" smtClean="0">
                <a:ln w="50800"/>
                <a:cs typeface="PT Bold Heading" pitchFamily="2" charset="-78"/>
              </a:rPr>
              <a:t> جهاز يستخدم لقياس التيارات الكهربائية الصغيرة جدا، ويمكن تحويله إلى </a:t>
            </a:r>
            <a:r>
              <a:rPr lang="ar-SA" sz="2000" dirty="0" err="1" smtClean="0">
                <a:ln w="50800"/>
                <a:cs typeface="PT Bold Heading" pitchFamily="2" charset="-78"/>
              </a:rPr>
              <a:t>أميتر</a:t>
            </a:r>
            <a:r>
              <a:rPr lang="ar-SA" sz="2000" dirty="0" smtClean="0">
                <a:ln w="50800"/>
                <a:cs typeface="PT Bold Heading" pitchFamily="2" charset="-78"/>
              </a:rPr>
              <a:t> أو </a:t>
            </a:r>
            <a:r>
              <a:rPr lang="ar-SA" sz="2000" dirty="0" err="1" smtClean="0">
                <a:ln w="50800"/>
                <a:cs typeface="PT Bold Heading" pitchFamily="2" charset="-78"/>
              </a:rPr>
              <a:t>فولتمتر</a:t>
            </a:r>
            <a:r>
              <a:rPr lang="ar-SA" sz="2000" dirty="0" smtClean="0">
                <a:ln w="50800"/>
                <a:cs typeface="PT Bold Heading" pitchFamily="2" charset="-78"/>
              </a:rPr>
              <a:t>. يؤثر النابض الصغير في </a:t>
            </a:r>
            <a:r>
              <a:rPr lang="ar-SA" sz="2000" dirty="0" err="1" smtClean="0">
                <a:ln w="50800"/>
                <a:cs typeface="PT Bold Heading" pitchFamily="2" charset="-78"/>
              </a:rPr>
              <a:t>الجلفانومتر</a:t>
            </a:r>
            <a:r>
              <a:rPr lang="ar-SA" sz="2000" dirty="0" smtClean="0">
                <a:ln w="50800"/>
                <a:cs typeface="PT Bold Heading" pitchFamily="2" charset="-78"/>
              </a:rPr>
              <a:t> بعزم في اتجاه معاكس لاتجاه العزم الناتج عن سريان التيار في الحلقة السلكية. وهكذا فإن مقدار دورانها يتناسب طرديا مع التيار. ويدرج </a:t>
            </a:r>
            <a:r>
              <a:rPr lang="ar-SA" sz="2000" dirty="0" err="1" smtClean="0">
                <a:ln w="50800"/>
                <a:cs typeface="PT Bold Heading" pitchFamily="2" charset="-78"/>
              </a:rPr>
              <a:t>الجلفانومتر</a:t>
            </a:r>
            <a:r>
              <a:rPr lang="ar-SA" sz="2000" dirty="0" smtClean="0">
                <a:ln w="50800"/>
                <a:cs typeface="PT Bold Heading" pitchFamily="2" charset="-78"/>
              </a:rPr>
              <a:t> ويعاير بمعرفة مقدار الدوران عند مرور تيار معلوم فيه، كما هو موضح في الشكل التالي ويمكن بعد ذلك استخدام </a:t>
            </a:r>
            <a:r>
              <a:rPr lang="ar-SA" sz="2000" dirty="0" err="1" smtClean="0">
                <a:ln w="50800"/>
                <a:cs typeface="PT Bold Heading" pitchFamily="2" charset="-78"/>
              </a:rPr>
              <a:t>الجلفانومتر</a:t>
            </a:r>
            <a:r>
              <a:rPr lang="ar-SA" sz="2000" dirty="0" smtClean="0">
                <a:ln w="50800"/>
                <a:cs typeface="PT Bold Heading" pitchFamily="2" charset="-78"/>
              </a:rPr>
              <a:t> لقياس تيارات غير معلومة .</a:t>
            </a:r>
            <a:endParaRPr lang="ar-SA" sz="2000" dirty="0">
              <a:cs typeface="PT Bold Heading" pitchFamily="2" charset="-78"/>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51"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770" decel="100000"/>
                                        <p:tgtEl>
                                          <p:spTgt spid="5"/>
                                        </p:tgtEl>
                                      </p:cBhvr>
                                    </p:animEffect>
                                    <p:animScale>
                                      <p:cBhvr>
                                        <p:cTn id="12" dur="770" decel="100000"/>
                                        <p:tgtEl>
                                          <p:spTgt spid="5"/>
                                        </p:tgtEl>
                                      </p:cBhvr>
                                      <p:from x="10000" y="10000"/>
                                      <p:to x="200000" y="450000"/>
                                    </p:animScale>
                                    <p:animScale>
                                      <p:cBhvr>
                                        <p:cTn id="13" dur="1230" accel="100000" fill="hold">
                                          <p:stCondLst>
                                            <p:cond delay="770"/>
                                          </p:stCondLst>
                                        </p:cTn>
                                        <p:tgtEl>
                                          <p:spTgt spid="5"/>
                                        </p:tgtEl>
                                      </p:cBhvr>
                                      <p:from x="200000" y="450000"/>
                                      <p:to x="100000" y="100000"/>
                                    </p:animScale>
                                    <p:set>
                                      <p:cBhvr>
                                        <p:cTn id="14" dur="770" fill="hold"/>
                                        <p:tgtEl>
                                          <p:spTgt spid="5"/>
                                        </p:tgtEl>
                                        <p:attrNameLst>
                                          <p:attrName>ppt_x</p:attrName>
                                        </p:attrNameLst>
                                      </p:cBhvr>
                                      <p:to>
                                        <p:strVal val="(0.5)"/>
                                      </p:to>
                                    </p:set>
                                    <p:anim from="(0.5)" to="(#ppt_x)" calcmode="lin" valueType="num">
                                      <p:cBhvr>
                                        <p:cTn id="15" dur="1230" accel="100000" fill="hold">
                                          <p:stCondLst>
                                            <p:cond delay="770"/>
                                          </p:stCondLst>
                                        </p:cTn>
                                        <p:tgtEl>
                                          <p:spTgt spid="5"/>
                                        </p:tgtEl>
                                        <p:attrNameLst>
                                          <p:attrName>ppt_x</p:attrName>
                                        </p:attrNameLst>
                                      </p:cBhvr>
                                    </p:anim>
                                    <p:set>
                                      <p:cBhvr>
                                        <p:cTn id="16" dur="770" fill="hold"/>
                                        <p:tgtEl>
                                          <p:spTgt spid="5"/>
                                        </p:tgtEl>
                                        <p:attrNameLst>
                                          <p:attrName>ppt_y</p:attrName>
                                        </p:attrNameLst>
                                      </p:cBhvr>
                                      <p:to>
                                        <p:strVal val="(#ppt_y+0.4)"/>
                                      </p:to>
                                    </p:set>
                                    <p:anim from="(#ppt_y+0.4)" to="(#ppt_y)" calcmode="lin" valueType="num">
                                      <p:cBhvr>
                                        <p:cTn id="17" dur="1230" accel="100000" fill="hold">
                                          <p:stCondLst>
                                            <p:cond delay="770"/>
                                          </p:stCondLst>
                                        </p:cTn>
                                        <p:tgtEl>
                                          <p:spTgt spid="5"/>
                                        </p:tgtEl>
                                        <p:attrNameLst>
                                          <p:attrName>ppt_y</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to="" calcmode="lin" valueType="num">
                                      <p:cBhvr>
                                        <p:cTn id="2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43108" y="819136"/>
            <a:ext cx="4800600" cy="609600"/>
          </a:xfrm>
          <a:noFill/>
          <a:ln>
            <a:noFill/>
          </a:ln>
        </p:spPr>
        <p:style>
          <a:lnRef idx="1">
            <a:schemeClr val="accent2"/>
          </a:lnRef>
          <a:fillRef idx="3">
            <a:schemeClr val="accent2"/>
          </a:fillRef>
          <a:effectRef idx="2">
            <a:schemeClr val="accent2"/>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4000" dirty="0" smtClean="0">
                <a:ln w="50800"/>
                <a:solidFill>
                  <a:srgbClr val="7030A0"/>
                </a:solidFill>
                <a:cs typeface="PT Bold Heading" pitchFamily="2" charset="-78"/>
              </a:rPr>
              <a:t>المحركات الكهربائية</a:t>
            </a:r>
          </a:p>
        </p:txBody>
      </p:sp>
      <p:pic>
        <p:nvPicPr>
          <p:cNvPr id="15362" name="Picture 2"/>
          <p:cNvPicPr>
            <a:picLocks noChangeAspect="1" noChangeArrowheads="1"/>
          </p:cNvPicPr>
          <p:nvPr/>
        </p:nvPicPr>
        <p:blipFill>
          <a:blip r:embed="rId3"/>
          <a:srcRect/>
          <a:stretch>
            <a:fillRect/>
          </a:stretch>
        </p:blipFill>
        <p:spPr bwMode="auto">
          <a:xfrm>
            <a:off x="1000100" y="1714488"/>
            <a:ext cx="3286148" cy="4286280"/>
          </a:xfrm>
          <a:prstGeom prst="rect">
            <a:avLst/>
          </a:prstGeom>
          <a:noFill/>
          <a:ln w="9525">
            <a:noFill/>
            <a:miter lim="800000"/>
            <a:headEnd/>
            <a:tailEnd/>
          </a:ln>
          <a:effectLst/>
        </p:spPr>
      </p:pic>
      <p:sp>
        <p:nvSpPr>
          <p:cNvPr id="6" name="مستطيل 5"/>
          <p:cNvSpPr/>
          <p:nvPr/>
        </p:nvSpPr>
        <p:spPr>
          <a:xfrm>
            <a:off x="4857752" y="1643050"/>
            <a:ext cx="3143240" cy="2622769"/>
          </a:xfrm>
          <a:prstGeom prst="rect">
            <a:avLst/>
          </a:prstGeom>
        </p:spPr>
        <p:txBody>
          <a:bodyPr wrap="square">
            <a:spAutoFit/>
          </a:bodyPr>
          <a:lstStyle/>
          <a:p>
            <a:pPr algn="justLow">
              <a:lnSpc>
                <a:spcPct val="150000"/>
              </a:lnSpc>
            </a:pPr>
            <a:r>
              <a:rPr lang="ar-SA" sz="2800" dirty="0" smtClean="0">
                <a:ln w="50800"/>
                <a:cs typeface="PT Bold Heading" pitchFamily="2" charset="-78"/>
              </a:rPr>
              <a:t>المحرك الكهربائي، وهو جهاز يستخدم لتحويل الطاقة الكهربائية إلى طاقة حركية </a:t>
            </a:r>
            <a:r>
              <a:rPr lang="ar-SA" sz="2800" dirty="0" err="1" smtClean="0">
                <a:ln w="50800"/>
                <a:cs typeface="PT Bold Heading" pitchFamily="2" charset="-78"/>
              </a:rPr>
              <a:t>دورانية</a:t>
            </a:r>
            <a:endParaRPr lang="ar-SA" sz="2800" dirty="0"/>
          </a:p>
        </p:txBody>
      </p:sp>
      <p:pic>
        <p:nvPicPr>
          <p:cNvPr id="10242" name="Picture 2" descr="Rotterdam_Ahoy_Europort_2011_%2814%29"/>
          <p:cNvPicPr>
            <a:picLocks noChangeAspect="1" noChangeArrowheads="1"/>
          </p:cNvPicPr>
          <p:nvPr/>
        </p:nvPicPr>
        <p:blipFill>
          <a:blip r:embed="rId4" cstate="print"/>
          <a:srcRect/>
          <a:stretch>
            <a:fillRect/>
          </a:stretch>
        </p:blipFill>
        <p:spPr bwMode="auto">
          <a:xfrm>
            <a:off x="5572130" y="4414844"/>
            <a:ext cx="2078164" cy="1571809"/>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 presetClass="entr" presetSubtype="1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100"/>
                            </p:stCondLst>
                            <p:childTnLst>
                              <p:par>
                                <p:cTn id="13" presetID="24" presetClass="entr" presetSubtype="0" fill="hold" nodeType="afterEffect">
                                  <p:stCondLst>
                                    <p:cond delay="0"/>
                                  </p:stCondLst>
                                  <p:childTnLst>
                                    <p:set>
                                      <p:cBhvr>
                                        <p:cTn id="14" dur="1" fill="hold">
                                          <p:stCondLst>
                                            <p:cond delay="0"/>
                                          </p:stCondLst>
                                        </p:cTn>
                                        <p:tgtEl>
                                          <p:spTgt spid="15362"/>
                                        </p:tgtEl>
                                        <p:attrNameLst>
                                          <p:attrName>style.visibility</p:attrName>
                                        </p:attrNameLst>
                                      </p:cBhvr>
                                      <p:to>
                                        <p:strVal val="visible"/>
                                      </p:to>
                                    </p:set>
                                    <p:anim to="" calcmode="lin" valueType="num">
                                      <p:cBhvr>
                                        <p:cTn id="15" dur="1" fill="hold"/>
                                        <p:tgtEl>
                                          <p:spTgt spid="15362"/>
                                        </p:tgtEl>
                                        <p:attrNameLst>
                                          <p:attrName/>
                                        </p:attrNameLst>
                                      </p:cBhvr>
                                    </p:anim>
                                  </p:childTnLst>
                                </p:cTn>
                              </p:par>
                            </p:childTnLst>
                          </p:cTn>
                        </p:par>
                        <p:par>
                          <p:cTn id="16" fill="hold">
                            <p:stCondLst>
                              <p:cond delay="1100"/>
                            </p:stCondLst>
                            <p:childTnLst>
                              <p:par>
                                <p:cTn id="17" presetID="39" presetClass="entr" presetSubtype="0" accel="100000" fill="hold" nodeType="after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p:cTn id="19" dur="500" fill="hold"/>
                                        <p:tgtEl>
                                          <p:spTgt spid="10242"/>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242"/>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242"/>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928662" y="500042"/>
            <a:ext cx="7543800" cy="685800"/>
          </a:xfrm>
          <a:noFill/>
          <a:ln>
            <a:noFill/>
          </a:ln>
        </p:spPr>
        <p:style>
          <a:lnRef idx="1">
            <a:schemeClr val="accent2"/>
          </a:lnRef>
          <a:fillRef idx="3">
            <a:schemeClr val="accent2"/>
          </a:fillRef>
          <a:effectRef idx="2">
            <a:schemeClr val="accent2"/>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4000" dirty="0" smtClean="0">
                <a:ln w="3175">
                  <a:solidFill>
                    <a:schemeClr val="tx1"/>
                  </a:solidFill>
                </a:ln>
                <a:solidFill>
                  <a:srgbClr val="C00000"/>
                </a:solidFill>
                <a:cs typeface="PT Bold Heading" pitchFamily="2" charset="-78"/>
              </a:rPr>
              <a:t>القوة المؤثرة فى جسيم مشحون </a:t>
            </a:r>
          </a:p>
        </p:txBody>
      </p:sp>
      <p:sp>
        <p:nvSpPr>
          <p:cNvPr id="8" name="مستطيل 7"/>
          <p:cNvSpPr/>
          <p:nvPr/>
        </p:nvSpPr>
        <p:spPr>
          <a:xfrm>
            <a:off x="785786" y="1500174"/>
            <a:ext cx="7858148" cy="430887"/>
          </a:xfrm>
          <a:prstGeom prst="rect">
            <a:avLst/>
          </a:prstGeom>
        </p:spPr>
        <p:txBody>
          <a:bodyPr wrap="square">
            <a:spAutoFit/>
          </a:bodyPr>
          <a:lstStyle/>
          <a:p>
            <a:r>
              <a:rPr lang="ar-SA" sz="2200" dirty="0" smtClean="0">
                <a:cs typeface="PT Bold Heading" pitchFamily="2" charset="-78"/>
              </a:rPr>
              <a:t>القوة التي يؤثر </a:t>
            </a:r>
            <a:r>
              <a:rPr lang="ar-SA" sz="2200" dirty="0" err="1" smtClean="0">
                <a:cs typeface="PT Bold Heading" pitchFamily="2" charset="-78"/>
              </a:rPr>
              <a:t>بها</a:t>
            </a:r>
            <a:r>
              <a:rPr lang="ar-SA" sz="2200" dirty="0" smtClean="0">
                <a:cs typeface="PT Bold Heading" pitchFamily="2" charset="-78"/>
              </a:rPr>
              <a:t> المجال المغناطيسي في جسيم مشحون متحرك  </a:t>
            </a:r>
            <a:r>
              <a:rPr lang="en-US" sz="2200" b="1" dirty="0" smtClean="0">
                <a:solidFill>
                  <a:srgbClr val="993366"/>
                </a:solidFill>
                <a:cs typeface="PT Bold Heading" pitchFamily="2" charset="-78"/>
              </a:rPr>
              <a:t>F=</a:t>
            </a:r>
            <a:r>
              <a:rPr lang="en-US" sz="2200" b="1" dirty="0" err="1" smtClean="0">
                <a:solidFill>
                  <a:srgbClr val="993366"/>
                </a:solidFill>
                <a:cs typeface="PT Bold Heading" pitchFamily="2" charset="-78"/>
              </a:rPr>
              <a:t>qvB</a:t>
            </a:r>
            <a:r>
              <a:rPr lang="ar-SA" sz="2200" dirty="0" smtClean="0">
                <a:cs typeface="PT Bold Heading" pitchFamily="2" charset="-78"/>
              </a:rPr>
              <a:t>  .</a:t>
            </a:r>
            <a:endParaRPr lang="ar-SA" sz="2200" dirty="0"/>
          </a:p>
        </p:txBody>
      </p:sp>
      <p:sp>
        <p:nvSpPr>
          <p:cNvPr id="9" name="مستطيل 8"/>
          <p:cNvSpPr/>
          <p:nvPr/>
        </p:nvSpPr>
        <p:spPr>
          <a:xfrm>
            <a:off x="642942" y="2088055"/>
            <a:ext cx="8001024" cy="769441"/>
          </a:xfrm>
          <a:prstGeom prst="rect">
            <a:avLst/>
          </a:prstGeom>
        </p:spPr>
        <p:txBody>
          <a:bodyPr wrap="square">
            <a:spAutoFit/>
          </a:bodyPr>
          <a:lstStyle/>
          <a:p>
            <a:pPr algn="justLow"/>
            <a:r>
              <a:rPr lang="ar-SA" sz="2200" dirty="0" smtClean="0">
                <a:cs typeface="PT Bold Heading" pitchFamily="2" charset="-78"/>
              </a:rPr>
              <a:t>القوة المؤثرة في جسيم مشحون متحرك داخل مجال مغناطيسي تساوي </a:t>
            </a:r>
            <a:r>
              <a:rPr lang="ar-SA" sz="2200" dirty="0" smtClean="0">
                <a:solidFill>
                  <a:srgbClr val="993366"/>
                </a:solidFill>
                <a:cs typeface="PT Bold Heading" pitchFamily="2" charset="-78"/>
              </a:rPr>
              <a:t>حاصل ضرب شدة المجال المغناطيسي في كل من سرعة الجسيم وشحنته </a:t>
            </a:r>
            <a:r>
              <a:rPr lang="ar-SA" sz="2200" dirty="0" smtClean="0">
                <a:cs typeface="PT Bold Heading" pitchFamily="2" charset="-78"/>
              </a:rPr>
              <a:t>.</a:t>
            </a:r>
            <a:endParaRPr lang="ar-SA" sz="2200" dirty="0"/>
          </a:p>
        </p:txBody>
      </p:sp>
      <p:pic>
        <p:nvPicPr>
          <p:cNvPr id="10" name="Picture 2"/>
          <p:cNvPicPr>
            <a:picLocks noChangeAspect="1" noChangeArrowheads="1"/>
          </p:cNvPicPr>
          <p:nvPr/>
        </p:nvPicPr>
        <p:blipFill>
          <a:blip r:embed="rId3"/>
          <a:srcRect/>
          <a:stretch>
            <a:fillRect/>
          </a:stretch>
        </p:blipFill>
        <p:spPr bwMode="auto">
          <a:xfrm>
            <a:off x="1643042" y="3143248"/>
            <a:ext cx="6477000" cy="3451332"/>
          </a:xfrm>
          <a:prstGeom prst="rect">
            <a:avLst/>
          </a:prstGeom>
          <a:noFill/>
          <a:ln w="9525">
            <a:noFill/>
            <a:miter lim="800000"/>
            <a:headEnd/>
            <a:tailEnd/>
          </a:ln>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0" presetClass="entr" presetSubtype="0" fill="hold" grpId="0" nodeType="afterEffect">
                                  <p:stCondLst>
                                    <p:cond delay="0"/>
                                  </p:stCondLst>
                                  <p:iterate type="wd">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800" decel="100000"/>
                                        <p:tgtEl>
                                          <p:spTgt spid="8"/>
                                        </p:tgtEl>
                                      </p:cBhvr>
                                    </p:animEffect>
                                    <p:anim calcmode="lin" valueType="num">
                                      <p:cBhvr>
                                        <p:cTn id="12" dur="800" decel="100000" fill="hold"/>
                                        <p:tgtEl>
                                          <p:spTgt spid="8"/>
                                        </p:tgtEl>
                                        <p:attrNameLst>
                                          <p:attrName>style.rotation</p:attrName>
                                        </p:attrNameLst>
                                      </p:cBhvr>
                                      <p:tavLst>
                                        <p:tav tm="0">
                                          <p:val>
                                            <p:fltVal val="-90"/>
                                          </p:val>
                                        </p:tav>
                                        <p:tav tm="100000">
                                          <p:val>
                                            <p:fltVal val="0"/>
                                          </p:val>
                                        </p:tav>
                                      </p:tavLst>
                                    </p:anim>
                                    <p:anim calcmode="lin" valueType="num">
                                      <p:cBhvr>
                                        <p:cTn id="13" dur="800" decel="100000" fill="hold"/>
                                        <p:tgtEl>
                                          <p:spTgt spid="8"/>
                                        </p:tgtEl>
                                        <p:attrNameLst>
                                          <p:attrName>ppt_x</p:attrName>
                                        </p:attrNameLst>
                                      </p:cBhvr>
                                      <p:tavLst>
                                        <p:tav tm="0">
                                          <p:val>
                                            <p:strVal val="#ppt_x+0.4"/>
                                          </p:val>
                                        </p:tav>
                                        <p:tav tm="100000">
                                          <p:val>
                                            <p:strVal val="#ppt_x-0.05"/>
                                          </p:val>
                                        </p:tav>
                                      </p:tavLst>
                                    </p:anim>
                                    <p:anim calcmode="lin" valueType="num">
                                      <p:cBhvr>
                                        <p:cTn id="14" dur="800" decel="100000" fill="hold"/>
                                        <p:tgtEl>
                                          <p:spTgt spid="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7" fill="hold">
                            <p:stCondLst>
                              <p:cond delay="2100"/>
                            </p:stCondLst>
                            <p:childTnLst>
                              <p:par>
                                <p:cTn id="18" presetID="41" presetClass="entr" presetSubtype="0" fill="hold" grpId="0" nodeType="afterEffect">
                                  <p:stCondLst>
                                    <p:cond delay="0"/>
                                  </p:stCondLst>
                                  <p:iterate type="wd">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anim calcmode="lin" valueType="num">
                                      <p:cBhvr>
                                        <p:cTn id="2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9"/>
                                        </p:tgtEl>
                                      </p:cBhvr>
                                    </p:animEffect>
                                  </p:childTnLst>
                                </p:cTn>
                              </p:par>
                            </p:childTnLst>
                          </p:cTn>
                        </p:par>
                        <p:par>
                          <p:cTn id="25" fill="hold">
                            <p:stCondLst>
                              <p:cond delay="3650"/>
                            </p:stCondLst>
                            <p:childTnLst>
                              <p:par>
                                <p:cTn id="26" presetID="24"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to="" calcmode="lin" valueType="num">
                                      <p:cBhvr>
                                        <p:cTn id="28"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مستطيل 3"/>
          <p:cNvSpPr/>
          <p:nvPr/>
        </p:nvSpPr>
        <p:spPr>
          <a:xfrm>
            <a:off x="571472" y="1056861"/>
            <a:ext cx="8143932" cy="3139321"/>
          </a:xfrm>
          <a:prstGeom prst="rect">
            <a:avLst/>
          </a:prstGeom>
        </p:spPr>
        <p:txBody>
          <a:bodyPr wrap="square">
            <a:spAutoFit/>
          </a:bodyPr>
          <a:lstStyle/>
          <a:p>
            <a:pPr algn="justLow"/>
            <a:r>
              <a:rPr lang="ar-SA" sz="2200" dirty="0" smtClean="0">
                <a:solidFill>
                  <a:srgbClr val="993366"/>
                </a:solidFill>
                <a:latin typeface="Times New Roman" pitchFamily="18" charset="0"/>
                <a:cs typeface="PT Bold Heading" pitchFamily="2" charset="-78"/>
              </a:rPr>
              <a:t>يتم تخزين البيانات وأوامر برمجيات أجهزة الحاسوب رقميا في صورة وحدات صغيرة ( </a:t>
            </a:r>
            <a:r>
              <a:rPr lang="en-US" sz="2200" dirty="0" smtClean="0">
                <a:solidFill>
                  <a:srgbClr val="993366"/>
                </a:solidFill>
                <a:latin typeface="Times New Roman" pitchFamily="18" charset="0"/>
                <a:cs typeface="PT Bold Heading" pitchFamily="2" charset="-78"/>
              </a:rPr>
              <a:t>bits</a:t>
            </a:r>
            <a:r>
              <a:rPr lang="ar-SA" sz="2200" dirty="0" smtClean="0">
                <a:solidFill>
                  <a:srgbClr val="993366"/>
                </a:solidFill>
                <a:latin typeface="Times New Roman" pitchFamily="18" charset="0"/>
                <a:cs typeface="PT Bold Heading" pitchFamily="2" charset="-78"/>
              </a:rPr>
              <a:t> )، وكل وحدة ( </a:t>
            </a:r>
            <a:r>
              <a:rPr lang="en-US" sz="2200" dirty="0" smtClean="0">
                <a:solidFill>
                  <a:srgbClr val="993366"/>
                </a:solidFill>
                <a:latin typeface="Times New Roman" pitchFamily="18" charset="0"/>
                <a:cs typeface="PT Bold Heading" pitchFamily="2" charset="-78"/>
              </a:rPr>
              <a:t>bit</a:t>
            </a:r>
            <a:r>
              <a:rPr lang="ar-SA" sz="2200" dirty="0" smtClean="0">
                <a:solidFill>
                  <a:srgbClr val="993366"/>
                </a:solidFill>
                <a:latin typeface="Times New Roman" pitchFamily="18" charset="0"/>
                <a:cs typeface="PT Bold Heading" pitchFamily="2" charset="-78"/>
              </a:rPr>
              <a:t> ) حددت إما </a:t>
            </a:r>
            <a:r>
              <a:rPr lang="ar-SA" sz="2200" dirty="0" err="1" smtClean="0">
                <a:solidFill>
                  <a:srgbClr val="993366"/>
                </a:solidFill>
                <a:latin typeface="Times New Roman" pitchFamily="18" charset="0"/>
                <a:cs typeface="PT Bold Heading" pitchFamily="2" charset="-78"/>
              </a:rPr>
              <a:t>ب</a:t>
            </a:r>
            <a:r>
              <a:rPr lang="ar-SA" sz="2200" dirty="0" smtClean="0">
                <a:solidFill>
                  <a:srgbClr val="993366"/>
                </a:solidFill>
                <a:latin typeface="Times New Roman" pitchFamily="18" charset="0"/>
                <a:cs typeface="PT Bold Heading" pitchFamily="2" charset="-78"/>
              </a:rPr>
              <a:t> </a:t>
            </a:r>
            <a:r>
              <a:rPr lang="en-US" sz="2200" dirty="0" smtClean="0">
                <a:solidFill>
                  <a:srgbClr val="993366"/>
                </a:solidFill>
                <a:latin typeface="Times New Roman" pitchFamily="18" charset="0"/>
                <a:cs typeface="PT Bold Heading" pitchFamily="2" charset="-78"/>
              </a:rPr>
              <a:t>0</a:t>
            </a:r>
            <a:r>
              <a:rPr lang="ar-SA" sz="2200" dirty="0" smtClean="0">
                <a:solidFill>
                  <a:srgbClr val="993366"/>
                </a:solidFill>
                <a:latin typeface="Times New Roman" pitchFamily="18" charset="0"/>
                <a:cs typeface="PT Bold Heading" pitchFamily="2" charset="-78"/>
              </a:rPr>
              <a:t> أو </a:t>
            </a:r>
            <a:r>
              <a:rPr lang="ar-SA" sz="2200" dirty="0" err="1" smtClean="0">
                <a:solidFill>
                  <a:srgbClr val="993366"/>
                </a:solidFill>
                <a:latin typeface="Times New Roman" pitchFamily="18" charset="0"/>
                <a:cs typeface="PT Bold Heading" pitchFamily="2" charset="-78"/>
              </a:rPr>
              <a:t>ب</a:t>
            </a:r>
            <a:r>
              <a:rPr lang="en-US" sz="2200" dirty="0" smtClean="0">
                <a:solidFill>
                  <a:srgbClr val="993366"/>
                </a:solidFill>
                <a:latin typeface="Times New Roman" pitchFamily="18" charset="0"/>
                <a:cs typeface="PT Bold Heading" pitchFamily="2" charset="-78"/>
              </a:rPr>
              <a:t>1 </a:t>
            </a:r>
            <a:r>
              <a:rPr lang="ar-SA" sz="2200" dirty="0" smtClean="0">
                <a:solidFill>
                  <a:srgbClr val="993366"/>
                </a:solidFill>
                <a:latin typeface="Times New Roman" pitchFamily="18" charset="0"/>
                <a:cs typeface="PT Bold Heading" pitchFamily="2" charset="-78"/>
              </a:rPr>
              <a:t>. فكيف </a:t>
            </a:r>
            <a:r>
              <a:rPr lang="ar-SA" sz="2200" dirty="0" err="1" smtClean="0">
                <a:solidFill>
                  <a:srgbClr val="993366"/>
                </a:solidFill>
                <a:latin typeface="Times New Roman" pitchFamily="18" charset="0"/>
                <a:cs typeface="PT Bold Heading" pitchFamily="2" charset="-78"/>
              </a:rPr>
              <a:t>ُ</a:t>
            </a:r>
            <a:r>
              <a:rPr lang="ar-SA" sz="2200" dirty="0" smtClean="0">
                <a:solidFill>
                  <a:srgbClr val="993366"/>
                </a:solidFill>
                <a:latin typeface="Times New Roman" pitchFamily="18" charset="0"/>
                <a:cs typeface="PT Bold Heading" pitchFamily="2" charset="-78"/>
              </a:rPr>
              <a:t> تخزن هذه الوحدات؟ </a:t>
            </a:r>
          </a:p>
          <a:p>
            <a:pPr algn="justLow"/>
            <a:r>
              <a:rPr lang="ar-SA" sz="2200" dirty="0" smtClean="0">
                <a:latin typeface="Times New Roman" pitchFamily="18" charset="0"/>
                <a:cs typeface="PT Bold Heading" pitchFamily="2" charset="-78"/>
              </a:rPr>
              <a:t>   يكون سطح قرص التخزين في الحاسوب مغطى بجسيمات مغناطيسية موزعة بصورة متساوية على شريحة. ويتغير اتجاه المناطق المغناطيسية للجسيمات تبعا للتغير في المجال المغناطيسي. وفي أثناء التسجيل على القرص يرسل تيار كهربائي إلى رأس القراءة/الكتابة والذي يعد مغناطيسا كهربائيا مكونا من سلك ملفوف على قلب حديدي، حيث يولد التيار المار بالسلك مجالاً مغناطيسيا في القلب الحديدي .</a:t>
            </a:r>
            <a:endParaRPr lang="ar-SA" sz="2200" dirty="0">
              <a:cs typeface="PT Bold Heading" pitchFamily="2" charset="-78"/>
            </a:endParaRPr>
          </a:p>
        </p:txBody>
      </p:sp>
      <p:sp>
        <p:nvSpPr>
          <p:cNvPr id="5" name="مستطيل 4"/>
          <p:cNvSpPr/>
          <p:nvPr/>
        </p:nvSpPr>
        <p:spPr>
          <a:xfrm>
            <a:off x="796319" y="285728"/>
            <a:ext cx="7419019" cy="584775"/>
          </a:xfrm>
          <a:prstGeom prst="rect">
            <a:avLst/>
          </a:prstGeom>
        </p:spPr>
        <p:txBody>
          <a:bodyPr wrap="none">
            <a:spAutoFit/>
          </a:bodyPr>
          <a:lstStyle/>
          <a:p>
            <a:pPr lvl="0" algn="ctr">
              <a:spcBef>
                <a:spcPct val="0"/>
              </a:spcBef>
              <a:defRPr/>
            </a:pPr>
            <a:r>
              <a:rPr lang="ar-SA" sz="3200" dirty="0" smtClean="0">
                <a:ln w="3175">
                  <a:solidFill>
                    <a:schemeClr val="tx1"/>
                  </a:solidFill>
                </a:ln>
                <a:solidFill>
                  <a:srgbClr val="C00000"/>
                </a:solidFill>
                <a:cs typeface="PT Bold Heading" pitchFamily="2" charset="-78"/>
              </a:rPr>
              <a:t>تخزين المعلومات عن طريق الوسائط المغناطيسية </a:t>
            </a:r>
          </a:p>
        </p:txBody>
      </p:sp>
      <p:pic>
        <p:nvPicPr>
          <p:cNvPr id="6" name="Picture 2"/>
          <p:cNvPicPr>
            <a:picLocks noChangeAspect="1" noChangeArrowheads="1"/>
          </p:cNvPicPr>
          <p:nvPr/>
        </p:nvPicPr>
        <p:blipFill>
          <a:blip r:embed="rId3">
            <a:clrChange>
              <a:clrFrom>
                <a:srgbClr val="FFFFFF"/>
              </a:clrFrom>
              <a:clrTo>
                <a:srgbClr val="FFFFFF">
                  <a:alpha val="0"/>
                </a:srgbClr>
              </a:clrTo>
            </a:clrChange>
            <a:lum bright="-10000" contrast="30000"/>
          </a:blip>
          <a:srcRect/>
          <a:stretch>
            <a:fillRect/>
          </a:stretch>
        </p:blipFill>
        <p:spPr bwMode="auto">
          <a:xfrm>
            <a:off x="857224" y="3929066"/>
            <a:ext cx="7672390" cy="2928934"/>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35" presetClass="entr" presetSubtype="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style.rotation</p:attrName>
                                        </p:attrNameLst>
                                      </p:cBhvr>
                                      <p:tavLst>
                                        <p:tav tm="0">
                                          <p:val>
                                            <p:fltVal val="720"/>
                                          </p:val>
                                        </p:tav>
                                        <p:tav tm="100000">
                                          <p:val>
                                            <p:fltVal val="0"/>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ppt_w</p:attrName>
                                        </p:attrNameLst>
                                      </p:cBhvr>
                                      <p:tavLst>
                                        <p:tav tm="0">
                                          <p:val>
                                            <p:fltVal val="0"/>
                                          </p:val>
                                        </p:tav>
                                        <p:tav tm="100000">
                                          <p:val>
                                            <p:strVal val="#ppt_w"/>
                                          </p:val>
                                        </p:tav>
                                      </p:tavLst>
                                    </p:anim>
                                  </p:childTnLst>
                                </p:cTn>
                              </p:par>
                              <p:par>
                                <p:cTn id="18" presetID="24"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643042" y="357166"/>
            <a:ext cx="6172200" cy="8382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i="0" u="none" strike="noStrike" kern="1200" normalizeH="0" baseline="0" noProof="0" dirty="0" smtClean="0">
                <a:ln>
                  <a:solidFill>
                    <a:sysClr val="windowText" lastClr="000000"/>
                  </a:solidFill>
                </a:ln>
                <a:solidFill>
                  <a:srgbClr val="00B050"/>
                </a:solidFill>
                <a:uLnTx/>
                <a:uFillTx/>
                <a:cs typeface="PT Bold Heading" pitchFamily="2" charset="-78"/>
              </a:rPr>
              <a:t>الخصائص العامة </a:t>
            </a:r>
            <a:r>
              <a:rPr kumimoji="0" lang="ar-SA" sz="4000" i="0" u="none" strike="noStrike" kern="1200" normalizeH="0" baseline="0" noProof="0" dirty="0" err="1" smtClean="0">
                <a:ln>
                  <a:solidFill>
                    <a:sysClr val="windowText" lastClr="000000"/>
                  </a:solidFill>
                </a:ln>
                <a:solidFill>
                  <a:srgbClr val="00B050"/>
                </a:solidFill>
                <a:uLnTx/>
                <a:uFillTx/>
                <a:cs typeface="PT Bold Heading" pitchFamily="2" charset="-78"/>
              </a:rPr>
              <a:t>للمغانط</a:t>
            </a:r>
            <a:r>
              <a:rPr kumimoji="0" lang="ar-SA" sz="4000" i="0" u="none" strike="noStrike" kern="1200" normalizeH="0" baseline="0" noProof="0" dirty="0" smtClean="0">
                <a:ln>
                  <a:solidFill>
                    <a:sysClr val="windowText" lastClr="000000"/>
                  </a:solidFill>
                </a:ln>
                <a:solidFill>
                  <a:srgbClr val="00B050"/>
                </a:solidFill>
                <a:uLnTx/>
                <a:uFillTx/>
                <a:cs typeface="PT Bold Heading" pitchFamily="2" charset="-78"/>
              </a:rPr>
              <a:t> </a:t>
            </a:r>
          </a:p>
        </p:txBody>
      </p:sp>
      <p:sp>
        <p:nvSpPr>
          <p:cNvPr id="4" name="مستطيل 3"/>
          <p:cNvSpPr/>
          <p:nvPr/>
        </p:nvSpPr>
        <p:spPr>
          <a:xfrm>
            <a:off x="785786" y="1428736"/>
            <a:ext cx="7643834" cy="1569660"/>
          </a:xfrm>
          <a:prstGeom prst="rect">
            <a:avLst/>
          </a:prstGeom>
        </p:spPr>
        <p:txBody>
          <a:bodyPr wrap="square">
            <a:spAutoFit/>
          </a:bodyPr>
          <a:lstStyle/>
          <a:p>
            <a:pPr algn="justLow"/>
            <a:r>
              <a:rPr lang="ar-SA" sz="2400" dirty="0" smtClean="0">
                <a:ln w="50800"/>
                <a:cs typeface="PT Bold Heading" pitchFamily="2" charset="-78"/>
              </a:rPr>
              <a:t>المغناطيس مستقطب، أي له قطبان متميزان متعاكسان، أحدهما القطب الباحث عن الشمال، ويسمى القطب الشمالي. والآخر القطب الباحث عن الجنوب، ويسمى القطب الجنوبي. والبوصلة ليست أكثر من مغناطيس صغير حر الدوران.</a:t>
            </a:r>
            <a:endParaRPr lang="ar-SA" sz="2400" dirty="0">
              <a:cs typeface="PT Bold Heading" pitchFamily="2" charset="-78"/>
            </a:endParaRPr>
          </a:p>
        </p:txBody>
      </p:sp>
      <p:pic>
        <p:nvPicPr>
          <p:cNvPr id="6" name="Picture 3"/>
          <p:cNvPicPr>
            <a:picLocks noChangeAspect="1" noChangeArrowheads="1"/>
          </p:cNvPicPr>
          <p:nvPr/>
        </p:nvPicPr>
        <p:blipFill>
          <a:blip r:embed="rId3"/>
          <a:srcRect/>
          <a:stretch>
            <a:fillRect/>
          </a:stretch>
        </p:blipFill>
        <p:spPr bwMode="auto">
          <a:xfrm>
            <a:off x="4214810" y="3429000"/>
            <a:ext cx="3810000" cy="2341927"/>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l="2980" r="9038" b="16310"/>
          <a:stretch>
            <a:fillRect/>
          </a:stretch>
        </p:blipFill>
        <p:spPr bwMode="auto">
          <a:xfrm>
            <a:off x="1142976" y="3214686"/>
            <a:ext cx="2928958" cy="2786082"/>
          </a:xfrm>
          <a:prstGeom prst="rect">
            <a:avLst/>
          </a:prstGeom>
          <a:noFill/>
          <a:ln w="9525">
            <a:noFill/>
            <a:miter lim="800000"/>
            <a:headEnd/>
            <a:tailEnd/>
          </a:ln>
          <a:effectLst/>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3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800" decel="100000"/>
                                        <p:tgtEl>
                                          <p:spTgt spid="4"/>
                                        </p:tgtEl>
                                      </p:cBhvr>
                                    </p:animEffect>
                                    <p:anim calcmode="lin" valueType="num">
                                      <p:cBhvr>
                                        <p:cTn id="12" dur="800" decel="100000" fill="hold"/>
                                        <p:tgtEl>
                                          <p:spTgt spid="4"/>
                                        </p:tgtEl>
                                        <p:attrNameLst>
                                          <p:attrName>style.rotation</p:attrName>
                                        </p:attrNameLst>
                                      </p:cBhvr>
                                      <p:tavLst>
                                        <p:tav tm="0">
                                          <p:val>
                                            <p:fltVal val="-90"/>
                                          </p:val>
                                        </p:tav>
                                        <p:tav tm="100000">
                                          <p:val>
                                            <p:fltVal val="0"/>
                                          </p:val>
                                        </p:tav>
                                      </p:tavLst>
                                    </p:anim>
                                    <p:anim calcmode="lin" valueType="num">
                                      <p:cBhvr>
                                        <p:cTn id="13" dur="800" decel="100000" fill="hold"/>
                                        <p:tgtEl>
                                          <p:spTgt spid="4"/>
                                        </p:tgtEl>
                                        <p:attrNameLst>
                                          <p:attrName>ppt_x</p:attrName>
                                        </p:attrNameLst>
                                      </p:cBhvr>
                                      <p:tavLst>
                                        <p:tav tm="0">
                                          <p:val>
                                            <p:strVal val="#ppt_x+0.4"/>
                                          </p:val>
                                        </p:tav>
                                        <p:tav tm="100000">
                                          <p:val>
                                            <p:strVal val="#ppt_x-0.05"/>
                                          </p:val>
                                        </p:tav>
                                      </p:tavLst>
                                    </p:anim>
                                    <p:anim calcmode="lin" valueType="num">
                                      <p:cBhvr>
                                        <p:cTn id="14" dur="800" decel="100000" fill="hold"/>
                                        <p:tgtEl>
                                          <p:spTgt spid="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7" fill="hold">
                            <p:stCondLst>
                              <p:cond delay="4700"/>
                            </p:stCondLst>
                            <p:childTnLst>
                              <p:par>
                                <p:cTn id="18" presetID="24"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childTnLst>
                          </p:cTn>
                        </p:par>
                        <p:par>
                          <p:cTn id="21" fill="hold">
                            <p:stCondLst>
                              <p:cond delay="4700"/>
                            </p:stCondLst>
                            <p:childTnLst>
                              <p:par>
                                <p:cTn id="22" presetID="24"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to="" calcmode="lin" valueType="num">
                                      <p:cBhvr>
                                        <p:cTn id="24"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مغانط.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7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071538" y="4000504"/>
            <a:ext cx="7286676" cy="2572717"/>
          </a:xfrm>
          <a:prstGeom prst="rect">
            <a:avLst/>
          </a:prstGeom>
          <a:noFill/>
          <a:ln w="9525">
            <a:noFill/>
            <a:miter lim="800000"/>
            <a:headEnd/>
            <a:tailEnd/>
          </a:ln>
          <a:effectLst/>
        </p:spPr>
      </p:pic>
      <p:sp>
        <p:nvSpPr>
          <p:cNvPr id="7" name="مستطيل 6"/>
          <p:cNvSpPr/>
          <p:nvPr/>
        </p:nvSpPr>
        <p:spPr>
          <a:xfrm>
            <a:off x="1843068" y="214292"/>
            <a:ext cx="5349541" cy="584775"/>
          </a:xfrm>
          <a:prstGeom prst="rect">
            <a:avLst/>
          </a:prstGeom>
        </p:spPr>
        <p:txBody>
          <a:bodyPr wrap="none">
            <a:spAutoFit/>
          </a:bodyPr>
          <a:lstStyle/>
          <a:p>
            <a:r>
              <a:rPr lang="ar-SA" sz="3200" dirty="0" smtClean="0">
                <a:ln w="50800"/>
                <a:solidFill>
                  <a:srgbClr val="0070C0"/>
                </a:solidFill>
                <a:cs typeface="PT Bold Heading" pitchFamily="2" charset="-78"/>
              </a:rPr>
              <a:t>كيف تؤثر </a:t>
            </a:r>
            <a:r>
              <a:rPr lang="ar-SA" sz="3200" dirty="0" err="1" smtClean="0">
                <a:ln w="50800"/>
                <a:solidFill>
                  <a:srgbClr val="0070C0"/>
                </a:solidFill>
                <a:cs typeface="PT Bold Heading" pitchFamily="2" charset="-78"/>
              </a:rPr>
              <a:t>المغانط</a:t>
            </a:r>
            <a:r>
              <a:rPr lang="ar-SA" sz="3200" dirty="0" smtClean="0">
                <a:ln w="50800"/>
                <a:solidFill>
                  <a:srgbClr val="0070C0"/>
                </a:solidFill>
                <a:cs typeface="PT Bold Heading" pitchFamily="2" charset="-78"/>
              </a:rPr>
              <a:t> في المواد الأخرى </a:t>
            </a:r>
            <a:endParaRPr lang="ar-SA" sz="3200" dirty="0">
              <a:solidFill>
                <a:srgbClr val="0070C0"/>
              </a:solidFill>
            </a:endParaRPr>
          </a:p>
        </p:txBody>
      </p:sp>
      <p:sp>
        <p:nvSpPr>
          <p:cNvPr id="8" name="مستطيل 7"/>
          <p:cNvSpPr/>
          <p:nvPr/>
        </p:nvSpPr>
        <p:spPr>
          <a:xfrm>
            <a:off x="785786" y="2557287"/>
            <a:ext cx="7643834" cy="1200329"/>
          </a:xfrm>
          <a:prstGeom prst="rect">
            <a:avLst/>
          </a:prstGeom>
        </p:spPr>
        <p:txBody>
          <a:bodyPr wrap="square">
            <a:spAutoFit/>
          </a:bodyPr>
          <a:lstStyle/>
          <a:p>
            <a:pPr algn="justLow"/>
            <a:r>
              <a:rPr lang="ar-SA" sz="2400" dirty="0" smtClean="0">
                <a:ln w="50800"/>
                <a:cs typeface="PT Bold Heading" pitchFamily="2" charset="-78"/>
              </a:rPr>
              <a:t>إذا لامس المغناطيس مسماراً، ثم لامس المسمار قطعا </a:t>
            </a:r>
            <a:r>
              <a:rPr lang="ar-SA" sz="2400" dirty="0" err="1" smtClean="0">
                <a:ln w="50800"/>
                <a:cs typeface="PT Bold Heading" pitchFamily="2" charset="-78"/>
              </a:rPr>
              <a:t>حديدة</a:t>
            </a:r>
            <a:r>
              <a:rPr lang="ar-SA" sz="2400" dirty="0" smtClean="0">
                <a:ln w="50800"/>
                <a:cs typeface="PT Bold Heading" pitchFamily="2" charset="-78"/>
              </a:rPr>
              <a:t> صغيرة فسيصبح المسمار نفسه مغناطيسا، المغناطيس يسبب تحفيزا للمسمار ليصبح مستقطباً.</a:t>
            </a:r>
            <a:endParaRPr lang="ar-SA" sz="2400" dirty="0"/>
          </a:p>
        </p:txBody>
      </p:sp>
      <p:pic>
        <p:nvPicPr>
          <p:cNvPr id="9" name="Picture 2" descr="magnet-3"/>
          <p:cNvPicPr>
            <a:picLocks noChangeAspect="1" noChangeArrowheads="1"/>
          </p:cNvPicPr>
          <p:nvPr/>
        </p:nvPicPr>
        <p:blipFill>
          <a:blip r:embed="rId4"/>
          <a:srcRect/>
          <a:stretch>
            <a:fillRect/>
          </a:stretch>
        </p:blipFill>
        <p:spPr bwMode="auto">
          <a:xfrm>
            <a:off x="2071670" y="971534"/>
            <a:ext cx="5143536" cy="1357321"/>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par>
                          <p:cTn id="17" fill="hold">
                            <p:stCondLst>
                              <p:cond delay="2000"/>
                            </p:stCondLst>
                            <p:childTnLst>
                              <p:par>
                                <p:cTn id="18" presetID="15" presetClass="entr" presetSubtype="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5200"/>
                            </p:stCondLst>
                            <p:childTnLst>
                              <p:par>
                                <p:cTn id="25" presetID="24" presetClass="entr" presetSubtype="0" fill="hold" nodeType="afterEffect">
                                  <p:stCondLst>
                                    <p:cond delay="0"/>
                                  </p:stCondLst>
                                  <p:childTnLst>
                                    <p:set>
                                      <p:cBhvr>
                                        <p:cTn id="26" dur="1" fill="hold">
                                          <p:stCondLst>
                                            <p:cond delay="0"/>
                                          </p:stCondLst>
                                        </p:cTn>
                                        <p:tgtEl>
                                          <p:spTgt spid="3074"/>
                                        </p:tgtEl>
                                        <p:attrNameLst>
                                          <p:attrName>style.visibility</p:attrName>
                                        </p:attrNameLst>
                                      </p:cBhvr>
                                      <p:to>
                                        <p:strVal val="visible"/>
                                      </p:to>
                                    </p:set>
                                    <p:anim to="" calcmode="lin" valueType="num">
                                      <p:cBhvr>
                                        <p:cTn id="2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428860" y="928670"/>
            <a:ext cx="4419600" cy="609600"/>
          </a:xfrm>
          <a:noFill/>
          <a:ln>
            <a:noFill/>
          </a:ln>
        </p:spPr>
        <p:style>
          <a:lnRef idx="1">
            <a:schemeClr val="accent2"/>
          </a:lnRef>
          <a:fillRef idx="3">
            <a:schemeClr val="accent2"/>
          </a:fillRef>
          <a:effectRef idx="2">
            <a:schemeClr val="accent2"/>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4000" b="1" spc="0" dirty="0" smtClean="0">
                <a:ln w="50800"/>
                <a:solidFill>
                  <a:schemeClr val="accent6">
                    <a:lumMod val="50000"/>
                  </a:schemeClr>
                </a:solidFill>
                <a:cs typeface="PT Bold Heading" pitchFamily="2" charset="-78"/>
              </a:rPr>
              <a:t>المغناطيــس الدائــم </a:t>
            </a:r>
          </a:p>
        </p:txBody>
      </p:sp>
      <p:sp>
        <p:nvSpPr>
          <p:cNvPr id="6" name="مستطيل 5"/>
          <p:cNvSpPr/>
          <p:nvPr/>
        </p:nvSpPr>
        <p:spPr>
          <a:xfrm>
            <a:off x="4071934" y="1928802"/>
            <a:ext cx="4429156" cy="4154984"/>
          </a:xfrm>
          <a:prstGeom prst="rect">
            <a:avLst/>
          </a:prstGeom>
        </p:spPr>
        <p:txBody>
          <a:bodyPr wrap="square">
            <a:spAutoFit/>
          </a:bodyPr>
          <a:lstStyle/>
          <a:p>
            <a:pPr algn="justLow"/>
            <a:r>
              <a:rPr lang="ar-SA" sz="2200" dirty="0" smtClean="0">
                <a:ln w="50800"/>
                <a:cs typeface="PT Bold Heading" pitchFamily="2" charset="-78"/>
              </a:rPr>
              <a:t>تتولد مغناطيسية المغناطيس الدائم بالطريقة نفسها التي تولدت </a:t>
            </a:r>
            <a:r>
              <a:rPr lang="ar-SA" sz="2200" dirty="0" err="1" smtClean="0">
                <a:ln w="50800"/>
                <a:cs typeface="PT Bold Heading" pitchFamily="2" charset="-78"/>
              </a:rPr>
              <a:t>بها</a:t>
            </a:r>
            <a:r>
              <a:rPr lang="ar-SA" sz="2200" dirty="0" smtClean="0">
                <a:ln w="50800"/>
                <a:cs typeface="PT Bold Heading" pitchFamily="2" charset="-78"/>
              </a:rPr>
              <a:t> مغناطيسية المسمار. وبسبب التركيب </a:t>
            </a:r>
            <a:r>
              <a:rPr lang="ar-SA" sz="2200" dirty="0" err="1" smtClean="0">
                <a:ln w="50800"/>
                <a:cs typeface="PT Bold Heading" pitchFamily="2" charset="-78"/>
              </a:rPr>
              <a:t>المجهري</a:t>
            </a:r>
            <a:r>
              <a:rPr lang="ar-SA" sz="2200" dirty="0" smtClean="0">
                <a:ln w="50800"/>
                <a:cs typeface="PT Bold Heading" pitchFamily="2" charset="-78"/>
              </a:rPr>
              <a:t> للمادة التي يتكون منها المغناطيس فإن المغناطيسية المستحثة تصبح دائمة. يصنع العديد من </a:t>
            </a:r>
            <a:r>
              <a:rPr lang="ar-SA" sz="2200" dirty="0" err="1" smtClean="0">
                <a:ln w="50800"/>
                <a:cs typeface="PT Bold Heading" pitchFamily="2" charset="-78"/>
              </a:rPr>
              <a:t>المغانط</a:t>
            </a:r>
            <a:r>
              <a:rPr lang="ar-SA" sz="2200" dirty="0" smtClean="0">
                <a:ln w="50800"/>
                <a:cs typeface="PT Bold Heading" pitchFamily="2" charset="-78"/>
              </a:rPr>
              <a:t> الدائمة من سبيكة حديد تحتوي على خليط من الألمونيوم، والنيكل، والكوبالت. و هناك تشكيلة متنوعة من العناصر الترابية النادرة - ومنها </a:t>
            </a:r>
            <a:r>
              <a:rPr lang="ar-SA" sz="2200" dirty="0" err="1" smtClean="0">
                <a:ln w="50800"/>
                <a:cs typeface="PT Bold Heading" pitchFamily="2" charset="-78"/>
              </a:rPr>
              <a:t>النيوديميوم</a:t>
            </a:r>
            <a:r>
              <a:rPr lang="ar-SA" sz="2200" dirty="0" smtClean="0">
                <a:ln w="50800"/>
                <a:cs typeface="PT Bold Heading" pitchFamily="2" charset="-78"/>
              </a:rPr>
              <a:t> </a:t>
            </a:r>
            <a:r>
              <a:rPr lang="ar-SA" sz="2200" dirty="0" err="1" smtClean="0">
                <a:ln w="50800"/>
                <a:cs typeface="PT Bold Heading" pitchFamily="2" charset="-78"/>
              </a:rPr>
              <a:t>والجادولينيوم</a:t>
            </a:r>
            <a:r>
              <a:rPr lang="ar-SA" sz="2200" dirty="0" smtClean="0">
                <a:ln w="50800"/>
                <a:cs typeface="PT Bold Heading" pitchFamily="2" charset="-78"/>
              </a:rPr>
              <a:t> - تنتج </a:t>
            </a:r>
            <a:r>
              <a:rPr lang="ar-SA" sz="2200" dirty="0" err="1" smtClean="0">
                <a:ln w="50800"/>
                <a:cs typeface="PT Bold Heading" pitchFamily="2" charset="-78"/>
              </a:rPr>
              <a:t>مغانط</a:t>
            </a:r>
            <a:r>
              <a:rPr lang="ar-SA" sz="2200" dirty="0" smtClean="0">
                <a:ln w="50800"/>
                <a:cs typeface="PT Bold Heading" pitchFamily="2" charset="-78"/>
              </a:rPr>
              <a:t> دائمة قوية جدا بالنسبة إلى حجمها.</a:t>
            </a:r>
            <a:endParaRPr lang="ar-SA" sz="2200" dirty="0"/>
          </a:p>
        </p:txBody>
      </p:sp>
      <p:pic>
        <p:nvPicPr>
          <p:cNvPr id="3075" name="Picture 3" descr="magnet-psd79397"/>
          <p:cNvPicPr>
            <a:picLocks noChangeAspect="1" noChangeArrowheads="1"/>
          </p:cNvPicPr>
          <p:nvPr/>
        </p:nvPicPr>
        <p:blipFill>
          <a:blip r:embed="rId3"/>
          <a:srcRect/>
          <a:stretch>
            <a:fillRect/>
          </a:stretch>
        </p:blipFill>
        <p:spPr bwMode="auto">
          <a:xfrm rot="17619934">
            <a:off x="659482" y="2506464"/>
            <a:ext cx="3346958" cy="2743826"/>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53"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18" presetClass="entr" presetSubtype="12" fill="hold" nodeType="with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strips(downLeft)">
                                      <p:cBhvr>
                                        <p:cTn id="16"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00166" y="357166"/>
            <a:ext cx="6286544" cy="57150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lvl="0" algn="ctr" rtl="1">
              <a:spcBef>
                <a:spcPct val="0"/>
              </a:spcBef>
            </a:pPr>
            <a:r>
              <a:rPr lang="ar-SA" sz="32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المجالات المغناطيسية حول المغانط الدائمة </a:t>
            </a:r>
          </a:p>
        </p:txBody>
      </p:sp>
      <p:sp>
        <p:nvSpPr>
          <p:cNvPr id="6" name="مستطيل 5"/>
          <p:cNvSpPr/>
          <p:nvPr/>
        </p:nvSpPr>
        <p:spPr>
          <a:xfrm>
            <a:off x="3786182" y="1285860"/>
            <a:ext cx="4857752" cy="2308324"/>
          </a:xfrm>
          <a:prstGeom prst="rect">
            <a:avLst/>
          </a:prstGeom>
        </p:spPr>
        <p:txBody>
          <a:bodyPr wrap="square">
            <a:spAutoFit/>
          </a:bodyPr>
          <a:lstStyle/>
          <a:p>
            <a:pPr algn="justLow"/>
            <a:r>
              <a:rPr lang="ar-SA" sz="2400" dirty="0" smtClean="0">
                <a:ln w="50800"/>
                <a:cs typeface="PT Bold Heading" pitchFamily="2" charset="-78"/>
              </a:rPr>
              <a:t>يمكن تمثيل المجال المغناطيسي الموجود حول المغناطيس باستخدام برادة الحديد. فكل قطعة صغيرة من برادة الحديد تصبح مغناطيسا بواسطة الحث، مثل إبرة البوصلة تماما، وتدور برادة الحديد حتى تصبح موازية للمجال المغناطيسي.</a:t>
            </a:r>
            <a:endParaRPr lang="ar-SA" sz="2400" dirty="0"/>
          </a:p>
        </p:txBody>
      </p:sp>
      <p:pic>
        <p:nvPicPr>
          <p:cNvPr id="7" name="Picture 2"/>
          <p:cNvPicPr>
            <a:picLocks noChangeAspect="1" noChangeArrowheads="1"/>
          </p:cNvPicPr>
          <p:nvPr/>
        </p:nvPicPr>
        <p:blipFill>
          <a:blip r:embed="rId3"/>
          <a:srcRect/>
          <a:stretch>
            <a:fillRect/>
          </a:stretch>
        </p:blipFill>
        <p:spPr bwMode="auto">
          <a:xfrm>
            <a:off x="642910" y="3857628"/>
            <a:ext cx="8020050" cy="2505075"/>
          </a:xfrm>
          <a:prstGeom prst="rect">
            <a:avLst/>
          </a:prstGeom>
          <a:noFill/>
          <a:ln w="9525">
            <a:solidFill>
              <a:schemeClr val="tx1"/>
            </a:solidFill>
            <a:miter lim="800000"/>
            <a:headEnd/>
            <a:tailEnd/>
          </a:ln>
          <a:effectLst/>
        </p:spPr>
      </p:pic>
      <p:pic>
        <p:nvPicPr>
          <p:cNvPr id="4098" name="Picture 2" descr="23_130635_02"/>
          <p:cNvPicPr>
            <a:picLocks noChangeAspect="1" noChangeArrowheads="1"/>
          </p:cNvPicPr>
          <p:nvPr/>
        </p:nvPicPr>
        <p:blipFill>
          <a:blip r:embed="rId4"/>
          <a:srcRect/>
          <a:stretch>
            <a:fillRect/>
          </a:stretch>
        </p:blipFill>
        <p:spPr bwMode="auto">
          <a:xfrm>
            <a:off x="571472" y="1428736"/>
            <a:ext cx="2962275" cy="1928826"/>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49" presetClass="entr" presetSubtype="0"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childTnLst>
                          </p:cTn>
                        </p:par>
                        <p:par>
                          <p:cTn id="15" fill="hold">
                            <p:stCondLst>
                              <p:cond delay="2250"/>
                            </p:stCondLst>
                            <p:childTnLst>
                              <p:par>
                                <p:cTn id="16" presetID="17" presetClass="entr" presetSubtype="1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p:cTn id="18" dur="500" fill="hold"/>
                                        <p:tgtEl>
                                          <p:spTgt spid="4098"/>
                                        </p:tgtEl>
                                        <p:attrNameLst>
                                          <p:attrName>ppt_w</p:attrName>
                                        </p:attrNameLst>
                                      </p:cBhvr>
                                      <p:tavLst>
                                        <p:tav tm="0">
                                          <p:val>
                                            <p:fltVal val="0"/>
                                          </p:val>
                                        </p:tav>
                                        <p:tav tm="100000">
                                          <p:val>
                                            <p:strVal val="#ppt_w"/>
                                          </p:val>
                                        </p:tav>
                                      </p:tavLst>
                                    </p:anim>
                                    <p:anim calcmode="lin" valueType="num">
                                      <p:cBhvr>
                                        <p:cTn id="19" dur="500" fill="hold"/>
                                        <p:tgtEl>
                                          <p:spTgt spid="4098"/>
                                        </p:tgtEl>
                                        <p:attrNameLst>
                                          <p:attrName>ppt_h</p:attrName>
                                        </p:attrNameLst>
                                      </p:cBhvr>
                                      <p:tavLst>
                                        <p:tav tm="0">
                                          <p:val>
                                            <p:strVal val="#ppt_h"/>
                                          </p:val>
                                        </p:tav>
                                        <p:tav tm="100000">
                                          <p:val>
                                            <p:strVal val="#ppt_h"/>
                                          </p:val>
                                        </p:tav>
                                      </p:tavLst>
                                    </p:anim>
                                  </p:childTnLst>
                                </p:cTn>
                              </p:par>
                            </p:childTnLst>
                          </p:cTn>
                        </p:par>
                        <p:par>
                          <p:cTn id="20" fill="hold">
                            <p:stCondLst>
                              <p:cond delay="2750"/>
                            </p:stCondLst>
                            <p:childTnLst>
                              <p:par>
                                <p:cTn id="21" presetID="24"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857356" y="238108"/>
            <a:ext cx="57912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tx2"/>
                </a:solidFill>
                <a:cs typeface="PT Bold Heading" pitchFamily="2" charset="-78"/>
              </a:rPr>
              <a:t>خطوط المجال المغناطيسي </a:t>
            </a:r>
          </a:p>
        </p:txBody>
      </p:sp>
      <p:sp>
        <p:nvSpPr>
          <p:cNvPr id="34818" name="AutoShape 2" descr="http://www.phys4arab.net/uploood/naser/magnet8.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34820" name="AutoShape 4" descr="http://www.phys4arab.net/uploood/naser/magnet8.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 name="مستطيل 5"/>
          <p:cNvSpPr/>
          <p:nvPr/>
        </p:nvSpPr>
        <p:spPr>
          <a:xfrm>
            <a:off x="2571768" y="1115311"/>
            <a:ext cx="6143636" cy="1384995"/>
          </a:xfrm>
          <a:prstGeom prst="rect">
            <a:avLst/>
          </a:prstGeom>
        </p:spPr>
        <p:txBody>
          <a:bodyPr wrap="square">
            <a:spAutoFit/>
          </a:bodyPr>
          <a:lstStyle/>
          <a:p>
            <a:pPr algn="justLow"/>
            <a:r>
              <a:rPr lang="ar-SA" sz="2100" dirty="0" smtClean="0">
                <a:cs typeface="PT Bold Heading" pitchFamily="2" charset="-78"/>
              </a:rPr>
              <a:t>هي خطوط وهمية يدل اتجاهها عند أي نقطة على اتجاه المجال، وتخرج من القطب الشمالي وتدخل إلى القطب الجنوبي ، ويتناسب عددها ( عدد خطوط المجال المغناطيسي) تتناسب طرديا مع شدة المجال المغناطيسي .</a:t>
            </a:r>
            <a:endParaRPr lang="ar-SA" sz="2100" dirty="0">
              <a:cs typeface="PT Bold Heading" pitchFamily="2" charset="-78"/>
            </a:endParaRPr>
          </a:p>
        </p:txBody>
      </p:sp>
      <p:sp>
        <p:nvSpPr>
          <p:cNvPr id="7" name="مستطيل 6"/>
          <p:cNvSpPr/>
          <p:nvPr/>
        </p:nvSpPr>
        <p:spPr>
          <a:xfrm>
            <a:off x="714348" y="2795799"/>
            <a:ext cx="7929618" cy="1061829"/>
          </a:xfrm>
          <a:prstGeom prst="rect">
            <a:avLst/>
          </a:prstGeom>
        </p:spPr>
        <p:txBody>
          <a:bodyPr wrap="square">
            <a:spAutoFit/>
          </a:bodyPr>
          <a:lstStyle/>
          <a:p>
            <a:pPr algn="justLow"/>
            <a:r>
              <a:rPr lang="ar-SA" sz="2100" dirty="0" smtClean="0">
                <a:cs typeface="PT Bold Heading" pitchFamily="2" charset="-78"/>
              </a:rPr>
              <a:t>ولاحظ أنه لا يمكن أن تتقاطع خطوط المجال المغناطيسي وسبب ذلك هو لأنه لا يمكن أن يكون لخطوط المجال أكثر من اتجاه عند نفس النقطة ، وبمعنى آخر تشابه اتجاه محصلو القوى عند أي نقطة في المجال .</a:t>
            </a:r>
            <a:endParaRPr lang="ar-SA" sz="2100" dirty="0">
              <a:cs typeface="PT Bold Heading" pitchFamily="2" charset="-78"/>
            </a:endParaRPr>
          </a:p>
        </p:txBody>
      </p:sp>
      <p:pic>
        <p:nvPicPr>
          <p:cNvPr id="8" name="صورة 7" descr="magnet12.jpg"/>
          <p:cNvPicPr>
            <a:picLocks noChangeAspect="1"/>
          </p:cNvPicPr>
          <p:nvPr/>
        </p:nvPicPr>
        <p:blipFill>
          <a:blip r:embed="rId3"/>
          <a:stretch>
            <a:fillRect/>
          </a:stretch>
        </p:blipFill>
        <p:spPr>
          <a:xfrm>
            <a:off x="5429256" y="4286256"/>
            <a:ext cx="3135751" cy="2143140"/>
          </a:xfrm>
          <a:prstGeom prst="rect">
            <a:avLst/>
          </a:prstGeom>
        </p:spPr>
      </p:pic>
      <p:pic>
        <p:nvPicPr>
          <p:cNvPr id="9" name="صورة 8" descr="magnet10.jpg"/>
          <p:cNvPicPr>
            <a:picLocks noChangeAspect="1"/>
          </p:cNvPicPr>
          <p:nvPr/>
        </p:nvPicPr>
        <p:blipFill>
          <a:blip r:embed="rId4"/>
          <a:stretch>
            <a:fillRect/>
          </a:stretch>
        </p:blipFill>
        <p:spPr>
          <a:xfrm>
            <a:off x="428628" y="1115311"/>
            <a:ext cx="2095493" cy="1357322"/>
          </a:xfrm>
          <a:prstGeom prst="rect">
            <a:avLst/>
          </a:prstGeom>
        </p:spPr>
      </p:pic>
      <p:sp>
        <p:nvSpPr>
          <p:cNvPr id="10" name="مستطيل 9"/>
          <p:cNvSpPr/>
          <p:nvPr/>
        </p:nvSpPr>
        <p:spPr>
          <a:xfrm>
            <a:off x="642910" y="4482780"/>
            <a:ext cx="4572000" cy="1446550"/>
          </a:xfrm>
          <a:prstGeom prst="rect">
            <a:avLst/>
          </a:prstGeom>
        </p:spPr>
        <p:txBody>
          <a:bodyPr>
            <a:spAutoFit/>
          </a:bodyPr>
          <a:lstStyle/>
          <a:p>
            <a:pPr algn="justLow"/>
            <a:r>
              <a:rPr lang="ar-SA" sz="2200" dirty="0" smtClean="0">
                <a:ln w="50800"/>
                <a:cs typeface="PT Bold Heading" pitchFamily="2" charset="-78"/>
              </a:rPr>
              <a:t>يسمى عدد خطوط المجال المغناطيسي التي تخترق السطح التدفق المغناطيسي. والتدفق عبر وحدة المساحة يتناسب طرديا مع شدة المجال المغناطيسي.</a:t>
            </a:r>
            <a:endParaRPr lang="ar-SA" sz="22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47" presetClass="entr" presetSubtype="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3250"/>
                            </p:stCondLst>
                            <p:childTnLst>
                              <p:par>
                                <p:cTn id="18" presetID="55"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par>
                          <p:cTn id="23" fill="hold">
                            <p:stCondLst>
                              <p:cond delay="4250"/>
                            </p:stCondLst>
                            <p:childTnLst>
                              <p:par>
                                <p:cTn id="24" presetID="26" presetClass="entr" presetSubtype="0" fill="hold" grpId="0" nodeType="afterEffect">
                                  <p:stCondLst>
                                    <p:cond delay="0"/>
                                  </p:stCondLst>
                                  <p:iterate type="wd">
                                    <p:tmPct val="10000"/>
                                  </p:iterate>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par>
                          <p:cTn id="40" fill="hold">
                            <p:stCondLst>
                              <p:cond delay="13650"/>
                            </p:stCondLst>
                            <p:childTnLst>
                              <p:par>
                                <p:cTn id="41" presetID="15" presetClass="entr" presetSubtype="0" fill="hold" grpId="0" nodeType="afterEffect">
                                  <p:stCondLst>
                                    <p:cond delay="0"/>
                                  </p:stCondLst>
                                  <p:iterate type="wd">
                                    <p:tmPct val="10000"/>
                                  </p:iterate>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0"/>
                                        </p:tgtEl>
                                        <p:attrNameLst>
                                          <p:attrName>ppt_y</p:attrName>
                                        </p:attrNameLst>
                                      </p:cBhvr>
                                      <p:tavLst>
                                        <p:tav tm="0" fmla="#ppt_y+(sin(-2*pi*(1-$))*-#ppt_x+cos(-2*pi*(1-$))*(1-#ppt_y))*(1-$)">
                                          <p:val>
                                            <p:fltVal val="0"/>
                                          </p:val>
                                        </p:tav>
                                        <p:tav tm="100000">
                                          <p:val>
                                            <p:fltVal val="1"/>
                                          </p:val>
                                        </p:tav>
                                      </p:tavLst>
                                    </p:anim>
                                  </p:childTnLst>
                                </p:cTn>
                              </p:par>
                              <p:par>
                                <p:cTn id="47" presetID="55"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strVal val="#ppt_w*0.70"/>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sp>
        <p:nvSpPr>
          <p:cNvPr id="2" name="مستطيل 1"/>
          <p:cNvSpPr/>
          <p:nvPr/>
        </p:nvSpPr>
        <p:spPr>
          <a:xfrm>
            <a:off x="2366760" y="185714"/>
            <a:ext cx="4392549" cy="646331"/>
          </a:xfrm>
          <a:prstGeom prst="rect">
            <a:avLst/>
          </a:prstGeom>
        </p:spPr>
        <p:txBody>
          <a:bodyPr wrap="none">
            <a:spAutoFit/>
          </a:bodyPr>
          <a:lstStyle/>
          <a:p>
            <a:r>
              <a:rPr lang="ar-SA" sz="3600" dirty="0" smtClean="0">
                <a:ln w="50800"/>
                <a:solidFill>
                  <a:schemeClr val="tx2"/>
                </a:solidFill>
                <a:cs typeface="PT Bold Heading" pitchFamily="2" charset="-78"/>
              </a:rPr>
              <a:t>تمثيل المجال المغناطيسي</a:t>
            </a:r>
            <a:endParaRPr lang="ar-SA" sz="3600" dirty="0">
              <a:ln w="50800"/>
              <a:solidFill>
                <a:schemeClr val="tx2"/>
              </a:solidFill>
              <a:cs typeface="PT Bold Heading" pitchFamily="2" charset="-78"/>
            </a:endParaRPr>
          </a:p>
        </p:txBody>
      </p:sp>
      <p:sp>
        <p:nvSpPr>
          <p:cNvPr id="3" name="مستطيل 2"/>
          <p:cNvSpPr/>
          <p:nvPr/>
        </p:nvSpPr>
        <p:spPr>
          <a:xfrm>
            <a:off x="3857620" y="1142984"/>
            <a:ext cx="4714876" cy="1446550"/>
          </a:xfrm>
          <a:prstGeom prst="rect">
            <a:avLst/>
          </a:prstGeom>
        </p:spPr>
        <p:txBody>
          <a:bodyPr wrap="square">
            <a:spAutoFit/>
          </a:bodyPr>
          <a:lstStyle/>
          <a:p>
            <a:pPr algn="justLow"/>
            <a:r>
              <a:rPr lang="ar-SA" sz="2200" dirty="0" smtClean="0">
                <a:cs typeface="PT Bold Heading" pitchFamily="2" charset="-78"/>
              </a:rPr>
              <a:t>ويمثل المجال المغناطيسي بخطوط وهمية تسمى خطوط المجال المغناطيسي ( خطوط الحث المغناطيسي ) ، وتشكل بجموعها ما يعرف بالطيف المغناطيسي .</a:t>
            </a:r>
          </a:p>
        </p:txBody>
      </p:sp>
      <p:pic>
        <p:nvPicPr>
          <p:cNvPr id="5" name="صورة 4" descr="magnet11.jpg"/>
          <p:cNvPicPr>
            <a:picLocks noChangeAspect="1"/>
          </p:cNvPicPr>
          <p:nvPr/>
        </p:nvPicPr>
        <p:blipFill>
          <a:blip r:embed="rId4"/>
          <a:stretch>
            <a:fillRect/>
          </a:stretch>
        </p:blipFill>
        <p:spPr>
          <a:xfrm>
            <a:off x="500034" y="928670"/>
            <a:ext cx="3048000" cy="1714512"/>
          </a:xfrm>
          <a:prstGeom prst="rect">
            <a:avLst/>
          </a:prstGeom>
        </p:spPr>
      </p:pic>
      <p:sp>
        <p:nvSpPr>
          <p:cNvPr id="7" name="مستطيل 6"/>
          <p:cNvSpPr/>
          <p:nvPr/>
        </p:nvSpPr>
        <p:spPr>
          <a:xfrm>
            <a:off x="285720" y="2857496"/>
            <a:ext cx="8501090" cy="415498"/>
          </a:xfrm>
          <a:prstGeom prst="rect">
            <a:avLst/>
          </a:prstGeom>
        </p:spPr>
        <p:txBody>
          <a:bodyPr wrap="square">
            <a:spAutoFit/>
          </a:bodyPr>
          <a:lstStyle/>
          <a:p>
            <a:pPr algn="justLow"/>
            <a:r>
              <a:rPr lang="ar-SA" sz="2100" dirty="0" smtClean="0">
                <a:solidFill>
                  <a:srgbClr val="C00000"/>
                </a:solidFill>
                <a:cs typeface="PT Bold Heading" pitchFamily="2" charset="-78"/>
              </a:rPr>
              <a:t>ومن مقطع الفيديو التالي يمكنك مشاهدة المجال المغناطيسي بواسطة برادة الحديد :</a:t>
            </a:r>
            <a:endParaRPr lang="ar-SA" sz="2100" dirty="0">
              <a:solidFill>
                <a:srgbClr val="C00000"/>
              </a:solidFill>
              <a:cs typeface="PT Bold Heading" pitchFamily="2" charset="-78"/>
            </a:endParaRPr>
          </a:p>
        </p:txBody>
      </p:sp>
      <p:pic>
        <p:nvPicPr>
          <p:cNvPr id="8" name="تجربة رسم خطوط المجال المغناطيسي.wmv">
            <a:hlinkClick r:id="" action="ppaction://media"/>
          </p:cNvPr>
          <p:cNvPicPr>
            <a:picLocks noRot="1" noChangeAspect="1"/>
          </p:cNvPicPr>
          <p:nvPr>
            <a:videoFile r:link="rId1"/>
          </p:nvPr>
        </p:nvPicPr>
        <p:blipFill>
          <a:blip r:embed="rId5"/>
          <a:stretch>
            <a:fillRect/>
          </a:stretch>
        </p:blipFill>
        <p:spPr>
          <a:xfrm>
            <a:off x="785786" y="3500438"/>
            <a:ext cx="7572428" cy="3143272"/>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grpId="0" nodeType="afterEffect">
                                  <p:stCondLst>
                                    <p:cond delay="0"/>
                                  </p:stCondLst>
                                  <p:iterate type="wd">
                                    <p:tmPct val="10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style.rotation</p:attrName>
                                        </p:attrNameLst>
                                      </p:cBhvr>
                                      <p:tavLst>
                                        <p:tav tm="0">
                                          <p:val>
                                            <p:fltVal val="720"/>
                                          </p:val>
                                        </p:tav>
                                        <p:tav tm="100000">
                                          <p:val>
                                            <p:fltVal val="0"/>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 calcmode="lin" valueType="num">
                                      <p:cBhvr>
                                        <p:cTn id="19" dur="2000" fill="hold"/>
                                        <p:tgtEl>
                                          <p:spTgt spid="3"/>
                                        </p:tgtEl>
                                        <p:attrNameLst>
                                          <p:attrName>ppt_w</p:attrName>
                                        </p:attrNameLst>
                                      </p:cBhvr>
                                      <p:tavLst>
                                        <p:tav tm="0">
                                          <p:val>
                                            <p:fltVal val="0"/>
                                          </p:val>
                                        </p:tav>
                                        <p:tav tm="100000">
                                          <p:val>
                                            <p:strVal val="#ppt_w"/>
                                          </p:val>
                                        </p:tav>
                                      </p:tavLst>
                                    </p:anim>
                                  </p:childTnLst>
                                </p:cTn>
                              </p:par>
                            </p:childTnLst>
                          </p:cTn>
                        </p:par>
                        <p:par>
                          <p:cTn id="20" fill="hold">
                            <p:stCondLst>
                              <p:cond delay="7200"/>
                            </p:stCondLst>
                            <p:childTnLst>
                              <p:par>
                                <p:cTn id="21" presetID="26"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par>
                          <p:cTn id="37" fill="hold">
                            <p:stCondLst>
                              <p:cond delay="9200"/>
                            </p:stCondLst>
                            <p:childTnLst>
                              <p:par>
                                <p:cTn id="38" presetID="58" presetClass="entr" presetSubtype="0" accel="10000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2.5"/>
                                          </p:val>
                                        </p:tav>
                                        <p:tav tm="100000">
                                          <p:val>
                                            <p:strVal val="#ppt_w"/>
                                          </p:val>
                                        </p:tav>
                                      </p:tavLst>
                                    </p:anim>
                                    <p:anim calcmode="lin" valueType="num">
                                      <p:cBhvr>
                                        <p:cTn id="41" dur="500" fill="hold"/>
                                        <p:tgtEl>
                                          <p:spTgt spid="7"/>
                                        </p:tgtEl>
                                        <p:attrNameLst>
                                          <p:attrName>ppt_h</p:attrName>
                                        </p:attrNameLst>
                                      </p:cBhvr>
                                      <p:tavLst>
                                        <p:tav tm="0">
                                          <p:val>
                                            <p:strVal val="#ppt_h*0.01"/>
                                          </p:val>
                                        </p:tav>
                                        <p:tav tm="100000">
                                          <p:val>
                                            <p:strVal val="#ppt_h"/>
                                          </p:val>
                                        </p:tav>
                                      </p:tavLst>
                                    </p:anim>
                                    <p:anim calcmode="lin" valueType="num">
                                      <p:cBhvr>
                                        <p:cTn id="42" dur="500" fill="hold"/>
                                        <p:tgtEl>
                                          <p:spTgt spid="7"/>
                                        </p:tgtEl>
                                        <p:attrNameLst>
                                          <p:attrName>ppt_x</p:attrName>
                                        </p:attrNameLst>
                                      </p:cBhvr>
                                      <p:tavLst>
                                        <p:tav tm="0">
                                          <p:val>
                                            <p:strVal val="#ppt_x"/>
                                          </p:val>
                                        </p:tav>
                                        <p:tav tm="100000">
                                          <p:val>
                                            <p:strVal val="#ppt_x"/>
                                          </p:val>
                                        </p:tav>
                                      </p:tavLst>
                                    </p:anim>
                                    <p:anim calcmode="lin" valueType="num">
                                      <p:cBhvr>
                                        <p:cTn id="43" dur="500" fill="hold"/>
                                        <p:tgtEl>
                                          <p:spTgt spid="7"/>
                                        </p:tgtEl>
                                        <p:attrNameLst>
                                          <p:attrName>ppt_y</p:attrName>
                                        </p:attrNameLst>
                                      </p:cBhvr>
                                      <p:tavLst>
                                        <p:tav tm="0">
                                          <p:val>
                                            <p:strVal val="#ppt_h+1"/>
                                          </p:val>
                                        </p:tav>
                                        <p:tav tm="100000">
                                          <p:val>
                                            <p:strVal val="#ppt_y"/>
                                          </p:val>
                                        </p:tav>
                                      </p:tavLst>
                                    </p:anim>
                                    <p:animEffect transition="in" filter="fade">
                                      <p:cBhvr>
                                        <p:cTn id="44" dur="500"/>
                                        <p:tgtEl>
                                          <p:spTgt spid="7"/>
                                        </p:tgtEl>
                                      </p:cBhvr>
                                    </p:animEffect>
                                  </p:childTnLst>
                                </p:cTn>
                              </p:par>
                            </p:childTnLst>
                          </p:cTn>
                        </p:par>
                        <p:par>
                          <p:cTn id="45" fill="hold">
                            <p:stCondLst>
                              <p:cond delay="9700"/>
                            </p:stCondLst>
                            <p:childTnLst>
                              <p:par>
                                <p:cTn id="46" presetID="1" presetClass="mediacall" presetSubtype="0" fill="hold" nodeType="afterEffect">
                                  <p:stCondLst>
                                    <p:cond delay="0"/>
                                  </p:stCondLst>
                                  <p:childTnLst>
                                    <p:cmd type="call" cmd="playFrom(0.0)">
                                      <p:cBhvr>
                                        <p:cTn id="47" dur="4079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48" fill="hold" display="0">
                  <p:stCondLst>
                    <p:cond delay="indefinite"/>
                  </p:stCondLst>
                  <p:endCondLst>
                    <p:cond evt="onNext" delay="0">
                      <p:tgtEl>
                        <p:sldTgt/>
                      </p:tgtEl>
                    </p:cond>
                    <p:cond evt="onPrev" delay="0">
                      <p:tgtEl>
                        <p:sldTgt/>
                      </p:tgtEl>
                    </p:cond>
                  </p:endCondLst>
                </p:cTn>
                <p:tgtEl>
                  <p:spTgt spid="8"/>
                </p:tgtEl>
              </p:cMediaNode>
            </p:video>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2" presetClass="mediacall" presetSubtype="0" fill="hold" nodeType="clickEffect">
                                  <p:stCondLst>
                                    <p:cond delay="0"/>
                                  </p:stCondLst>
                                  <p:childTnLst>
                                    <p:cmd type="call" cmd="togglePause">
                                      <p:cBhvr>
                                        <p:cTn id="53" dur="1" fill="hold"/>
                                        <p:tgtEl>
                                          <p:spTgt spid="8"/>
                                        </p:tgtEl>
                                      </p:cBhvr>
                                    </p:cmd>
                                  </p:childTnLst>
                                </p:cTn>
                              </p:par>
                            </p:childTnLst>
                          </p:cTn>
                        </p:par>
                      </p:childTnLst>
                    </p:cTn>
                  </p:par>
                </p:childTnLst>
              </p:cTn>
              <p:nextCondLst>
                <p:cond evt="onClick" delay="0">
                  <p:tgtEl>
                    <p:spTgt spid="8"/>
                  </p:tgtEl>
                </p:cond>
              </p:nextCondLst>
            </p:seq>
          </p:childTnLst>
        </p:cTn>
      </p:par>
    </p:tnLst>
    <p:bldLst>
      <p:bldP spid="2" grpId="0"/>
      <p:bldP spid="3" grpId="0"/>
      <p:bldP spid="7"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1555</Words>
  <Application>Microsoft Office PowerPoint</Application>
  <PresentationFormat>عرض على الشاشة (3:4)‏</PresentationFormat>
  <Paragraphs>60</Paragraphs>
  <Slides>29</Slides>
  <Notes>1</Notes>
  <HiddenSlides>0</HiddenSlides>
  <MMClips>6</MMClips>
  <ScaleCrop>false</ScaleCrop>
  <HeadingPairs>
    <vt:vector size="4" baseType="variant">
      <vt:variant>
        <vt:lpstr>سمة</vt:lpstr>
      </vt:variant>
      <vt:variant>
        <vt:i4>1</vt:i4>
      </vt:variant>
      <vt:variant>
        <vt:lpstr>عناوين الشرائح</vt:lpstr>
      </vt:variant>
      <vt:variant>
        <vt:i4>29</vt:i4>
      </vt:variant>
    </vt:vector>
  </HeadingPairs>
  <TitlesOfParts>
    <vt:vector size="30" baseType="lpstr">
      <vt:lpstr>سمة Office</vt:lpstr>
      <vt:lpstr>الشريحة 1</vt:lpstr>
      <vt:lpstr>الشريحة 2</vt:lpstr>
      <vt:lpstr>الشريحة 3</vt:lpstr>
      <vt:lpstr>الشريحة 4</vt:lpstr>
      <vt:lpstr>الشريحة 5</vt:lpstr>
      <vt:lpstr>المغناطيــس الدائــم </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المحركات الكهربائية</vt:lpstr>
      <vt:lpstr>القوة المؤثرة فى جسيم مشحون </vt:lpstr>
      <vt:lpstr>الشريحة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70</cp:revision>
  <dcterms:created xsi:type="dcterms:W3CDTF">2015-12-29T20:00:21Z</dcterms:created>
  <dcterms:modified xsi:type="dcterms:W3CDTF">2016-01-08T17:27:28Z</dcterms:modified>
</cp:coreProperties>
</file>