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4"/>
    <p:sldMasterId id="2147483665" r:id="rId5"/>
    <p:sldMasterId id="2147483666" r:id="rId6"/>
    <p:sldMasterId id="214748366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20" Type="http://schemas.openxmlformats.org/officeDocument/2006/relationships/slide" Target="slides/slide1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22" Type="http://schemas.openxmlformats.org/officeDocument/2006/relationships/slide" Target="slides/slide14.xml"/><Relationship Id="rId44" Type="http://schemas.openxmlformats.org/officeDocument/2006/relationships/slide" Target="slides/slide36.xml"/><Relationship Id="rId21" Type="http://schemas.openxmlformats.org/officeDocument/2006/relationships/slide" Target="slides/slide13.xml"/><Relationship Id="rId43" Type="http://schemas.openxmlformats.org/officeDocument/2006/relationships/slide" Target="slides/slide35.xml"/><Relationship Id="rId24" Type="http://schemas.openxmlformats.org/officeDocument/2006/relationships/slide" Target="slides/slide16.xml"/><Relationship Id="rId46" Type="http://schemas.openxmlformats.org/officeDocument/2006/relationships/slide" Target="slides/slide38.xml"/><Relationship Id="rId23" Type="http://schemas.openxmlformats.org/officeDocument/2006/relationships/slide" Target="slides/slide15.xml"/><Relationship Id="rId45" Type="http://schemas.openxmlformats.org/officeDocument/2006/relationships/slide" Target="slides/slide3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47" Type="http://schemas.openxmlformats.org/officeDocument/2006/relationships/slide" Target="slides/slide39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slide" Target="slides/slide31.xml"/><Relationship Id="rId16" Type="http://schemas.openxmlformats.org/officeDocument/2006/relationships/slide" Target="slides/slide8.xml"/><Relationship Id="rId38" Type="http://schemas.openxmlformats.org/officeDocument/2006/relationships/slide" Target="slides/slide30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7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ar-SA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85" name="Google Shape;1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:notes"/>
          <p:cNvSpPr txBox="1"/>
          <p:nvPr/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ar-SA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94" name="Google Shape;29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3:notes"/>
          <p:cNvSpPr txBox="1"/>
          <p:nvPr/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ar-SA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30" name="Google Shape;3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lang="ar-SA">
                <a:solidFill>
                  <a:srgbClr val="FFFF00"/>
                </a:solidFill>
              </a:rPr>
              <a:t>وبسبب </a:t>
            </a:r>
            <a:r>
              <a:rPr b="1" lang="ar-SA">
                <a:solidFill>
                  <a:srgbClr val="FF0000"/>
                </a:solidFill>
              </a:rPr>
              <a:t>التركيب المجهري </a:t>
            </a:r>
            <a:r>
              <a:rPr b="1" lang="ar-SA">
                <a:solidFill>
                  <a:srgbClr val="FFFF00"/>
                </a:solidFill>
              </a:rPr>
              <a:t>للمادة التي يتكون منها المغناطيس فإن المغناطيسية المستحثة تصبح دائمة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lang="ar-SA">
                <a:solidFill>
                  <a:srgbClr val="FFFF00"/>
                </a:solidFill>
              </a:rPr>
              <a:t>يصنع العديد من المغانط الدائمة من سبيكة حديد تحتوي على خليط من الألمنيوم </a:t>
            </a:r>
            <a:r>
              <a:rPr b="1" lang="ar-SA">
                <a:solidFill>
                  <a:srgbClr val="FF0000"/>
                </a:solidFill>
              </a:rPr>
              <a:t>و</a:t>
            </a:r>
            <a:r>
              <a:rPr b="1" lang="ar-SA">
                <a:solidFill>
                  <a:srgbClr val="FFFF00"/>
                </a:solidFill>
              </a:rPr>
              <a:t>النيكل </a:t>
            </a:r>
            <a:r>
              <a:rPr b="1" lang="ar-SA">
                <a:solidFill>
                  <a:srgbClr val="FF0000"/>
                </a:solidFill>
              </a:rPr>
              <a:t>و</a:t>
            </a:r>
            <a:r>
              <a:rPr b="1" lang="ar-SA">
                <a:solidFill>
                  <a:srgbClr val="FFFF00"/>
                </a:solidFill>
              </a:rPr>
              <a:t>الكوبالت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lang="ar-SA">
                <a:solidFill>
                  <a:srgbClr val="FFFF00"/>
                </a:solidFill>
              </a:rPr>
              <a:t>هناك تشكيلة متنوعة من العناصر الترابية النادر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lang="ar-SA">
                <a:solidFill>
                  <a:srgbClr val="FFFF00"/>
                </a:solidFill>
              </a:rPr>
              <a:t> ( النيوديميوم والجادولينيوم ) تنتج مغانط دائمة </a:t>
            </a:r>
            <a:r>
              <a:rPr b="1" lang="ar-SA">
                <a:solidFill>
                  <a:srgbClr val="FF0000"/>
                </a:solidFill>
              </a:rPr>
              <a:t>قوية</a:t>
            </a:r>
            <a:r>
              <a:rPr b="1" lang="ar-SA">
                <a:solidFill>
                  <a:srgbClr val="FFFF00"/>
                </a:solidFill>
              </a:rPr>
              <a:t> جداً بالنسبة إلى حجمها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331" name="Google Shape;331;p18:notes"/>
          <p:cNvSpPr txBox="1"/>
          <p:nvPr/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ar-SA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81" name="Google Shape;38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5:notes"/>
          <p:cNvSpPr txBox="1"/>
          <p:nvPr/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ar-SA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8" name="Google Shape;23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5:notes"/>
          <p:cNvSpPr txBox="1"/>
          <p:nvPr/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ar-SA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فارغ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ى مع تسمية توضيحية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title"/>
          </p:nvPr>
        </p:nvSpPr>
        <p:spPr>
          <a:xfrm>
            <a:off x="609599" y="1498604"/>
            <a:ext cx="27903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>
            <a:off x="3571275" y="514925"/>
            <a:ext cx="3386100" cy="5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609599" y="2777069"/>
            <a:ext cx="27903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قارنة" type="twoTxTwoObj">
  <p:cSld name="TWO_OBJECTS_WITH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/>
          <p:nvPr>
            <p:ph type="title"/>
          </p:nvPr>
        </p:nvSpPr>
        <p:spPr>
          <a:xfrm>
            <a:off x="609599" y="609600"/>
            <a:ext cx="63477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" type="body"/>
          </p:nvPr>
        </p:nvSpPr>
        <p:spPr>
          <a:xfrm>
            <a:off x="609599" y="2160983"/>
            <a:ext cx="3090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89" name="Google Shape;89;p12"/>
          <p:cNvSpPr txBox="1"/>
          <p:nvPr>
            <p:ph idx="2" type="body"/>
          </p:nvPr>
        </p:nvSpPr>
        <p:spPr>
          <a:xfrm>
            <a:off x="609599" y="2737246"/>
            <a:ext cx="3090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3" type="body"/>
          </p:nvPr>
        </p:nvSpPr>
        <p:spPr>
          <a:xfrm>
            <a:off x="3866640" y="2160983"/>
            <a:ext cx="3090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91" name="Google Shape;91;p12"/>
          <p:cNvSpPr txBox="1"/>
          <p:nvPr>
            <p:ph idx="4" type="body"/>
          </p:nvPr>
        </p:nvSpPr>
        <p:spPr>
          <a:xfrm>
            <a:off x="3866640" y="2737246"/>
            <a:ext cx="3090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يان" type="twoObj">
  <p:cSld name="TWO_OBJECT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type="title"/>
          </p:nvPr>
        </p:nvSpPr>
        <p:spPr>
          <a:xfrm>
            <a:off x="609600" y="609600"/>
            <a:ext cx="63477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" type="body"/>
          </p:nvPr>
        </p:nvSpPr>
        <p:spPr>
          <a:xfrm>
            <a:off x="609600" y="2160589"/>
            <a:ext cx="30882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rtl="1" algn="r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rtl="1" algn="r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98" name="Google Shape;98;p13"/>
          <p:cNvSpPr txBox="1"/>
          <p:nvPr>
            <p:ph idx="2" type="body"/>
          </p:nvPr>
        </p:nvSpPr>
        <p:spPr>
          <a:xfrm>
            <a:off x="3869204" y="2160590"/>
            <a:ext cx="30882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rtl="1" algn="r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rtl="1" algn="r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99" name="Google Shape;99;p13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3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المقطع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type="title"/>
          </p:nvPr>
        </p:nvSpPr>
        <p:spPr>
          <a:xfrm>
            <a:off x="609598" y="2700868"/>
            <a:ext cx="63477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0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609598" y="4527448"/>
            <a:ext cx="63477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شريحة عنوان" type="title">
  <p:cSld name="TIT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/>
          <p:nvPr>
            <p:ph type="ctrTitle"/>
          </p:nvPr>
        </p:nvSpPr>
        <p:spPr>
          <a:xfrm>
            <a:off x="1130595" y="2404534"/>
            <a:ext cx="58266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solidFill>
                  <a:srgbClr val="EA3C9E"/>
                </a:solidFill>
              </a:defRPr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" type="subTitle"/>
          </p:nvPr>
        </p:nvSpPr>
        <p:spPr>
          <a:xfrm>
            <a:off x="1130595" y="4050834"/>
            <a:ext cx="58266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rt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rtl="1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اقتباس مع تسمية توضيحية">
  <p:cSld name="اقتباس مع تسمية توضيحية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title"/>
          </p:nvPr>
        </p:nvSpPr>
        <p:spPr>
          <a:xfrm>
            <a:off x="774885" y="609600"/>
            <a:ext cx="60723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4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" type="body"/>
          </p:nvPr>
        </p:nvSpPr>
        <p:spPr>
          <a:xfrm>
            <a:off x="1101074" y="3632200"/>
            <a:ext cx="5419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53" name="Google Shape;153;p18"/>
          <p:cNvSpPr txBox="1"/>
          <p:nvPr>
            <p:ph idx="2" type="body"/>
          </p:nvPr>
        </p:nvSpPr>
        <p:spPr>
          <a:xfrm>
            <a:off x="609598" y="4470400"/>
            <a:ext cx="63477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4" name="Google Shape;154;p18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8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8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بطاقة اسم ذات اقتباس">
  <p:cSld name="بطاقة اسم ذات اقتباس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774885" y="609600"/>
            <a:ext cx="60723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4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0"/>
          <p:cNvSpPr txBox="1"/>
          <p:nvPr>
            <p:ph idx="1" type="body"/>
          </p:nvPr>
        </p:nvSpPr>
        <p:spPr>
          <a:xfrm>
            <a:off x="609597" y="4013200"/>
            <a:ext cx="63477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79" name="Google Shape;179;p20"/>
          <p:cNvSpPr txBox="1"/>
          <p:nvPr>
            <p:ph idx="2" type="body"/>
          </p:nvPr>
        </p:nvSpPr>
        <p:spPr>
          <a:xfrm>
            <a:off x="609598" y="4527448"/>
            <a:ext cx="63477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p20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0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0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محتوى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فقط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/>
          <p:nvPr>
            <p:ph type="title"/>
          </p:nvPr>
        </p:nvSpPr>
        <p:spPr>
          <a:xfrm>
            <a:off x="609599" y="609600"/>
            <a:ext cx="63477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ان" type="vertTitleAndTx">
  <p:cSld name="VERTICAL_TITLE_AND_VERTICAL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>
            <p:ph type="title"/>
          </p:nvPr>
        </p:nvSpPr>
        <p:spPr>
          <a:xfrm rot="5400000">
            <a:off x="3840924" y="2745900"/>
            <a:ext cx="5251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 rot="5400000">
            <a:off x="581325" y="637800"/>
            <a:ext cx="5251500" cy="51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" type="vertTx">
  <p:cSld name="VERTICAL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 rot="5400000">
            <a:off x="1843162" y="927137"/>
            <a:ext cx="3881400" cy="6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صواب أو خطأ">
  <p:cSld name="صواب أو خطأ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615848" y="609600"/>
            <a:ext cx="63414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4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609597" y="4013200"/>
            <a:ext cx="63477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609598" y="4527448"/>
            <a:ext cx="63477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بطاقة اسم">
  <p:cSld name="بطاقة اسم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type="title"/>
          </p:nvPr>
        </p:nvSpPr>
        <p:spPr>
          <a:xfrm>
            <a:off x="609598" y="1931988"/>
            <a:ext cx="6347700" cy="25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4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609598" y="4527448"/>
            <a:ext cx="63477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العنوان والتسمية التوضيحية">
  <p:cSld name="العنوان والتسمية التوضيحية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title"/>
          </p:nvPr>
        </p:nvSpPr>
        <p:spPr>
          <a:xfrm>
            <a:off x="609600" y="609600"/>
            <a:ext cx="6347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44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609600" y="4470400"/>
            <a:ext cx="63477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صورة مع تسمية توضيحية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609599" y="4800600"/>
            <a:ext cx="63477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24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/>
          <p:nvPr>
            <p:ph idx="2" type="pic"/>
          </p:nvPr>
        </p:nvSpPr>
        <p:spPr>
          <a:xfrm>
            <a:off x="609599" y="609600"/>
            <a:ext cx="6347700" cy="3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ct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sz="16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609599" y="5367338"/>
            <a:ext cx="63477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7937" y="-7937"/>
            <a:ext cx="9170553" cy="6873650"/>
            <a:chOff x="-8467" y="-8468"/>
            <a:chExt cx="9170553" cy="6875025"/>
          </a:xfrm>
        </p:grpSpPr>
        <p:cxnSp>
          <p:nvCxnSpPr>
            <p:cNvPr id="11" name="Google Shape;11;p1"/>
            <p:cNvCxnSpPr/>
            <p:nvPr/>
          </p:nvCxnSpPr>
          <p:spPr>
            <a:xfrm flipH="1" rot="10800000">
              <a:off x="5130455" y="4175327"/>
              <a:ext cx="4023000" cy="2683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7043462" y="-529"/>
              <a:ext cx="1217700" cy="6859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3" name="Google Shape;13;p1"/>
            <p:cNvSpPr/>
            <p:nvPr/>
          </p:nvSpPr>
          <p:spPr>
            <a:xfrm>
              <a:off x="6892644" y="-529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7205393" y="-8468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6638634" y="3919613"/>
              <a:ext cx="2509944" cy="2943225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7010123" y="-8468"/>
              <a:ext cx="2139950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8296044" y="-8468"/>
              <a:ext cx="85581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EB3D9F">
                <a:alpha val="654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8094425" y="-8468"/>
              <a:ext cx="1067005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69024" y="4894488"/>
              <a:ext cx="1092200" cy="1960880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B2136D">
                <a:alpha val="756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-8467" y="4013290"/>
              <a:ext cx="457200" cy="2853267"/>
            </a:xfrm>
            <a:custGeom>
              <a:rect b="b" l="l" r="r" t="t"/>
              <a:pathLst>
                <a:path extrusionOk="0" h="2853267" w="45720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1" name="Google Shape;21;p1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1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1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1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5"/>
          <p:cNvGrpSpPr/>
          <p:nvPr/>
        </p:nvGrpSpPr>
        <p:grpSpPr>
          <a:xfrm>
            <a:off x="-7937" y="-7937"/>
            <a:ext cx="9170552" cy="6873030"/>
            <a:chOff x="-8466" y="-8468"/>
            <a:chExt cx="9170552" cy="6874405"/>
          </a:xfrm>
        </p:grpSpPr>
        <p:cxnSp>
          <p:nvCxnSpPr>
            <p:cNvPr id="110" name="Google Shape;110;p15"/>
            <p:cNvCxnSpPr/>
            <p:nvPr/>
          </p:nvCxnSpPr>
          <p:spPr>
            <a:xfrm flipH="1" rot="10800000">
              <a:off x="5130456" y="4175327"/>
              <a:ext cx="4023000" cy="2683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11" name="Google Shape;111;p15"/>
            <p:cNvCxnSpPr/>
            <p:nvPr/>
          </p:nvCxnSpPr>
          <p:spPr>
            <a:xfrm>
              <a:off x="7043462" y="-529"/>
              <a:ext cx="1217700" cy="6859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12" name="Google Shape;112;p15"/>
            <p:cNvSpPr/>
            <p:nvPr/>
          </p:nvSpPr>
          <p:spPr>
            <a:xfrm>
              <a:off x="6892644" y="-529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7205393" y="-8468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638635" y="3919613"/>
              <a:ext cx="2509944" cy="2943225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7010123" y="-8468"/>
              <a:ext cx="2139950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8296044" y="-8468"/>
              <a:ext cx="85581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EB3D9F">
                <a:alpha val="654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8094425" y="-8468"/>
              <a:ext cx="1067005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8069024" y="4894488"/>
              <a:ext cx="1092200" cy="1960880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B2136D">
                <a:alpha val="756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-8466" y="-8468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EB3D9F">
                <a:alpha val="847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20" name="Google Shape;120;p15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2" name="Google Shape;122;p15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7"/>
          <p:cNvGrpSpPr/>
          <p:nvPr/>
        </p:nvGrpSpPr>
        <p:grpSpPr>
          <a:xfrm>
            <a:off x="-7937" y="-7937"/>
            <a:ext cx="9170553" cy="6873650"/>
            <a:chOff x="-8467" y="-8468"/>
            <a:chExt cx="9170553" cy="6875025"/>
          </a:xfrm>
        </p:grpSpPr>
        <p:cxnSp>
          <p:nvCxnSpPr>
            <p:cNvPr id="133" name="Google Shape;133;p17"/>
            <p:cNvCxnSpPr/>
            <p:nvPr/>
          </p:nvCxnSpPr>
          <p:spPr>
            <a:xfrm flipH="1" rot="10800000">
              <a:off x="5130455" y="4175327"/>
              <a:ext cx="4023000" cy="2683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34" name="Google Shape;134;p17"/>
            <p:cNvCxnSpPr/>
            <p:nvPr/>
          </p:nvCxnSpPr>
          <p:spPr>
            <a:xfrm>
              <a:off x="7043462" y="-529"/>
              <a:ext cx="1217700" cy="6859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35" name="Google Shape;135;p17"/>
            <p:cNvSpPr/>
            <p:nvPr/>
          </p:nvSpPr>
          <p:spPr>
            <a:xfrm>
              <a:off x="6892644" y="-529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7205393" y="-8468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6638634" y="3919613"/>
              <a:ext cx="2509944" cy="2943225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7010123" y="-8468"/>
              <a:ext cx="2139950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8296044" y="-8468"/>
              <a:ext cx="85581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EB3D9F">
                <a:alpha val="654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8094425" y="-8468"/>
              <a:ext cx="1067005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8069024" y="4894488"/>
              <a:ext cx="1092200" cy="1960880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B2136D">
                <a:alpha val="756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-8467" y="4013290"/>
              <a:ext cx="457200" cy="2853267"/>
            </a:xfrm>
            <a:custGeom>
              <a:rect b="b" l="l" r="r" t="t"/>
              <a:pathLst>
                <a:path extrusionOk="0" h="2853267" w="45720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3" name="Google Shape;143;p17"/>
          <p:cNvSpPr txBox="1"/>
          <p:nvPr/>
        </p:nvSpPr>
        <p:spPr>
          <a:xfrm>
            <a:off x="482600" y="790575"/>
            <a:ext cx="4572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rial"/>
              <a:buNone/>
            </a:pPr>
            <a:r>
              <a:rPr b="0" i="0" lang="ar-SA" sz="80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6748462" y="2886075"/>
            <a:ext cx="4572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rial"/>
              <a:buNone/>
            </a:pPr>
            <a:r>
              <a:rPr b="0" i="0" lang="ar-SA" sz="80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45" name="Google Shape;145;p17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6" name="Google Shape;146;p17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7" name="Google Shape;147;p17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8" name="Google Shape;148;p17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9" name="Google Shape;149;p17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9"/>
          <p:cNvGrpSpPr/>
          <p:nvPr/>
        </p:nvGrpSpPr>
        <p:grpSpPr>
          <a:xfrm>
            <a:off x="-7937" y="-7937"/>
            <a:ext cx="9170553" cy="6873650"/>
            <a:chOff x="-8467" y="-8468"/>
            <a:chExt cx="9170553" cy="6875025"/>
          </a:xfrm>
        </p:grpSpPr>
        <p:cxnSp>
          <p:nvCxnSpPr>
            <p:cNvPr id="159" name="Google Shape;159;p19"/>
            <p:cNvCxnSpPr/>
            <p:nvPr/>
          </p:nvCxnSpPr>
          <p:spPr>
            <a:xfrm flipH="1" rot="10800000">
              <a:off x="5130455" y="4175327"/>
              <a:ext cx="4023000" cy="2683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60" name="Google Shape;160;p19"/>
            <p:cNvCxnSpPr/>
            <p:nvPr/>
          </p:nvCxnSpPr>
          <p:spPr>
            <a:xfrm>
              <a:off x="7043462" y="-529"/>
              <a:ext cx="1217700" cy="6859200"/>
            </a:xfrm>
            <a:prstGeom prst="straightConnector1">
              <a:avLst/>
            </a:prstGeom>
            <a:noFill/>
            <a:ln cap="rnd" cmpd="sng" w="9525">
              <a:solidFill>
                <a:schemeClr val="accent1">
                  <a:alpha val="69800"/>
                </a:schemeClr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61" name="Google Shape;161;p19"/>
            <p:cNvSpPr/>
            <p:nvPr/>
          </p:nvSpPr>
          <p:spPr>
            <a:xfrm>
              <a:off x="6892644" y="-529"/>
              <a:ext cx="2269442" cy="6866466"/>
            </a:xfrm>
            <a:custGeom>
              <a:rect b="b" l="l" r="r" t="t"/>
              <a:pathLst>
                <a:path extrusionOk="0" h="6866466" w="2269442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7205393" y="-8468"/>
              <a:ext cx="1948147" cy="6866467"/>
            </a:xfrm>
            <a:custGeom>
              <a:rect b="b" l="l" r="r" t="t"/>
              <a:pathLst>
                <a:path extrusionOk="0" h="6866467" w="194814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638634" y="3919613"/>
              <a:ext cx="2509944" cy="2943225"/>
            </a:xfrm>
            <a:custGeom>
              <a:rect b="b" l="l" r="r" t="t"/>
              <a:pathLst>
                <a:path extrusionOk="0" h="3810000" w="3259667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7010123" y="-8468"/>
              <a:ext cx="2139950" cy="6866467"/>
            </a:xfrm>
            <a:custGeom>
              <a:rect b="b" l="l" r="r" t="t"/>
              <a:pathLst>
                <a:path extrusionOk="0" h="6866467" w="28532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8296044" y="-8468"/>
              <a:ext cx="855810" cy="6866467"/>
            </a:xfrm>
            <a:custGeom>
              <a:rect b="b" l="l" r="r" t="t"/>
              <a:pathLst>
                <a:path extrusionOk="0" h="6866467" w="1286933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EB3D9F">
                <a:alpha val="654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8094425" y="-8468"/>
              <a:ext cx="1067005" cy="6866467"/>
            </a:xfrm>
            <a:custGeom>
              <a:rect b="b" l="l" r="r" t="t"/>
              <a:pathLst>
                <a:path extrusionOk="0" h="6866467" w="1270244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8069024" y="4894488"/>
              <a:ext cx="1092200" cy="1960880"/>
            </a:xfrm>
            <a:custGeom>
              <a:rect b="b" l="l" r="r" t="t"/>
              <a:pathLst>
                <a:path extrusionOk="0" h="3268133" w="18203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rgbClr val="B2136D">
                <a:alpha val="7569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-8467" y="4013290"/>
              <a:ext cx="457200" cy="2853267"/>
            </a:xfrm>
            <a:custGeom>
              <a:rect b="b" l="l" r="r" t="t"/>
              <a:pathLst>
                <a:path extrusionOk="0" h="2853267" w="45720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9" name="Google Shape;169;p19"/>
          <p:cNvSpPr txBox="1"/>
          <p:nvPr/>
        </p:nvSpPr>
        <p:spPr>
          <a:xfrm>
            <a:off x="482600" y="790575"/>
            <a:ext cx="4572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rial"/>
              <a:buNone/>
            </a:pPr>
            <a:r>
              <a:rPr b="0" i="0" lang="ar-SA" sz="80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6748462" y="2886075"/>
            <a:ext cx="4572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rial"/>
              <a:buNone/>
            </a:pPr>
            <a:r>
              <a:rPr b="0" i="0" lang="ar-SA" sz="80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71" name="Google Shape;171;p19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2" name="Google Shape;172;p19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1" algn="r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3" name="Google Shape;173;p19"/>
          <p:cNvSpPr txBox="1"/>
          <p:nvPr>
            <p:ph idx="10" type="dt"/>
          </p:nvPr>
        </p:nvSpPr>
        <p:spPr>
          <a:xfrm>
            <a:off x="5405437" y="6042025"/>
            <a:ext cx="684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4" name="Google Shape;174;p19"/>
          <p:cNvSpPr txBox="1"/>
          <p:nvPr>
            <p:ph idx="11" type="ftr"/>
          </p:nvPr>
        </p:nvSpPr>
        <p:spPr>
          <a:xfrm>
            <a:off x="609600" y="6042025"/>
            <a:ext cx="462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5" name="Google Shape;175;p19"/>
          <p:cNvSpPr txBox="1"/>
          <p:nvPr>
            <p:ph idx="12" type="sldNum"/>
          </p:nvPr>
        </p:nvSpPr>
        <p:spPr>
          <a:xfrm>
            <a:off x="6445250" y="6042025"/>
            <a:ext cx="51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b="0" i="0" sz="9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4025" y="620712"/>
            <a:ext cx="2065337" cy="120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549275"/>
            <a:ext cx="26828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من خلال الصورة / ما هو المغناطيس؟</a:t>
            </a:r>
            <a:endParaRPr/>
          </a:p>
        </p:txBody>
      </p:sp>
      <p:pic>
        <p:nvPicPr>
          <p:cNvPr descr="45wm8" id="275" name="Google Shape;275;p30"/>
          <p:cNvPicPr preferRelativeResize="0"/>
          <p:nvPr/>
        </p:nvPicPr>
        <p:blipFill rotWithShape="1">
          <a:blip r:embed="rId3">
            <a:alphaModFix/>
          </a:blip>
          <a:srcRect b="16930" l="59043" r="0" t="18449"/>
          <a:stretch/>
        </p:blipFill>
        <p:spPr>
          <a:xfrm>
            <a:off x="5364162" y="3860800"/>
            <a:ext cx="2447925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5600" y="1196975"/>
            <a:ext cx="24892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687" y="1243012"/>
            <a:ext cx="3752850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0"/>
          <p:cNvSpPr txBox="1"/>
          <p:nvPr/>
        </p:nvSpPr>
        <p:spPr>
          <a:xfrm>
            <a:off x="395287" y="4149725"/>
            <a:ext cx="41751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0" i="0" lang="ar-SA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المغناطيس /</a:t>
            </a:r>
            <a:endParaRPr/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ar-SA" sz="32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هو مادة مكونة من جزيئات </a:t>
            </a:r>
            <a:endParaRPr/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b="0" i="0" lang="ar-SA" sz="32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لها نفس الاتجاه المغناطيسي 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rPr b="0" i="0" lang="ar-SA" sz="18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1- المغناطيس مستقطب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rPr b="0" i="0" lang="ar-SA" sz="1800" u="none" cap="none" strike="noStrik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أي له قطبان متميزان متعاكسان، يسمى احدهما القطب الشمالي والأخر يسمى القطب الجنوبي. 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51459" lvl="0" marL="3429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t/>
            </a:r>
            <a:endParaRPr b="0" i="0" sz="1800" u="none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260350"/>
            <a:ext cx="7345363" cy="104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1412" y="3716337"/>
            <a:ext cx="4103688" cy="13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idx="1" type="body"/>
          </p:nvPr>
        </p:nvSpPr>
        <p:spPr>
          <a:xfrm>
            <a:off x="468312" y="1063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rPr b="0" i="0" lang="ar-SA" sz="1800" u="non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2- الأقطاب المتشابهة تتنافر والأقطاب المختلفة تتجاذب .</a:t>
            </a:r>
            <a:endParaRPr b="0" i="0" sz="1800" u="none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51459" lvl="0" marL="342900" marR="0" rtl="1" algn="r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t/>
            </a:r>
            <a:endParaRPr b="0" i="0" sz="1800" u="none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7" y="2349500"/>
            <a:ext cx="7086600" cy="208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395287" y="9810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rPr b="0" i="0" lang="ar-SA" sz="1800" u="non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3- لا يوجد مغناطيس احادي القطب فإذا قسمت المغناطيس الى نصفين فسينتج مغناطيسان جديدان حتى على المستوى المجهري </a:t>
            </a:r>
            <a:endParaRPr/>
          </a:p>
        </p:txBody>
      </p:sp>
      <p:pic>
        <p:nvPicPr>
          <p:cNvPr id="298" name="Google Shape;29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5687" y="2895600"/>
            <a:ext cx="1952626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8087" y="3048000"/>
            <a:ext cx="1952626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/>
          <p:nvPr>
            <p:ph idx="1" type="body"/>
          </p:nvPr>
        </p:nvSpPr>
        <p:spPr>
          <a:xfrm>
            <a:off x="457200" y="9080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4- الأرض هي مغناطيس عملاق  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يكون القطب المغناطيسي الجنوبي  للأرض بالقرب من القطب الشمالي  الجغرافي لهاوذلك لأن الأقطاب المختلفة تتجاذب </a:t>
            </a:r>
            <a:endParaRPr/>
          </a:p>
        </p:txBody>
      </p:sp>
      <p:pic>
        <p:nvPicPr>
          <p:cNvPr descr="earth_mag_field" id="305" name="Google Shape;3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2781300"/>
            <a:ext cx="31686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 rotWithShape="1">
          <a:blip r:embed="rId4">
            <a:alphaModFix/>
          </a:blip>
          <a:srcRect b="34773" l="35256" r="35259" t="35597"/>
          <a:stretch/>
        </p:blipFill>
        <p:spPr>
          <a:xfrm>
            <a:off x="4211637" y="3141662"/>
            <a:ext cx="1873250" cy="187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457200" y="6731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0" i="0" lang="ar-SA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استراتيجية فكر زاوج شارك </a:t>
            </a:r>
            <a:br>
              <a:rPr b="0" i="0" lang="ar-SA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ar-SA" sz="32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ماهي أنواع المغانط ؟</a:t>
            </a:r>
            <a:endParaRPr/>
          </a:p>
        </p:txBody>
      </p:sp>
      <p:pic>
        <p:nvPicPr>
          <p:cNvPr id="312" name="Google Shape;312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1844675"/>
            <a:ext cx="1449300" cy="27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8062" y="2466975"/>
            <a:ext cx="2047875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/>
          <p:nvPr>
            <p:ph type="title"/>
          </p:nvPr>
        </p:nvSpPr>
        <p:spPr>
          <a:xfrm>
            <a:off x="250825" y="2565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0" i="0" lang="ar-SA" sz="5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المغانط المؤقتة و الدائمة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/>
          <p:nvPr>
            <p:ph idx="1" type="body"/>
          </p:nvPr>
        </p:nvSpPr>
        <p:spPr>
          <a:xfrm>
            <a:off x="457200" y="12684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2240"/>
              <a:buFont typeface="Noto Sans Symbols"/>
              <a:buChar char="►"/>
            </a:pPr>
            <a:r>
              <a:rPr b="0" i="0" lang="ar-SA" sz="2800" u="non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إذا لامس المغناطيس مسمارا، ثم لامس المسمار قطعا حديدية صغيرة فسيصبح المسمار نفسه مغناطيسا، المغناطيس يسبب تحفيزا للمسمار ليصبح مستقطبا.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2240"/>
              <a:buFont typeface="Noto Sans Symbols"/>
              <a:buChar char="►"/>
            </a:pPr>
            <a:r>
              <a:rPr b="0" i="0" lang="ar-SA" sz="2800" u="non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يسمى المسمار في هذه الحالة ”</a:t>
            </a:r>
            <a:r>
              <a:rPr b="0" i="0" lang="ar-SA" sz="28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مغناطيس مؤقت</a:t>
            </a:r>
            <a:r>
              <a:rPr b="0" i="0" lang="ar-SA" sz="2800" u="non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”</a:t>
            </a:r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88912"/>
            <a:ext cx="6791326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5962" y="3141662"/>
            <a:ext cx="3097210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9475" y="2781300"/>
            <a:ext cx="2519362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87" y="2781300"/>
            <a:ext cx="2735262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212" y="1773237"/>
            <a:ext cx="4100512" cy="273526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 txBox="1"/>
          <p:nvPr/>
        </p:nvSpPr>
        <p:spPr>
          <a:xfrm>
            <a:off x="1042987" y="404812"/>
            <a:ext cx="7345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800"/>
              <a:buFont typeface="Trebuchet MS"/>
              <a:buNone/>
            </a:pPr>
            <a:r>
              <a:rPr b="1" i="0" lang="ar-SA" sz="28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تتولد مغناطيسية </a:t>
            </a:r>
            <a:r>
              <a:rPr b="1" i="0" lang="ar-SA" sz="28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المغناطيس الدائم </a:t>
            </a:r>
            <a:r>
              <a:rPr b="1" i="0" lang="ar-SA" sz="28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بالطريقة نفسها التي تولدت بها مغناطيسية المسمار </a:t>
            </a:r>
            <a:r>
              <a:rPr b="1" i="0" lang="ar-SA" sz="36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مالفرق ؟؟؟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type="title"/>
          </p:nvPr>
        </p:nvSpPr>
        <p:spPr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rebuchet MS"/>
              <a:buNone/>
            </a:pPr>
            <a:r>
              <a:rPr b="1" i="0" lang="ar-SA" sz="28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② المجالات المغناطيسية حول المغانط الدائمة </a:t>
            </a:r>
            <a:endParaRPr/>
          </a:p>
        </p:txBody>
      </p:sp>
      <p:pic>
        <p:nvPicPr>
          <p:cNvPr id="340" name="Google Shape;34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1484312"/>
            <a:ext cx="2881313" cy="19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3644900"/>
            <a:ext cx="2811462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5">
            <a:alphaModFix/>
          </a:blip>
          <a:srcRect b="50688" l="23471" r="41965" t="17201"/>
          <a:stretch/>
        </p:blipFill>
        <p:spPr>
          <a:xfrm>
            <a:off x="3995737" y="4508500"/>
            <a:ext cx="3854451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9"/>
          <p:cNvSpPr txBox="1"/>
          <p:nvPr/>
        </p:nvSpPr>
        <p:spPr>
          <a:xfrm>
            <a:off x="1835150" y="1052512"/>
            <a:ext cx="6769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800"/>
              <a:buFont typeface="Trebuchet MS"/>
              <a:buNone/>
            </a:pPr>
            <a:r>
              <a:rPr b="0" i="0" lang="ar-SA" sz="28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استراتيجية فكر زاوج شارك     – المساجلة الحلقية  </a:t>
            </a:r>
            <a:endParaRPr/>
          </a:p>
        </p:txBody>
      </p:sp>
      <p:sp>
        <p:nvSpPr>
          <p:cNvPr id="344" name="Google Shape;344;p39"/>
          <p:cNvSpPr txBox="1"/>
          <p:nvPr/>
        </p:nvSpPr>
        <p:spPr>
          <a:xfrm>
            <a:off x="2916237" y="1844675"/>
            <a:ext cx="5832600" cy="2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من خلال الصور  </a:t>
            </a:r>
            <a:endParaRPr/>
          </a:p>
          <a:p>
            <a:pPr indent="-1778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b="0" i="0" lang="ar-SA" sz="28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عرفي خطوط المجال المغناطيسي</a:t>
            </a:r>
            <a:endParaRPr/>
          </a:p>
          <a:p>
            <a:pPr indent="-1778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b="0" i="0" lang="ar-SA" sz="28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حددي اتجاهها </a:t>
            </a:r>
            <a:endParaRPr/>
          </a:p>
          <a:p>
            <a:pPr indent="-1778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b="0" i="0" lang="ar-SA" sz="28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كيف تمثل ؟ </a:t>
            </a:r>
            <a:endParaRPr/>
          </a:p>
          <a:p>
            <a:pPr indent="-1778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b="0" i="0" lang="ar-SA" sz="28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ماهي وحدة قياس شدتها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2"/>
          <p:cNvGrpSpPr/>
          <p:nvPr/>
        </p:nvGrpSpPr>
        <p:grpSpPr>
          <a:xfrm>
            <a:off x="971550" y="692150"/>
            <a:ext cx="7345477" cy="1810925"/>
            <a:chOff x="1663" y="674"/>
            <a:chExt cx="9585" cy="2174"/>
          </a:xfrm>
        </p:grpSpPr>
        <p:pic>
          <p:nvPicPr>
            <p:cNvPr id="196" name="Google Shape;196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221" y="674"/>
              <a:ext cx="3027" cy="2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63" y="689"/>
              <a:ext cx="6575" cy="2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22"/>
          <p:cNvSpPr/>
          <p:nvPr/>
        </p:nvSpPr>
        <p:spPr>
          <a:xfrm>
            <a:off x="1187450" y="3284537"/>
            <a:ext cx="6192900" cy="2232000"/>
          </a:xfrm>
          <a:prstGeom prst="roundRect">
            <a:avLst>
              <a:gd fmla="val ١٦٦٦٧" name="adj"/>
            </a:avLst>
          </a:prstGeom>
          <a:solidFill>
            <a:schemeClr val="accent1"/>
          </a:solidFill>
          <a:ln cap="rnd" cmpd="sng" w="19050">
            <a:solidFill>
              <a:srgbClr val="B36D9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rebuchet MS"/>
              <a:buNone/>
            </a:pPr>
            <a:r>
              <a:rPr b="1" i="0" lang="ar-SA" sz="24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استراتيجية 1 جدول النعلم </a:t>
            </a:r>
            <a:endParaRPr/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rebuchet MS"/>
              <a:buNone/>
            </a:pPr>
            <a:r>
              <a:rPr b="1" i="0" lang="ar-SA" sz="24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استراتيجية 2</a:t>
            </a:r>
            <a:endParaRPr/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rebuchet MS"/>
              <a:buNone/>
            </a:pPr>
            <a:r>
              <a:rPr b="1" i="0" lang="ar-SA" sz="24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قراءة الصورة  افتحي الكتاب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773237"/>
            <a:ext cx="3095625" cy="28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/>
        </p:nvSpPr>
        <p:spPr>
          <a:xfrm>
            <a:off x="1476375" y="836612"/>
            <a:ext cx="6551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ar-SA" sz="3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مالمصطلح الملائم لهذه الصورة ؟</a:t>
            </a:r>
            <a:endParaRPr/>
          </a:p>
        </p:txBody>
      </p:sp>
      <p:sp>
        <p:nvSpPr>
          <p:cNvPr id="351" name="Google Shape;351;p40"/>
          <p:cNvSpPr txBox="1"/>
          <p:nvPr/>
        </p:nvSpPr>
        <p:spPr>
          <a:xfrm>
            <a:off x="4211637" y="1427162"/>
            <a:ext cx="4572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0320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36D"/>
              </a:buClr>
              <a:buSzPts val="3200"/>
              <a:buFont typeface="Arial"/>
              <a:buChar char="•"/>
            </a:pPr>
            <a:r>
              <a:rPr b="1" i="0" lang="ar-SA" sz="3200" u="none">
                <a:solidFill>
                  <a:srgbClr val="B2136D"/>
                </a:solidFill>
                <a:latin typeface="Trebuchet MS"/>
                <a:ea typeface="Trebuchet MS"/>
                <a:cs typeface="Trebuchet MS"/>
                <a:sym typeface="Trebuchet MS"/>
              </a:rPr>
              <a:t>التدفق المغناطيسي : </a:t>
            </a:r>
            <a:r>
              <a:rPr b="1" i="0" lang="ar-SA" sz="3200" u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هو </a:t>
            </a:r>
            <a:r>
              <a:rPr b="1" i="0" lang="ar-SA" sz="32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عدد </a:t>
            </a:r>
            <a:r>
              <a:rPr b="1" i="0" lang="ar-SA" sz="3200" u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خطوط المجال المغناطيسي التي تخترق السطح</a:t>
            </a:r>
            <a:endParaRPr/>
          </a:p>
        </p:txBody>
      </p:sp>
      <p:sp>
        <p:nvSpPr>
          <p:cNvPr id="352" name="Google Shape;352;p40"/>
          <p:cNvSpPr txBox="1"/>
          <p:nvPr/>
        </p:nvSpPr>
        <p:spPr>
          <a:xfrm>
            <a:off x="4211637" y="3641725"/>
            <a:ext cx="45720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800"/>
              <a:buFont typeface="Arial"/>
              <a:buChar char="•"/>
            </a:pPr>
            <a:r>
              <a:rPr b="1" i="0" lang="ar-SA" sz="28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التدفق عبر وحدة المساحة يتناسب طردياً مع شدة المجال المغناطيسي</a:t>
            </a:r>
            <a:endParaRPr/>
          </a:p>
        </p:txBody>
      </p:sp>
      <p:sp>
        <p:nvSpPr>
          <p:cNvPr id="353" name="Google Shape;353;p40"/>
          <p:cNvSpPr txBox="1"/>
          <p:nvPr/>
        </p:nvSpPr>
        <p:spPr>
          <a:xfrm>
            <a:off x="2220912" y="5365750"/>
            <a:ext cx="65499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b="1" i="0" lang="ar-SA" sz="28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اين يتركز التدفق المغناطيسي للمغانط  ؟ فسري ذلك ؟ </a:t>
            </a:r>
            <a:endParaRPr/>
          </a:p>
        </p:txBody>
      </p:sp>
      <p:sp>
        <p:nvSpPr>
          <p:cNvPr id="354" name="Google Shape;354;p40"/>
          <p:cNvSpPr txBox="1"/>
          <p:nvPr/>
        </p:nvSpPr>
        <p:spPr>
          <a:xfrm>
            <a:off x="2220912" y="5732462"/>
            <a:ext cx="5834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2853"/>
              </a:buClr>
              <a:buSzPts val="2000"/>
              <a:buFont typeface="Trebuchet MS"/>
              <a:buNone/>
            </a:pPr>
            <a:r>
              <a:rPr b="1" i="0" lang="ar-SA" sz="2000" u="none">
                <a:solidFill>
                  <a:srgbClr val="8D2853"/>
                </a:solidFill>
                <a:latin typeface="Trebuchet MS"/>
                <a:ea typeface="Trebuchet MS"/>
                <a:cs typeface="Trebuchet MS"/>
                <a:sym typeface="Trebuchet MS"/>
              </a:rPr>
              <a:t>عند قطبي المغناطيس لان المجال المغناطيسي عندهما  يكون أكبر مايمكن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1"/>
          <p:cNvSpPr/>
          <p:nvPr/>
        </p:nvSpPr>
        <p:spPr>
          <a:xfrm>
            <a:off x="1" y="1340768"/>
            <a:ext cx="91440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6D99"/>
              </a:buClr>
              <a:buSzPts val="6600"/>
              <a:buFont typeface="Trebuchet MS"/>
              <a:buNone/>
            </a:pPr>
            <a:r>
              <a:rPr b="1" i="0" lang="ar-SA" sz="6600" u="none" cap="none" strike="noStrike">
                <a:gradFill>
                  <a:gsLst>
                    <a:gs pos="0">
                      <a:srgbClr val="FD6D99">
                        <a:alpha val="100000"/>
                      </a:srgbClr>
                    </a:gs>
                    <a:gs pos="75000">
                      <a:srgbClr val="D0195A">
                        <a:alpha val="100000"/>
                      </a:srgbClr>
                    </a:gs>
                    <a:gs pos="100000">
                      <a:srgbClr val="CE0047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algn="tl" dir="5460000" dist="39000">
                    <a:srgbClr val="000000">
                      <a:alpha val="38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القوة المؤثرة</a:t>
            </a:r>
            <a:endParaRPr/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6D99"/>
              </a:buClr>
              <a:buSzPts val="3200"/>
              <a:buFont typeface="Trebuchet MS"/>
              <a:buNone/>
            </a:pPr>
            <a:r>
              <a:rPr b="1" i="0" lang="ar-SA" sz="3200" u="none" cap="none" strike="noStrike">
                <a:gradFill>
                  <a:gsLst>
                    <a:gs pos="0">
                      <a:srgbClr val="FD6D99">
                        <a:alpha val="100000"/>
                      </a:srgbClr>
                    </a:gs>
                    <a:gs pos="75000">
                      <a:srgbClr val="D0195A">
                        <a:alpha val="100000"/>
                      </a:srgbClr>
                    </a:gs>
                    <a:gs pos="100000">
                      <a:srgbClr val="CE0047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algn="tl" dir="5460000" dist="39000">
                    <a:srgbClr val="000000">
                      <a:alpha val="38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في الأجسام الموضوعة في مجالات مغناطيسية</a:t>
            </a:r>
            <a:endParaRPr b="1" i="0" sz="3200" u="none" cap="none" strike="noStrike">
              <a:gradFill>
                <a:gsLst>
                  <a:gs pos="0">
                    <a:srgbClr val="FD6D99">
                      <a:alpha val="100000"/>
                    </a:srgbClr>
                  </a:gs>
                  <a:gs pos="75000">
                    <a:srgbClr val="D0195A">
                      <a:alpha val="100000"/>
                    </a:srgbClr>
                  </a:gs>
                  <a:gs pos="100000">
                    <a:srgbClr val="CE0047">
                      <a:alpha val="100000"/>
                    </a:srgbClr>
                  </a:gs>
                </a:gsLst>
                <a:lin ang="5400000" scaled="0"/>
              </a:gradFill>
              <a:effectLst>
                <a:outerShdw blurRad="50800" algn="tl" dir="5460000" dist="39000">
                  <a:srgbClr val="000000">
                    <a:alpha val="38000"/>
                  </a:srgbClr>
                </a:outerShdw>
              </a:effectLs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0" name="Google Shape;360;p41"/>
          <p:cNvPicPr preferRelativeResize="0"/>
          <p:nvPr/>
        </p:nvPicPr>
        <p:blipFill rotWithShape="1">
          <a:blip r:embed="rId3">
            <a:alphaModFix/>
          </a:blip>
          <a:srcRect b="77385" l="5820" r="0" t="0"/>
          <a:stretch/>
        </p:blipFill>
        <p:spPr>
          <a:xfrm>
            <a:off x="5148262" y="3500437"/>
            <a:ext cx="3095625" cy="57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 rotWithShape="1">
          <a:blip r:embed="rId3">
            <a:alphaModFix/>
          </a:blip>
          <a:srcRect b="-5022" l="5820" r="0" t="78390"/>
          <a:stretch/>
        </p:blipFill>
        <p:spPr>
          <a:xfrm>
            <a:off x="971550" y="3357562"/>
            <a:ext cx="2879725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 txBox="1"/>
          <p:nvPr>
            <p:ph type="title"/>
          </p:nvPr>
        </p:nvSpPr>
        <p:spPr>
          <a:xfrm>
            <a:off x="755650" y="333375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تقويم ختامي </a:t>
            </a:r>
            <a:endParaRPr/>
          </a:p>
        </p:txBody>
      </p:sp>
      <p:pic>
        <p:nvPicPr>
          <p:cNvPr id="367" name="Google Shape;367;p42"/>
          <p:cNvPicPr preferRelativeResize="0"/>
          <p:nvPr/>
        </p:nvPicPr>
        <p:blipFill rotWithShape="1">
          <a:blip r:embed="rId3">
            <a:alphaModFix/>
          </a:blip>
          <a:srcRect b="23078" l="19819" r="14399" t="23743"/>
          <a:stretch/>
        </p:blipFill>
        <p:spPr>
          <a:xfrm>
            <a:off x="900112" y="1268412"/>
            <a:ext cx="7200902" cy="497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65860" l="12985" r="15350" t="24807"/>
          <a:stretch/>
        </p:blipFill>
        <p:spPr>
          <a:xfrm>
            <a:off x="323850" y="549275"/>
            <a:ext cx="8496300" cy="165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3"/>
          <p:cNvPicPr preferRelativeResize="0"/>
          <p:nvPr/>
        </p:nvPicPr>
        <p:blipFill rotWithShape="1">
          <a:blip r:embed="rId4">
            <a:alphaModFix/>
          </a:blip>
          <a:srcRect b="6975" l="3850" r="39012" t="26402"/>
          <a:stretch/>
        </p:blipFill>
        <p:spPr>
          <a:xfrm>
            <a:off x="2124075" y="2811462"/>
            <a:ext cx="4895851" cy="3455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4"/>
          <p:cNvPicPr preferRelativeResize="0"/>
          <p:nvPr/>
        </p:nvPicPr>
        <p:blipFill rotWithShape="1">
          <a:blip r:embed="rId3">
            <a:alphaModFix/>
          </a:blip>
          <a:srcRect b="19201" l="12989" r="14562" t="24801"/>
          <a:stretch/>
        </p:blipFill>
        <p:spPr>
          <a:xfrm>
            <a:off x="755650" y="981075"/>
            <a:ext cx="7345363" cy="475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تجربة اورستد </a:t>
            </a:r>
            <a:endParaRPr/>
          </a:p>
        </p:txBody>
      </p:sp>
      <p:pic>
        <p:nvPicPr>
          <p:cNvPr id="385" name="Google Shape;385;p45"/>
          <p:cNvPicPr preferRelativeResize="0"/>
          <p:nvPr/>
        </p:nvPicPr>
        <p:blipFill rotWithShape="1">
          <a:blip r:embed="rId3">
            <a:alphaModFix/>
          </a:blip>
          <a:srcRect b="-2909" l="-3033" r="-3022" t="-2899"/>
          <a:stretch/>
        </p:blipFill>
        <p:spPr>
          <a:xfrm>
            <a:off x="2195512" y="1700212"/>
            <a:ext cx="5070475" cy="3600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6"/>
          <p:cNvPicPr preferRelativeResize="0"/>
          <p:nvPr/>
        </p:nvPicPr>
        <p:blipFill rotWithShape="1">
          <a:blip r:embed="rId3">
            <a:alphaModFix/>
          </a:blip>
          <a:srcRect b="36008" l="15479" r="32205" t="18578"/>
          <a:stretch/>
        </p:blipFill>
        <p:spPr>
          <a:xfrm>
            <a:off x="323850" y="2349500"/>
            <a:ext cx="3671888" cy="244792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6"/>
          <p:cNvSpPr txBox="1"/>
          <p:nvPr/>
        </p:nvSpPr>
        <p:spPr>
          <a:xfrm>
            <a:off x="4833937" y="765175"/>
            <a:ext cx="3402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ar-SA" sz="3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③ الكهرومغناطيسية </a:t>
            </a:r>
            <a:endParaRPr/>
          </a:p>
        </p:txBody>
      </p:sp>
      <p:sp>
        <p:nvSpPr>
          <p:cNvPr id="392" name="Google Shape;392;p46"/>
          <p:cNvSpPr txBox="1"/>
          <p:nvPr/>
        </p:nvSpPr>
        <p:spPr>
          <a:xfrm>
            <a:off x="3924300" y="1803400"/>
            <a:ext cx="47703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ar-SA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س: من تجربة العالم اورستد والفيديو ماذا يحدث لإبرة البوصلة عند مرور تيار كهربائي ؟ </a:t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ar-SA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س: على ماذا يدل ذلك ؟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 txBox="1"/>
          <p:nvPr>
            <p:ph type="title"/>
          </p:nvPr>
        </p:nvSpPr>
        <p:spPr>
          <a:xfrm>
            <a:off x="1416050" y="47625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النتائج</a:t>
            </a:r>
            <a:endParaRPr/>
          </a:p>
        </p:txBody>
      </p:sp>
      <p:sp>
        <p:nvSpPr>
          <p:cNvPr id="398" name="Google Shape;398;p47"/>
          <p:cNvSpPr txBox="1"/>
          <p:nvPr/>
        </p:nvSpPr>
        <p:spPr>
          <a:xfrm>
            <a:off x="1116012" y="1484312"/>
            <a:ext cx="69486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Arial"/>
              <a:buNone/>
            </a:pPr>
            <a:r>
              <a:rPr b="1" i="0" lang="ar-SA" sz="320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أجرى الفيزيائي الدنماركي هانز كريستيان أورستد عام 1820م تجارب على التيار المار بالأسلاك ، فتعجب لرؤية إبرة البوصلة تدور لتصبح في اتجاه عمودي على السلك</a:t>
            </a:r>
            <a:endParaRPr/>
          </a:p>
        </p:txBody>
      </p:sp>
      <p:sp>
        <p:nvSpPr>
          <p:cNvPr id="399" name="Google Shape;399;p47"/>
          <p:cNvSpPr txBox="1"/>
          <p:nvPr/>
        </p:nvSpPr>
        <p:spPr>
          <a:xfrm>
            <a:off x="1187450" y="3573462"/>
            <a:ext cx="66612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ar-SA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انحراف إبرة البوصلة عند وضعها بالقرب من سلك يحمل تياراً وجب أن يكون ذلك ناتجاً عن </a:t>
            </a:r>
            <a:r>
              <a:rPr b="1" i="0" lang="ar-SA" sz="2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مجال مغناطيسي </a:t>
            </a:r>
            <a:r>
              <a:rPr b="1" i="0" lang="ar-SA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ولده التيار الكهربائي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8"/>
          <p:cNvSpPr txBox="1"/>
          <p:nvPr/>
        </p:nvSpPr>
        <p:spPr>
          <a:xfrm>
            <a:off x="1258887" y="1196975"/>
            <a:ext cx="6121500" cy="1871700"/>
          </a:xfrm>
          <a:prstGeom prst="rect">
            <a:avLst/>
          </a:prstGeom>
          <a:solidFill>
            <a:schemeClr val="accent1"/>
          </a:solidFill>
          <a:ln cap="rnd" cmpd="sng" w="19050">
            <a:solidFill>
              <a:srgbClr val="B36D9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2853"/>
              </a:buClr>
              <a:buSzPts val="2800"/>
              <a:buFont typeface="Trebuchet MS"/>
              <a:buNone/>
            </a:pPr>
            <a:r>
              <a:rPr b="0" i="0" lang="ar-SA" sz="2800" u="none">
                <a:solidFill>
                  <a:srgbClr val="8D2853"/>
                </a:solidFill>
                <a:latin typeface="Trebuchet MS"/>
                <a:ea typeface="Trebuchet MS"/>
                <a:cs typeface="Trebuchet MS"/>
                <a:sym typeface="Trebuchet MS"/>
              </a:rPr>
              <a:t>كيف تحدد اتجاه المجال المغناطيسي في السلك؟؟ </a:t>
            </a:r>
            <a:endParaRPr/>
          </a:p>
        </p:txBody>
      </p:sp>
      <p:sp>
        <p:nvSpPr>
          <p:cNvPr id="405" name="Google Shape;405;p48"/>
          <p:cNvSpPr/>
          <p:nvPr/>
        </p:nvSpPr>
        <p:spPr>
          <a:xfrm>
            <a:off x="1310537" y="3933056"/>
            <a:ext cx="6317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 Rounded"/>
              <a:buNone/>
            </a:pPr>
            <a:r>
              <a:rPr b="1" i="0" lang="ar-SA" sz="3600" u="none" cap="none" strike="noStrike">
                <a:solidFill>
                  <a:srgbClr val="FF0000"/>
                </a:solidFill>
                <a:effectLst>
                  <a:outerShdw blurRad="38100" algn="tl" dir="5400000" dist="32000">
                    <a:srgbClr val="000000">
                      <a:alpha val="30000"/>
                    </a:srgbClr>
                  </a:outerShdw>
                </a:effectLst>
                <a:latin typeface="Arial Rounded"/>
                <a:ea typeface="Arial Rounded"/>
                <a:cs typeface="Arial Rounded"/>
                <a:sym typeface="Arial Rounded"/>
              </a:rPr>
              <a:t>المجال المغناطيسي لبعض أشكال التيار الكهربائي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/>
          <p:nvPr/>
        </p:nvSpPr>
        <p:spPr>
          <a:xfrm>
            <a:off x="3998201" y="1124744"/>
            <a:ext cx="435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0F69"/>
              </a:buClr>
              <a:buSzPts val="2800"/>
              <a:buFont typeface="Trebuchet MS"/>
              <a:buNone/>
            </a:pPr>
            <a:r>
              <a:rPr b="1" i="0" lang="ar-SA" sz="2800" u="none" cap="none" strike="noStrike">
                <a:gradFill>
                  <a:gsLst>
                    <a:gs pos="25000">
                      <a:srgbClr val="E10F69">
                        <a:alpha val="100000"/>
                      </a:srgbClr>
                    </a:gs>
                    <a:gs pos="100000">
                      <a:srgbClr val="A005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76200" rotWithShape="0" algn="tl" dir="5400000" dist="50800">
                    <a:srgbClr val="000000">
                      <a:alpha val="65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1.  التيار المستقيم ( السلك )  :</a:t>
            </a:r>
            <a:endParaRPr/>
          </a:p>
        </p:txBody>
      </p:sp>
      <p:sp>
        <p:nvSpPr>
          <p:cNvPr id="411" name="Google Shape;411;p49"/>
          <p:cNvSpPr/>
          <p:nvPr/>
        </p:nvSpPr>
        <p:spPr>
          <a:xfrm>
            <a:off x="2987824" y="2564904"/>
            <a:ext cx="2789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0F69"/>
              </a:buClr>
              <a:buSzPts val="2800"/>
              <a:buFont typeface="Trebuchet MS"/>
              <a:buNone/>
            </a:pPr>
            <a:r>
              <a:rPr b="1" i="0" lang="ar-SA" sz="2800" u="none" cap="none" strike="noStrike">
                <a:gradFill>
                  <a:gsLst>
                    <a:gs pos="25000">
                      <a:srgbClr val="E10F69">
                        <a:alpha val="100000"/>
                      </a:srgbClr>
                    </a:gs>
                    <a:gs pos="100000">
                      <a:srgbClr val="A005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76200" rotWithShape="0" algn="tl" dir="5400000" dist="50800">
                    <a:srgbClr val="000000">
                      <a:alpha val="65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2.  التيار الدائري :</a:t>
            </a:r>
            <a:endParaRPr/>
          </a:p>
        </p:txBody>
      </p:sp>
      <p:sp>
        <p:nvSpPr>
          <p:cNvPr id="412" name="Google Shape;412;p49"/>
          <p:cNvSpPr/>
          <p:nvPr/>
        </p:nvSpPr>
        <p:spPr>
          <a:xfrm>
            <a:off x="2411760" y="4221088"/>
            <a:ext cx="339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0F69"/>
              </a:buClr>
              <a:buSzPts val="2800"/>
              <a:buFont typeface="Trebuchet MS"/>
              <a:buNone/>
            </a:pPr>
            <a:r>
              <a:rPr b="1" i="0" lang="ar-SA" sz="2800" u="none" cap="none" strike="noStrike">
                <a:gradFill>
                  <a:gsLst>
                    <a:gs pos="25000">
                      <a:srgbClr val="E10F69">
                        <a:alpha val="100000"/>
                      </a:srgbClr>
                    </a:gs>
                    <a:gs pos="100000">
                      <a:srgbClr val="A005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76200" rotWithShape="0" algn="tl" dir="5400000" dist="50800">
                    <a:srgbClr val="000000">
                      <a:alpha val="65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3.  تيار الملف اللولبي :</a:t>
            </a:r>
            <a:endParaRPr/>
          </a:p>
        </p:txBody>
      </p:sp>
      <p:pic>
        <p:nvPicPr>
          <p:cNvPr id="413" name="Google Shape;41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4275" y="1773237"/>
            <a:ext cx="2124075" cy="208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825" y="2060575"/>
            <a:ext cx="246697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5512" y="4868862"/>
            <a:ext cx="3743325" cy="166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9"/>
          <p:cNvSpPr/>
          <p:nvPr/>
        </p:nvSpPr>
        <p:spPr>
          <a:xfrm>
            <a:off x="611560" y="476672"/>
            <a:ext cx="6317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 Rounded"/>
              <a:buNone/>
            </a:pPr>
            <a:r>
              <a:rPr b="1" i="0" lang="ar-SA" sz="3600" u="none" cap="none" strike="noStrike">
                <a:solidFill>
                  <a:srgbClr val="FF0000"/>
                </a:solidFill>
                <a:effectLst>
                  <a:outerShdw blurRad="38100" algn="tl" dir="5400000" dist="32000">
                    <a:srgbClr val="000000">
                      <a:alpha val="30000"/>
                    </a:srgbClr>
                  </a:outerShdw>
                </a:effectLst>
                <a:latin typeface="Arial Rounded"/>
                <a:ea typeface="Arial Rounded"/>
                <a:cs typeface="Arial Rounded"/>
                <a:sym typeface="Arial Rounded"/>
              </a:rPr>
              <a:t>المجال المغناطيسي لبعض أشكال التيار الكهربائي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3"/>
          <p:cNvGrpSpPr/>
          <p:nvPr/>
        </p:nvGrpSpPr>
        <p:grpSpPr>
          <a:xfrm>
            <a:off x="1763712" y="1341437"/>
            <a:ext cx="5840412" cy="3581400"/>
            <a:chOff x="1111" y="845"/>
            <a:chExt cx="3679" cy="2256"/>
          </a:xfrm>
        </p:grpSpPr>
        <p:sp>
          <p:nvSpPr>
            <p:cNvPr id="204" name="Google Shape;204;p23"/>
            <p:cNvSpPr txBox="1"/>
            <p:nvPr/>
          </p:nvSpPr>
          <p:spPr>
            <a:xfrm>
              <a:off x="3590" y="845"/>
              <a:ext cx="1200" cy="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rPr b="1" i="0" lang="ar-SA" sz="1800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   ماذا أعرف ؟</a:t>
              </a:r>
              <a:endParaRPr/>
            </a:p>
          </p:txBody>
        </p:sp>
        <p:sp>
          <p:nvSpPr>
            <p:cNvPr id="205" name="Google Shape;205;p23"/>
            <p:cNvSpPr txBox="1"/>
            <p:nvPr/>
          </p:nvSpPr>
          <p:spPr>
            <a:xfrm>
              <a:off x="2351" y="845"/>
              <a:ext cx="1200" cy="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rPr b="1" i="0" lang="ar-SA" sz="1800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ماذا أريد أن أعرف ؟</a:t>
              </a:r>
              <a:endParaRPr/>
            </a:p>
          </p:txBody>
        </p:sp>
        <p:sp>
          <p:nvSpPr>
            <p:cNvPr id="206" name="Google Shape;206;p23"/>
            <p:cNvSpPr txBox="1"/>
            <p:nvPr/>
          </p:nvSpPr>
          <p:spPr>
            <a:xfrm>
              <a:off x="1111" y="845"/>
              <a:ext cx="1200" cy="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Trebuchet MS"/>
                <a:buNone/>
              </a:pPr>
              <a:r>
                <a:rPr b="1" i="0" lang="ar-SA" sz="1800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ماذا تعلمت ؟</a:t>
              </a:r>
              <a:endParaRPr/>
            </a:p>
          </p:txBody>
        </p:sp>
        <p:sp>
          <p:nvSpPr>
            <p:cNvPr id="207" name="Google Shape;207;p23"/>
            <p:cNvSpPr txBox="1"/>
            <p:nvPr/>
          </p:nvSpPr>
          <p:spPr>
            <a:xfrm>
              <a:off x="3590" y="1287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8" name="Google Shape;208;p23"/>
            <p:cNvSpPr txBox="1"/>
            <p:nvPr/>
          </p:nvSpPr>
          <p:spPr>
            <a:xfrm>
              <a:off x="2351" y="1287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9" name="Google Shape;209;p23"/>
            <p:cNvSpPr txBox="1"/>
            <p:nvPr/>
          </p:nvSpPr>
          <p:spPr>
            <a:xfrm>
              <a:off x="1111" y="1287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0" name="Google Shape;210;p23"/>
            <p:cNvSpPr txBox="1"/>
            <p:nvPr/>
          </p:nvSpPr>
          <p:spPr>
            <a:xfrm>
              <a:off x="3590" y="1539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1" name="Google Shape;211;p23"/>
            <p:cNvSpPr txBox="1"/>
            <p:nvPr/>
          </p:nvSpPr>
          <p:spPr>
            <a:xfrm>
              <a:off x="2351" y="1539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2" name="Google Shape;212;p23"/>
            <p:cNvSpPr txBox="1"/>
            <p:nvPr/>
          </p:nvSpPr>
          <p:spPr>
            <a:xfrm>
              <a:off x="1111" y="1539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3" name="Google Shape;213;p23"/>
            <p:cNvSpPr txBox="1"/>
            <p:nvPr/>
          </p:nvSpPr>
          <p:spPr>
            <a:xfrm>
              <a:off x="3590" y="1791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4" name="Google Shape;214;p23"/>
            <p:cNvSpPr txBox="1"/>
            <p:nvPr/>
          </p:nvSpPr>
          <p:spPr>
            <a:xfrm>
              <a:off x="2351" y="1791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5" name="Google Shape;215;p23"/>
            <p:cNvSpPr txBox="1"/>
            <p:nvPr/>
          </p:nvSpPr>
          <p:spPr>
            <a:xfrm>
              <a:off x="1111" y="1791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6" name="Google Shape;216;p23"/>
            <p:cNvSpPr txBox="1"/>
            <p:nvPr/>
          </p:nvSpPr>
          <p:spPr>
            <a:xfrm>
              <a:off x="3590" y="2044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7" name="Google Shape;217;p23"/>
            <p:cNvSpPr txBox="1"/>
            <p:nvPr/>
          </p:nvSpPr>
          <p:spPr>
            <a:xfrm>
              <a:off x="2351" y="2044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8" name="Google Shape;218;p23"/>
            <p:cNvSpPr txBox="1"/>
            <p:nvPr/>
          </p:nvSpPr>
          <p:spPr>
            <a:xfrm>
              <a:off x="1111" y="2044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9" name="Google Shape;219;p23"/>
            <p:cNvSpPr txBox="1"/>
            <p:nvPr/>
          </p:nvSpPr>
          <p:spPr>
            <a:xfrm>
              <a:off x="3590" y="2296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0" name="Google Shape;220;p23"/>
            <p:cNvSpPr txBox="1"/>
            <p:nvPr/>
          </p:nvSpPr>
          <p:spPr>
            <a:xfrm>
              <a:off x="2351" y="2296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1" name="Google Shape;221;p23"/>
            <p:cNvSpPr txBox="1"/>
            <p:nvPr/>
          </p:nvSpPr>
          <p:spPr>
            <a:xfrm>
              <a:off x="1111" y="2296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2" name="Google Shape;222;p23"/>
            <p:cNvSpPr txBox="1"/>
            <p:nvPr/>
          </p:nvSpPr>
          <p:spPr>
            <a:xfrm>
              <a:off x="3590" y="2548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3" name="Google Shape;223;p23"/>
            <p:cNvSpPr txBox="1"/>
            <p:nvPr/>
          </p:nvSpPr>
          <p:spPr>
            <a:xfrm>
              <a:off x="2351" y="2548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4" name="Google Shape;224;p23"/>
            <p:cNvSpPr txBox="1"/>
            <p:nvPr/>
          </p:nvSpPr>
          <p:spPr>
            <a:xfrm>
              <a:off x="1111" y="2548"/>
              <a:ext cx="1200" cy="300"/>
            </a:xfrm>
            <a:prstGeom prst="rect">
              <a:avLst/>
            </a:prstGeom>
            <a:solidFill>
              <a:srgbClr val="F2AC1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Google Shape;225;p23"/>
            <p:cNvSpPr txBox="1"/>
            <p:nvPr/>
          </p:nvSpPr>
          <p:spPr>
            <a:xfrm>
              <a:off x="3590" y="2801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6" name="Google Shape;226;p23"/>
            <p:cNvSpPr txBox="1"/>
            <p:nvPr/>
          </p:nvSpPr>
          <p:spPr>
            <a:xfrm>
              <a:off x="2351" y="2801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7" name="Google Shape;227;p23"/>
            <p:cNvSpPr txBox="1"/>
            <p:nvPr/>
          </p:nvSpPr>
          <p:spPr>
            <a:xfrm>
              <a:off x="1111" y="2801"/>
              <a:ext cx="1200" cy="300"/>
            </a:xfrm>
            <a:prstGeom prst="rect">
              <a:avLst/>
            </a:prstGeom>
            <a:solidFill>
              <a:srgbClr val="C1881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28" name="Google Shape;228;p23"/>
            <p:cNvCxnSpPr/>
            <p:nvPr/>
          </p:nvCxnSpPr>
          <p:spPr>
            <a:xfrm>
              <a:off x="1111" y="1287"/>
              <a:ext cx="3600" cy="0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229" name="Google Shape;229;p23"/>
          <p:cNvSpPr txBox="1"/>
          <p:nvPr/>
        </p:nvSpPr>
        <p:spPr>
          <a:xfrm>
            <a:off x="1187450" y="5229225"/>
            <a:ext cx="309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ar-SA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نشاط 1/  استراتيجية جدول التعلم  </a:t>
            </a:r>
            <a:endParaRPr/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525" y="260350"/>
            <a:ext cx="7346951" cy="842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 txBox="1"/>
          <p:nvPr/>
        </p:nvSpPr>
        <p:spPr>
          <a:xfrm>
            <a:off x="323850" y="2736850"/>
            <a:ext cx="76326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ورقة نشاط 4 /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الهدف  /    </a:t>
            </a:r>
            <a:r>
              <a:rPr b="1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تقارن بين المجالات </a:t>
            </a:r>
            <a:r>
              <a:rPr b="1" i="0" lang="ar-SA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المغناطيسية</a:t>
            </a:r>
            <a:r>
              <a:rPr b="1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المختلفة . </a:t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"/>
          <p:cNvSpPr txBox="1"/>
          <p:nvPr>
            <p:ph idx="4294967295" type="title"/>
          </p:nvPr>
        </p:nvSpPr>
        <p:spPr>
          <a:xfrm>
            <a:off x="612785" y="1977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F8FB"/>
              </a:buClr>
              <a:buSzPts val="3240"/>
              <a:buFont typeface="Trebuchet MS"/>
              <a:buNone/>
            </a:pPr>
            <a:r>
              <a:rPr b="0" i="0" lang="ar-SA" sz="3240" u="none" cap="none" strike="noStrike">
                <a:solidFill>
                  <a:srgbClr val="C5F8FB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Trebuchet MS"/>
                <a:ea typeface="Trebuchet MS"/>
                <a:cs typeface="Trebuchet MS"/>
                <a:sym typeface="Trebuchet MS"/>
              </a:rPr>
              <a:t>ما هو شكل خطوط المجال المغناطيسي في حالة السلك المستقيم( التيار المستقيم ) ؟</a:t>
            </a:r>
            <a:br>
              <a:rPr b="0" i="0" lang="ar-SA" sz="3240" u="none" cap="none" strike="noStrike">
                <a:solidFill>
                  <a:srgbClr val="C5F8FB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Trebuchet MS"/>
                <a:ea typeface="Trebuchet MS"/>
                <a:cs typeface="Trebuchet MS"/>
                <a:sym typeface="Trebuchet MS"/>
              </a:rPr>
            </a:br>
            <a:endParaRPr b="0" i="0" sz="3240" u="none" cap="none" strike="noStrike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7" name="Google Shape;4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979612"/>
            <a:ext cx="2124075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1"/>
          <p:cNvSpPr/>
          <p:nvPr/>
        </p:nvSpPr>
        <p:spPr>
          <a:xfrm>
            <a:off x="1907704" y="1502658"/>
            <a:ext cx="5999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2582"/>
              </a:buClr>
              <a:buSzPts val="2800"/>
              <a:buFont typeface="Arabic Typesetting"/>
              <a:buNone/>
            </a:pPr>
            <a:r>
              <a:rPr b="0" i="0" lang="ar-SA" sz="2800" u="none" cap="none" strike="noStrike">
                <a:gradFill>
                  <a:gsLst>
                    <a:gs pos="0">
                      <a:srgbClr val="602582">
                        <a:alpha val="100000"/>
                      </a:srgbClr>
                    </a:gs>
                    <a:gs pos="78000">
                      <a:srgbClr val="C25DFF">
                        <a:alpha val="100000"/>
                      </a:srgbClr>
                    </a:gs>
                    <a:gs pos="100000">
                      <a:srgbClr val="F8EDFF">
                        <a:alpha val="100000"/>
                      </a:srgbClr>
                    </a:gs>
                  </a:gsLst>
                  <a:lin ang="5400000" scaled="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latin typeface="Arabic Typesetting"/>
                <a:ea typeface="Arabic Typesetting"/>
                <a:cs typeface="Arabic Typesetting"/>
                <a:sym typeface="Arabic Typesetting"/>
              </a:rPr>
              <a:t>تكون على شكل دوائر او حلقات مغلقة  متحدة المركز .</a:t>
            </a:r>
            <a:endParaRPr b="0" i="0" sz="2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9" name="Google Shape;429;p51"/>
          <p:cNvSpPr txBox="1"/>
          <p:nvPr/>
        </p:nvSpPr>
        <p:spPr>
          <a:xfrm>
            <a:off x="1187624" y="2364992"/>
            <a:ext cx="8643900" cy="12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Helvetica Neue"/>
              <a:buNone/>
            </a:pPr>
            <a:r>
              <a:rPr b="0" i="0" lang="ar-SA" sz="2600" u="none" cap="none" strike="noStrike">
                <a:solidFill>
                  <a:srgbClr val="FFFF00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 كيف نحدد اتجاه المجال المغناطيسي في حالة السلك المستقيم ؟</a:t>
            </a:r>
            <a:endParaRPr/>
          </a:p>
        </p:txBody>
      </p:sp>
      <p:sp>
        <p:nvSpPr>
          <p:cNvPr id="430" name="Google Shape;430;p51"/>
          <p:cNvSpPr txBox="1"/>
          <p:nvPr/>
        </p:nvSpPr>
        <p:spPr>
          <a:xfrm>
            <a:off x="3419475" y="3570287"/>
            <a:ext cx="53403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ar-SA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باستخدام  </a:t>
            </a:r>
            <a:r>
              <a:rPr b="0" i="0" lang="ar-SA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قاعدة اليد اليمنى الاولى</a:t>
            </a:r>
            <a:r>
              <a:rPr b="0" i="0" lang="ar-SA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, ونصها :</a:t>
            </a:r>
            <a:endParaRPr/>
          </a:p>
        </p:txBody>
      </p:sp>
      <p:sp>
        <p:nvSpPr>
          <p:cNvPr id="431" name="Google Shape;431;p51"/>
          <p:cNvSpPr txBox="1"/>
          <p:nvPr/>
        </p:nvSpPr>
        <p:spPr>
          <a:xfrm>
            <a:off x="520700" y="4149725"/>
            <a:ext cx="8774100" cy="16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240F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rgbClr val="7C240F"/>
                </a:solidFill>
                <a:latin typeface="Arial"/>
                <a:ea typeface="Arial"/>
                <a:cs typeface="Arial"/>
                <a:sym typeface="Arial"/>
              </a:rPr>
              <a:t> أن تقبض على  السلك بيدك اليمنى، جاعلاً الإبهام</a:t>
            </a:r>
            <a:endParaRPr/>
          </a:p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rebuchet MS"/>
              <a:buNone/>
            </a:pPr>
            <a:r>
              <a:t/>
            </a:r>
            <a:endParaRPr b="0" i="0" sz="900" u="none">
              <a:solidFill>
                <a:srgbClr val="7C24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240F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rgbClr val="7C240F"/>
                </a:solidFill>
                <a:latin typeface="Arial"/>
                <a:ea typeface="Arial"/>
                <a:cs typeface="Arial"/>
                <a:sym typeface="Arial"/>
              </a:rPr>
              <a:t> يشير إلى اتجاه التيار الاصطلاحي ، فيصبح التفاف</a:t>
            </a:r>
            <a:endParaRPr/>
          </a:p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rebuchet MS"/>
              <a:buNone/>
            </a:pPr>
            <a:r>
              <a:t/>
            </a:r>
            <a:endParaRPr b="0" i="0" sz="800" u="none">
              <a:solidFill>
                <a:srgbClr val="7C24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240F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rgbClr val="7C240F"/>
                </a:solidFill>
                <a:latin typeface="Arial"/>
                <a:ea typeface="Arial"/>
                <a:cs typeface="Arial"/>
                <a:sym typeface="Arial"/>
              </a:rPr>
              <a:t> بقية أصابع اليد يشير إلى اتجاه المجال المغناطيسي ” .</a:t>
            </a:r>
            <a:endParaRPr/>
          </a:p>
        </p:txBody>
      </p:sp>
      <p:pic>
        <p:nvPicPr>
          <p:cNvPr id="432" name="Google Shape;43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4149725"/>
            <a:ext cx="151447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2"/>
          <p:cNvSpPr txBox="1"/>
          <p:nvPr>
            <p:ph idx="4294967295" type="title"/>
          </p:nvPr>
        </p:nvSpPr>
        <p:spPr>
          <a:xfrm>
            <a:off x="591181" y="1571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F8FB"/>
              </a:buClr>
              <a:buSzPts val="3240"/>
              <a:buFont typeface="Trebuchet MS"/>
              <a:buNone/>
            </a:pPr>
            <a:r>
              <a:rPr b="0" i="0" lang="ar-SA" sz="3240" u="none" cap="none" strike="noStrike">
                <a:solidFill>
                  <a:srgbClr val="C5F8FB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Trebuchet MS"/>
                <a:ea typeface="Trebuchet MS"/>
                <a:cs typeface="Trebuchet MS"/>
                <a:sym typeface="Trebuchet MS"/>
              </a:rPr>
              <a:t>ما هو شكل خطوط المجال المغناطيسي في حالة  التيار الدائري ؟</a:t>
            </a:r>
            <a:br>
              <a:rPr b="0" i="0" lang="ar-SA" sz="3240" u="none" cap="none" strike="noStrike">
                <a:solidFill>
                  <a:srgbClr val="C5F8FB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Trebuchet MS"/>
                <a:ea typeface="Trebuchet MS"/>
                <a:cs typeface="Trebuchet MS"/>
                <a:sym typeface="Trebuchet MS"/>
              </a:rPr>
            </a:br>
            <a:endParaRPr b="0" i="0" sz="3240" u="none" cap="none" strike="noStrike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8" name="Google Shape;43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3970337"/>
            <a:ext cx="2466975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2"/>
          <p:cNvSpPr/>
          <p:nvPr/>
        </p:nvSpPr>
        <p:spPr>
          <a:xfrm>
            <a:off x="-468560" y="802543"/>
            <a:ext cx="89742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2582"/>
              </a:buClr>
              <a:buSzPts val="2200"/>
              <a:buFont typeface="Arabic Typesetting"/>
              <a:buNone/>
            </a:pPr>
            <a:r>
              <a:rPr b="0" i="0" lang="ar-SA" sz="2200" u="none" cap="none" strike="noStrike">
                <a:gradFill>
                  <a:gsLst>
                    <a:gs pos="0">
                      <a:srgbClr val="602582">
                        <a:alpha val="100000"/>
                      </a:srgbClr>
                    </a:gs>
                    <a:gs pos="78000">
                      <a:srgbClr val="C25DFF">
                        <a:alpha val="100000"/>
                      </a:srgbClr>
                    </a:gs>
                    <a:gs pos="100000">
                      <a:srgbClr val="F8EDFF">
                        <a:alpha val="100000"/>
                      </a:srgbClr>
                    </a:gs>
                  </a:gsLst>
                  <a:lin ang="5400000" scaled="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latin typeface="Arabic Typesetting"/>
                <a:ea typeface="Arabic Typesetting"/>
                <a:cs typeface="Arabic Typesetting"/>
                <a:sym typeface="Arabic Typesetting"/>
              </a:rPr>
              <a:t>تكون على شكل منحنيات مغلقة ما عدا حزمة ضيقة شبه متوازية تمر بمركز</a:t>
            </a:r>
            <a:endParaRPr/>
          </a:p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Trebuchet MS"/>
              <a:buNone/>
            </a:pPr>
            <a:r>
              <a:t/>
            </a:r>
            <a:endParaRPr b="0" i="0" sz="300" u="none" cap="none" strike="noStrike">
              <a:gradFill>
                <a:gsLst>
                  <a:gs pos="0">
                    <a:srgbClr val="602582">
                      <a:alpha val="100000"/>
                    </a:srgbClr>
                  </a:gs>
                  <a:gs pos="78000">
                    <a:srgbClr val="C25DFF">
                      <a:alpha val="100000"/>
                    </a:srgbClr>
                  </a:gs>
                  <a:gs pos="100000">
                    <a:srgbClr val="F8EDFF">
                      <a:alpha val="100000"/>
                    </a:srgbClr>
                  </a:gs>
                </a:gsLst>
                <a:lin ang="5400000" scaled="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latin typeface="Arabic Typesetting"/>
              <a:ea typeface="Arabic Typesetting"/>
              <a:cs typeface="Arabic Typesetting"/>
              <a:sym typeface="Arabic Typesetting"/>
            </a:endParaRPr>
          </a:p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2582"/>
              </a:buClr>
              <a:buSzPts val="2200"/>
              <a:buFont typeface="Arabic Typesetting"/>
              <a:buNone/>
            </a:pPr>
            <a:r>
              <a:rPr b="0" i="0" lang="ar-SA" sz="2200" u="none" cap="none" strike="noStrike">
                <a:gradFill>
                  <a:gsLst>
                    <a:gs pos="0">
                      <a:srgbClr val="602582">
                        <a:alpha val="100000"/>
                      </a:srgbClr>
                    </a:gs>
                    <a:gs pos="78000">
                      <a:srgbClr val="C25DFF">
                        <a:alpha val="100000"/>
                      </a:srgbClr>
                    </a:gs>
                    <a:gs pos="100000">
                      <a:srgbClr val="F8EDFF">
                        <a:alpha val="100000"/>
                      </a:srgbClr>
                    </a:gs>
                  </a:gsLst>
                  <a:lin ang="5400000" scaled="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latin typeface="Arabic Typesetting"/>
                <a:ea typeface="Arabic Typesetting"/>
                <a:cs typeface="Arabic Typesetting"/>
                <a:sym typeface="Arabic Typesetting"/>
              </a:rPr>
              <a:t> الملف الدائري .</a:t>
            </a:r>
            <a:endParaRPr b="0" i="0" sz="22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0" name="Google Shape;440;p52"/>
          <p:cNvSpPr txBox="1"/>
          <p:nvPr/>
        </p:nvSpPr>
        <p:spPr>
          <a:xfrm>
            <a:off x="2755900" y="1738312"/>
            <a:ext cx="60642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ar-SA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يمكن تحديد اتجاه المجال المغناطيس داخل الملف الدائري  أو خارجة بنفس </a:t>
            </a:r>
            <a:r>
              <a:rPr b="0" i="0" lang="ar-SA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قاعدة اليد اليمنى الاولى </a:t>
            </a:r>
            <a:endParaRPr/>
          </a:p>
        </p:txBody>
      </p:sp>
      <p:pic>
        <p:nvPicPr>
          <p:cNvPr id="441" name="Google Shape;441;p52"/>
          <p:cNvPicPr preferRelativeResize="0"/>
          <p:nvPr/>
        </p:nvPicPr>
        <p:blipFill rotWithShape="1">
          <a:blip r:embed="rId4">
            <a:alphaModFix/>
          </a:blip>
          <a:srcRect b="0" l="0" r="36257" t="0"/>
          <a:stretch/>
        </p:blipFill>
        <p:spPr>
          <a:xfrm>
            <a:off x="3721100" y="2659062"/>
            <a:ext cx="4451350" cy="170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775" y="1177925"/>
            <a:ext cx="2289175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2"/>
          <p:cNvSpPr txBox="1"/>
          <p:nvPr/>
        </p:nvSpPr>
        <p:spPr>
          <a:xfrm>
            <a:off x="2905125" y="4941887"/>
            <a:ext cx="4897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Trebuchet MS"/>
              <a:buNone/>
            </a:pPr>
            <a:r>
              <a:rPr b="0" i="0" lang="ar-SA" sz="18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وضحي رأيك في مدى صحة المعلومة التالية :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Trebuchet MS"/>
              <a:buNone/>
            </a:pPr>
            <a:r>
              <a:rPr b="0" i="0" lang="ar-SA" sz="18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المجال المغناطيسي داخل الحلقة أكبر من خارجها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"/>
          <p:cNvSpPr txBox="1"/>
          <p:nvPr>
            <p:ph idx="4294967295" type="title"/>
          </p:nvPr>
        </p:nvSpPr>
        <p:spPr>
          <a:xfrm>
            <a:off x="467544" y="464977"/>
            <a:ext cx="78600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F8FB"/>
              </a:buClr>
              <a:buSzPts val="2700"/>
              <a:buFont typeface="Trebuchet MS"/>
              <a:buNone/>
            </a:pPr>
            <a:r>
              <a:rPr b="0" i="0" lang="ar-SA" sz="2700" u="none" cap="none" strike="noStrike">
                <a:solidFill>
                  <a:srgbClr val="C5F8FB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Trebuchet MS"/>
                <a:ea typeface="Trebuchet MS"/>
                <a:cs typeface="Trebuchet MS"/>
                <a:sym typeface="Trebuchet MS"/>
              </a:rPr>
              <a:t>ما هو شكل خطوط المجال المغناطيسي في حالة  الملف اللولبي ؟</a:t>
            </a:r>
            <a:endParaRPr/>
          </a:p>
        </p:txBody>
      </p:sp>
      <p:pic>
        <p:nvPicPr>
          <p:cNvPr id="449" name="Google Shape;44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137" y="1341437"/>
            <a:ext cx="3743325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3"/>
          <p:cNvSpPr/>
          <p:nvPr/>
        </p:nvSpPr>
        <p:spPr>
          <a:xfrm>
            <a:off x="169770" y="2751015"/>
            <a:ext cx="897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44475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2582"/>
              </a:buClr>
              <a:buSzPts val="2800"/>
              <a:buFont typeface="Arabic Typesetting"/>
              <a:buNone/>
            </a:pPr>
            <a:r>
              <a:rPr b="0" i="0" lang="ar-SA" sz="2800" u="none" cap="none" strike="noStrike">
                <a:gradFill>
                  <a:gsLst>
                    <a:gs pos="0">
                      <a:srgbClr val="602582">
                        <a:alpha val="100000"/>
                      </a:srgbClr>
                    </a:gs>
                    <a:gs pos="78000">
                      <a:srgbClr val="C25DFF">
                        <a:alpha val="100000"/>
                      </a:srgbClr>
                    </a:gs>
                    <a:gs pos="100000">
                      <a:srgbClr val="F8EDFF">
                        <a:alpha val="100000"/>
                      </a:srgbClr>
                    </a:gs>
                  </a:gsLst>
                  <a:lin ang="5400000" scaled="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latin typeface="Arabic Typesetting"/>
                <a:ea typeface="Arabic Typesetting"/>
                <a:cs typeface="Arabic Typesetting"/>
                <a:sym typeface="Arabic Typesetting"/>
              </a:rPr>
              <a:t>تكون على شكل خطوط شبه متوازية داخل الملف ومتباعدة خارجه .</a:t>
            </a:r>
            <a:endParaRPr b="0" i="0" sz="2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1" name="Google Shape;451;p53"/>
          <p:cNvSpPr txBox="1"/>
          <p:nvPr/>
        </p:nvSpPr>
        <p:spPr>
          <a:xfrm>
            <a:off x="1259632" y="2838383"/>
            <a:ext cx="8643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F8FB"/>
              </a:buClr>
              <a:buSzPts val="2600"/>
              <a:buFont typeface="Trebuchet MS"/>
              <a:buNone/>
            </a:pPr>
            <a:r>
              <a:rPr b="0" i="0" lang="ar-SA" sz="2600" u="none" cap="none" strike="noStrike">
                <a:solidFill>
                  <a:srgbClr val="C5F8FB"/>
                </a:solidFill>
                <a:effectLst>
                  <a:glow rad="63500">
                    <a:srgbClr val="FF2800">
                      <a:alpha val="40000"/>
                    </a:srgbClr>
                  </a:glow>
                </a:effectLst>
                <a:latin typeface="Trebuchet MS"/>
                <a:ea typeface="Trebuchet MS"/>
                <a:cs typeface="Trebuchet MS"/>
                <a:sym typeface="Trebuchet MS"/>
              </a:rPr>
              <a:t>كيف نحدد اتجاه المجال المغناطيسي في حالة الملف اللولبي ؟</a:t>
            </a:r>
            <a:endParaRPr/>
          </a:p>
        </p:txBody>
      </p:sp>
      <p:pic>
        <p:nvPicPr>
          <p:cNvPr id="452" name="Google Shape;452;p53"/>
          <p:cNvPicPr preferRelativeResize="0"/>
          <p:nvPr/>
        </p:nvPicPr>
        <p:blipFill rotWithShape="1">
          <a:blip r:embed="rId4">
            <a:alphaModFix/>
          </a:blip>
          <a:srcRect b="13641" l="3677" r="2760" t="15158"/>
          <a:stretch/>
        </p:blipFill>
        <p:spPr>
          <a:xfrm>
            <a:off x="0" y="3573462"/>
            <a:ext cx="2774950" cy="140493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3"/>
          <p:cNvSpPr txBox="1"/>
          <p:nvPr/>
        </p:nvSpPr>
        <p:spPr>
          <a:xfrm>
            <a:off x="1692275" y="4581525"/>
            <a:ext cx="73770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240F"/>
              </a:buClr>
              <a:buSzPts val="2400"/>
              <a:buFont typeface="Calibri"/>
              <a:buNone/>
            </a:pPr>
            <a:r>
              <a:rPr b="0" i="0" lang="ar-SA" sz="2400" u="none">
                <a:solidFill>
                  <a:srgbClr val="7C240F"/>
                </a:solidFill>
                <a:latin typeface="Calibri"/>
                <a:ea typeface="Calibri"/>
                <a:cs typeface="Calibri"/>
                <a:sym typeface="Calibri"/>
              </a:rPr>
              <a:t>باستخدام ما يعرف بـ" </a:t>
            </a:r>
            <a:r>
              <a:rPr b="0" i="0" lang="ar-SA" sz="2400" u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قاعدة اليد اليمنى الثانية</a:t>
            </a:r>
            <a:r>
              <a:rPr b="0" i="0" lang="ar-SA" sz="2400" u="none">
                <a:solidFill>
                  <a:srgbClr val="7C240F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rebuchet MS"/>
              <a:buNone/>
            </a:pPr>
            <a:r>
              <a:t/>
            </a:r>
            <a:endParaRPr b="0" i="0" sz="800" u="none">
              <a:solidFill>
                <a:srgbClr val="7C24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240F"/>
              </a:buClr>
              <a:buSzPts val="2000"/>
              <a:buFont typeface="Calibri"/>
              <a:buNone/>
            </a:pPr>
            <a:r>
              <a:rPr b="0" i="0" lang="ar-SA" sz="2000" u="none">
                <a:solidFill>
                  <a:srgbClr val="7C240F"/>
                </a:solidFill>
                <a:latin typeface="Calibri"/>
                <a:ea typeface="Calibri"/>
                <a:cs typeface="Calibri"/>
                <a:sym typeface="Calibri"/>
              </a:rPr>
              <a:t>وهي  تنص  : على جعل اتجاه التفاف أصابع اليد اليمنى مع الاتجاه الاصطلاحي للتيار ؛ فيشير الإبهام إلى اتجاه المجال المغناطيسي ( القطب الشمالي ) داخل الملف .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240F"/>
              </a:buClr>
              <a:buSzPts val="1000"/>
              <a:buFont typeface="Calibri"/>
              <a:buNone/>
            </a:pPr>
            <a:r>
              <a:rPr b="0" i="0" lang="ar-SA" sz="1000" u="none">
                <a:solidFill>
                  <a:srgbClr val="7C240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/>
          <p:nvPr>
            <p:ph type="title"/>
          </p:nvPr>
        </p:nvSpPr>
        <p:spPr>
          <a:xfrm>
            <a:off x="528637" y="681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Trebuchet MS"/>
              <a:buNone/>
            </a:pPr>
            <a:r>
              <a:rPr b="1" i="0" lang="ar-SA" sz="32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مالعوامل المؤثرة في شدة المجال المغناطيسي الناشئ عن الملف اللولبي </a:t>
            </a:r>
            <a:endParaRPr/>
          </a:p>
        </p:txBody>
      </p:sp>
      <p:sp>
        <p:nvSpPr>
          <p:cNvPr id="459" name="Google Shape;459;p54"/>
          <p:cNvSpPr txBox="1"/>
          <p:nvPr/>
        </p:nvSpPr>
        <p:spPr>
          <a:xfrm>
            <a:off x="1511300" y="1828800"/>
            <a:ext cx="64818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b="0" i="0" lang="ar-SA" sz="3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التيار  المار فيه    </a:t>
            </a:r>
            <a:endParaRPr/>
          </a:p>
          <a:p>
            <a:pPr indent="-2286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Char char="•"/>
            </a:pPr>
            <a:r>
              <a:rPr b="0" i="0" lang="ar-SA" sz="3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عدد لفاته </a:t>
            </a:r>
            <a:endParaRPr/>
          </a:p>
        </p:txBody>
      </p:sp>
      <p:sp>
        <p:nvSpPr>
          <p:cNvPr id="460" name="Google Shape;460;p54"/>
          <p:cNvSpPr txBox="1"/>
          <p:nvPr/>
        </p:nvSpPr>
        <p:spPr>
          <a:xfrm>
            <a:off x="2195512" y="3651250"/>
            <a:ext cx="61215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0" i="0" lang="ar-SA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كيف يمكن زيادة قوة المغناطيس  الكهربائي ؟</a:t>
            </a:r>
            <a:endParaRPr/>
          </a:p>
        </p:txBody>
      </p:sp>
      <p:sp>
        <p:nvSpPr>
          <p:cNvPr id="461" name="Google Shape;461;p54"/>
          <p:cNvSpPr txBox="1"/>
          <p:nvPr/>
        </p:nvSpPr>
        <p:spPr>
          <a:xfrm>
            <a:off x="1547812" y="4221162"/>
            <a:ext cx="64086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المغناطيس الكهربائي هو المغناطيس الذي ينشأ عن  سريان التيار في ملف لولبي  ويمكن زيادة قوته بوضع قلب من الحديد داخل الملف </a:t>
            </a:r>
            <a:endParaRPr/>
          </a:p>
        </p:txBody>
      </p:sp>
      <p:pic>
        <p:nvPicPr>
          <p:cNvPr id="462" name="Google Shape;462;p54"/>
          <p:cNvPicPr preferRelativeResize="0"/>
          <p:nvPr/>
        </p:nvPicPr>
        <p:blipFill rotWithShape="1">
          <a:blip r:embed="rId3">
            <a:alphaModFix/>
          </a:blip>
          <a:srcRect b="8290" l="0" r="0" t="0"/>
          <a:stretch/>
        </p:blipFill>
        <p:spPr>
          <a:xfrm>
            <a:off x="341312" y="1931987"/>
            <a:ext cx="2339975" cy="187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5"/>
          <p:cNvPicPr preferRelativeResize="0"/>
          <p:nvPr/>
        </p:nvPicPr>
        <p:blipFill rotWithShape="1">
          <a:blip r:embed="rId3">
            <a:alphaModFix/>
          </a:blip>
          <a:srcRect b="32568" l="14188" r="63568" t="47476"/>
          <a:stretch/>
        </p:blipFill>
        <p:spPr>
          <a:xfrm>
            <a:off x="2124075" y="1773237"/>
            <a:ext cx="4535488" cy="20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6"/>
          <p:cNvSpPr txBox="1"/>
          <p:nvPr>
            <p:ph type="title"/>
          </p:nvPr>
        </p:nvSpPr>
        <p:spPr>
          <a:xfrm>
            <a:off x="1074737" y="2420937"/>
            <a:ext cx="69945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لماذا يضعف المغناطيس عند طرقه او تسخينه؟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7"/>
          <p:cNvSpPr txBox="1"/>
          <p:nvPr>
            <p:ph idx="4294967295" type="title"/>
          </p:nvPr>
        </p:nvSpPr>
        <p:spPr>
          <a:xfrm>
            <a:off x="914400" y="192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6D99"/>
              </a:buClr>
              <a:buSzPts val="3240"/>
              <a:buFont typeface="Trebuchet MS"/>
              <a:buNone/>
            </a:pPr>
            <a:r>
              <a:rPr b="1" i="0" lang="ar-SA" sz="3240" u="none" cap="none" strike="noStrike">
                <a:gradFill>
                  <a:gsLst>
                    <a:gs pos="0">
                      <a:srgbClr val="FD6D99">
                        <a:alpha val="100000"/>
                      </a:srgbClr>
                    </a:gs>
                    <a:gs pos="75000">
                      <a:srgbClr val="D0195A">
                        <a:alpha val="100000"/>
                      </a:srgbClr>
                    </a:gs>
                    <a:gs pos="100000">
                      <a:srgbClr val="CE0047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algn="tl" dir="5460000" dist="39000">
                    <a:srgbClr val="000000">
                      <a:alpha val="38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الصورة المجهرية للمواد المغناطيسية</a:t>
            </a:r>
            <a:br>
              <a:rPr b="1" i="0" lang="ar-SA" sz="3240" u="none" cap="none" strike="noStrike">
                <a:gradFill>
                  <a:gsLst>
                    <a:gs pos="0">
                      <a:srgbClr val="FD6D99">
                        <a:alpha val="100000"/>
                      </a:srgbClr>
                    </a:gs>
                    <a:gs pos="75000">
                      <a:srgbClr val="D0195A">
                        <a:alpha val="100000"/>
                      </a:srgbClr>
                    </a:gs>
                    <a:gs pos="100000">
                      <a:srgbClr val="CE0047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algn="tl" dir="5460000" dist="39000">
                    <a:srgbClr val="000000">
                      <a:alpha val="38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</a:br>
            <a:endParaRPr b="0" i="0" sz="3240" u="none" cap="none" strike="noStrike">
              <a:solidFill>
                <a:srgbClr val="EA3C9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8" name="Google Shape;478;p57"/>
          <p:cNvSpPr txBox="1"/>
          <p:nvPr/>
        </p:nvSpPr>
        <p:spPr>
          <a:xfrm>
            <a:off x="1547812" y="1412875"/>
            <a:ext cx="6264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rebuchet MS"/>
              <a:buNone/>
            </a:pPr>
            <a:r>
              <a:rPr b="1" i="0" lang="ar-SA" sz="4000" u="none">
                <a:solidFill>
                  <a:srgbClr val="FF00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المناطق المغناطيسية</a:t>
            </a:r>
            <a:endParaRPr/>
          </a:p>
        </p:txBody>
      </p:sp>
      <p:sp>
        <p:nvSpPr>
          <p:cNvPr id="479" name="Google Shape;479;p57"/>
          <p:cNvSpPr txBox="1"/>
          <p:nvPr/>
        </p:nvSpPr>
        <p:spPr>
          <a:xfrm>
            <a:off x="893762" y="2216150"/>
            <a:ext cx="75723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400"/>
              <a:buFont typeface="Trebuchet MS"/>
              <a:buNone/>
            </a:pPr>
            <a:r>
              <a:rPr b="1" i="0" lang="ar-SA" sz="24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كل الكترون في الذرة يشبه مغناطيساً كهربائياً صغيراً</a:t>
            </a:r>
            <a:endParaRPr/>
          </a:p>
        </p:txBody>
      </p:sp>
      <p:sp>
        <p:nvSpPr>
          <p:cNvPr id="480" name="Google Shape;480;p57"/>
          <p:cNvSpPr txBox="1"/>
          <p:nvPr/>
        </p:nvSpPr>
        <p:spPr>
          <a:xfrm>
            <a:off x="0" y="4365625"/>
            <a:ext cx="9144000" cy="19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rebuchet MS"/>
              <a:buNone/>
            </a:pPr>
            <a:r>
              <a:rPr b="1" i="0" lang="ar-SA" sz="24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المنطقة المغناطيسية </a:t>
            </a:r>
            <a:r>
              <a:rPr b="1" i="0" lang="ar-SA" sz="2400" u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: هو ترتيب مجموعة المجالات المغناطيسية الخاصة بإلكترونات الذرات المتجاورة في الاتجاه نفسه (غالباً من 15 إلى 1000 ميكرون)</a:t>
            </a:r>
            <a:endParaRPr/>
          </a:p>
        </p:txBody>
      </p:sp>
      <p:pic>
        <p:nvPicPr>
          <p:cNvPr id="481" name="Google Shape;481;p57"/>
          <p:cNvPicPr preferRelativeResize="0"/>
          <p:nvPr/>
        </p:nvPicPr>
        <p:blipFill rotWithShape="1">
          <a:blip r:embed="rId3">
            <a:alphaModFix/>
          </a:blip>
          <a:srcRect b="50456" l="11036" r="66863" t="10322"/>
          <a:stretch/>
        </p:blipFill>
        <p:spPr>
          <a:xfrm>
            <a:off x="5795962" y="2708275"/>
            <a:ext cx="1466851" cy="162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7"/>
          <p:cNvPicPr preferRelativeResize="0"/>
          <p:nvPr/>
        </p:nvPicPr>
        <p:blipFill rotWithShape="1">
          <a:blip r:embed="rId3">
            <a:alphaModFix/>
          </a:blip>
          <a:srcRect b="11240" l="11036" r="66863" t="49539"/>
          <a:stretch/>
        </p:blipFill>
        <p:spPr>
          <a:xfrm>
            <a:off x="2195512" y="2781300"/>
            <a:ext cx="1466851" cy="162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8"/>
          <p:cNvSpPr txBox="1"/>
          <p:nvPr>
            <p:ph type="title"/>
          </p:nvPr>
        </p:nvSpPr>
        <p:spPr>
          <a:xfrm>
            <a:off x="539750" y="1196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Trebuchet MS"/>
              <a:buNone/>
            </a:pPr>
            <a:r>
              <a:rPr b="0" i="0" lang="ar-SA" sz="320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rPr>
              <a:t>كل الكترون في قطعة حديد يعتبر مغناطيسا الا ان الحديد قد لا يكون مغناطيسا </a:t>
            </a:r>
            <a:r>
              <a:rPr b="0" i="0" lang="ar-SA" sz="32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فسري ذلك </a:t>
            </a:r>
            <a:endParaRPr/>
          </a:p>
        </p:txBody>
      </p:sp>
      <p:sp>
        <p:nvSpPr>
          <p:cNvPr id="488" name="Google Shape;488;p58"/>
          <p:cNvSpPr txBox="1"/>
          <p:nvPr/>
        </p:nvSpPr>
        <p:spPr>
          <a:xfrm>
            <a:off x="0" y="4508500"/>
            <a:ext cx="9144000" cy="1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Trebuchet MS"/>
              <a:buNone/>
            </a:pPr>
            <a:r>
              <a:rPr b="1" i="0" lang="ar-SA" sz="3600" u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للحصول على مغناطيس دائم بخلط الحديد مع مواد أخرى لإنتاج </a:t>
            </a:r>
            <a:r>
              <a:rPr b="1" i="0" lang="ar-SA" sz="36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سبائك</a:t>
            </a:r>
            <a:r>
              <a:rPr b="1" i="0" lang="ar-SA" sz="3600" u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تحافظ على المناطق المغناطيسية مرتبه بعد إزالة تأثير المجال المغناطيسي الخارجي</a:t>
            </a:r>
            <a:endParaRPr/>
          </a:p>
        </p:txBody>
      </p:sp>
      <p:sp>
        <p:nvSpPr>
          <p:cNvPr id="489" name="Google Shape;489;p58"/>
          <p:cNvSpPr txBox="1"/>
          <p:nvPr/>
        </p:nvSpPr>
        <p:spPr>
          <a:xfrm>
            <a:off x="611187" y="2924175"/>
            <a:ext cx="806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5807"/>
              </a:buClr>
              <a:buSzPts val="2800"/>
              <a:buFont typeface="Trebuchet MS"/>
              <a:buNone/>
            </a:pPr>
            <a:r>
              <a:rPr b="0" i="0" lang="ar-SA" sz="2800" u="none">
                <a:solidFill>
                  <a:srgbClr val="7E5807"/>
                </a:solidFill>
                <a:latin typeface="Trebuchet MS"/>
                <a:ea typeface="Trebuchet MS"/>
                <a:cs typeface="Trebuchet MS"/>
                <a:sym typeface="Trebuchet MS"/>
              </a:rPr>
              <a:t>عندما لانكون قطعة الحديد داخل مجال مغناطيسي فان المناطق المغناطيسية تكون في اتجاهات عشوائية وتلغي مجالاتها بعضها  بعضا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9"/>
          <p:cNvSpPr txBox="1"/>
          <p:nvPr>
            <p:ph type="title"/>
          </p:nvPr>
        </p:nvSpPr>
        <p:spPr>
          <a:xfrm>
            <a:off x="611187" y="11858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36D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B2136D"/>
                </a:solidFill>
                <a:latin typeface="Trebuchet MS"/>
                <a:ea typeface="Trebuchet MS"/>
                <a:cs typeface="Trebuchet MS"/>
                <a:sym typeface="Trebuchet MS"/>
              </a:rPr>
              <a:t>تطبيقات على المجالات المغناطيسية </a:t>
            </a:r>
            <a:endParaRPr/>
          </a:p>
        </p:txBody>
      </p:sp>
      <p:sp>
        <p:nvSpPr>
          <p:cNvPr id="495" name="Google Shape;495;p59"/>
          <p:cNvSpPr/>
          <p:nvPr/>
        </p:nvSpPr>
        <p:spPr>
          <a:xfrm>
            <a:off x="154360" y="2132856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6D99"/>
              </a:buClr>
              <a:buSzPts val="4000"/>
              <a:buFont typeface="Trebuchet MS"/>
              <a:buNone/>
            </a:pPr>
            <a:r>
              <a:rPr b="1" i="0" lang="ar-SA" sz="4000" u="none" cap="none" strike="noStrike">
                <a:gradFill>
                  <a:gsLst>
                    <a:gs pos="0">
                      <a:srgbClr val="FD6D99">
                        <a:alpha val="100000"/>
                      </a:srgbClr>
                    </a:gs>
                    <a:gs pos="75000">
                      <a:srgbClr val="D0195A">
                        <a:alpha val="100000"/>
                      </a:srgbClr>
                    </a:gs>
                    <a:gs pos="100000">
                      <a:srgbClr val="CE0047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algn="tl" dir="5460000" dist="39000">
                    <a:srgbClr val="000000">
                      <a:alpha val="38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وسيطة التسجيل</a:t>
            </a:r>
            <a:endParaRPr b="1" i="0" sz="4000" u="none" cap="none" strike="noStrike">
              <a:gradFill>
                <a:gsLst>
                  <a:gs pos="0">
                    <a:srgbClr val="FD6D99">
                      <a:alpha val="100000"/>
                    </a:srgbClr>
                  </a:gs>
                  <a:gs pos="75000">
                    <a:srgbClr val="D0195A">
                      <a:alpha val="100000"/>
                    </a:srgbClr>
                  </a:gs>
                  <a:gs pos="100000">
                    <a:srgbClr val="CE0047">
                      <a:alpha val="100000"/>
                    </a:srgbClr>
                  </a:gs>
                </a:gsLst>
                <a:lin ang="5400000" scaled="0"/>
              </a:gradFill>
              <a:effectLst>
                <a:outerShdw blurRad="50800" algn="tl" dir="5460000" dist="39000">
                  <a:srgbClr val="000000">
                    <a:alpha val="38000"/>
                  </a:srgbClr>
                </a:outerShdw>
              </a:effectLs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6" name="Google Shape;496;p59"/>
          <p:cNvSpPr/>
          <p:nvPr/>
        </p:nvSpPr>
        <p:spPr>
          <a:xfrm>
            <a:off x="107504" y="3501008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6D99"/>
              </a:buClr>
              <a:buSzPts val="4000"/>
              <a:buFont typeface="Trebuchet MS"/>
              <a:buNone/>
            </a:pPr>
            <a:r>
              <a:rPr b="1" i="0" lang="ar-SA" sz="4000" u="none" cap="none" strike="noStrike">
                <a:gradFill>
                  <a:gsLst>
                    <a:gs pos="0">
                      <a:srgbClr val="FD6D99">
                        <a:alpha val="100000"/>
                      </a:srgbClr>
                    </a:gs>
                    <a:gs pos="75000">
                      <a:srgbClr val="D0195A">
                        <a:alpha val="100000"/>
                      </a:srgbClr>
                    </a:gs>
                    <a:gs pos="100000">
                      <a:srgbClr val="CE0047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50800" algn="tl" dir="5460000" dist="39000">
                    <a:srgbClr val="000000">
                      <a:alpha val="38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التاريخ المغناطيسي للأرض</a:t>
            </a:r>
            <a:endParaRPr b="1" i="0" sz="4000" u="none" cap="none" strike="noStrike">
              <a:gradFill>
                <a:gsLst>
                  <a:gs pos="0">
                    <a:srgbClr val="FD6D99">
                      <a:alpha val="100000"/>
                    </a:srgbClr>
                  </a:gs>
                  <a:gs pos="75000">
                    <a:srgbClr val="D0195A">
                      <a:alpha val="100000"/>
                    </a:srgbClr>
                  </a:gs>
                  <a:gs pos="100000">
                    <a:srgbClr val="CE0047">
                      <a:alpha val="100000"/>
                    </a:srgbClr>
                  </a:gs>
                </a:gsLst>
                <a:lin ang="5400000" scaled="0"/>
              </a:gradFill>
              <a:effectLst>
                <a:outerShdw blurRad="50800" algn="tl" dir="5460000" dist="39000">
                  <a:srgbClr val="000000">
                    <a:alpha val="38000"/>
                  </a:srgbClr>
                </a:outerShdw>
              </a:effectLs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4"/>
          <p:cNvPicPr preferRelativeResize="0"/>
          <p:nvPr/>
        </p:nvPicPr>
        <p:blipFill rotWithShape="1">
          <a:blip r:embed="rId3">
            <a:alphaModFix/>
          </a:blip>
          <a:srcRect b="17804" l="13773" r="14562" t="23396"/>
          <a:stretch/>
        </p:blipFill>
        <p:spPr>
          <a:xfrm>
            <a:off x="900112" y="404812"/>
            <a:ext cx="7775573" cy="6192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5"/>
          <p:cNvPicPr preferRelativeResize="0"/>
          <p:nvPr/>
        </p:nvPicPr>
        <p:blipFill rotWithShape="1">
          <a:blip r:embed="rId3">
            <a:alphaModFix/>
          </a:blip>
          <a:srcRect b="37704" l="35968" r="48946" t="21351"/>
          <a:stretch/>
        </p:blipFill>
        <p:spPr>
          <a:xfrm>
            <a:off x="3419475" y="-25400"/>
            <a:ext cx="5724523" cy="688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00" y="22225"/>
            <a:ext cx="336867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9050" y="2565400"/>
            <a:ext cx="3438524" cy="42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 b="41600" l="29525" r="48424" t="28998"/>
          <a:stretch/>
        </p:blipFill>
        <p:spPr>
          <a:xfrm>
            <a:off x="250825" y="206375"/>
            <a:ext cx="8424864" cy="63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/>
        </p:nvSpPr>
        <p:spPr>
          <a:xfrm>
            <a:off x="4211637" y="3213100"/>
            <a:ext cx="4572000" cy="18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تصف خصائص المغانط ومنشأ المغناطيسية في المواد</a:t>
            </a:r>
            <a:endParaRPr/>
          </a:p>
          <a:p>
            <a:pPr indent="-17780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تقارن بين المجالات </a:t>
            </a:r>
            <a:r>
              <a:rPr b="1" i="0" lang="ar-SA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المغناطيسية</a:t>
            </a:r>
            <a:r>
              <a:rPr b="1" i="0" lang="ar-SA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المختلفة . </a:t>
            </a:r>
            <a:endParaRPr/>
          </a:p>
        </p:txBody>
      </p:sp>
      <p:pic>
        <p:nvPicPr>
          <p:cNvPr id="254" name="Google Shape;254;p27"/>
          <p:cNvPicPr preferRelativeResize="0"/>
          <p:nvPr/>
        </p:nvPicPr>
        <p:blipFill rotWithShape="1">
          <a:blip r:embed="rId3">
            <a:alphaModFix/>
          </a:blip>
          <a:srcRect b="48930" l="13699" r="8242" t="42331"/>
          <a:stretch/>
        </p:blipFill>
        <p:spPr>
          <a:xfrm>
            <a:off x="611187" y="1196975"/>
            <a:ext cx="7272336" cy="12461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 txBox="1"/>
          <p:nvPr/>
        </p:nvSpPr>
        <p:spPr>
          <a:xfrm>
            <a:off x="0" y="2492375"/>
            <a:ext cx="3744900" cy="148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400"/>
              <a:buFont typeface="Trebuchet MS"/>
              <a:buNone/>
            </a:pPr>
            <a:r>
              <a:rPr b="0" i="0" lang="ar-SA" sz="24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 المستقطب       المجالات المغناطيسية       التدفق المغناطيسي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400"/>
              <a:buFont typeface="Trebuchet MS"/>
              <a:buNone/>
            </a:pPr>
            <a:r>
              <a:rPr b="0" i="0" lang="ar-SA" sz="24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الملف اللولبي     المغناطيس الكهربي       المنطقة المغناطيسية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81A8"/>
              </a:buClr>
              <a:buSzPts val="2400"/>
              <a:buFont typeface="Trebuchet MS"/>
              <a:buNone/>
            </a:pPr>
            <a:r>
              <a:rPr b="0" i="0" lang="ar-SA" sz="2400" u="none">
                <a:solidFill>
                  <a:srgbClr val="DC81A8"/>
                </a:solidFill>
                <a:latin typeface="Trebuchet MS"/>
                <a:ea typeface="Trebuchet MS"/>
                <a:cs typeface="Trebuchet MS"/>
                <a:sym typeface="Trebuchet MS"/>
              </a:rPr>
              <a:t>القاعدة الأولي لليد اليمنى          القاعدة الثانية لليد اليمنى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DC81A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1042987" y="0"/>
            <a:ext cx="72009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ar-SA" sz="4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الدرس 1 المغانط الدائمة والمؤقتة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/>
        </p:nvSpPr>
        <p:spPr>
          <a:xfrm>
            <a:off x="-252412" y="2852737"/>
            <a:ext cx="92886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المستقطب- المجالات المغناطيسية -  التدفق المغناطيسي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الملف اللولبي   -  المغناطيس الكهربي   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المنطقة المغناطيسية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sp>
        <p:nvSpPr>
          <p:cNvPr id="262" name="Google Shape;262;p28"/>
          <p:cNvSpPr txBox="1"/>
          <p:nvPr/>
        </p:nvSpPr>
        <p:spPr>
          <a:xfrm>
            <a:off x="611187" y="404812"/>
            <a:ext cx="82089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ar-SA" sz="3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نشاط 2  / باستراتيجية  الكلمات المفتاحية  استخدمي مساحتك الحرة في الدفتر وكتابك المدرسي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ar-SA" sz="36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تشاركي مع افراد مجموعتك ودوني كل ماتعرفينه من خبرات سابقة عن الكلمات التالية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/>
          <p:nvPr>
            <p:ph type="title"/>
          </p:nvPr>
        </p:nvSpPr>
        <p:spPr>
          <a:xfrm>
            <a:off x="609600" y="609600"/>
            <a:ext cx="63483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0" i="0" lang="ar-SA" sz="3600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نشاط 3(  تهيئة ))</a:t>
            </a:r>
            <a:endParaRPr/>
          </a:p>
        </p:txBody>
      </p:sp>
      <p:sp>
        <p:nvSpPr>
          <p:cNvPr id="268" name="Google Shape;268;p29"/>
          <p:cNvSpPr txBox="1"/>
          <p:nvPr>
            <p:ph idx="1" type="body"/>
          </p:nvPr>
        </p:nvSpPr>
        <p:spPr>
          <a:xfrm>
            <a:off x="609600" y="2160587"/>
            <a:ext cx="63483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 cap="none" strike="noStrik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بين يديك  مغناطيسيان استفيد ي    منهما للإجابة عما يلي والوصول للخصائص العامة للمغانط :</a:t>
            </a:r>
            <a:endParaRPr/>
          </a:p>
          <a:p>
            <a:pPr indent="-251459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1- ما هو المغناطيس.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2- كم قطبا للمغناطيس.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3- ماذا يحدث للأقطاب المتشابهة والأقطاب المختلفة عندما تقرب الى بعضها .</a:t>
            </a:r>
            <a:endParaRPr/>
          </a:p>
          <a:p>
            <a:pPr indent="-342900" lvl="0" marL="3429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►"/>
            </a:pPr>
            <a:r>
              <a:rPr b="0" i="0" lang="ar-SA" sz="18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4- هل يمكن ان يوجد مغناطيس بقطب واحد فقط </a:t>
            </a:r>
            <a:r>
              <a:rPr b="0" i="0" lang="ar-SA" sz="1800" u="none" cap="none" strike="noStrik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/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476250"/>
            <a:ext cx="2355850" cy="130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واجهة">
  <a:themeElements>
    <a:clrScheme name="واجهة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واجهة">
  <a:themeElements>
    <a:clrScheme name="واجهة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واجهة">
  <a:themeElements>
    <a:clrScheme name="واجهة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واجهة">
  <a:themeElements>
    <a:clrScheme name="واجهة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