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2"/>
  </p:notesMasterIdLst>
  <p:sldIdLst>
    <p:sldId id="310" r:id="rId2"/>
    <p:sldId id="330" r:id="rId3"/>
    <p:sldId id="331" r:id="rId4"/>
    <p:sldId id="273" r:id="rId5"/>
    <p:sldId id="275" r:id="rId6"/>
    <p:sldId id="346" r:id="rId7"/>
    <p:sldId id="442" r:id="rId8"/>
    <p:sldId id="443" r:id="rId9"/>
    <p:sldId id="445" r:id="rId10"/>
    <p:sldId id="446" r:id="rId11"/>
    <p:sldId id="347" r:id="rId12"/>
    <p:sldId id="447" r:id="rId13"/>
    <p:sldId id="444" r:id="rId14"/>
    <p:sldId id="281" r:id="rId15"/>
    <p:sldId id="345" r:id="rId16"/>
    <p:sldId id="261" r:id="rId17"/>
    <p:sldId id="324" r:id="rId18"/>
    <p:sldId id="350" r:id="rId19"/>
    <p:sldId id="449" r:id="rId20"/>
    <p:sldId id="450" r:id="rId21"/>
    <p:sldId id="448" r:id="rId22"/>
    <p:sldId id="451" r:id="rId23"/>
    <p:sldId id="258" r:id="rId24"/>
    <p:sldId id="453" r:id="rId25"/>
    <p:sldId id="452" r:id="rId26"/>
    <p:sldId id="456" r:id="rId27"/>
    <p:sldId id="457" r:id="rId28"/>
    <p:sldId id="455" r:id="rId29"/>
    <p:sldId id="454" r:id="rId30"/>
    <p:sldId id="354" r:id="rId31"/>
    <p:sldId id="458" r:id="rId32"/>
    <p:sldId id="459" r:id="rId33"/>
    <p:sldId id="360" r:id="rId34"/>
    <p:sldId id="460" r:id="rId35"/>
    <p:sldId id="462" r:id="rId36"/>
    <p:sldId id="363" r:id="rId37"/>
    <p:sldId id="276" r:id="rId38"/>
    <p:sldId id="463" r:id="rId39"/>
    <p:sldId id="465" r:id="rId40"/>
    <p:sldId id="464" r:id="rId41"/>
    <p:sldId id="466" r:id="rId42"/>
    <p:sldId id="467" r:id="rId43"/>
    <p:sldId id="469" r:id="rId44"/>
    <p:sldId id="470" r:id="rId45"/>
    <p:sldId id="370" r:id="rId46"/>
    <p:sldId id="371" r:id="rId47"/>
    <p:sldId id="264" r:id="rId48"/>
    <p:sldId id="265" r:id="rId49"/>
    <p:sldId id="290" r:id="rId50"/>
    <p:sldId id="471" r:id="rId51"/>
  </p:sldIdLst>
  <p:sldSz cx="18288000" cy="10287000"/>
  <p:notesSz cx="6858000" cy="9144000"/>
  <p:embeddedFontLst>
    <p:embeddedFont>
      <p:font typeface="Abadi Extra Light" panose="020B0204020104020204" pitchFamily="34" charset="0"/>
      <p:regular r:id="rId53"/>
    </p:embeddedFont>
    <p:embeddedFont>
      <p:font typeface="ADLaM Display" panose="02010000000000000000" pitchFamily="2" charset="0"/>
      <p:regular r:id="rId54"/>
    </p:embeddedFont>
    <p:embeddedFont>
      <p:font typeface="Aharoni" panose="02010803020104030203" pitchFamily="2" charset="-79"/>
      <p:bold r:id="rId55"/>
    </p:embeddedFont>
    <p:embeddedFont>
      <p:font typeface="Arial Rounded MT Bold" panose="020F0704030504030204" pitchFamily="34" charset="0"/>
      <p:regular r:id="rId56"/>
    </p:embeddedFont>
    <p:embeddedFont>
      <p:font typeface="Boucherie Block" panose="02000506000000020004" pitchFamily="2" charset="0"/>
      <p:regular r:id="rId57"/>
      <p:bold r:id="rId58"/>
      <p:italic r:id="rId59"/>
    </p:embeddedFont>
    <p:embeddedFont>
      <p:font typeface="Comic Sans MS" panose="030F0702030302020204" pitchFamily="66" charset="0"/>
      <p:regular r:id="rId60"/>
      <p:bold r:id="rId61"/>
      <p:italic r:id="rId62"/>
      <p:boldItalic r:id="rId63"/>
    </p:embeddedFont>
    <p:embeddedFont>
      <p:font typeface="Dreaming Outloud Pro" panose="03050502040302030504" pitchFamily="66" charset="0"/>
      <p:regular r:id="rId64"/>
      <p:italic r:id="rId65"/>
    </p:embeddedFont>
    <p:embeddedFont>
      <p:font typeface="Impact" panose="020B0806030902050204" pitchFamily="34" charset="0"/>
      <p:regular r:id="rId66"/>
    </p:embeddedFont>
    <p:embeddedFont>
      <p:font typeface="More Sugar Thin" panose="020B0604020202020204" charset="0"/>
      <p:regular r:id="rId67"/>
    </p:embeddedFont>
    <p:embeddedFont>
      <p:font typeface="PT Sans" panose="020B0503020203020204" pitchFamily="34" charset="0"/>
      <p:regular r:id="rId68"/>
      <p:bold r:id="rId69"/>
      <p:italic r:id="rId70"/>
      <p:boldItalic r:id="rId71"/>
    </p:embeddedFont>
    <p:embeddedFont>
      <p:font typeface="Sitka Display" pitchFamily="2" charset="0"/>
      <p:regular r:id="rId72"/>
      <p:bold r:id="rId73"/>
      <p:italic r:id="rId74"/>
      <p:boldItalic r:id="rId75"/>
    </p:embeddedFont>
    <p:embeddedFont>
      <p:font typeface="Source Sans Pro Black" panose="020B0803030403020204" pitchFamily="34" charset="0"/>
      <p:bold r:id="rId76"/>
      <p:boldItalic r:id="rId77"/>
    </p:embeddedFont>
  </p:embeddedFontLst>
  <p:defaultTextStyle>
    <a:defPPr>
      <a:defRPr lang="en-US"/>
    </a:defPPr>
    <a:lvl1pPr marL="0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96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93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89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85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82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78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74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71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E8DA"/>
    <a:srgbClr val="339933"/>
    <a:srgbClr val="00CC00"/>
    <a:srgbClr val="ACE5DE"/>
    <a:srgbClr val="FFFFCC"/>
    <a:srgbClr val="FFCC99"/>
    <a:srgbClr val="FF5050"/>
    <a:srgbClr val="EECE3F"/>
    <a:srgbClr val="B4C6AE"/>
    <a:srgbClr val="F069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87487" autoAdjust="0"/>
  </p:normalViewPr>
  <p:slideViewPr>
    <p:cSldViewPr>
      <p:cViewPr varScale="1">
        <p:scale>
          <a:sx n="37" d="100"/>
          <a:sy n="37" d="100"/>
        </p:scale>
        <p:origin x="131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1.fntdata"/><Relationship Id="rId68" Type="http://schemas.openxmlformats.org/officeDocument/2006/relationships/font" Target="fonts/font16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74" Type="http://schemas.openxmlformats.org/officeDocument/2006/relationships/font" Target="fonts/font22.fntdata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font" Target="fonts/font17.fntdata"/><Relationship Id="rId77" Type="http://schemas.openxmlformats.org/officeDocument/2006/relationships/font" Target="fonts/font2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20.fntdata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7.fntdata"/><Relationship Id="rId67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70" Type="http://schemas.openxmlformats.org/officeDocument/2006/relationships/font" Target="fonts/font18.fntdata"/><Relationship Id="rId75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73" Type="http://schemas.openxmlformats.org/officeDocument/2006/relationships/font" Target="fonts/font21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3.fntdata"/><Relationship Id="rId76" Type="http://schemas.openxmlformats.org/officeDocument/2006/relationships/font" Target="fonts/font24.fntdata"/><Relationship Id="rId7" Type="http://schemas.openxmlformats.org/officeDocument/2006/relationships/slide" Target="slides/slide6.xml"/><Relationship Id="rId71" Type="http://schemas.openxmlformats.org/officeDocument/2006/relationships/font" Target="fonts/font19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B58D70C-F1A2-42FD-8A8D-DBA08D12AC29}" type="datetimeFigureOut">
              <a:rPr lang="ar-SA" smtClean="0"/>
              <a:t>08/07/45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1883A12-4D16-4E15-8089-6126E46B70D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35001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96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93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89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85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82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78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74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71" algn="r" defTabSz="91439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4120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659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3056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685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9998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6784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5426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6508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0542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6075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699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1226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2143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3688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7708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175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9272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4514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6304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83A12-4D16-4E15-8089-6126E46B70D0}" type="slidenum">
              <a:rPr lang="ar-SA" smtClean="0"/>
              <a:t>45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40542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325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090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986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549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2445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3056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83A12-4D16-4E15-8089-6126E46B70D0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35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microsoft.com/office/2007/relationships/hdphoto" Target="../media/hdphoto6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4065087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microsoft.com/office/2007/relationships/hdphoto" Target="../media/hdphoto9.wdp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ordwall.net/resource/29874453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17/06/relationships/model3d" Target="../media/model3d2.glb"/><Relationship Id="rId3" Type="http://schemas.microsoft.com/office/2007/relationships/hdphoto" Target="../media/hdphoto12.wdp"/><Relationship Id="rId7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microsoft.com/office/2017/06/relationships/model3d" Target="../media/model3d1.glb"/><Relationship Id="rId5" Type="http://schemas.microsoft.com/office/2007/relationships/hdphoto" Target="../media/hdphoto13.wdp"/><Relationship Id="rId4" Type="http://schemas.openxmlformats.org/officeDocument/2006/relationships/image" Target="../media/image58.png"/><Relationship Id="rId9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8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0EED948-51B9-0931-2D08-B872B7E22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05800" y="266700"/>
            <a:ext cx="97536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2"/>
          <p:cNvSpPr txBox="1"/>
          <p:nvPr/>
        </p:nvSpPr>
        <p:spPr>
          <a:xfrm>
            <a:off x="-597307" y="2705100"/>
            <a:ext cx="9349314" cy="46935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700" b="0" i="0" u="none" strike="noStrike" kern="1200" cap="none" spc="158" normalizeH="0" baseline="0" noProof="0" dirty="0">
                <a:ln w="381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ea typeface="Source Sans Pro Black" panose="020B0803030403020204" pitchFamily="34" charset="0"/>
              </a:rPr>
              <a:t>Good </a:t>
            </a:r>
          </a:p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158" normalizeH="0" baseline="0" noProof="0" dirty="0">
                <a:ln w="381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Impact" panose="020B0806030902050204" pitchFamily="34" charset="0"/>
                <a:ea typeface="Source Sans Pro Black" panose="020B0803030403020204" pitchFamily="34" charset="0"/>
              </a:rPr>
              <a:t>Morning</a:t>
            </a:r>
            <a:endParaRPr kumimoji="0" lang="en-US" sz="12600" b="0" i="0" u="none" strike="noStrike" kern="1200" cap="none" spc="158" normalizeH="0" baseline="0" noProof="0" dirty="0">
              <a:ln w="38100"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Impact" panose="020B0806030902050204" pitchFamily="34" charset="0"/>
              <a:ea typeface="Source Sans Pro Black" panose="020B0803030403020204" pitchFamily="34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AF335512-371D-C499-1C2F-C6317E35B8CA}"/>
              </a:ext>
            </a:extLst>
          </p:cNvPr>
          <p:cNvSpPr/>
          <p:nvPr/>
        </p:nvSpPr>
        <p:spPr>
          <a:xfrm>
            <a:off x="-114300" y="9405030"/>
            <a:ext cx="18516600" cy="881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38094" y="9633630"/>
            <a:ext cx="16427826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ts val="39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KFGQPC Uthman Taha Naskh"/>
                <a:ea typeface="+mn-ea"/>
                <a:cs typeface="Arial" panose="020B0604020202020204" pitchFamily="34" charset="0"/>
              </a:rPr>
              <a:t>اللَّهُمَّ انْفَعْنِي بما علمتني، وعلمني ما ينفعني، وَارْزُقْنِي علماً ينفعني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33034"/>
              </a:solidFill>
              <a:effectLst/>
              <a:uLnTx/>
              <a:uFillTx/>
              <a:latin typeface="More Sugar Thin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lock clipart telling time high resolution images by EduArt Creations">
            <a:extLst>
              <a:ext uri="{FF2B5EF4-FFF2-40B4-BE49-F238E27FC236}">
                <a16:creationId xmlns:a16="http://schemas.microsoft.com/office/drawing/2014/main" id="{1C710C73-9FFF-73AD-AD32-8C4629BE253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91014" y="4070081"/>
            <a:ext cx="7019102" cy="541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442FFDA3-2BE5-45BF-4901-047209936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" y="154880"/>
            <a:ext cx="4876799" cy="675534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1BFE3BF6-42F9-D074-0686-87AF27697593}"/>
              </a:ext>
            </a:extLst>
          </p:cNvPr>
          <p:cNvSpPr/>
          <p:nvPr/>
        </p:nvSpPr>
        <p:spPr>
          <a:xfrm>
            <a:off x="11169" y="1134756"/>
            <a:ext cx="5029200" cy="914400"/>
          </a:xfrm>
          <a:prstGeom prst="rect">
            <a:avLst/>
          </a:prstGeom>
          <a:solidFill>
            <a:srgbClr val="C050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Time</a:t>
            </a:r>
            <a:endParaRPr kumimoji="0" lang="ar-SA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C0EFEF30-8FCA-6DED-DCB2-4F52922F3D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4" t="2758" r="68354"/>
          <a:stretch/>
        </p:blipFill>
        <p:spPr>
          <a:xfrm>
            <a:off x="6781800" y="154880"/>
            <a:ext cx="2924135" cy="99116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2CC92F7-3326-1278-A218-96F3217AF8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070" t="2051" r="556" b="707"/>
          <a:stretch/>
        </p:blipFill>
        <p:spPr>
          <a:xfrm>
            <a:off x="14082812" y="82863"/>
            <a:ext cx="3322654" cy="99116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258038F-047E-D5C0-D69F-6D6E272631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727" t="1623" r="36021" b="1135"/>
          <a:stretch/>
        </p:blipFill>
        <p:spPr>
          <a:xfrm>
            <a:off x="10432306" y="82863"/>
            <a:ext cx="2924135" cy="99116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64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:a16="http://schemas.microsoft.com/office/drawing/2014/main" id="{442FFDA3-2BE5-45BF-4901-047209936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154880"/>
            <a:ext cx="6693244" cy="927148"/>
          </a:xfrm>
          <a:prstGeom prst="rect">
            <a:avLst/>
          </a:prstGeom>
        </p:spPr>
      </p:pic>
      <p:pic>
        <p:nvPicPr>
          <p:cNvPr id="4102" name="Picture 6" descr="Asking for the Time — Ellii (formerly ESL Library)">
            <a:extLst>
              <a:ext uri="{FF2B5EF4-FFF2-40B4-BE49-F238E27FC236}">
                <a16:creationId xmlns:a16="http://schemas.microsoft.com/office/drawing/2014/main" id="{DD20E4E0-C9F2-CEC9-5F79-AFDD9BA43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B9CA3F"/>
              </a:clrFrom>
              <a:clrTo>
                <a:srgbClr val="B9CA3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5400" y="-203509"/>
            <a:ext cx="10287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فقاعة الكلام: بيضاوية 9">
            <a:extLst>
              <a:ext uri="{FF2B5EF4-FFF2-40B4-BE49-F238E27FC236}">
                <a16:creationId xmlns:a16="http://schemas.microsoft.com/office/drawing/2014/main" id="{BBC7BD23-F7E9-49D4-C569-A513A09C1377}"/>
              </a:ext>
            </a:extLst>
          </p:cNvPr>
          <p:cNvSpPr/>
          <p:nvPr/>
        </p:nvSpPr>
        <p:spPr>
          <a:xfrm>
            <a:off x="13563600" y="1105230"/>
            <a:ext cx="4038600" cy="2117781"/>
          </a:xfrm>
          <a:prstGeom prst="wedgeEllipseCallout">
            <a:avLst>
              <a:gd name="adj1" fmla="val -43398"/>
              <a:gd name="adj2" fmla="val 67735"/>
            </a:avLst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What time is it?</a:t>
            </a:r>
            <a:endParaRPr kumimoji="0" lang="ar-SA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2" name="فقاعة الكلام: بيضاوية 11">
            <a:extLst>
              <a:ext uri="{FF2B5EF4-FFF2-40B4-BE49-F238E27FC236}">
                <a16:creationId xmlns:a16="http://schemas.microsoft.com/office/drawing/2014/main" id="{9B4D463F-C04B-CA1C-5A4A-5A6C6E613BEF}"/>
              </a:ext>
            </a:extLst>
          </p:cNvPr>
          <p:cNvSpPr/>
          <p:nvPr/>
        </p:nvSpPr>
        <p:spPr>
          <a:xfrm>
            <a:off x="978245" y="2164120"/>
            <a:ext cx="4038600" cy="2117781"/>
          </a:xfrm>
          <a:prstGeom prst="wedgeEllipseCallout">
            <a:avLst>
              <a:gd name="adj1" fmla="val 80340"/>
              <a:gd name="adj2" fmla="val 63718"/>
            </a:avLst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It’s four o’clock.</a:t>
            </a:r>
            <a:endParaRPr kumimoji="0" lang="ar-SA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33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97DE4386-CEDD-A3E9-1561-0FBCB50A4DEE}"/>
              </a:ext>
            </a:extLst>
          </p:cNvPr>
          <p:cNvSpPr/>
          <p:nvPr/>
        </p:nvSpPr>
        <p:spPr>
          <a:xfrm>
            <a:off x="14734040" y="1029875"/>
            <a:ext cx="3505200" cy="92714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Vocabulary </a:t>
            </a:r>
            <a:endParaRPr kumimoji="0" lang="ar-SA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254F426C-4FEF-B829-2747-350FD2229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154880"/>
            <a:ext cx="6693244" cy="927148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D89D07C4-F3EC-3CB4-F798-611DE1CF0BDF}"/>
              </a:ext>
            </a:extLst>
          </p:cNvPr>
          <p:cNvSpPr/>
          <p:nvPr/>
        </p:nvSpPr>
        <p:spPr>
          <a:xfrm>
            <a:off x="1336005" y="2857500"/>
            <a:ext cx="15615989" cy="2971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. What activities on page 88 do you do every day? Write them in order from morning to night.</a:t>
            </a:r>
            <a:endParaRPr kumimoji="0" lang="ar-SA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F8EE6ACD-CE74-582B-C4A7-B637F1376A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898"/>
          <a:stretch/>
        </p:blipFill>
        <p:spPr>
          <a:xfrm>
            <a:off x="13978038" y="235854"/>
            <a:ext cx="4261202" cy="56424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349447FB-D708-5C02-C9EC-18800A87A6AB}"/>
              </a:ext>
            </a:extLst>
          </p:cNvPr>
          <p:cNvGrpSpPr/>
          <p:nvPr/>
        </p:nvGrpSpPr>
        <p:grpSpPr>
          <a:xfrm rot="843244">
            <a:off x="15285942" y="7125750"/>
            <a:ext cx="2338269" cy="2549336"/>
            <a:chOff x="228600" y="7309526"/>
            <a:chExt cx="2338269" cy="2549336"/>
          </a:xfrm>
        </p:grpSpPr>
        <p:pic>
          <p:nvPicPr>
            <p:cNvPr id="4" name="Picture 4" descr="V) Verb &quot;to be&quot; Questions | Baamboozle - Baamboozle | The Most Fun  Classroom Games!">
              <a:extLst>
                <a:ext uri="{FF2B5EF4-FFF2-40B4-BE49-F238E27FC236}">
                  <a16:creationId xmlns:a16="http://schemas.microsoft.com/office/drawing/2014/main" id="{B407B39F-ED3B-CDEB-EFE0-7B827BA3ED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89117">
              <a:off x="378971" y="7670964"/>
              <a:ext cx="2187898" cy="2187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A0964EAC-F7C4-471B-F9D4-AF6CD7ABFB50}"/>
                </a:ext>
              </a:extLst>
            </p:cNvPr>
            <p:cNvSpPr/>
            <p:nvPr/>
          </p:nvSpPr>
          <p:spPr>
            <a:xfrm>
              <a:off x="228600" y="7309526"/>
              <a:ext cx="2199344" cy="18074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prstTxWarp prst="textArchUp">
                <a:avLst>
                  <a:gd name="adj" fmla="val 10189867"/>
                </a:avLst>
              </a:prstTxWarp>
            </a:bodyPr>
            <a:lstStyle/>
            <a:p>
              <a:pPr marL="0" marR="0" lvl="0" indent="0" algn="r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 w="0">
                    <a:noFill/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Dreaming Outloud Pro" panose="03050502040302030504" pitchFamily="66" charset="0"/>
                  <a:ea typeface="Source Sans Pro Black" panose="020B0803030403020204" pitchFamily="34" charset="0"/>
                  <a:cs typeface="Dreaming Outloud Pro" panose="03050502040302030504" pitchFamily="66" charset="0"/>
                </a:rPr>
                <a:t>Nice</a:t>
              </a:r>
              <a:endParaRPr kumimoji="0" lang="ar-SA" sz="72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Dreaming Outloud Pro" panose="03050502040302030504" pitchFamily="66" charset="0"/>
                <a:ea typeface="Source Sans Pro Black" panose="020B0803030403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481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254F426C-4FEF-B829-2747-350FD2229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154880"/>
            <a:ext cx="6693244" cy="927148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F8EE6ACD-CE74-582B-C4A7-B637F1376A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898"/>
          <a:stretch/>
        </p:blipFill>
        <p:spPr>
          <a:xfrm>
            <a:off x="13978038" y="235854"/>
            <a:ext cx="4261202" cy="5642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8C793D9-2734-6CD7-F3A0-63326DF3533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1" y="3162301"/>
            <a:ext cx="17775509" cy="4267200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F70B42CF-92C9-6F6F-5E49-8E6165A3CBD0}"/>
              </a:ext>
            </a:extLst>
          </p:cNvPr>
          <p:cNvSpPr/>
          <p:nvPr/>
        </p:nvSpPr>
        <p:spPr>
          <a:xfrm>
            <a:off x="1066800" y="4152900"/>
            <a:ext cx="10548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Yes</a:t>
            </a:r>
            <a:endParaRPr kumimoji="0" lang="ar-SA" sz="4000" b="0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5C6C28DA-8BCB-7158-A303-DA853A1C502C}"/>
              </a:ext>
            </a:extLst>
          </p:cNvPr>
          <p:cNvSpPr/>
          <p:nvPr/>
        </p:nvSpPr>
        <p:spPr>
          <a:xfrm>
            <a:off x="1238065" y="4891605"/>
            <a:ext cx="8835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No</a:t>
            </a:r>
            <a:endParaRPr kumimoji="0" lang="ar-SA" sz="4000" b="0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2E5B7DAF-4F3A-4E8B-2390-CFD74C7797A5}"/>
              </a:ext>
            </a:extLst>
          </p:cNvPr>
          <p:cNvSpPr/>
          <p:nvPr/>
        </p:nvSpPr>
        <p:spPr>
          <a:xfrm>
            <a:off x="1152433" y="5791200"/>
            <a:ext cx="10548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Yes</a:t>
            </a:r>
            <a:endParaRPr kumimoji="0" lang="ar-SA" sz="4000" b="0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D51336C3-276E-7971-E105-215345147313}"/>
              </a:ext>
            </a:extLst>
          </p:cNvPr>
          <p:cNvSpPr/>
          <p:nvPr/>
        </p:nvSpPr>
        <p:spPr>
          <a:xfrm>
            <a:off x="1152433" y="6542233"/>
            <a:ext cx="10548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Yes</a:t>
            </a:r>
            <a:endParaRPr kumimoji="0" lang="ar-SA" sz="4000" b="0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0C68D556-54E1-3568-660D-D4AB8A7CE568}"/>
              </a:ext>
            </a:extLst>
          </p:cNvPr>
          <p:cNvSpPr/>
          <p:nvPr/>
        </p:nvSpPr>
        <p:spPr>
          <a:xfrm>
            <a:off x="9906000" y="4152900"/>
            <a:ext cx="8835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No</a:t>
            </a:r>
            <a:endParaRPr kumimoji="0" lang="ar-SA" sz="4000" b="0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175A3D06-9688-8A55-ED72-984C0885E153}"/>
              </a:ext>
            </a:extLst>
          </p:cNvPr>
          <p:cNvSpPr/>
          <p:nvPr/>
        </p:nvSpPr>
        <p:spPr>
          <a:xfrm>
            <a:off x="9820368" y="4941958"/>
            <a:ext cx="10548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Yes</a:t>
            </a:r>
            <a:endParaRPr kumimoji="0" lang="ar-SA" sz="4000" b="0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67412D4B-5E47-B56B-808C-37116DFC1A73}"/>
              </a:ext>
            </a:extLst>
          </p:cNvPr>
          <p:cNvSpPr/>
          <p:nvPr/>
        </p:nvSpPr>
        <p:spPr>
          <a:xfrm>
            <a:off x="9820368" y="5769266"/>
            <a:ext cx="8835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No</a:t>
            </a:r>
            <a:endParaRPr kumimoji="0" lang="ar-SA" sz="4000" b="0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2A29F63B-9C34-16C2-94FE-04D48D9C1652}"/>
              </a:ext>
            </a:extLst>
          </p:cNvPr>
          <p:cNvSpPr/>
          <p:nvPr/>
        </p:nvSpPr>
        <p:spPr>
          <a:xfrm>
            <a:off x="9820368" y="6499896"/>
            <a:ext cx="8835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No</a:t>
            </a:r>
            <a:endParaRPr kumimoji="0" lang="ar-SA" sz="4000" b="0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8DA286AE-0647-9DF0-0427-69AA67EFD09A}"/>
              </a:ext>
            </a:extLst>
          </p:cNvPr>
          <p:cNvGrpSpPr/>
          <p:nvPr/>
        </p:nvGrpSpPr>
        <p:grpSpPr>
          <a:xfrm rot="843244">
            <a:off x="9178654" y="746599"/>
            <a:ext cx="2338269" cy="2549336"/>
            <a:chOff x="228600" y="7309526"/>
            <a:chExt cx="2338269" cy="2549336"/>
          </a:xfrm>
        </p:grpSpPr>
        <p:pic>
          <p:nvPicPr>
            <p:cNvPr id="29" name="Picture 4" descr="V) Verb &quot;to be&quot; Questions | Baamboozle - Baamboozle | The Most Fun  Classroom Games!">
              <a:extLst>
                <a:ext uri="{FF2B5EF4-FFF2-40B4-BE49-F238E27FC236}">
                  <a16:creationId xmlns:a16="http://schemas.microsoft.com/office/drawing/2014/main" id="{8B93584C-97AE-DBC4-E18F-550B90CA7E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89117">
              <a:off x="378971" y="7670964"/>
              <a:ext cx="2187898" cy="2187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مستطيل 29">
              <a:extLst>
                <a:ext uri="{FF2B5EF4-FFF2-40B4-BE49-F238E27FC236}">
                  <a16:creationId xmlns:a16="http://schemas.microsoft.com/office/drawing/2014/main" id="{EF8D6E04-F2F7-933E-B5A6-FF54B607EEBC}"/>
                </a:ext>
              </a:extLst>
            </p:cNvPr>
            <p:cNvSpPr/>
            <p:nvPr/>
          </p:nvSpPr>
          <p:spPr>
            <a:xfrm>
              <a:off x="228600" y="7309526"/>
              <a:ext cx="2199344" cy="18074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prstTxWarp prst="textArchUp">
                <a:avLst>
                  <a:gd name="adj" fmla="val 10189867"/>
                </a:avLst>
              </a:prstTxWarp>
            </a:bodyPr>
            <a:lstStyle/>
            <a:p>
              <a:pPr marL="0" marR="0" lvl="0" indent="0" algn="r" defTabSz="9143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 w="0">
                    <a:noFill/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Dreaming Outloud Pro" panose="03050502040302030504" pitchFamily="66" charset="0"/>
                  <a:ea typeface="Source Sans Pro Black" panose="020B0803030403020204" pitchFamily="34" charset="0"/>
                  <a:cs typeface="Dreaming Outloud Pro" panose="03050502040302030504" pitchFamily="66" charset="0"/>
                </a:rPr>
                <a:t>Nice</a:t>
              </a:r>
              <a:endParaRPr kumimoji="0" lang="ar-SA" sz="72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Dreaming Outloud Pro" panose="03050502040302030504" pitchFamily="66" charset="0"/>
                <a:ea typeface="Source Sans Pro Black" panose="020B0803030403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701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 descr="Future Predictions | Baamboozle - Baamboozle | The Most Fun Classroom Games!">
            <a:extLst>
              <a:ext uri="{FF2B5EF4-FFF2-40B4-BE49-F238E27FC236}">
                <a16:creationId xmlns:a16="http://schemas.microsoft.com/office/drawing/2014/main" id="{5C2A09CB-0465-0CCD-F77A-B3D598EE7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594" y="2705100"/>
            <a:ext cx="10842812" cy="670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43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en to Move On to the Next Lesson - Hoffman Academy Blog">
            <a:extLst>
              <a:ext uri="{FF2B5EF4-FFF2-40B4-BE49-F238E27FC236}">
                <a16:creationId xmlns:a16="http://schemas.microsoft.com/office/drawing/2014/main" id="{4E391FBE-F590-3029-7847-757E0519C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723900"/>
            <a:ext cx="13868400" cy="925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72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95A48A62-625A-F6AE-0FD5-149A21CD9426}"/>
              </a:ext>
            </a:extLst>
          </p:cNvPr>
          <p:cNvSpPr/>
          <p:nvPr/>
        </p:nvSpPr>
        <p:spPr>
          <a:xfrm>
            <a:off x="1274052" y="797941"/>
            <a:ext cx="11070348" cy="1833535"/>
          </a:xfrm>
          <a:prstGeom prst="rect">
            <a:avLst/>
          </a:prstGeom>
          <a:solidFill>
            <a:srgbClr val="FEFE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" name="TextBox 2"/>
          <p:cNvSpPr txBox="1"/>
          <p:nvPr/>
        </p:nvSpPr>
        <p:spPr>
          <a:xfrm>
            <a:off x="2090712" y="1076838"/>
            <a:ext cx="11310114" cy="1586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00"/>
              </a:lnSpc>
            </a:pPr>
            <a:r>
              <a:rPr lang="en-US" sz="11500" spc="128" dirty="0">
                <a:solidFill>
                  <a:srgbClr val="C00000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cs typeface="Dubai Medium" panose="020F0502020204030204" pitchFamily="34" charset="-78"/>
              </a:rPr>
              <a:t>Objectives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895600" y="6946594"/>
            <a:ext cx="12037351" cy="1749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000" dirty="0">
                <a:solidFill>
                  <a:srgbClr val="333034"/>
                </a:solidFill>
                <a:highlight>
                  <a:srgbClr val="DCE8DA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Use adverbs of frequency and time expressions.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000" dirty="0">
                <a:solidFill>
                  <a:srgbClr val="333034"/>
                </a:solidFill>
                <a:highlight>
                  <a:srgbClr val="DCE8DA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Use prepositions.</a:t>
            </a:r>
          </a:p>
        </p:txBody>
      </p:sp>
      <p:pic>
        <p:nvPicPr>
          <p:cNvPr id="4098" name="Picture 2" descr="Target Flat Icon Stock Illustration - Download Image Now - Aspirations,  Aiming, Icon - iStock">
            <a:extLst>
              <a:ext uri="{FF2B5EF4-FFF2-40B4-BE49-F238E27FC236}">
                <a16:creationId xmlns:a16="http://schemas.microsoft.com/office/drawing/2014/main" id="{930BA611-681F-A50B-086B-C28FCDB9B5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2" t="21288" r="19341" b="16346"/>
          <a:stretch/>
        </p:blipFill>
        <p:spPr bwMode="auto">
          <a:xfrm>
            <a:off x="-11349" y="-301156"/>
            <a:ext cx="4543779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A7E1C251-5338-5A93-E2BD-025622571350}"/>
              </a:ext>
            </a:extLst>
          </p:cNvPr>
          <p:cNvSpPr txBox="1"/>
          <p:nvPr/>
        </p:nvSpPr>
        <p:spPr>
          <a:xfrm>
            <a:off x="4173722" y="2029464"/>
            <a:ext cx="12209277" cy="12915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00"/>
              </a:lnSpc>
            </a:pPr>
            <a:r>
              <a:rPr lang="en-US" sz="4400" spc="128" dirty="0">
                <a:solidFill>
                  <a:srgbClr val="333034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cs typeface="Dubai Medium" panose="020F0502020204030204" pitchFamily="34" charset="-78"/>
              </a:rPr>
              <a:t>At the end of the lesson, you will be able to..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7925B8ED-0A93-7EB9-4E49-B96F80403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2430" y="4127435"/>
            <a:ext cx="8219226" cy="19866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33">
            <a:alpha val="8862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ets Go GIFs | GIFDB.com">
            <a:extLst>
              <a:ext uri="{FF2B5EF4-FFF2-40B4-BE49-F238E27FC236}">
                <a16:creationId xmlns:a16="http://schemas.microsoft.com/office/drawing/2014/main" id="{C5F428AD-1C42-391F-6D20-EF09F5AD9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612" y="321269"/>
            <a:ext cx="11534775" cy="964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87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8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لقطة شاشة, الرسومات, الخط, أخضر&#10;&#10;تم إنشاء الوصف تلقائياً">
            <a:extLst>
              <a:ext uri="{FF2B5EF4-FFF2-40B4-BE49-F238E27FC236}">
                <a16:creationId xmlns:a16="http://schemas.microsoft.com/office/drawing/2014/main" id="{60A2D2C0-B2AE-692B-475A-5DFBA172C3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26315"/>
            <a:ext cx="4505325" cy="94653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A79F314F-4E5C-5767-88E7-15B5638FA5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7457" y="2247900"/>
            <a:ext cx="17662144" cy="6248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797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لقطة شاشة, الرسومات, الخط, أخضر&#10;&#10;تم إنشاء الوصف تلقائياً">
            <a:extLst>
              <a:ext uri="{FF2B5EF4-FFF2-40B4-BE49-F238E27FC236}">
                <a16:creationId xmlns:a16="http://schemas.microsoft.com/office/drawing/2014/main" id="{60A2D2C0-B2AE-692B-475A-5DFBA172C3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26315"/>
            <a:ext cx="4505325" cy="946532"/>
          </a:xfrm>
          <a:prstGeom prst="rect">
            <a:avLst/>
          </a:prstGeom>
        </p:spPr>
      </p:pic>
      <p:grpSp>
        <p:nvGrpSpPr>
          <p:cNvPr id="41" name="مجموعة 40">
            <a:extLst>
              <a:ext uri="{FF2B5EF4-FFF2-40B4-BE49-F238E27FC236}">
                <a16:creationId xmlns:a16="http://schemas.microsoft.com/office/drawing/2014/main" id="{B98CADBC-910F-D955-9639-2D844363D3E3}"/>
              </a:ext>
            </a:extLst>
          </p:cNvPr>
          <p:cNvGrpSpPr/>
          <p:nvPr/>
        </p:nvGrpSpPr>
        <p:grpSpPr>
          <a:xfrm>
            <a:off x="14968023" y="545228"/>
            <a:ext cx="3294577" cy="3455272"/>
            <a:chOff x="13563600" y="2476500"/>
            <a:chExt cx="4495800" cy="4495800"/>
          </a:xfrm>
        </p:grpSpPr>
        <p:pic>
          <p:nvPicPr>
            <p:cNvPr id="1030" name="Picture 6" descr="Calendar Clip Art Images - Free Download on Freepik">
              <a:extLst>
                <a:ext uri="{FF2B5EF4-FFF2-40B4-BE49-F238E27FC236}">
                  <a16:creationId xmlns:a16="http://schemas.microsoft.com/office/drawing/2014/main" id="{19B2BB14-D603-1A6F-0DBD-773CB74DFA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63600" y="2476500"/>
              <a:ext cx="4495800" cy="449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مستطيل 10">
              <a:extLst>
                <a:ext uri="{FF2B5EF4-FFF2-40B4-BE49-F238E27FC236}">
                  <a16:creationId xmlns:a16="http://schemas.microsoft.com/office/drawing/2014/main" id="{BB8433B1-6865-4264-A2B9-1549350345F0}"/>
                </a:ext>
              </a:extLst>
            </p:cNvPr>
            <p:cNvSpPr/>
            <p:nvPr/>
          </p:nvSpPr>
          <p:spPr>
            <a:xfrm>
              <a:off x="14199322" y="3860800"/>
              <a:ext cx="354877" cy="3048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DDF11184-3D64-C871-A374-FC23D0CB8211}"/>
                </a:ext>
              </a:extLst>
            </p:cNvPr>
            <p:cNvSpPr/>
            <p:nvPr/>
          </p:nvSpPr>
          <p:spPr>
            <a:xfrm>
              <a:off x="14782800" y="3860800"/>
              <a:ext cx="354877" cy="3048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3" name="مستطيل 12">
              <a:extLst>
                <a:ext uri="{FF2B5EF4-FFF2-40B4-BE49-F238E27FC236}">
                  <a16:creationId xmlns:a16="http://schemas.microsoft.com/office/drawing/2014/main" id="{D43C2386-1379-EAB6-9D42-E55777DE11A8}"/>
                </a:ext>
              </a:extLst>
            </p:cNvPr>
            <p:cNvSpPr/>
            <p:nvPr/>
          </p:nvSpPr>
          <p:spPr>
            <a:xfrm>
              <a:off x="15366278" y="3860801"/>
              <a:ext cx="354877" cy="3048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4" name="مستطيل 13">
              <a:extLst>
                <a:ext uri="{FF2B5EF4-FFF2-40B4-BE49-F238E27FC236}">
                  <a16:creationId xmlns:a16="http://schemas.microsoft.com/office/drawing/2014/main" id="{324FEC83-3097-93E7-FEBF-1C389EFEBB6F}"/>
                </a:ext>
              </a:extLst>
            </p:cNvPr>
            <p:cNvSpPr/>
            <p:nvPr/>
          </p:nvSpPr>
          <p:spPr>
            <a:xfrm>
              <a:off x="15951922" y="3860801"/>
              <a:ext cx="354877" cy="3048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5" name="مستطيل 14">
              <a:extLst>
                <a:ext uri="{FF2B5EF4-FFF2-40B4-BE49-F238E27FC236}">
                  <a16:creationId xmlns:a16="http://schemas.microsoft.com/office/drawing/2014/main" id="{1573F485-DE56-D4AC-1423-35CC2BC61520}"/>
                </a:ext>
              </a:extLst>
            </p:cNvPr>
            <p:cNvSpPr/>
            <p:nvPr/>
          </p:nvSpPr>
          <p:spPr>
            <a:xfrm>
              <a:off x="16572417" y="3886201"/>
              <a:ext cx="354877" cy="3048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6" name="مستطيل 15">
              <a:extLst>
                <a:ext uri="{FF2B5EF4-FFF2-40B4-BE49-F238E27FC236}">
                  <a16:creationId xmlns:a16="http://schemas.microsoft.com/office/drawing/2014/main" id="{9BCD588E-B8E6-3527-B287-DA9C08E8D257}"/>
                </a:ext>
              </a:extLst>
            </p:cNvPr>
            <p:cNvSpPr/>
            <p:nvPr/>
          </p:nvSpPr>
          <p:spPr>
            <a:xfrm>
              <a:off x="17167874" y="3886201"/>
              <a:ext cx="354877" cy="3048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7" name="مستطيل 16">
              <a:extLst>
                <a:ext uri="{FF2B5EF4-FFF2-40B4-BE49-F238E27FC236}">
                  <a16:creationId xmlns:a16="http://schemas.microsoft.com/office/drawing/2014/main" id="{CF398114-1F8F-F4D7-9A69-8AEA4E6DE0A6}"/>
                </a:ext>
              </a:extLst>
            </p:cNvPr>
            <p:cNvSpPr/>
            <p:nvPr/>
          </p:nvSpPr>
          <p:spPr>
            <a:xfrm>
              <a:off x="14173921" y="4533900"/>
              <a:ext cx="354877" cy="3048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8" name="مستطيل 17">
              <a:extLst>
                <a:ext uri="{FF2B5EF4-FFF2-40B4-BE49-F238E27FC236}">
                  <a16:creationId xmlns:a16="http://schemas.microsoft.com/office/drawing/2014/main" id="{9016F907-476D-5D3F-2604-DE18A5256458}"/>
                </a:ext>
              </a:extLst>
            </p:cNvPr>
            <p:cNvSpPr/>
            <p:nvPr/>
          </p:nvSpPr>
          <p:spPr>
            <a:xfrm>
              <a:off x="14757399" y="4533900"/>
              <a:ext cx="354877" cy="3048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9" name="مستطيل 18">
              <a:extLst>
                <a:ext uri="{FF2B5EF4-FFF2-40B4-BE49-F238E27FC236}">
                  <a16:creationId xmlns:a16="http://schemas.microsoft.com/office/drawing/2014/main" id="{078F23CD-8F0B-8A3E-1B34-2D9CF6474B4A}"/>
                </a:ext>
              </a:extLst>
            </p:cNvPr>
            <p:cNvSpPr/>
            <p:nvPr/>
          </p:nvSpPr>
          <p:spPr>
            <a:xfrm>
              <a:off x="15340877" y="4533901"/>
              <a:ext cx="354877" cy="3048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0" name="مستطيل 19">
              <a:extLst>
                <a:ext uri="{FF2B5EF4-FFF2-40B4-BE49-F238E27FC236}">
                  <a16:creationId xmlns:a16="http://schemas.microsoft.com/office/drawing/2014/main" id="{624EF6DF-DC75-1FB9-C638-E067B8FD653F}"/>
                </a:ext>
              </a:extLst>
            </p:cNvPr>
            <p:cNvSpPr/>
            <p:nvPr/>
          </p:nvSpPr>
          <p:spPr>
            <a:xfrm>
              <a:off x="15926521" y="4533901"/>
              <a:ext cx="354877" cy="3048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1" name="مستطيل 20">
              <a:extLst>
                <a:ext uri="{FF2B5EF4-FFF2-40B4-BE49-F238E27FC236}">
                  <a16:creationId xmlns:a16="http://schemas.microsoft.com/office/drawing/2014/main" id="{8FCDDAF4-994E-E576-4D36-DAAEE9A934F3}"/>
                </a:ext>
              </a:extLst>
            </p:cNvPr>
            <p:cNvSpPr/>
            <p:nvPr/>
          </p:nvSpPr>
          <p:spPr>
            <a:xfrm>
              <a:off x="16547016" y="4559301"/>
              <a:ext cx="354877" cy="3048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2" name="مستطيل 21">
              <a:extLst>
                <a:ext uri="{FF2B5EF4-FFF2-40B4-BE49-F238E27FC236}">
                  <a16:creationId xmlns:a16="http://schemas.microsoft.com/office/drawing/2014/main" id="{0E0BCDCF-B476-350B-E68E-B725FD9ED6D9}"/>
                </a:ext>
              </a:extLst>
            </p:cNvPr>
            <p:cNvSpPr/>
            <p:nvPr/>
          </p:nvSpPr>
          <p:spPr>
            <a:xfrm>
              <a:off x="17142473" y="4559301"/>
              <a:ext cx="354877" cy="3048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3" name="مستطيل 22">
              <a:extLst>
                <a:ext uri="{FF2B5EF4-FFF2-40B4-BE49-F238E27FC236}">
                  <a16:creationId xmlns:a16="http://schemas.microsoft.com/office/drawing/2014/main" id="{1C93AFE8-1852-7D42-672A-398A656CAE06}"/>
                </a:ext>
              </a:extLst>
            </p:cNvPr>
            <p:cNvSpPr/>
            <p:nvPr/>
          </p:nvSpPr>
          <p:spPr>
            <a:xfrm>
              <a:off x="14173921" y="5111750"/>
              <a:ext cx="354877" cy="3048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4" name="مستطيل 23">
              <a:extLst>
                <a:ext uri="{FF2B5EF4-FFF2-40B4-BE49-F238E27FC236}">
                  <a16:creationId xmlns:a16="http://schemas.microsoft.com/office/drawing/2014/main" id="{0A7E6964-52FC-6CE4-9C11-5E5BB117EB94}"/>
                </a:ext>
              </a:extLst>
            </p:cNvPr>
            <p:cNvSpPr/>
            <p:nvPr/>
          </p:nvSpPr>
          <p:spPr>
            <a:xfrm>
              <a:off x="14757399" y="5111750"/>
              <a:ext cx="354877" cy="3048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5" name="مستطيل 24">
              <a:extLst>
                <a:ext uri="{FF2B5EF4-FFF2-40B4-BE49-F238E27FC236}">
                  <a16:creationId xmlns:a16="http://schemas.microsoft.com/office/drawing/2014/main" id="{B8DC43B0-FA24-781B-3810-60A541BF63FC}"/>
                </a:ext>
              </a:extLst>
            </p:cNvPr>
            <p:cNvSpPr/>
            <p:nvPr/>
          </p:nvSpPr>
          <p:spPr>
            <a:xfrm>
              <a:off x="15340877" y="5111751"/>
              <a:ext cx="354877" cy="3048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6" name="مستطيل 25">
              <a:extLst>
                <a:ext uri="{FF2B5EF4-FFF2-40B4-BE49-F238E27FC236}">
                  <a16:creationId xmlns:a16="http://schemas.microsoft.com/office/drawing/2014/main" id="{ED2BD702-6EA2-4520-6657-A4BA21501C50}"/>
                </a:ext>
              </a:extLst>
            </p:cNvPr>
            <p:cNvSpPr/>
            <p:nvPr/>
          </p:nvSpPr>
          <p:spPr>
            <a:xfrm>
              <a:off x="15926521" y="5111751"/>
              <a:ext cx="354877" cy="3048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7" name="مستطيل 26">
              <a:extLst>
                <a:ext uri="{FF2B5EF4-FFF2-40B4-BE49-F238E27FC236}">
                  <a16:creationId xmlns:a16="http://schemas.microsoft.com/office/drawing/2014/main" id="{DC6CEF6B-A61C-6605-16C8-BFB5FAE61088}"/>
                </a:ext>
              </a:extLst>
            </p:cNvPr>
            <p:cNvSpPr/>
            <p:nvPr/>
          </p:nvSpPr>
          <p:spPr>
            <a:xfrm>
              <a:off x="16547016" y="5137151"/>
              <a:ext cx="354877" cy="3048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8" name="مستطيل 27">
              <a:extLst>
                <a:ext uri="{FF2B5EF4-FFF2-40B4-BE49-F238E27FC236}">
                  <a16:creationId xmlns:a16="http://schemas.microsoft.com/office/drawing/2014/main" id="{209670EC-BE18-2599-774E-47801BEDF848}"/>
                </a:ext>
              </a:extLst>
            </p:cNvPr>
            <p:cNvSpPr/>
            <p:nvPr/>
          </p:nvSpPr>
          <p:spPr>
            <a:xfrm>
              <a:off x="17142473" y="5137151"/>
              <a:ext cx="354877" cy="3048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9" name="مستطيل 28">
              <a:extLst>
                <a:ext uri="{FF2B5EF4-FFF2-40B4-BE49-F238E27FC236}">
                  <a16:creationId xmlns:a16="http://schemas.microsoft.com/office/drawing/2014/main" id="{0A75B7AF-237E-8B66-DB9E-562BF7151A04}"/>
                </a:ext>
              </a:extLst>
            </p:cNvPr>
            <p:cNvSpPr/>
            <p:nvPr/>
          </p:nvSpPr>
          <p:spPr>
            <a:xfrm>
              <a:off x="14112770" y="5600702"/>
              <a:ext cx="354877" cy="3048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0" name="مستطيل 29">
              <a:extLst>
                <a:ext uri="{FF2B5EF4-FFF2-40B4-BE49-F238E27FC236}">
                  <a16:creationId xmlns:a16="http://schemas.microsoft.com/office/drawing/2014/main" id="{830AF452-4B70-4B78-D38F-E3A08CA25177}"/>
                </a:ext>
              </a:extLst>
            </p:cNvPr>
            <p:cNvSpPr/>
            <p:nvPr/>
          </p:nvSpPr>
          <p:spPr>
            <a:xfrm>
              <a:off x="14696248" y="5600702"/>
              <a:ext cx="354877" cy="3048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1" name="مستطيل 30">
              <a:extLst>
                <a:ext uri="{FF2B5EF4-FFF2-40B4-BE49-F238E27FC236}">
                  <a16:creationId xmlns:a16="http://schemas.microsoft.com/office/drawing/2014/main" id="{9FF0ECAA-EC64-E273-AF1B-F4A373A1B74D}"/>
                </a:ext>
              </a:extLst>
            </p:cNvPr>
            <p:cNvSpPr/>
            <p:nvPr/>
          </p:nvSpPr>
          <p:spPr>
            <a:xfrm>
              <a:off x="15279726" y="5600703"/>
              <a:ext cx="354877" cy="3048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2" name="مستطيل 31">
              <a:extLst>
                <a:ext uri="{FF2B5EF4-FFF2-40B4-BE49-F238E27FC236}">
                  <a16:creationId xmlns:a16="http://schemas.microsoft.com/office/drawing/2014/main" id="{A8A0D795-7258-47F7-B4BA-170032D842A3}"/>
                </a:ext>
              </a:extLst>
            </p:cNvPr>
            <p:cNvSpPr/>
            <p:nvPr/>
          </p:nvSpPr>
          <p:spPr>
            <a:xfrm>
              <a:off x="15865370" y="5600703"/>
              <a:ext cx="354877" cy="3048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3" name="مستطيل 32">
              <a:extLst>
                <a:ext uri="{FF2B5EF4-FFF2-40B4-BE49-F238E27FC236}">
                  <a16:creationId xmlns:a16="http://schemas.microsoft.com/office/drawing/2014/main" id="{2788D3FD-AE64-B940-34E0-C394F7635DA1}"/>
                </a:ext>
              </a:extLst>
            </p:cNvPr>
            <p:cNvSpPr/>
            <p:nvPr/>
          </p:nvSpPr>
          <p:spPr>
            <a:xfrm>
              <a:off x="16485865" y="5626103"/>
              <a:ext cx="354877" cy="3048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4" name="مستطيل 33">
              <a:extLst>
                <a:ext uri="{FF2B5EF4-FFF2-40B4-BE49-F238E27FC236}">
                  <a16:creationId xmlns:a16="http://schemas.microsoft.com/office/drawing/2014/main" id="{1595F623-5DF2-CC1F-CEAB-EC1AABC205FF}"/>
                </a:ext>
              </a:extLst>
            </p:cNvPr>
            <p:cNvSpPr/>
            <p:nvPr/>
          </p:nvSpPr>
          <p:spPr>
            <a:xfrm>
              <a:off x="17081322" y="5626103"/>
              <a:ext cx="354877" cy="3048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5" name="مستطيل 34">
              <a:extLst>
                <a:ext uri="{FF2B5EF4-FFF2-40B4-BE49-F238E27FC236}">
                  <a16:creationId xmlns:a16="http://schemas.microsoft.com/office/drawing/2014/main" id="{67867A5E-492F-B958-B973-48DA8CAF7841}"/>
                </a:ext>
              </a:extLst>
            </p:cNvPr>
            <p:cNvSpPr/>
            <p:nvPr/>
          </p:nvSpPr>
          <p:spPr>
            <a:xfrm>
              <a:off x="14199322" y="6197602"/>
              <a:ext cx="354877" cy="3048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6" name="مستطيل 35">
              <a:extLst>
                <a:ext uri="{FF2B5EF4-FFF2-40B4-BE49-F238E27FC236}">
                  <a16:creationId xmlns:a16="http://schemas.microsoft.com/office/drawing/2014/main" id="{588F5534-5073-C412-B40B-754E809F4884}"/>
                </a:ext>
              </a:extLst>
            </p:cNvPr>
            <p:cNvSpPr/>
            <p:nvPr/>
          </p:nvSpPr>
          <p:spPr>
            <a:xfrm>
              <a:off x="14782800" y="6197602"/>
              <a:ext cx="354877" cy="3048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7" name="مستطيل 36">
              <a:extLst>
                <a:ext uri="{FF2B5EF4-FFF2-40B4-BE49-F238E27FC236}">
                  <a16:creationId xmlns:a16="http://schemas.microsoft.com/office/drawing/2014/main" id="{817C323B-E1D3-FD5E-06FF-85610F805B1A}"/>
                </a:ext>
              </a:extLst>
            </p:cNvPr>
            <p:cNvSpPr/>
            <p:nvPr/>
          </p:nvSpPr>
          <p:spPr>
            <a:xfrm>
              <a:off x="15366278" y="6197603"/>
              <a:ext cx="354877" cy="3048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B211064A-C8C2-E447-4B70-C4A755BB46A4}"/>
              </a:ext>
            </a:extLst>
          </p:cNvPr>
          <p:cNvSpPr/>
          <p:nvPr/>
        </p:nvSpPr>
        <p:spPr>
          <a:xfrm>
            <a:off x="533399" y="2552700"/>
            <a:ext cx="12190085" cy="3048000"/>
          </a:xfrm>
          <a:prstGeom prst="rec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28" name="Picture 4" descr="375 exercise free clipart | Public domain vectors - Clip Art Library">
            <a:extLst>
              <a:ext uri="{FF2B5EF4-FFF2-40B4-BE49-F238E27FC236}">
                <a16:creationId xmlns:a16="http://schemas.microsoft.com/office/drawing/2014/main" id="{82B45857-A1D7-0B84-0837-49D64A6ED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76483" y="3312345"/>
            <a:ext cx="6045923" cy="659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مستطيل 42">
            <a:extLst>
              <a:ext uri="{FF2B5EF4-FFF2-40B4-BE49-F238E27FC236}">
                <a16:creationId xmlns:a16="http://schemas.microsoft.com/office/drawing/2014/main" id="{47B83226-4467-97F9-8877-F716579A6442}"/>
              </a:ext>
            </a:extLst>
          </p:cNvPr>
          <p:cNvSpPr/>
          <p:nvPr/>
        </p:nvSpPr>
        <p:spPr>
          <a:xfrm>
            <a:off x="826584" y="3484442"/>
            <a:ext cx="118978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He </a:t>
            </a:r>
            <a:r>
              <a:rPr lang="en-US" sz="54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always</a:t>
            </a:r>
            <a:r>
              <a:rPr lang="en-US" sz="5400" b="0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 goes for a run every day. </a:t>
            </a:r>
            <a:endParaRPr lang="ar-SA" sz="5400" b="0" cap="none" spc="0" dirty="0">
              <a:ln w="0"/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4" name="شكل بيضاوي 43">
            <a:extLst>
              <a:ext uri="{FF2B5EF4-FFF2-40B4-BE49-F238E27FC236}">
                <a16:creationId xmlns:a16="http://schemas.microsoft.com/office/drawing/2014/main" id="{E54A3421-F581-20C6-BD80-D4DF45BC4015}"/>
              </a:ext>
            </a:extLst>
          </p:cNvPr>
          <p:cNvSpPr/>
          <p:nvPr/>
        </p:nvSpPr>
        <p:spPr>
          <a:xfrm>
            <a:off x="851984" y="6780553"/>
            <a:ext cx="2373816" cy="2209800"/>
          </a:xfrm>
          <a:prstGeom prst="ellipse">
            <a:avLst/>
          </a:prstGeom>
          <a:solidFill>
            <a:srgbClr val="00CC00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dirty="0"/>
              <a:t>100%</a:t>
            </a:r>
            <a:endParaRPr lang="ar-SA" sz="4800" dirty="0"/>
          </a:p>
        </p:txBody>
      </p:sp>
      <p:sp>
        <p:nvSpPr>
          <p:cNvPr id="45" name="مستطيل 44">
            <a:extLst>
              <a:ext uri="{FF2B5EF4-FFF2-40B4-BE49-F238E27FC236}">
                <a16:creationId xmlns:a16="http://schemas.microsoft.com/office/drawing/2014/main" id="{7302DE22-6566-FD7F-5714-E013F9B117CB}"/>
              </a:ext>
            </a:extLst>
          </p:cNvPr>
          <p:cNvSpPr/>
          <p:nvPr/>
        </p:nvSpPr>
        <p:spPr>
          <a:xfrm>
            <a:off x="851984" y="8990353"/>
            <a:ext cx="24064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rgbClr val="00CC00"/>
                </a:solidFill>
                <a:latin typeface="Comic Sans MS" panose="030F0702030302020204" pitchFamily="66" charset="0"/>
              </a:rPr>
              <a:t>Always</a:t>
            </a:r>
            <a:endParaRPr lang="ar-SA" sz="5400" b="0" cap="none" spc="0" dirty="0">
              <a:ln w="0"/>
              <a:solidFill>
                <a:srgbClr val="00CC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0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/>
      <p:bldP spid="44" grpId="0" animBg="1"/>
      <p:bldP spid="4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228600" y="2171700"/>
            <a:ext cx="13504436" cy="4247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136" normalizeH="0" baseline="0" noProof="0" dirty="0">
                <a:ln>
                  <a:noFill/>
                </a:ln>
                <a:solidFill>
                  <a:srgbClr val="333034"/>
                </a:solidFill>
                <a:effectLst/>
                <a:uLnTx/>
                <a:uFillTx/>
                <a:latin typeface="Source Sans Pro Black" panose="020F0502020204030204" pitchFamily="34" charset="0"/>
                <a:ea typeface="+mn-ea"/>
                <a:cs typeface="LilyUPC" panose="020B0502040204020203" pitchFamily="34" charset="-34"/>
              </a:rPr>
              <a:t> How are you today ?</a:t>
            </a:r>
          </a:p>
        </p:txBody>
      </p:sp>
      <p:pic>
        <p:nvPicPr>
          <p:cNvPr id="5" name="صورة 4" descr="صورة تحتوي على رسوم متحركة, رسم, تلبيس, توضيح&#10;&#10;تم إنشاء الوصف تلقائياً">
            <a:extLst>
              <a:ext uri="{FF2B5EF4-FFF2-40B4-BE49-F238E27FC236}">
                <a16:creationId xmlns:a16="http://schemas.microsoft.com/office/drawing/2014/main" id="{29BC1461-BF0D-95B3-460E-510456AA09F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4696799"/>
            <a:ext cx="7078609" cy="53354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لقطة شاشة, الرسومات, الخط, أخضر&#10;&#10;تم إنشاء الوصف تلقائياً">
            <a:extLst>
              <a:ext uri="{FF2B5EF4-FFF2-40B4-BE49-F238E27FC236}">
                <a16:creationId xmlns:a16="http://schemas.microsoft.com/office/drawing/2014/main" id="{60A2D2C0-B2AE-692B-475A-5DFBA172C3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26315"/>
            <a:ext cx="4505325" cy="946532"/>
          </a:xfrm>
          <a:prstGeom prst="rect">
            <a:avLst/>
          </a:prstGeom>
        </p:spPr>
      </p:pic>
      <p:grpSp>
        <p:nvGrpSpPr>
          <p:cNvPr id="46" name="مجموعة 45">
            <a:extLst>
              <a:ext uri="{FF2B5EF4-FFF2-40B4-BE49-F238E27FC236}">
                <a16:creationId xmlns:a16="http://schemas.microsoft.com/office/drawing/2014/main" id="{1EB4AC54-4916-C048-6019-11CC927A4543}"/>
              </a:ext>
            </a:extLst>
          </p:cNvPr>
          <p:cNvGrpSpPr/>
          <p:nvPr/>
        </p:nvGrpSpPr>
        <p:grpSpPr>
          <a:xfrm>
            <a:off x="14460024" y="1398259"/>
            <a:ext cx="3294577" cy="3455272"/>
            <a:chOff x="14968023" y="545228"/>
            <a:chExt cx="3294577" cy="3455272"/>
          </a:xfrm>
        </p:grpSpPr>
        <p:pic>
          <p:nvPicPr>
            <p:cNvPr id="1030" name="Picture 6" descr="Calendar Clip Art Images - Free Download on Freepik">
              <a:extLst>
                <a:ext uri="{FF2B5EF4-FFF2-40B4-BE49-F238E27FC236}">
                  <a16:creationId xmlns:a16="http://schemas.microsoft.com/office/drawing/2014/main" id="{19B2BB14-D603-1A6F-0DBD-773CB74DFA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68023" y="545228"/>
              <a:ext cx="3294577" cy="3455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مستطيل 10">
              <a:extLst>
                <a:ext uri="{FF2B5EF4-FFF2-40B4-BE49-F238E27FC236}">
                  <a16:creationId xmlns:a16="http://schemas.microsoft.com/office/drawing/2014/main" id="{BB8433B1-6865-4264-A2B9-1549350345F0}"/>
                </a:ext>
              </a:extLst>
            </p:cNvPr>
            <p:cNvSpPr/>
            <p:nvPr/>
          </p:nvSpPr>
          <p:spPr>
            <a:xfrm>
              <a:off x="15433888" y="1609139"/>
              <a:ext cx="260058" cy="234256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17" name="مستطيل 16">
              <a:extLst>
                <a:ext uri="{FF2B5EF4-FFF2-40B4-BE49-F238E27FC236}">
                  <a16:creationId xmlns:a16="http://schemas.microsoft.com/office/drawing/2014/main" id="{CF398114-1F8F-F4D7-9A69-8AEA4E6DE0A6}"/>
                </a:ext>
              </a:extLst>
            </p:cNvPr>
            <p:cNvSpPr/>
            <p:nvPr/>
          </p:nvSpPr>
          <p:spPr>
            <a:xfrm>
              <a:off x="15415274" y="2126454"/>
              <a:ext cx="260058" cy="234256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3" name="مستطيل 22">
              <a:extLst>
                <a:ext uri="{FF2B5EF4-FFF2-40B4-BE49-F238E27FC236}">
                  <a16:creationId xmlns:a16="http://schemas.microsoft.com/office/drawing/2014/main" id="{1C93AFE8-1852-7D42-672A-398A656CAE06}"/>
                </a:ext>
              </a:extLst>
            </p:cNvPr>
            <p:cNvSpPr/>
            <p:nvPr/>
          </p:nvSpPr>
          <p:spPr>
            <a:xfrm>
              <a:off x="15415274" y="2570564"/>
              <a:ext cx="260058" cy="234256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9" name="مستطيل 28">
              <a:extLst>
                <a:ext uri="{FF2B5EF4-FFF2-40B4-BE49-F238E27FC236}">
                  <a16:creationId xmlns:a16="http://schemas.microsoft.com/office/drawing/2014/main" id="{0A75B7AF-237E-8B66-DB9E-562BF7151A04}"/>
                </a:ext>
              </a:extLst>
            </p:cNvPr>
            <p:cNvSpPr/>
            <p:nvPr/>
          </p:nvSpPr>
          <p:spPr>
            <a:xfrm>
              <a:off x="15370461" y="2946351"/>
              <a:ext cx="260058" cy="234256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B211064A-C8C2-E447-4B70-C4A755BB46A4}"/>
              </a:ext>
            </a:extLst>
          </p:cNvPr>
          <p:cNvSpPr/>
          <p:nvPr/>
        </p:nvSpPr>
        <p:spPr>
          <a:xfrm>
            <a:off x="1600200" y="2627653"/>
            <a:ext cx="12190085" cy="3048000"/>
          </a:xfrm>
          <a:prstGeom prst="rec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3" name="مستطيل 42">
            <a:extLst>
              <a:ext uri="{FF2B5EF4-FFF2-40B4-BE49-F238E27FC236}">
                <a16:creationId xmlns:a16="http://schemas.microsoft.com/office/drawing/2014/main" id="{47B83226-4467-97F9-8877-F716579A6442}"/>
              </a:ext>
            </a:extLst>
          </p:cNvPr>
          <p:cNvSpPr/>
          <p:nvPr/>
        </p:nvSpPr>
        <p:spPr>
          <a:xfrm>
            <a:off x="1261687" y="3518155"/>
            <a:ext cx="1286711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We </a:t>
            </a:r>
            <a:r>
              <a:rPr lang="en-US" sz="54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usually</a:t>
            </a:r>
            <a:r>
              <a:rPr lang="en-US" sz="5400" b="0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 go shopping on Saturdays. </a:t>
            </a:r>
            <a:endParaRPr lang="ar-SA" sz="5400" b="0" cap="none" spc="0" dirty="0">
              <a:ln w="0"/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B52593D2-B63C-2622-251E-7A92F1147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32939" y="4742313"/>
            <a:ext cx="8221662" cy="524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مجموعة 47">
            <a:extLst>
              <a:ext uri="{FF2B5EF4-FFF2-40B4-BE49-F238E27FC236}">
                <a16:creationId xmlns:a16="http://schemas.microsoft.com/office/drawing/2014/main" id="{00115846-E304-0976-59E9-76E943AA8AE1}"/>
              </a:ext>
            </a:extLst>
          </p:cNvPr>
          <p:cNvGrpSpPr/>
          <p:nvPr/>
        </p:nvGrpSpPr>
        <p:grpSpPr>
          <a:xfrm>
            <a:off x="812713" y="6780553"/>
            <a:ext cx="2484976" cy="3133130"/>
            <a:chOff x="812713" y="6780553"/>
            <a:chExt cx="2484976" cy="3133130"/>
          </a:xfrm>
        </p:grpSpPr>
        <p:sp>
          <p:nvSpPr>
            <p:cNvPr id="44" name="شكل بيضاوي 43">
              <a:extLst>
                <a:ext uri="{FF2B5EF4-FFF2-40B4-BE49-F238E27FC236}">
                  <a16:creationId xmlns:a16="http://schemas.microsoft.com/office/drawing/2014/main" id="{E54A3421-F581-20C6-BD80-D4DF45BC4015}"/>
                </a:ext>
              </a:extLst>
            </p:cNvPr>
            <p:cNvSpPr/>
            <p:nvPr/>
          </p:nvSpPr>
          <p:spPr>
            <a:xfrm>
              <a:off x="851984" y="6780553"/>
              <a:ext cx="2373816" cy="2209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 sz="4800" dirty="0"/>
            </a:p>
          </p:txBody>
        </p:sp>
        <p:sp>
          <p:nvSpPr>
            <p:cNvPr id="45" name="مستطيل 44">
              <a:extLst>
                <a:ext uri="{FF2B5EF4-FFF2-40B4-BE49-F238E27FC236}">
                  <a16:creationId xmlns:a16="http://schemas.microsoft.com/office/drawing/2014/main" id="{7302DE22-6566-FD7F-5714-E013F9B117CB}"/>
                </a:ext>
              </a:extLst>
            </p:cNvPr>
            <p:cNvSpPr/>
            <p:nvPr/>
          </p:nvSpPr>
          <p:spPr>
            <a:xfrm>
              <a:off x="812713" y="8990353"/>
              <a:ext cx="248497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2">
                      <a:lumMod val="75000"/>
                    </a:schemeClr>
                  </a:solidFill>
                  <a:latin typeface="Comic Sans MS" panose="030F0702030302020204" pitchFamily="66" charset="0"/>
                </a:rPr>
                <a:t>Usually</a:t>
              </a:r>
              <a:endParaRPr lang="ar-SA" sz="5400" b="0" cap="none" spc="0" dirty="0">
                <a:ln w="0"/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7" name="دائرة جزئية 46">
              <a:extLst>
                <a:ext uri="{FF2B5EF4-FFF2-40B4-BE49-F238E27FC236}">
                  <a16:creationId xmlns:a16="http://schemas.microsoft.com/office/drawing/2014/main" id="{443D03FA-BC39-B9BC-CCD2-8E381D7057D6}"/>
                </a:ext>
              </a:extLst>
            </p:cNvPr>
            <p:cNvSpPr/>
            <p:nvPr/>
          </p:nvSpPr>
          <p:spPr>
            <a:xfrm>
              <a:off x="851983" y="6793253"/>
              <a:ext cx="2406429" cy="2265691"/>
            </a:xfrm>
            <a:prstGeom prst="pie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en-US" sz="44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4400" dirty="0">
                  <a:solidFill>
                    <a:schemeClr val="bg1"/>
                  </a:solidFill>
                </a:rPr>
                <a:t>75%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923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لقطة شاشة, الرسومات, الخط, أخضر&#10;&#10;تم إنشاء الوصف تلقائياً">
            <a:extLst>
              <a:ext uri="{FF2B5EF4-FFF2-40B4-BE49-F238E27FC236}">
                <a16:creationId xmlns:a16="http://schemas.microsoft.com/office/drawing/2014/main" id="{60A2D2C0-B2AE-692B-475A-5DFBA172C3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26315"/>
            <a:ext cx="4505325" cy="946532"/>
          </a:xfrm>
          <a:prstGeom prst="rect">
            <a:avLst/>
          </a:prstGeom>
        </p:spPr>
      </p:pic>
      <p:sp>
        <p:nvSpPr>
          <p:cNvPr id="42" name="مستطيل 41">
            <a:extLst>
              <a:ext uri="{FF2B5EF4-FFF2-40B4-BE49-F238E27FC236}">
                <a16:creationId xmlns:a16="http://schemas.microsoft.com/office/drawing/2014/main" id="{B211064A-C8C2-E447-4B70-C4A755BB46A4}"/>
              </a:ext>
            </a:extLst>
          </p:cNvPr>
          <p:cNvSpPr/>
          <p:nvPr/>
        </p:nvSpPr>
        <p:spPr>
          <a:xfrm>
            <a:off x="1600200" y="2627653"/>
            <a:ext cx="12190085" cy="3048000"/>
          </a:xfrm>
          <a:prstGeom prst="rec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3" name="مستطيل 42">
            <a:extLst>
              <a:ext uri="{FF2B5EF4-FFF2-40B4-BE49-F238E27FC236}">
                <a16:creationId xmlns:a16="http://schemas.microsoft.com/office/drawing/2014/main" id="{47B83226-4467-97F9-8877-F716579A6442}"/>
              </a:ext>
            </a:extLst>
          </p:cNvPr>
          <p:cNvSpPr/>
          <p:nvPr/>
        </p:nvSpPr>
        <p:spPr>
          <a:xfrm>
            <a:off x="1261687" y="3518155"/>
            <a:ext cx="1286711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She is </a:t>
            </a:r>
            <a:r>
              <a:rPr lang="en-US" sz="54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sometimes</a:t>
            </a:r>
            <a:r>
              <a:rPr lang="en-US" sz="5400" b="0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 late for school.</a:t>
            </a:r>
            <a:endParaRPr lang="ar-SA" sz="5400" b="0" cap="none" spc="0" dirty="0">
              <a:ln w="0"/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51" name="مجموعة 50">
            <a:extLst>
              <a:ext uri="{FF2B5EF4-FFF2-40B4-BE49-F238E27FC236}">
                <a16:creationId xmlns:a16="http://schemas.microsoft.com/office/drawing/2014/main" id="{C860D6D4-E88D-791B-73C3-BEDD88FB8681}"/>
              </a:ext>
            </a:extLst>
          </p:cNvPr>
          <p:cNvGrpSpPr/>
          <p:nvPr/>
        </p:nvGrpSpPr>
        <p:grpSpPr>
          <a:xfrm>
            <a:off x="193154" y="6780553"/>
            <a:ext cx="3724097" cy="3133130"/>
            <a:chOff x="193154" y="6780553"/>
            <a:chExt cx="3724097" cy="3133130"/>
          </a:xfrm>
        </p:grpSpPr>
        <p:grpSp>
          <p:nvGrpSpPr>
            <p:cNvPr id="48" name="مجموعة 47">
              <a:extLst>
                <a:ext uri="{FF2B5EF4-FFF2-40B4-BE49-F238E27FC236}">
                  <a16:creationId xmlns:a16="http://schemas.microsoft.com/office/drawing/2014/main" id="{00115846-E304-0976-59E9-76E943AA8AE1}"/>
                </a:ext>
              </a:extLst>
            </p:cNvPr>
            <p:cNvGrpSpPr/>
            <p:nvPr/>
          </p:nvGrpSpPr>
          <p:grpSpPr>
            <a:xfrm>
              <a:off x="193154" y="6780553"/>
              <a:ext cx="3724097" cy="3133130"/>
              <a:chOff x="193154" y="6780553"/>
              <a:chExt cx="3724097" cy="3133130"/>
            </a:xfrm>
          </p:grpSpPr>
          <p:sp>
            <p:nvSpPr>
              <p:cNvPr id="44" name="شكل بيضاوي 43">
                <a:extLst>
                  <a:ext uri="{FF2B5EF4-FFF2-40B4-BE49-F238E27FC236}">
                    <a16:creationId xmlns:a16="http://schemas.microsoft.com/office/drawing/2014/main" id="{E54A3421-F581-20C6-BD80-D4DF45BC4015}"/>
                  </a:ext>
                </a:extLst>
              </p:cNvPr>
              <p:cNvSpPr/>
              <p:nvPr/>
            </p:nvSpPr>
            <p:spPr>
              <a:xfrm>
                <a:off x="851984" y="6780553"/>
                <a:ext cx="2373816" cy="2209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r"/>
                <a:r>
                  <a:rPr lang="en-US" sz="3200" dirty="0"/>
                  <a:t>  50%</a:t>
                </a:r>
                <a:endParaRPr lang="ar-SA" sz="3200" dirty="0"/>
              </a:p>
            </p:txBody>
          </p:sp>
          <p:sp>
            <p:nvSpPr>
              <p:cNvPr id="45" name="مستطيل 44">
                <a:extLst>
                  <a:ext uri="{FF2B5EF4-FFF2-40B4-BE49-F238E27FC236}">
                    <a16:creationId xmlns:a16="http://schemas.microsoft.com/office/drawing/2014/main" id="{7302DE22-6566-FD7F-5714-E013F9B117CB}"/>
                  </a:ext>
                </a:extLst>
              </p:cNvPr>
              <p:cNvSpPr/>
              <p:nvPr/>
            </p:nvSpPr>
            <p:spPr>
              <a:xfrm>
                <a:off x="193154" y="8990353"/>
                <a:ext cx="3724097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tx2">
                        <a:lumMod val="75000"/>
                      </a:schemeClr>
                    </a:solidFill>
                    <a:latin typeface="Comic Sans MS" panose="030F0702030302020204" pitchFamily="66" charset="0"/>
                  </a:rPr>
                  <a:t>Sometimes</a:t>
                </a:r>
                <a:endParaRPr lang="ar-SA" sz="5400" b="0" cap="none" spc="0" dirty="0">
                  <a:ln w="0"/>
                  <a:solidFill>
                    <a:schemeClr val="tx2">
                      <a:lumMod val="75000"/>
                    </a:schemeClr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50" name="دائرة جزئية 49">
              <a:extLst>
                <a:ext uri="{FF2B5EF4-FFF2-40B4-BE49-F238E27FC236}">
                  <a16:creationId xmlns:a16="http://schemas.microsoft.com/office/drawing/2014/main" id="{58EEA13A-2E08-9838-5A28-699322A35961}"/>
                </a:ext>
              </a:extLst>
            </p:cNvPr>
            <p:cNvSpPr/>
            <p:nvPr/>
          </p:nvSpPr>
          <p:spPr>
            <a:xfrm>
              <a:off x="826583" y="6783882"/>
              <a:ext cx="2373817" cy="2206471"/>
            </a:xfrm>
            <a:prstGeom prst="pie">
              <a:avLst>
                <a:gd name="adj1" fmla="val 5495221"/>
                <a:gd name="adj2" fmla="val 16200000"/>
              </a:avLst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chemeClr val="tx1"/>
                </a:solidFill>
              </a:endParaRPr>
            </a:p>
          </p:txBody>
        </p:sp>
      </p:grpSp>
      <p:pic>
        <p:nvPicPr>
          <p:cNvPr id="1034" name="Picture 10" descr="Student Girl Late Class Stock Illustrations – 36 Student Girl Late Class  Stock Illustrations, Vectors &amp; Clipart - Dreamstime">
            <a:extLst>
              <a:ext uri="{FF2B5EF4-FFF2-40B4-BE49-F238E27FC236}">
                <a16:creationId xmlns:a16="http://schemas.microsoft.com/office/drawing/2014/main" id="{BF9821B6-5841-BA8E-C4DA-10DD45F8C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3443" y="3900645"/>
            <a:ext cx="7620000" cy="643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مجموعة 51">
            <a:extLst>
              <a:ext uri="{FF2B5EF4-FFF2-40B4-BE49-F238E27FC236}">
                <a16:creationId xmlns:a16="http://schemas.microsoft.com/office/drawing/2014/main" id="{21FEF2D3-0437-D534-FE41-023A0C538693}"/>
              </a:ext>
            </a:extLst>
          </p:cNvPr>
          <p:cNvGrpSpPr/>
          <p:nvPr/>
        </p:nvGrpSpPr>
        <p:grpSpPr>
          <a:xfrm>
            <a:off x="14741949" y="1418138"/>
            <a:ext cx="3294577" cy="3455272"/>
            <a:chOff x="13563600" y="2476500"/>
            <a:chExt cx="4495800" cy="4495800"/>
          </a:xfrm>
        </p:grpSpPr>
        <p:pic>
          <p:nvPicPr>
            <p:cNvPr id="53" name="Picture 6" descr="Calendar Clip Art Images - Free Download on Freepik">
              <a:extLst>
                <a:ext uri="{FF2B5EF4-FFF2-40B4-BE49-F238E27FC236}">
                  <a16:creationId xmlns:a16="http://schemas.microsoft.com/office/drawing/2014/main" id="{85499821-E9D8-4398-5290-B0FCBC6FD5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63600" y="2476500"/>
              <a:ext cx="4495800" cy="449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مستطيل 53">
              <a:extLst>
                <a:ext uri="{FF2B5EF4-FFF2-40B4-BE49-F238E27FC236}">
                  <a16:creationId xmlns:a16="http://schemas.microsoft.com/office/drawing/2014/main" id="{21A906B8-594A-12E4-EC94-95B635DEEA8E}"/>
                </a:ext>
              </a:extLst>
            </p:cNvPr>
            <p:cNvSpPr/>
            <p:nvPr/>
          </p:nvSpPr>
          <p:spPr>
            <a:xfrm>
              <a:off x="14199322" y="3860800"/>
              <a:ext cx="354877" cy="3048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6" name="مستطيل 55">
              <a:extLst>
                <a:ext uri="{FF2B5EF4-FFF2-40B4-BE49-F238E27FC236}">
                  <a16:creationId xmlns:a16="http://schemas.microsoft.com/office/drawing/2014/main" id="{40A55A7E-410C-579A-644C-46A510576DE8}"/>
                </a:ext>
              </a:extLst>
            </p:cNvPr>
            <p:cNvSpPr/>
            <p:nvPr/>
          </p:nvSpPr>
          <p:spPr>
            <a:xfrm>
              <a:off x="15366278" y="3860801"/>
              <a:ext cx="354877" cy="3048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7" name="مستطيل 56">
              <a:extLst>
                <a:ext uri="{FF2B5EF4-FFF2-40B4-BE49-F238E27FC236}">
                  <a16:creationId xmlns:a16="http://schemas.microsoft.com/office/drawing/2014/main" id="{9BF1B762-26CD-119A-8BF4-F5273C130835}"/>
                </a:ext>
              </a:extLst>
            </p:cNvPr>
            <p:cNvSpPr/>
            <p:nvPr/>
          </p:nvSpPr>
          <p:spPr>
            <a:xfrm>
              <a:off x="15951922" y="3860801"/>
              <a:ext cx="354877" cy="3048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8" name="مستطيل 57">
              <a:extLst>
                <a:ext uri="{FF2B5EF4-FFF2-40B4-BE49-F238E27FC236}">
                  <a16:creationId xmlns:a16="http://schemas.microsoft.com/office/drawing/2014/main" id="{37CA00DF-2767-0DD0-E2D3-27405DD764D0}"/>
                </a:ext>
              </a:extLst>
            </p:cNvPr>
            <p:cNvSpPr/>
            <p:nvPr/>
          </p:nvSpPr>
          <p:spPr>
            <a:xfrm>
              <a:off x="16572417" y="3886201"/>
              <a:ext cx="354877" cy="3048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60" name="مستطيل 59">
              <a:extLst>
                <a:ext uri="{FF2B5EF4-FFF2-40B4-BE49-F238E27FC236}">
                  <a16:creationId xmlns:a16="http://schemas.microsoft.com/office/drawing/2014/main" id="{14A1337E-ECD1-14CA-41D8-207F5E3AD2E1}"/>
                </a:ext>
              </a:extLst>
            </p:cNvPr>
            <p:cNvSpPr/>
            <p:nvPr/>
          </p:nvSpPr>
          <p:spPr>
            <a:xfrm>
              <a:off x="14173921" y="4533900"/>
              <a:ext cx="354877" cy="3048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61" name="مستطيل 60">
              <a:extLst>
                <a:ext uri="{FF2B5EF4-FFF2-40B4-BE49-F238E27FC236}">
                  <a16:creationId xmlns:a16="http://schemas.microsoft.com/office/drawing/2014/main" id="{665CC8D4-387C-20DF-4C1C-B20B7896928B}"/>
                </a:ext>
              </a:extLst>
            </p:cNvPr>
            <p:cNvSpPr/>
            <p:nvPr/>
          </p:nvSpPr>
          <p:spPr>
            <a:xfrm>
              <a:off x="14757399" y="4533900"/>
              <a:ext cx="354877" cy="3048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63" name="مستطيل 62">
              <a:extLst>
                <a:ext uri="{FF2B5EF4-FFF2-40B4-BE49-F238E27FC236}">
                  <a16:creationId xmlns:a16="http://schemas.microsoft.com/office/drawing/2014/main" id="{5D580535-8BA6-EF2C-A11B-DA8A65114A33}"/>
                </a:ext>
              </a:extLst>
            </p:cNvPr>
            <p:cNvSpPr/>
            <p:nvPr/>
          </p:nvSpPr>
          <p:spPr>
            <a:xfrm>
              <a:off x="15926521" y="4533901"/>
              <a:ext cx="354877" cy="3048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024" name="مستطيل 1023">
              <a:extLst>
                <a:ext uri="{FF2B5EF4-FFF2-40B4-BE49-F238E27FC236}">
                  <a16:creationId xmlns:a16="http://schemas.microsoft.com/office/drawing/2014/main" id="{1DECCFF1-65C1-6218-7348-4EFC309A963B}"/>
                </a:ext>
              </a:extLst>
            </p:cNvPr>
            <p:cNvSpPr/>
            <p:nvPr/>
          </p:nvSpPr>
          <p:spPr>
            <a:xfrm>
              <a:off x="16547016" y="4559301"/>
              <a:ext cx="354877" cy="3048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025" name="مستطيل 1024">
              <a:extLst>
                <a:ext uri="{FF2B5EF4-FFF2-40B4-BE49-F238E27FC236}">
                  <a16:creationId xmlns:a16="http://schemas.microsoft.com/office/drawing/2014/main" id="{C8E79355-DE2E-03D1-6FE1-F237B56760F1}"/>
                </a:ext>
              </a:extLst>
            </p:cNvPr>
            <p:cNvSpPr/>
            <p:nvPr/>
          </p:nvSpPr>
          <p:spPr>
            <a:xfrm>
              <a:off x="17142473" y="4559301"/>
              <a:ext cx="354877" cy="3048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029" name="مستطيل 1028">
              <a:extLst>
                <a:ext uri="{FF2B5EF4-FFF2-40B4-BE49-F238E27FC236}">
                  <a16:creationId xmlns:a16="http://schemas.microsoft.com/office/drawing/2014/main" id="{06BF5E0B-05AD-A232-901B-2CD76112C683}"/>
                </a:ext>
              </a:extLst>
            </p:cNvPr>
            <p:cNvSpPr/>
            <p:nvPr/>
          </p:nvSpPr>
          <p:spPr>
            <a:xfrm>
              <a:off x="14757399" y="5111750"/>
              <a:ext cx="354877" cy="3048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031" name="مستطيل 1030">
              <a:extLst>
                <a:ext uri="{FF2B5EF4-FFF2-40B4-BE49-F238E27FC236}">
                  <a16:creationId xmlns:a16="http://schemas.microsoft.com/office/drawing/2014/main" id="{3D2FDEA9-70C9-578D-990D-C859597F0A8F}"/>
                </a:ext>
              </a:extLst>
            </p:cNvPr>
            <p:cNvSpPr/>
            <p:nvPr/>
          </p:nvSpPr>
          <p:spPr>
            <a:xfrm>
              <a:off x="15340877" y="5111751"/>
              <a:ext cx="354877" cy="3048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033" name="مستطيل 1032">
              <a:extLst>
                <a:ext uri="{FF2B5EF4-FFF2-40B4-BE49-F238E27FC236}">
                  <a16:creationId xmlns:a16="http://schemas.microsoft.com/office/drawing/2014/main" id="{43D028FA-1AA6-5D97-7743-AA72908D728A}"/>
                </a:ext>
              </a:extLst>
            </p:cNvPr>
            <p:cNvSpPr/>
            <p:nvPr/>
          </p:nvSpPr>
          <p:spPr>
            <a:xfrm>
              <a:off x="15926521" y="5111751"/>
              <a:ext cx="354877" cy="3048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035" name="مستطيل 1034">
              <a:extLst>
                <a:ext uri="{FF2B5EF4-FFF2-40B4-BE49-F238E27FC236}">
                  <a16:creationId xmlns:a16="http://schemas.microsoft.com/office/drawing/2014/main" id="{D7896B17-D7D1-B7DD-6AD9-8256DECB01EF}"/>
                </a:ext>
              </a:extLst>
            </p:cNvPr>
            <p:cNvSpPr/>
            <p:nvPr/>
          </p:nvSpPr>
          <p:spPr>
            <a:xfrm>
              <a:off x="16547016" y="5137151"/>
              <a:ext cx="354877" cy="3048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036" name="مستطيل 1035">
              <a:extLst>
                <a:ext uri="{FF2B5EF4-FFF2-40B4-BE49-F238E27FC236}">
                  <a16:creationId xmlns:a16="http://schemas.microsoft.com/office/drawing/2014/main" id="{47A56234-2CFE-2D7D-6D16-A8D06D975923}"/>
                </a:ext>
              </a:extLst>
            </p:cNvPr>
            <p:cNvSpPr/>
            <p:nvPr/>
          </p:nvSpPr>
          <p:spPr>
            <a:xfrm>
              <a:off x="17142473" y="5137151"/>
              <a:ext cx="354877" cy="3048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037" name="مستطيل 1036">
              <a:extLst>
                <a:ext uri="{FF2B5EF4-FFF2-40B4-BE49-F238E27FC236}">
                  <a16:creationId xmlns:a16="http://schemas.microsoft.com/office/drawing/2014/main" id="{40E9F6F0-6CF7-0CC3-3079-69DC39F62F8E}"/>
                </a:ext>
              </a:extLst>
            </p:cNvPr>
            <p:cNvSpPr/>
            <p:nvPr/>
          </p:nvSpPr>
          <p:spPr>
            <a:xfrm>
              <a:off x="14112770" y="5600702"/>
              <a:ext cx="354877" cy="3048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039" name="مستطيل 1038">
              <a:extLst>
                <a:ext uri="{FF2B5EF4-FFF2-40B4-BE49-F238E27FC236}">
                  <a16:creationId xmlns:a16="http://schemas.microsoft.com/office/drawing/2014/main" id="{D4015722-A8C2-BABD-DA12-005FC8B19C82}"/>
                </a:ext>
              </a:extLst>
            </p:cNvPr>
            <p:cNvSpPr/>
            <p:nvPr/>
          </p:nvSpPr>
          <p:spPr>
            <a:xfrm>
              <a:off x="15279726" y="5600703"/>
              <a:ext cx="354877" cy="3048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040" name="مستطيل 1039">
              <a:extLst>
                <a:ext uri="{FF2B5EF4-FFF2-40B4-BE49-F238E27FC236}">
                  <a16:creationId xmlns:a16="http://schemas.microsoft.com/office/drawing/2014/main" id="{FE39F051-5172-F304-E040-A1C67176F7C2}"/>
                </a:ext>
              </a:extLst>
            </p:cNvPr>
            <p:cNvSpPr/>
            <p:nvPr/>
          </p:nvSpPr>
          <p:spPr>
            <a:xfrm>
              <a:off x="15865370" y="5600703"/>
              <a:ext cx="354877" cy="3048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042" name="مستطيل 1041">
              <a:extLst>
                <a:ext uri="{FF2B5EF4-FFF2-40B4-BE49-F238E27FC236}">
                  <a16:creationId xmlns:a16="http://schemas.microsoft.com/office/drawing/2014/main" id="{B2C2ABCD-F0FE-BAE4-6040-7040F8B92402}"/>
                </a:ext>
              </a:extLst>
            </p:cNvPr>
            <p:cNvSpPr/>
            <p:nvPr/>
          </p:nvSpPr>
          <p:spPr>
            <a:xfrm>
              <a:off x="17081322" y="5626103"/>
              <a:ext cx="354877" cy="3048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043" name="مستطيل 1042">
              <a:extLst>
                <a:ext uri="{FF2B5EF4-FFF2-40B4-BE49-F238E27FC236}">
                  <a16:creationId xmlns:a16="http://schemas.microsoft.com/office/drawing/2014/main" id="{D748DF35-9AF9-9D93-688E-4B31B3C80E00}"/>
                </a:ext>
              </a:extLst>
            </p:cNvPr>
            <p:cNvSpPr/>
            <p:nvPr/>
          </p:nvSpPr>
          <p:spPr>
            <a:xfrm>
              <a:off x="14199322" y="6197602"/>
              <a:ext cx="354877" cy="3048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044" name="مستطيل 1043">
              <a:extLst>
                <a:ext uri="{FF2B5EF4-FFF2-40B4-BE49-F238E27FC236}">
                  <a16:creationId xmlns:a16="http://schemas.microsoft.com/office/drawing/2014/main" id="{DBFCE551-6917-BE4D-5B12-65A96B13A462}"/>
                </a:ext>
              </a:extLst>
            </p:cNvPr>
            <p:cNvSpPr/>
            <p:nvPr/>
          </p:nvSpPr>
          <p:spPr>
            <a:xfrm>
              <a:off x="14782800" y="6197602"/>
              <a:ext cx="354877" cy="3048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1045" name="مستطيل 1044">
              <a:extLst>
                <a:ext uri="{FF2B5EF4-FFF2-40B4-BE49-F238E27FC236}">
                  <a16:creationId xmlns:a16="http://schemas.microsoft.com/office/drawing/2014/main" id="{2CA7B443-5D9E-AC1D-959D-898B1FEEDAD6}"/>
                </a:ext>
              </a:extLst>
            </p:cNvPr>
            <p:cNvSpPr/>
            <p:nvPr/>
          </p:nvSpPr>
          <p:spPr>
            <a:xfrm>
              <a:off x="15366278" y="6197603"/>
              <a:ext cx="354877" cy="3048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200342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لقطة شاشة, الرسومات, الخط, أخضر&#10;&#10;تم إنشاء الوصف تلقائياً">
            <a:extLst>
              <a:ext uri="{FF2B5EF4-FFF2-40B4-BE49-F238E27FC236}">
                <a16:creationId xmlns:a16="http://schemas.microsoft.com/office/drawing/2014/main" id="{60A2D2C0-B2AE-692B-475A-5DFBA172C3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26315"/>
            <a:ext cx="4505325" cy="946532"/>
          </a:xfrm>
          <a:prstGeom prst="rect">
            <a:avLst/>
          </a:prstGeom>
        </p:spPr>
      </p:pic>
      <p:sp>
        <p:nvSpPr>
          <p:cNvPr id="42" name="مستطيل 41">
            <a:extLst>
              <a:ext uri="{FF2B5EF4-FFF2-40B4-BE49-F238E27FC236}">
                <a16:creationId xmlns:a16="http://schemas.microsoft.com/office/drawing/2014/main" id="{B211064A-C8C2-E447-4B70-C4A755BB46A4}"/>
              </a:ext>
            </a:extLst>
          </p:cNvPr>
          <p:cNvSpPr/>
          <p:nvPr/>
        </p:nvSpPr>
        <p:spPr>
          <a:xfrm>
            <a:off x="1600200" y="2627653"/>
            <a:ext cx="12190085" cy="3048000"/>
          </a:xfrm>
          <a:prstGeom prst="rec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3" name="مستطيل 42">
            <a:extLst>
              <a:ext uri="{FF2B5EF4-FFF2-40B4-BE49-F238E27FC236}">
                <a16:creationId xmlns:a16="http://schemas.microsoft.com/office/drawing/2014/main" id="{47B83226-4467-97F9-8877-F716579A6442}"/>
              </a:ext>
            </a:extLst>
          </p:cNvPr>
          <p:cNvSpPr/>
          <p:nvPr/>
        </p:nvSpPr>
        <p:spPr>
          <a:xfrm>
            <a:off x="1261687" y="3518155"/>
            <a:ext cx="1286711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He </a:t>
            </a:r>
            <a:r>
              <a:rPr lang="en-US" sz="54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never</a:t>
            </a:r>
            <a:r>
              <a:rPr lang="en-US" sz="5400" b="0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 eats junk food.</a:t>
            </a:r>
            <a:endParaRPr lang="ar-SA" sz="5400" b="0" cap="none" spc="0" dirty="0">
              <a:ln w="0"/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7323643F-FB73-5534-1D6E-4222B895DC3E}"/>
              </a:ext>
            </a:extLst>
          </p:cNvPr>
          <p:cNvGrpSpPr/>
          <p:nvPr/>
        </p:nvGrpSpPr>
        <p:grpSpPr>
          <a:xfrm>
            <a:off x="713364" y="6651285"/>
            <a:ext cx="2639436" cy="3262398"/>
            <a:chOff x="713364" y="6651285"/>
            <a:chExt cx="2639436" cy="3262398"/>
          </a:xfrm>
        </p:grpSpPr>
        <p:grpSp>
          <p:nvGrpSpPr>
            <p:cNvPr id="48" name="مجموعة 47">
              <a:extLst>
                <a:ext uri="{FF2B5EF4-FFF2-40B4-BE49-F238E27FC236}">
                  <a16:creationId xmlns:a16="http://schemas.microsoft.com/office/drawing/2014/main" id="{00115846-E304-0976-59E9-76E943AA8AE1}"/>
                </a:ext>
              </a:extLst>
            </p:cNvPr>
            <p:cNvGrpSpPr/>
            <p:nvPr/>
          </p:nvGrpSpPr>
          <p:grpSpPr>
            <a:xfrm>
              <a:off x="851984" y="6780553"/>
              <a:ext cx="2373816" cy="3133130"/>
              <a:chOff x="851984" y="6780553"/>
              <a:chExt cx="2373816" cy="3133130"/>
            </a:xfrm>
          </p:grpSpPr>
          <p:sp>
            <p:nvSpPr>
              <p:cNvPr id="44" name="شكل بيضاوي 43">
                <a:extLst>
                  <a:ext uri="{FF2B5EF4-FFF2-40B4-BE49-F238E27FC236}">
                    <a16:creationId xmlns:a16="http://schemas.microsoft.com/office/drawing/2014/main" id="{E54A3421-F581-20C6-BD80-D4DF45BC4015}"/>
                  </a:ext>
                </a:extLst>
              </p:cNvPr>
              <p:cNvSpPr/>
              <p:nvPr/>
            </p:nvSpPr>
            <p:spPr>
              <a:xfrm>
                <a:off x="851984" y="6780553"/>
                <a:ext cx="2373816" cy="2209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r"/>
                <a:endParaRPr lang="ar-SA" sz="3200" dirty="0"/>
              </a:p>
            </p:txBody>
          </p:sp>
          <p:sp>
            <p:nvSpPr>
              <p:cNvPr id="45" name="مستطيل 44">
                <a:extLst>
                  <a:ext uri="{FF2B5EF4-FFF2-40B4-BE49-F238E27FC236}">
                    <a16:creationId xmlns:a16="http://schemas.microsoft.com/office/drawing/2014/main" id="{7302DE22-6566-FD7F-5714-E013F9B117CB}"/>
                  </a:ext>
                </a:extLst>
              </p:cNvPr>
              <p:cNvSpPr/>
              <p:nvPr/>
            </p:nvSpPr>
            <p:spPr>
              <a:xfrm>
                <a:off x="972215" y="8990353"/>
                <a:ext cx="2165978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Never</a:t>
                </a:r>
                <a:endParaRPr lang="ar-SA" sz="5400" b="0" cap="none" spc="0" dirty="0">
                  <a:ln w="0"/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p:grpSp>
        <p:pic>
          <p:nvPicPr>
            <p:cNvPr id="2050" name="Picture 2" descr="3,400+ No Symbol Stock Illustrations, Royalty-Free Vector Graphics &amp; Clip  Art - iStock | No sign vector, No sign transparent, No symbol background">
              <a:extLst>
                <a:ext uri="{FF2B5EF4-FFF2-40B4-BE49-F238E27FC236}">
                  <a16:creationId xmlns:a16="http://schemas.microsoft.com/office/drawing/2014/main" id="{707FA2EA-F5A1-4387-FDF8-E080BAC2A6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364" y="6651285"/>
              <a:ext cx="2639436" cy="2440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Download Kids Eating Clipart Png - Kids Eating Healthy Food Clipart PNG  image for free. Search … | Healthy eating for kids, Benefits of healthy  eating, Food clipart">
            <a:extLst>
              <a:ext uri="{FF2B5EF4-FFF2-40B4-BE49-F238E27FC236}">
                <a16:creationId xmlns:a16="http://schemas.microsoft.com/office/drawing/2014/main" id="{295A62C9-1DA2-196D-3C1A-877FEDCB8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4935" y="3711388"/>
            <a:ext cx="6041344" cy="657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alendar Clip Art Images - Free Download on Freepik">
            <a:extLst>
              <a:ext uri="{FF2B5EF4-FFF2-40B4-BE49-F238E27FC236}">
                <a16:creationId xmlns:a16="http://schemas.microsoft.com/office/drawing/2014/main" id="{93671887-861F-8979-C9C9-4773E1A95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6563" y="1372847"/>
            <a:ext cx="3294577" cy="345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29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ll in a Day's Work: Preparing for Game Time! at The Strong - The Strong  National Museum of Play">
            <a:extLst>
              <a:ext uri="{FF2B5EF4-FFF2-40B4-BE49-F238E27FC236}">
                <a16:creationId xmlns:a16="http://schemas.microsoft.com/office/drawing/2014/main" id="{4ADD41EB-E0E6-BF99-B82B-C90E4C0BA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352" y="876300"/>
            <a:ext cx="12005295" cy="649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شكل بيضاوي 6">
            <a:hlinkClick r:id="rId3"/>
            <a:extLst>
              <a:ext uri="{FF2B5EF4-FFF2-40B4-BE49-F238E27FC236}">
                <a16:creationId xmlns:a16="http://schemas.microsoft.com/office/drawing/2014/main" id="{4AFDF888-6754-BFC5-085E-4CA7E7F33FFF}"/>
              </a:ext>
            </a:extLst>
          </p:cNvPr>
          <p:cNvSpPr/>
          <p:nvPr/>
        </p:nvSpPr>
        <p:spPr>
          <a:xfrm>
            <a:off x="7086600" y="6896100"/>
            <a:ext cx="3276600" cy="2514600"/>
          </a:xfrm>
          <a:prstGeom prst="ellipse">
            <a:avLst/>
          </a:prstGeom>
          <a:solidFill>
            <a:srgbClr val="E50E6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  <a:endParaRPr kumimoji="0" lang="ar-SA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ood Job Thumbs Up Gif">
            <a:extLst>
              <a:ext uri="{FF2B5EF4-FFF2-40B4-BE49-F238E27FC236}">
                <a16:creationId xmlns:a16="http://schemas.microsoft.com/office/drawing/2014/main" id="{7560CA6F-8A4C-AF97-CFE5-5774614EC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04900"/>
            <a:ext cx="8420100" cy="842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05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8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لقطة شاشة, الرسومات, الخط, أخضر&#10;&#10;تم إنشاء الوصف تلقائياً">
            <a:extLst>
              <a:ext uri="{FF2B5EF4-FFF2-40B4-BE49-F238E27FC236}">
                <a16:creationId xmlns:a16="http://schemas.microsoft.com/office/drawing/2014/main" id="{60A2D2C0-B2AE-692B-475A-5DFBA172C3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26315"/>
            <a:ext cx="4505325" cy="94653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A5C6CCC-3A74-FA40-B7F4-5A94098281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805" y="2019300"/>
            <a:ext cx="17794390" cy="6743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554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لقطة شاشة, الرسومات, الخط, أخضر&#10;&#10;تم إنشاء الوصف تلقائياً">
            <a:extLst>
              <a:ext uri="{FF2B5EF4-FFF2-40B4-BE49-F238E27FC236}">
                <a16:creationId xmlns:a16="http://schemas.microsoft.com/office/drawing/2014/main" id="{60A2D2C0-B2AE-692B-475A-5DFBA172C3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26315"/>
            <a:ext cx="4505325" cy="946532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61F14E94-55B3-D1B3-A39D-3C3597D6EBFB}"/>
              </a:ext>
            </a:extLst>
          </p:cNvPr>
          <p:cNvSpPr txBox="1"/>
          <p:nvPr/>
        </p:nvSpPr>
        <p:spPr>
          <a:xfrm>
            <a:off x="372570" y="3236052"/>
            <a:ext cx="181383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sz="5400" i="1" dirty="0">
                <a:solidFill>
                  <a:srgbClr val="282828"/>
                </a:solidFill>
                <a:latin typeface="Comic Sans MS" panose="030F0702030302020204" pitchFamily="66" charset="0"/>
              </a:rPr>
              <a:t>I</a:t>
            </a:r>
            <a:r>
              <a:rPr lang="en-US" sz="5400" b="0" i="1" dirty="0">
                <a:solidFill>
                  <a:srgbClr val="282828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5400" i="1" dirty="0">
                <a:solidFill>
                  <a:srgbClr val="282828"/>
                </a:solidFill>
                <a:latin typeface="Comic Sans MS" panose="030F0702030302020204" pitchFamily="66" charset="0"/>
              </a:rPr>
              <a:t>will finish my homework </a:t>
            </a:r>
            <a:r>
              <a:rPr lang="en-US" sz="5400" b="1" i="1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before</a:t>
            </a:r>
            <a:r>
              <a:rPr lang="en-US" sz="5400" b="0" i="1" dirty="0">
                <a:solidFill>
                  <a:srgbClr val="282828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5400" i="1" dirty="0">
                <a:solidFill>
                  <a:srgbClr val="282828"/>
                </a:solidFill>
                <a:latin typeface="Comic Sans MS" panose="030F0702030302020204" pitchFamily="66" charset="0"/>
              </a:rPr>
              <a:t>g</a:t>
            </a:r>
            <a:r>
              <a:rPr lang="en-US" sz="5400" b="0" i="1" dirty="0">
                <a:solidFill>
                  <a:srgbClr val="282828"/>
                </a:solidFill>
                <a:effectLst/>
                <a:latin typeface="Comic Sans MS" panose="030F0702030302020204" pitchFamily="66" charset="0"/>
              </a:rPr>
              <a:t>oing to the movies.</a:t>
            </a:r>
            <a:endParaRPr lang="en-US" sz="5400" b="0" i="0" dirty="0">
              <a:solidFill>
                <a:srgbClr val="282828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E3DB77E-5490-C748-AD85-9D0F80D7D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871515"/>
            <a:ext cx="3397377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inus - Say Hello! | Clip art vintage, Digital clip art, Clip art">
            <a:extLst>
              <a:ext uri="{FF2B5EF4-FFF2-40B4-BE49-F238E27FC236}">
                <a16:creationId xmlns:a16="http://schemas.microsoft.com/office/drawing/2014/main" id="{94AF6FA6-440C-6FC1-8442-8B34AD2837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92"/>
          <a:stretch/>
        </p:blipFill>
        <p:spPr bwMode="auto">
          <a:xfrm>
            <a:off x="11992865" y="3697717"/>
            <a:ext cx="5911414" cy="640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6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لقطة شاشة, الرسومات, الخط, أخضر&#10;&#10;تم إنشاء الوصف تلقائياً">
            <a:extLst>
              <a:ext uri="{FF2B5EF4-FFF2-40B4-BE49-F238E27FC236}">
                <a16:creationId xmlns:a16="http://schemas.microsoft.com/office/drawing/2014/main" id="{60A2D2C0-B2AE-692B-475A-5DFBA172C3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26315"/>
            <a:ext cx="4505325" cy="946532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61F14E94-55B3-D1B3-A39D-3C3597D6EBFB}"/>
              </a:ext>
            </a:extLst>
          </p:cNvPr>
          <p:cNvSpPr txBox="1"/>
          <p:nvPr/>
        </p:nvSpPr>
        <p:spPr>
          <a:xfrm>
            <a:off x="990600" y="3128532"/>
            <a:ext cx="169164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6600" i="1" dirty="0">
                <a:solidFill>
                  <a:srgbClr val="282828"/>
                </a:solidFill>
                <a:latin typeface="Comic Sans MS" panose="030F0702030302020204" pitchFamily="66" charset="0"/>
              </a:rPr>
              <a:t>I went to the supermarket, </a:t>
            </a:r>
            <a:r>
              <a:rPr lang="en-US" sz="6600" i="1" dirty="0">
                <a:solidFill>
                  <a:srgbClr val="FF0000"/>
                </a:solidFill>
                <a:latin typeface="Comic Sans MS" panose="030F0702030302020204" pitchFamily="66" charset="0"/>
              </a:rPr>
              <a:t>then</a:t>
            </a:r>
            <a:r>
              <a:rPr lang="en-US" sz="6600" i="1" dirty="0">
                <a:solidFill>
                  <a:srgbClr val="282828"/>
                </a:solidFill>
                <a:latin typeface="Comic Sans MS" panose="030F0702030302020204" pitchFamily="66" charset="0"/>
              </a:rPr>
              <a:t> to home.</a:t>
            </a:r>
            <a:endParaRPr lang="en-US" sz="6600" b="0" i="0" dirty="0">
              <a:solidFill>
                <a:srgbClr val="282828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FC1A477-F89A-DC73-FB89-9FB948074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1825" y="3649663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ar-SA" altLang="ar-S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ar-SA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122" name="Picture 2" descr="Supermercado Clipart">
            <a:extLst>
              <a:ext uri="{FF2B5EF4-FFF2-40B4-BE49-F238E27FC236}">
                <a16:creationId xmlns:a16="http://schemas.microsoft.com/office/drawing/2014/main" id="{3477EAB1-AD05-898F-5F26-6A90637F8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524500"/>
            <a:ext cx="6800850" cy="537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ouse Clipart Images – Browse 137,116 Stock Photos, Vectors, and Video |  Adobe Stock">
            <a:extLst>
              <a:ext uri="{FF2B5EF4-FFF2-40B4-BE49-F238E27FC236}">
                <a16:creationId xmlns:a16="http://schemas.microsoft.com/office/drawing/2014/main" id="{555EE6CD-9577-9599-09FC-042B06E6E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7433" y="5524500"/>
            <a:ext cx="6029967" cy="441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سهم: منحني لأسفل 11">
            <a:extLst>
              <a:ext uri="{FF2B5EF4-FFF2-40B4-BE49-F238E27FC236}">
                <a16:creationId xmlns:a16="http://schemas.microsoft.com/office/drawing/2014/main" id="{B11D7AA7-34DF-3562-76BD-FF1E1F0DB76E}"/>
              </a:ext>
            </a:extLst>
          </p:cNvPr>
          <p:cNvSpPr/>
          <p:nvPr/>
        </p:nvSpPr>
        <p:spPr>
          <a:xfrm>
            <a:off x="6553200" y="4876800"/>
            <a:ext cx="6800850" cy="1295400"/>
          </a:xfrm>
          <a:prstGeom prst="curvedDown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02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لقطة شاشة, الرسومات, الخط, أخضر&#10;&#10;تم إنشاء الوصف تلقائياً">
            <a:extLst>
              <a:ext uri="{FF2B5EF4-FFF2-40B4-BE49-F238E27FC236}">
                <a16:creationId xmlns:a16="http://schemas.microsoft.com/office/drawing/2014/main" id="{60A2D2C0-B2AE-692B-475A-5DFBA172C3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26315"/>
            <a:ext cx="4505325" cy="946532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61F14E94-55B3-D1B3-A39D-3C3597D6EBFB}"/>
              </a:ext>
            </a:extLst>
          </p:cNvPr>
          <p:cNvSpPr txBox="1"/>
          <p:nvPr/>
        </p:nvSpPr>
        <p:spPr>
          <a:xfrm>
            <a:off x="990600" y="3128532"/>
            <a:ext cx="169164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6600" i="1" dirty="0">
                <a:solidFill>
                  <a:srgbClr val="282828"/>
                </a:solidFill>
                <a:latin typeface="Comic Sans MS" panose="030F0702030302020204" pitchFamily="66" charset="0"/>
              </a:rPr>
              <a:t>Maryam has a salad for lunch </a:t>
            </a:r>
            <a:r>
              <a:rPr lang="en-US" sz="6600" i="1" dirty="0">
                <a:solidFill>
                  <a:srgbClr val="FF0000"/>
                </a:solidFill>
                <a:latin typeface="Comic Sans MS" panose="030F0702030302020204" pitchFamily="66" charset="0"/>
              </a:rPr>
              <a:t>everyday</a:t>
            </a:r>
            <a:r>
              <a:rPr lang="en-US" sz="6600" i="1" dirty="0">
                <a:solidFill>
                  <a:srgbClr val="282828"/>
                </a:solidFill>
                <a:latin typeface="Comic Sans MS" panose="030F0702030302020204" pitchFamily="66" charset="0"/>
              </a:rPr>
              <a:t>.</a:t>
            </a:r>
            <a:endParaRPr lang="en-US" sz="6600" b="0" i="0" dirty="0">
              <a:solidFill>
                <a:srgbClr val="282828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FC1A477-F89A-DC73-FB89-9FB948074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1825" y="3649663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ar-SA" altLang="ar-S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ar-SA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105" name="Picture 9" descr="3+ Thousand Child Eat Salad Royalty-Free Images, Stock Photos &amp; Pictures |  Shutterstock">
            <a:extLst>
              <a:ext uri="{FF2B5EF4-FFF2-40B4-BE49-F238E27FC236}">
                <a16:creationId xmlns:a16="http://schemas.microsoft.com/office/drawing/2014/main" id="{5E4B6A93-492A-7501-D2A2-97D06BAB7E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6" b="36765"/>
          <a:stretch/>
        </p:blipFill>
        <p:spPr bwMode="auto">
          <a:xfrm>
            <a:off x="7772400" y="3590197"/>
            <a:ext cx="10926536" cy="653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07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8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لقطة شاشة, الرسومات, الخط, أخضر&#10;&#10;تم إنشاء الوصف تلقائياً">
            <a:extLst>
              <a:ext uri="{FF2B5EF4-FFF2-40B4-BE49-F238E27FC236}">
                <a16:creationId xmlns:a16="http://schemas.microsoft.com/office/drawing/2014/main" id="{60A2D2C0-B2AE-692B-475A-5DFBA172C3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26315"/>
            <a:ext cx="4505325" cy="94653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4D06383-543C-505D-D40E-5E4FCFE54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382" y="2895600"/>
            <a:ext cx="17943236" cy="4495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344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2400" y="3535680"/>
            <a:ext cx="15166252" cy="1747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914393" rtl="0" eaLnBrk="1" fontAlgn="auto" latinLnBrk="0" hangingPunct="1">
              <a:lnSpc>
                <a:spcPts val="1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0" i="0" u="none" strike="noStrike" kern="1200" cap="none" spc="120" normalizeH="0" baseline="0" noProof="0" dirty="0">
                <a:ln>
                  <a:noFill/>
                </a:ln>
                <a:solidFill>
                  <a:srgbClr val="333034"/>
                </a:solidFill>
                <a:effectLst/>
                <a:highlight>
                  <a:srgbClr val="ACE5DE"/>
                </a:highlight>
                <a:uLnTx/>
                <a:uFillTx/>
                <a:latin typeface="Arial Rounded MT Bold" panose="020F0704030504030204" pitchFamily="34" charset="0"/>
                <a:ea typeface="Source Sans Pro Black" panose="020B0803030403020204" pitchFamily="34" charset="0"/>
                <a:cs typeface="+mn-cs"/>
              </a:rPr>
              <a:t>Revision</a:t>
            </a:r>
            <a:endParaRPr kumimoji="0" lang="en-US" sz="34400" b="0" i="0" u="none" strike="noStrike" kern="1200" cap="none" spc="120" normalizeH="0" baseline="0" noProof="0" dirty="0">
              <a:ln>
                <a:noFill/>
              </a:ln>
              <a:solidFill>
                <a:srgbClr val="333034"/>
              </a:solidFill>
              <a:effectLst/>
              <a:highlight>
                <a:srgbClr val="ACE5DE"/>
              </a:highlight>
              <a:uLnTx/>
              <a:uFillTx/>
              <a:latin typeface="Arial Rounded MT Bold" panose="020F0704030504030204" pitchFamily="34" charset="0"/>
              <a:ea typeface="Source Sans Pro Black" panose="020B0803030403020204" pitchFamily="34" charset="0"/>
              <a:cs typeface="+mn-cs"/>
            </a:endParaRPr>
          </a:p>
        </p:txBody>
      </p:sp>
      <p:pic>
        <p:nvPicPr>
          <p:cNvPr id="12" name="صورة 11" descr="صورة تحتوي على رسوم متحركة, قصاصة فنية, توضيح, الرسوم المتحركة&#10;&#10;تم إنشاء الوصف تلقائياً">
            <a:extLst>
              <a:ext uri="{FF2B5EF4-FFF2-40B4-BE49-F238E27FC236}">
                <a16:creationId xmlns:a16="http://schemas.microsoft.com/office/drawing/2014/main" id="{BC5E6B0B-C05B-3D29-1543-C10903897F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366"/>
          <a:stretch/>
        </p:blipFill>
        <p:spPr>
          <a:xfrm>
            <a:off x="13682846" y="3524865"/>
            <a:ext cx="4595322" cy="9448799"/>
          </a:xfrm>
          <a:prstGeom prst="rect">
            <a:avLst/>
          </a:prstGeom>
        </p:spPr>
      </p:pic>
      <p:pic>
        <p:nvPicPr>
          <p:cNvPr id="14" name="صورة 13" descr="صورة تحتوي على رسوم متحركة, قصاصة فنية, توضيح, الرسوم المتحركة&#10;&#10;تم إنشاء الوصف تلقائياً">
            <a:extLst>
              <a:ext uri="{FF2B5EF4-FFF2-40B4-BE49-F238E27FC236}">
                <a16:creationId xmlns:a16="http://schemas.microsoft.com/office/drawing/2014/main" id="{1A19EC17-391A-9488-5C57-EF636DC3DC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21"/>
          <a:stretch/>
        </p:blipFill>
        <p:spPr>
          <a:xfrm>
            <a:off x="-385482" y="3535680"/>
            <a:ext cx="5005877" cy="9448799"/>
          </a:xfrm>
          <a:prstGeom prst="rect">
            <a:avLst/>
          </a:prstGeom>
        </p:spPr>
      </p:pic>
      <p:sp>
        <p:nvSpPr>
          <p:cNvPr id="16" name="TextBox 2">
            <a:extLst>
              <a:ext uri="{FF2B5EF4-FFF2-40B4-BE49-F238E27FC236}">
                <a16:creationId xmlns:a16="http://schemas.microsoft.com/office/drawing/2014/main" id="{F50D14BA-FCA5-22C6-9235-6BCB9AF6FB32}"/>
              </a:ext>
            </a:extLst>
          </p:cNvPr>
          <p:cNvSpPr txBox="1"/>
          <p:nvPr/>
        </p:nvSpPr>
        <p:spPr>
          <a:xfrm>
            <a:off x="4620395" y="7195298"/>
            <a:ext cx="985219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120" normalizeH="0" baseline="0" noProof="0" dirty="0">
                <a:ln>
                  <a:noFill/>
                </a:ln>
                <a:solidFill>
                  <a:srgbClr val="333034"/>
                </a:solidFill>
                <a:effectLst/>
                <a:highlight>
                  <a:srgbClr val="ACE5DE"/>
                </a:highlight>
                <a:uLnTx/>
                <a:uFillTx/>
                <a:latin typeface="Arial Rounded MT Bold" panose="020F0704030504030204" pitchFamily="34" charset="0"/>
                <a:ea typeface="Source Sans Pro Black" panose="020B0803030403020204" pitchFamily="34" charset="0"/>
                <a:cs typeface="+mn-cs"/>
              </a:rPr>
              <a:t>Listen &amp; Discuss: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3618D6-15EC-12C9-8CBE-AE9D521B4C72}"/>
              </a:ext>
            </a:extLst>
          </p:cNvPr>
          <p:cNvSpPr txBox="1"/>
          <p:nvPr/>
        </p:nvSpPr>
        <p:spPr>
          <a:xfrm>
            <a:off x="4359706" y="8167492"/>
            <a:ext cx="8915400" cy="1749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marR="0" lvl="0" indent="-857250" algn="l" defTabSz="91439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034"/>
                </a:solidFill>
                <a:effectLst/>
                <a:highlight>
                  <a:srgbClr val="F2E5C2"/>
                </a:highlight>
                <a:uLnTx/>
                <a:uFillTx/>
                <a:latin typeface="Source Sans Pro Black" panose="020B0803030403020204" pitchFamily="34" charset="0"/>
                <a:ea typeface="Source Sans Pro Black" panose="020B0803030403020204" pitchFamily="34" charset="0"/>
                <a:cs typeface="+mn-cs"/>
              </a:rPr>
              <a:t>Describe everyday activities.</a:t>
            </a:r>
          </a:p>
          <a:p>
            <a:pPr marL="857250" marR="0" lvl="0" indent="-857250" algn="l" defTabSz="91439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034"/>
                </a:solidFill>
                <a:effectLst/>
                <a:highlight>
                  <a:srgbClr val="F2E5C2"/>
                </a:highlight>
                <a:uLnTx/>
                <a:uFillTx/>
                <a:latin typeface="Source Sans Pro Black" panose="020B0803030403020204" pitchFamily="34" charset="0"/>
                <a:ea typeface="Source Sans Pro Black" panose="020B0803030403020204" pitchFamily="34" charset="0"/>
                <a:cs typeface="+mn-cs"/>
              </a:rPr>
              <a:t>Tell what time it is.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DF2FF332-28F5-B633-3319-1E876C3629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1266" y="5525722"/>
            <a:ext cx="9945467" cy="1295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لقطة شاشة, الرسومات, الخط, أخضر&#10;&#10;تم إنشاء الوصف تلقائياً">
            <a:extLst>
              <a:ext uri="{FF2B5EF4-FFF2-40B4-BE49-F238E27FC236}">
                <a16:creationId xmlns:a16="http://schemas.microsoft.com/office/drawing/2014/main" id="{60A2D2C0-B2AE-692B-475A-5DFBA172C3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26315"/>
            <a:ext cx="4505325" cy="946532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7706829-F88A-1BC7-E2E5-870C259332B3}"/>
              </a:ext>
            </a:extLst>
          </p:cNvPr>
          <p:cNvSpPr txBox="1"/>
          <p:nvPr/>
        </p:nvSpPr>
        <p:spPr>
          <a:xfrm>
            <a:off x="1859" y="1714501"/>
            <a:ext cx="9142141" cy="923330"/>
          </a:xfrm>
          <a:prstGeom prst="rect">
            <a:avLst/>
          </a:prstGeom>
          <a:solidFill>
            <a:srgbClr val="339933"/>
          </a:solidFill>
        </p:spPr>
        <p:txBody>
          <a:bodyPr wrap="square">
            <a:sp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5400" b="1" i="0" u="sng" dirty="0">
                <a:solidFill>
                  <a:schemeClr val="bg1"/>
                </a:solidFill>
                <a:effectLst/>
                <a:latin typeface="PT Sans" panose="020B0503020203020204" pitchFamily="34" charset="0"/>
              </a:rPr>
              <a:t>at</a:t>
            </a:r>
            <a:r>
              <a:rPr lang="en-US" sz="5400" b="0" i="0" dirty="0">
                <a:solidFill>
                  <a:schemeClr val="bg1"/>
                </a:solidFill>
                <a:effectLst/>
                <a:latin typeface="PT Sans" panose="020B0503020203020204" pitchFamily="34" charset="0"/>
              </a:rPr>
              <a:t> for a PRECISE TIME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91836E1E-954D-EEBC-743E-B12344D4F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662363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ar-SA" altLang="ar-S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ar-SA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37D1914D-09A2-215C-8A90-2A713565C331}"/>
              </a:ext>
            </a:extLst>
          </p:cNvPr>
          <p:cNvSpPr/>
          <p:nvPr/>
        </p:nvSpPr>
        <p:spPr>
          <a:xfrm>
            <a:off x="726688" y="3633556"/>
            <a:ext cx="9752990" cy="1107996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She arrived </a:t>
            </a:r>
            <a:r>
              <a:rPr lang="en-US" sz="6600" b="0" cap="none" spc="0" dirty="0">
                <a:ln w="0"/>
                <a:solidFill>
                  <a:srgbClr val="3399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at</a:t>
            </a:r>
            <a:r>
              <a:rPr lang="en-U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3 o’clock.</a:t>
            </a:r>
            <a:endParaRPr lang="ar-SA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F51E0EB5-3620-4665-3C1E-16AE4285E4EA}"/>
              </a:ext>
            </a:extLst>
          </p:cNvPr>
          <p:cNvSpPr/>
          <p:nvPr/>
        </p:nvSpPr>
        <p:spPr>
          <a:xfrm>
            <a:off x="726688" y="5349711"/>
            <a:ext cx="12680074" cy="1107996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The flight took off </a:t>
            </a:r>
            <a:r>
              <a:rPr lang="en-US" sz="6600" b="0" cap="none" spc="0" dirty="0">
                <a:ln w="0"/>
                <a:solidFill>
                  <a:srgbClr val="3399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at</a:t>
            </a:r>
            <a:r>
              <a:rPr lang="en-U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6 o’clock.</a:t>
            </a:r>
            <a:endParaRPr lang="ar-SA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80825489-4740-A5C6-85D2-2E076384D3EB}"/>
              </a:ext>
            </a:extLst>
          </p:cNvPr>
          <p:cNvSpPr/>
          <p:nvPr/>
        </p:nvSpPr>
        <p:spPr>
          <a:xfrm>
            <a:off x="762000" y="7065866"/>
            <a:ext cx="9172704" cy="1107996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He came home </a:t>
            </a:r>
            <a:r>
              <a:rPr lang="en-US" sz="6600" b="0" cap="none" spc="0" dirty="0">
                <a:ln w="0"/>
                <a:solidFill>
                  <a:srgbClr val="3399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at</a:t>
            </a:r>
            <a:r>
              <a:rPr lang="en-U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noon.</a:t>
            </a:r>
            <a:endParaRPr lang="ar-SA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56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3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لقطة شاشة, الرسومات, الخط, أخضر&#10;&#10;تم إنشاء الوصف تلقائياً">
            <a:extLst>
              <a:ext uri="{FF2B5EF4-FFF2-40B4-BE49-F238E27FC236}">
                <a16:creationId xmlns:a16="http://schemas.microsoft.com/office/drawing/2014/main" id="{60A2D2C0-B2AE-692B-475A-5DFBA172C3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26315"/>
            <a:ext cx="4505325" cy="946532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7706829-F88A-1BC7-E2E5-870C259332B3}"/>
              </a:ext>
            </a:extLst>
          </p:cNvPr>
          <p:cNvSpPr txBox="1"/>
          <p:nvPr/>
        </p:nvSpPr>
        <p:spPr>
          <a:xfrm>
            <a:off x="1859" y="1714501"/>
            <a:ext cx="16000141" cy="1015663"/>
          </a:xfrm>
          <a:prstGeom prst="rect">
            <a:avLst/>
          </a:prstGeom>
          <a:solidFill>
            <a:srgbClr val="339933"/>
          </a:solidFill>
        </p:spPr>
        <p:txBody>
          <a:bodyPr wrap="square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6000" b="1" u="sng" dirty="0">
                <a:solidFill>
                  <a:schemeClr val="bg1"/>
                </a:solidFill>
              </a:rPr>
              <a:t>in</a:t>
            </a:r>
            <a:r>
              <a:rPr lang="en-US" sz="4800" dirty="0">
                <a:solidFill>
                  <a:schemeClr val="bg1"/>
                </a:solidFill>
              </a:rPr>
              <a:t> for MONTHS, YEARS, CENTURIES and LONG PERIODS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91836E1E-954D-EEBC-743E-B12344D4F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662363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ar-SA" altLang="ar-S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ar-SA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37D1914D-09A2-215C-8A90-2A713565C331}"/>
              </a:ext>
            </a:extLst>
          </p:cNvPr>
          <p:cNvSpPr/>
          <p:nvPr/>
        </p:nvSpPr>
        <p:spPr>
          <a:xfrm>
            <a:off x="304800" y="3671233"/>
            <a:ext cx="12740988" cy="1107996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The </a:t>
            </a:r>
            <a:r>
              <a:rPr lang="en-US" sz="6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book was published </a:t>
            </a:r>
            <a:r>
              <a:rPr lang="en-US" sz="6600" b="0" cap="none" spc="0" dirty="0">
                <a:ln w="0"/>
                <a:solidFill>
                  <a:srgbClr val="3399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in</a:t>
            </a:r>
            <a:r>
              <a:rPr lang="en-U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May. </a:t>
            </a:r>
            <a:endParaRPr lang="ar-SA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F51E0EB5-3620-4665-3C1E-16AE4285E4EA}"/>
              </a:ext>
            </a:extLst>
          </p:cNvPr>
          <p:cNvSpPr/>
          <p:nvPr/>
        </p:nvSpPr>
        <p:spPr>
          <a:xfrm>
            <a:off x="267632" y="5345146"/>
            <a:ext cx="15092593" cy="1107996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 will visit my grandma </a:t>
            </a:r>
            <a:r>
              <a:rPr lang="en-US" sz="6600" b="0" cap="none" spc="0" dirty="0">
                <a:ln w="0"/>
                <a:solidFill>
                  <a:srgbClr val="3399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in</a:t>
            </a:r>
            <a:r>
              <a:rPr lang="en-U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the summer.</a:t>
            </a:r>
            <a:endParaRPr lang="ar-SA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80825489-4740-A5C6-85D2-2E076384D3EB}"/>
              </a:ext>
            </a:extLst>
          </p:cNvPr>
          <p:cNvSpPr/>
          <p:nvPr/>
        </p:nvSpPr>
        <p:spPr>
          <a:xfrm>
            <a:off x="304800" y="6924172"/>
            <a:ext cx="17501907" cy="1015663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Black &amp; White movies was favored </a:t>
            </a:r>
            <a:r>
              <a:rPr lang="en-US" sz="6000" dirty="0">
                <a:ln w="0"/>
                <a:solidFill>
                  <a:srgbClr val="3399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in</a:t>
            </a:r>
            <a:r>
              <a:rPr lang="en-US" sz="6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the 1930’s </a:t>
            </a:r>
            <a:endParaRPr lang="ar-SA" sz="6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02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3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لقطة شاشة, الرسومات, الخط, أخضر&#10;&#10;تم إنشاء الوصف تلقائياً">
            <a:extLst>
              <a:ext uri="{FF2B5EF4-FFF2-40B4-BE49-F238E27FC236}">
                <a16:creationId xmlns:a16="http://schemas.microsoft.com/office/drawing/2014/main" id="{60A2D2C0-B2AE-692B-475A-5DFBA172C3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26315"/>
            <a:ext cx="4505325" cy="946532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7706829-F88A-1BC7-E2E5-870C259332B3}"/>
              </a:ext>
            </a:extLst>
          </p:cNvPr>
          <p:cNvSpPr txBox="1"/>
          <p:nvPr/>
        </p:nvSpPr>
        <p:spPr>
          <a:xfrm>
            <a:off x="1859" y="1714501"/>
            <a:ext cx="9599341" cy="1107996"/>
          </a:xfrm>
          <a:prstGeom prst="rect">
            <a:avLst/>
          </a:prstGeom>
          <a:solidFill>
            <a:srgbClr val="339933"/>
          </a:solidFill>
        </p:spPr>
        <p:txBody>
          <a:bodyPr wrap="square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600" b="1" u="sng" dirty="0">
                <a:solidFill>
                  <a:schemeClr val="bg1"/>
                </a:solidFill>
              </a:rPr>
              <a:t>on</a:t>
            </a:r>
            <a:r>
              <a:rPr lang="en-US" sz="6600" dirty="0">
                <a:solidFill>
                  <a:schemeClr val="bg1"/>
                </a:solidFill>
              </a:rPr>
              <a:t> for DAYS and DATES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91836E1E-954D-EEBC-743E-B12344D4F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662363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ar-SA" altLang="ar-S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ar-SA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37D1914D-09A2-215C-8A90-2A713565C331}"/>
              </a:ext>
            </a:extLst>
          </p:cNvPr>
          <p:cNvSpPr/>
          <p:nvPr/>
        </p:nvSpPr>
        <p:spPr>
          <a:xfrm>
            <a:off x="310376" y="3652141"/>
            <a:ext cx="10576934" cy="1107996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 have an exam </a:t>
            </a:r>
            <a:r>
              <a:rPr lang="en-US" sz="6600" b="0" cap="none" spc="0" dirty="0">
                <a:ln w="0"/>
                <a:solidFill>
                  <a:srgbClr val="3399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on</a:t>
            </a:r>
            <a:r>
              <a:rPr lang="en-U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Sunday.</a:t>
            </a:r>
            <a:endParaRPr lang="ar-SA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F51E0EB5-3620-4665-3C1E-16AE4285E4EA}"/>
              </a:ext>
            </a:extLst>
          </p:cNvPr>
          <p:cNvSpPr/>
          <p:nvPr/>
        </p:nvSpPr>
        <p:spPr>
          <a:xfrm>
            <a:off x="328961" y="5334323"/>
            <a:ext cx="16674758" cy="1015663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Sami will travel to Riyadh </a:t>
            </a:r>
            <a:r>
              <a:rPr lang="en-US" sz="6000" dirty="0">
                <a:ln w="0"/>
                <a:solidFill>
                  <a:srgbClr val="3399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on</a:t>
            </a:r>
            <a:r>
              <a:rPr lang="en-US" sz="6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the 6</a:t>
            </a:r>
            <a:r>
              <a:rPr lang="en-US" sz="6000" baseline="30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</a:t>
            </a:r>
            <a:r>
              <a:rPr lang="en-US" sz="6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of march.</a:t>
            </a:r>
            <a:endParaRPr lang="ar-SA" sz="6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80825489-4740-A5C6-85D2-2E076384D3EB}"/>
              </a:ext>
            </a:extLst>
          </p:cNvPr>
          <p:cNvSpPr/>
          <p:nvPr/>
        </p:nvSpPr>
        <p:spPr>
          <a:xfrm>
            <a:off x="326458" y="6924172"/>
            <a:ext cx="17458626" cy="92333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You should bring your mother </a:t>
            </a:r>
            <a:r>
              <a:rPr lang="en-US" sz="5400" dirty="0">
                <a:ln w="0"/>
                <a:solidFill>
                  <a:srgbClr val="3399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on</a:t>
            </a:r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my graduation party.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43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3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لقطة شاشة, الرسومات, الخط, أخضر&#10;&#10;تم إنشاء الوصف تلقائياً">
            <a:extLst>
              <a:ext uri="{FF2B5EF4-FFF2-40B4-BE49-F238E27FC236}">
                <a16:creationId xmlns:a16="http://schemas.microsoft.com/office/drawing/2014/main" id="{60A2D2C0-B2AE-692B-475A-5DFBA172C3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26315"/>
            <a:ext cx="4505325" cy="946532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88356E3D-5FFD-AFB5-0987-07C9EF5F04DD}"/>
              </a:ext>
            </a:extLst>
          </p:cNvPr>
          <p:cNvSpPr/>
          <p:nvPr/>
        </p:nvSpPr>
        <p:spPr>
          <a:xfrm>
            <a:off x="14297891" y="426315"/>
            <a:ext cx="3990109" cy="92325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Activity</a:t>
            </a:r>
            <a:endParaRPr lang="ar-SA" sz="4800" dirty="0">
              <a:solidFill>
                <a:schemeClr val="bg1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9CC51EC4-4A9B-0784-FEDB-4936B584A2E4}"/>
              </a:ext>
            </a:extLst>
          </p:cNvPr>
          <p:cNvSpPr txBox="1"/>
          <p:nvPr/>
        </p:nvSpPr>
        <p:spPr>
          <a:xfrm>
            <a:off x="0" y="1560339"/>
            <a:ext cx="13075228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l-PL" sz="4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A. Unscramble the sentences.</a:t>
            </a:r>
            <a:endParaRPr lang="ar-SA" sz="4000" b="1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67EB4EE9-7C52-7BAD-77AD-5FBCD2D3F676}"/>
              </a:ext>
            </a:extLst>
          </p:cNvPr>
          <p:cNvSpPr/>
          <p:nvPr/>
        </p:nvSpPr>
        <p:spPr>
          <a:xfrm>
            <a:off x="16860982" y="9345652"/>
            <a:ext cx="1427018" cy="923250"/>
          </a:xfrm>
          <a:prstGeom prst="roundRect">
            <a:avLst>
              <a:gd name="adj" fmla="val 20235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600" dirty="0"/>
              <a:t>Page </a:t>
            </a:r>
          </a:p>
          <a:p>
            <a:pPr algn="ctr"/>
            <a:r>
              <a:rPr lang="en-US" sz="3600" dirty="0"/>
              <a:t>90</a:t>
            </a:r>
            <a:endParaRPr lang="ar-SA" sz="3600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7B8A8B4-BB99-8A20-CE49-0DCB3366A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727332"/>
            <a:ext cx="13849757" cy="1654168"/>
          </a:xfrm>
          <a:prstGeom prst="rect">
            <a:avLst/>
          </a:prstGeom>
        </p:spPr>
      </p:pic>
      <p:cxnSp>
        <p:nvCxnSpPr>
          <p:cNvPr id="16" name="رابط مستقيم 15">
            <a:extLst>
              <a:ext uri="{FF2B5EF4-FFF2-40B4-BE49-F238E27FC236}">
                <a16:creationId xmlns:a16="http://schemas.microsoft.com/office/drawing/2014/main" id="{8AFC4250-3C81-CCCC-0ECA-7C32FF7FBE48}"/>
              </a:ext>
            </a:extLst>
          </p:cNvPr>
          <p:cNvCxnSpPr/>
          <p:nvPr/>
        </p:nvCxnSpPr>
        <p:spPr>
          <a:xfrm>
            <a:off x="606600" y="6134100"/>
            <a:ext cx="117798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رابط مستقيم 18">
            <a:extLst>
              <a:ext uri="{FF2B5EF4-FFF2-40B4-BE49-F238E27FC236}">
                <a16:creationId xmlns:a16="http://schemas.microsoft.com/office/drawing/2014/main" id="{A8BB5D83-C34A-0B8D-A2BB-3FF748853A50}"/>
              </a:ext>
            </a:extLst>
          </p:cNvPr>
          <p:cNvCxnSpPr/>
          <p:nvPr/>
        </p:nvCxnSpPr>
        <p:spPr>
          <a:xfrm>
            <a:off x="647700" y="9029700"/>
            <a:ext cx="117798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FF7651E-1409-9B32-754A-E7F85FFC0813}"/>
              </a:ext>
            </a:extLst>
          </p:cNvPr>
          <p:cNvSpPr txBox="1"/>
          <p:nvPr/>
        </p:nvSpPr>
        <p:spPr>
          <a:xfrm>
            <a:off x="308517" y="4516505"/>
            <a:ext cx="116976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1. opens / at nine / usually / The bank.</a:t>
            </a:r>
            <a:endParaRPr lang="ar-SA" sz="4400" dirty="0">
              <a:latin typeface="Comic Sans MS" panose="030F0702030302020204" pitchFamily="66" charset="0"/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FC247AD6-B9C6-0BB0-9792-AE83FAC89D2A}"/>
              </a:ext>
            </a:extLst>
          </p:cNvPr>
          <p:cNvSpPr txBox="1"/>
          <p:nvPr/>
        </p:nvSpPr>
        <p:spPr>
          <a:xfrm>
            <a:off x="291790" y="7270779"/>
            <a:ext cx="14401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2. closes / The supermarket / on Sundays / never </a:t>
            </a:r>
            <a:endParaRPr lang="ar-SA" sz="4400" dirty="0">
              <a:latin typeface="Comic Sans MS" panose="030F0702030302020204" pitchFamily="66" charset="0"/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0FC27DEB-57DD-D18A-53CE-268CB06682EC}"/>
              </a:ext>
            </a:extLst>
          </p:cNvPr>
          <p:cNvSpPr/>
          <p:nvPr/>
        </p:nvSpPr>
        <p:spPr>
          <a:xfrm>
            <a:off x="990600" y="5285946"/>
            <a:ext cx="90252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 Extra Light" panose="020B0204020104020204" pitchFamily="34" charset="0"/>
              </a:rPr>
              <a:t>The bank usually opens at nine.</a:t>
            </a:r>
            <a:endParaRPr lang="ar-SA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adi Extra Light" panose="020B0204020104020204" pitchFamily="34" charset="0"/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E742FB92-4C36-54CC-E999-5D672C181DB6}"/>
              </a:ext>
            </a:extLst>
          </p:cNvPr>
          <p:cNvSpPr/>
          <p:nvPr/>
        </p:nvSpPr>
        <p:spPr>
          <a:xfrm>
            <a:off x="694163" y="8325179"/>
            <a:ext cx="119785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 Extra Light" panose="020B0204020104020204" pitchFamily="34" charset="0"/>
              </a:rPr>
              <a:t>The supermarket never closes on Sundays.</a:t>
            </a:r>
            <a:endParaRPr lang="ar-SA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39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23" grpId="0"/>
      <p:bldP spid="25" grpId="0"/>
      <p:bldP spid="26" grpId="0"/>
      <p:bldP spid="2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لقطة شاشة, الرسومات, الخط, أخضر&#10;&#10;تم إنشاء الوصف تلقائياً">
            <a:extLst>
              <a:ext uri="{FF2B5EF4-FFF2-40B4-BE49-F238E27FC236}">
                <a16:creationId xmlns:a16="http://schemas.microsoft.com/office/drawing/2014/main" id="{60A2D2C0-B2AE-692B-475A-5DFBA172C3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26315"/>
            <a:ext cx="4505325" cy="946532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88356E3D-5FFD-AFB5-0987-07C9EF5F04DD}"/>
              </a:ext>
            </a:extLst>
          </p:cNvPr>
          <p:cNvSpPr/>
          <p:nvPr/>
        </p:nvSpPr>
        <p:spPr>
          <a:xfrm>
            <a:off x="14297891" y="426315"/>
            <a:ext cx="3990109" cy="92325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Activity</a:t>
            </a:r>
            <a:endParaRPr lang="ar-SA" sz="4800" dirty="0">
              <a:solidFill>
                <a:schemeClr val="bg1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9CC51EC4-4A9B-0784-FEDB-4936B584A2E4}"/>
              </a:ext>
            </a:extLst>
          </p:cNvPr>
          <p:cNvSpPr txBox="1"/>
          <p:nvPr/>
        </p:nvSpPr>
        <p:spPr>
          <a:xfrm>
            <a:off x="0" y="1560339"/>
            <a:ext cx="13075228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l-PL" sz="4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A. Unscramble the sentences.</a:t>
            </a:r>
            <a:endParaRPr lang="ar-SA" sz="4000" b="1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67EB4EE9-7C52-7BAD-77AD-5FBCD2D3F676}"/>
              </a:ext>
            </a:extLst>
          </p:cNvPr>
          <p:cNvSpPr/>
          <p:nvPr/>
        </p:nvSpPr>
        <p:spPr>
          <a:xfrm>
            <a:off x="16860982" y="9345652"/>
            <a:ext cx="1427018" cy="923250"/>
          </a:xfrm>
          <a:prstGeom prst="roundRect">
            <a:avLst>
              <a:gd name="adj" fmla="val 20235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600" dirty="0"/>
              <a:t>Page </a:t>
            </a:r>
          </a:p>
          <a:p>
            <a:pPr algn="ctr"/>
            <a:r>
              <a:rPr lang="en-US" sz="3600" dirty="0"/>
              <a:t>90</a:t>
            </a:r>
            <a:endParaRPr lang="ar-SA" sz="3600" dirty="0"/>
          </a:p>
        </p:txBody>
      </p:sp>
      <p:cxnSp>
        <p:nvCxnSpPr>
          <p:cNvPr id="16" name="رابط مستقيم 15">
            <a:extLst>
              <a:ext uri="{FF2B5EF4-FFF2-40B4-BE49-F238E27FC236}">
                <a16:creationId xmlns:a16="http://schemas.microsoft.com/office/drawing/2014/main" id="{8AFC4250-3C81-CCCC-0ECA-7C32FF7FBE48}"/>
              </a:ext>
            </a:extLst>
          </p:cNvPr>
          <p:cNvCxnSpPr/>
          <p:nvPr/>
        </p:nvCxnSpPr>
        <p:spPr>
          <a:xfrm>
            <a:off x="694318" y="5250461"/>
            <a:ext cx="117798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رابط مستقيم 18">
            <a:extLst>
              <a:ext uri="{FF2B5EF4-FFF2-40B4-BE49-F238E27FC236}">
                <a16:creationId xmlns:a16="http://schemas.microsoft.com/office/drawing/2014/main" id="{A8BB5D83-C34A-0B8D-A2BB-3FF748853A50}"/>
              </a:ext>
            </a:extLst>
          </p:cNvPr>
          <p:cNvCxnSpPr/>
          <p:nvPr/>
        </p:nvCxnSpPr>
        <p:spPr>
          <a:xfrm>
            <a:off x="1050228" y="8496293"/>
            <a:ext cx="117798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FF7651E-1409-9B32-754A-E7F85FFC0813}"/>
              </a:ext>
            </a:extLst>
          </p:cNvPr>
          <p:cNvSpPr txBox="1"/>
          <p:nvPr/>
        </p:nvSpPr>
        <p:spPr>
          <a:xfrm>
            <a:off x="396235" y="3632866"/>
            <a:ext cx="116976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3. to work / drive / always / My brothers </a:t>
            </a:r>
            <a:endParaRPr lang="ar-SA" sz="4400" dirty="0">
              <a:latin typeface="Comic Sans MS" panose="030F0702030302020204" pitchFamily="66" charset="0"/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FC247AD6-B9C6-0BB0-9792-AE83FAC89D2A}"/>
              </a:ext>
            </a:extLst>
          </p:cNvPr>
          <p:cNvSpPr txBox="1"/>
          <p:nvPr/>
        </p:nvSpPr>
        <p:spPr>
          <a:xfrm>
            <a:off x="694318" y="6737372"/>
            <a:ext cx="14401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4. in our family / go to bed late / The children / never</a:t>
            </a:r>
            <a:endParaRPr lang="ar-SA" sz="4400" dirty="0">
              <a:latin typeface="Comic Sans MS" panose="030F0702030302020204" pitchFamily="66" charset="0"/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0FC27DEB-57DD-D18A-53CE-268CB06682EC}"/>
              </a:ext>
            </a:extLst>
          </p:cNvPr>
          <p:cNvSpPr/>
          <p:nvPr/>
        </p:nvSpPr>
        <p:spPr>
          <a:xfrm>
            <a:off x="941460" y="4402307"/>
            <a:ext cx="92989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 Extra Light" panose="020B0204020104020204" pitchFamily="34" charset="0"/>
              </a:rPr>
              <a:t>My brothers always drive to work.</a:t>
            </a:r>
            <a:endParaRPr lang="ar-SA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adi Extra Light" panose="020B0204020104020204" pitchFamily="34" charset="0"/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E742FB92-4C36-54CC-E999-5D672C181DB6}"/>
              </a:ext>
            </a:extLst>
          </p:cNvPr>
          <p:cNvSpPr/>
          <p:nvPr/>
        </p:nvSpPr>
        <p:spPr>
          <a:xfrm>
            <a:off x="760199" y="7791772"/>
            <a:ext cx="126515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 Extra Light" panose="020B0204020104020204" pitchFamily="34" charset="0"/>
              </a:rPr>
              <a:t>The children never go to bed late in our family.</a:t>
            </a:r>
            <a:endParaRPr lang="ar-SA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21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  <p:bldP spid="2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لقطة شاشة, الرسومات, الخط, أخضر&#10;&#10;تم إنشاء الوصف تلقائياً">
            <a:extLst>
              <a:ext uri="{FF2B5EF4-FFF2-40B4-BE49-F238E27FC236}">
                <a16:creationId xmlns:a16="http://schemas.microsoft.com/office/drawing/2014/main" id="{60A2D2C0-B2AE-692B-475A-5DFBA172C3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26315"/>
            <a:ext cx="4505325" cy="946532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88356E3D-5FFD-AFB5-0987-07C9EF5F04DD}"/>
              </a:ext>
            </a:extLst>
          </p:cNvPr>
          <p:cNvSpPr/>
          <p:nvPr/>
        </p:nvSpPr>
        <p:spPr>
          <a:xfrm>
            <a:off x="14297891" y="426315"/>
            <a:ext cx="3990109" cy="92325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Activity</a:t>
            </a:r>
            <a:endParaRPr lang="ar-SA" sz="4800" dirty="0">
              <a:solidFill>
                <a:schemeClr val="bg1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9CC51EC4-4A9B-0784-FEDB-4936B584A2E4}"/>
              </a:ext>
            </a:extLst>
          </p:cNvPr>
          <p:cNvSpPr txBox="1"/>
          <p:nvPr/>
        </p:nvSpPr>
        <p:spPr>
          <a:xfrm>
            <a:off x="0" y="1560339"/>
            <a:ext cx="13075228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l-PL" sz="4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A. Unscramble the sentences.</a:t>
            </a:r>
            <a:endParaRPr lang="ar-SA" sz="4000" b="1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4CD22162-2D85-6CA3-66A4-B1172C63CCB1}"/>
              </a:ext>
            </a:extLst>
          </p:cNvPr>
          <p:cNvGrpSpPr/>
          <p:nvPr/>
        </p:nvGrpSpPr>
        <p:grpSpPr>
          <a:xfrm rot="19939088">
            <a:off x="14368570" y="5327359"/>
            <a:ext cx="2338269" cy="2549336"/>
            <a:chOff x="228600" y="7309526"/>
            <a:chExt cx="2338269" cy="2549336"/>
          </a:xfrm>
        </p:grpSpPr>
        <p:pic>
          <p:nvPicPr>
            <p:cNvPr id="14" name="Picture 4" descr="V) Verb &quot;to be&quot; Questions | Baamboozle - Baamboozle | The Most Fun  Classroom Games!">
              <a:extLst>
                <a:ext uri="{FF2B5EF4-FFF2-40B4-BE49-F238E27FC236}">
                  <a16:creationId xmlns:a16="http://schemas.microsoft.com/office/drawing/2014/main" id="{1338C93D-957F-F74B-90FE-3281474A2C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89117">
              <a:off x="378971" y="7670964"/>
              <a:ext cx="2187898" cy="2187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مستطيل 14">
              <a:extLst>
                <a:ext uri="{FF2B5EF4-FFF2-40B4-BE49-F238E27FC236}">
                  <a16:creationId xmlns:a16="http://schemas.microsoft.com/office/drawing/2014/main" id="{2D2A5C22-ADF9-9336-0BBA-275DDFBF1ED9}"/>
                </a:ext>
              </a:extLst>
            </p:cNvPr>
            <p:cNvSpPr/>
            <p:nvPr/>
          </p:nvSpPr>
          <p:spPr>
            <a:xfrm>
              <a:off x="228600" y="7309526"/>
              <a:ext cx="2199344" cy="18074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prstTxWarp prst="textArchUp">
                <a:avLst>
                  <a:gd name="adj" fmla="val 10189867"/>
                </a:avLst>
              </a:prstTxWarp>
            </a:bodyPr>
            <a:lstStyle/>
            <a:p>
              <a:pPr algn="r"/>
              <a:r>
                <a:rPr lang="en-US" sz="7200" dirty="0">
                  <a:ln w="0">
                    <a:noFill/>
                  </a:ln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Dreaming Outloud Pro" panose="03050502040302030504" pitchFamily="66" charset="0"/>
                  <a:ea typeface="Source Sans Pro Black" panose="020B0803030403020204" pitchFamily="34" charset="0"/>
                  <a:cs typeface="Dreaming Outloud Pro" panose="03050502040302030504" pitchFamily="66" charset="0"/>
                </a:rPr>
                <a:t>Nice</a:t>
              </a:r>
              <a:endParaRPr lang="ar-SA" sz="7200" dirty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reaming Outloud Pro" panose="03050502040302030504" pitchFamily="66" charset="0"/>
                <a:ea typeface="Source Sans Pro Black" panose="020B0803030403020204" pitchFamily="34" charset="0"/>
              </a:endParaRPr>
            </a:p>
          </p:txBody>
        </p:sp>
      </p:grp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67EB4EE9-7C52-7BAD-77AD-5FBCD2D3F676}"/>
              </a:ext>
            </a:extLst>
          </p:cNvPr>
          <p:cNvSpPr/>
          <p:nvPr/>
        </p:nvSpPr>
        <p:spPr>
          <a:xfrm>
            <a:off x="16860982" y="9345652"/>
            <a:ext cx="1427018" cy="923250"/>
          </a:xfrm>
          <a:prstGeom prst="roundRect">
            <a:avLst>
              <a:gd name="adj" fmla="val 20235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600" dirty="0"/>
              <a:t>Page </a:t>
            </a:r>
          </a:p>
          <a:p>
            <a:pPr algn="ctr"/>
            <a:r>
              <a:rPr lang="en-US" sz="3600" dirty="0"/>
              <a:t>90</a:t>
            </a:r>
            <a:endParaRPr lang="ar-SA" sz="3600" dirty="0"/>
          </a:p>
        </p:txBody>
      </p:sp>
      <p:cxnSp>
        <p:nvCxnSpPr>
          <p:cNvPr id="16" name="رابط مستقيم 15">
            <a:extLst>
              <a:ext uri="{FF2B5EF4-FFF2-40B4-BE49-F238E27FC236}">
                <a16:creationId xmlns:a16="http://schemas.microsoft.com/office/drawing/2014/main" id="{8AFC4250-3C81-CCCC-0ECA-7C32FF7FBE48}"/>
              </a:ext>
            </a:extLst>
          </p:cNvPr>
          <p:cNvCxnSpPr/>
          <p:nvPr/>
        </p:nvCxnSpPr>
        <p:spPr>
          <a:xfrm>
            <a:off x="694318" y="5250461"/>
            <a:ext cx="117798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رابط مستقيم 18">
            <a:extLst>
              <a:ext uri="{FF2B5EF4-FFF2-40B4-BE49-F238E27FC236}">
                <a16:creationId xmlns:a16="http://schemas.microsoft.com/office/drawing/2014/main" id="{A8BB5D83-C34A-0B8D-A2BB-3FF748853A50}"/>
              </a:ext>
            </a:extLst>
          </p:cNvPr>
          <p:cNvCxnSpPr/>
          <p:nvPr/>
        </p:nvCxnSpPr>
        <p:spPr>
          <a:xfrm>
            <a:off x="1050228" y="8496293"/>
            <a:ext cx="117798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FF7651E-1409-9B32-754A-E7F85FFC0813}"/>
              </a:ext>
            </a:extLst>
          </p:cNvPr>
          <p:cNvSpPr txBox="1"/>
          <p:nvPr/>
        </p:nvSpPr>
        <p:spPr>
          <a:xfrm>
            <a:off x="396234" y="3632866"/>
            <a:ext cx="1545336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5. always / in the afternoon / do / I / my homework</a:t>
            </a:r>
            <a:endParaRPr lang="ar-SA" sz="4400" dirty="0">
              <a:latin typeface="Comic Sans MS" panose="030F0702030302020204" pitchFamily="66" charset="0"/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FC247AD6-B9C6-0BB0-9792-AE83FAC89D2A}"/>
              </a:ext>
            </a:extLst>
          </p:cNvPr>
          <p:cNvSpPr txBox="1"/>
          <p:nvPr/>
        </p:nvSpPr>
        <p:spPr>
          <a:xfrm>
            <a:off x="418536" y="6737372"/>
            <a:ext cx="14401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6. usually / eats dinner / My family / at six</a:t>
            </a:r>
            <a:endParaRPr lang="ar-SA" sz="4400" dirty="0">
              <a:latin typeface="Comic Sans MS" panose="030F0702030302020204" pitchFamily="66" charset="0"/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0FC27DEB-57DD-D18A-53CE-268CB06682EC}"/>
              </a:ext>
            </a:extLst>
          </p:cNvPr>
          <p:cNvSpPr/>
          <p:nvPr/>
        </p:nvSpPr>
        <p:spPr>
          <a:xfrm>
            <a:off x="538955" y="4468457"/>
            <a:ext cx="120905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 Extra Light" panose="020B0204020104020204" pitchFamily="34" charset="0"/>
              </a:rPr>
              <a:t>I always do my homework in the afternoon. </a:t>
            </a:r>
            <a:endParaRPr lang="ar-SA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adi Extra Light" panose="020B0204020104020204" pitchFamily="34" charset="0"/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E742FB92-4C36-54CC-E999-5D672C181DB6}"/>
              </a:ext>
            </a:extLst>
          </p:cNvPr>
          <p:cNvSpPr/>
          <p:nvPr/>
        </p:nvSpPr>
        <p:spPr>
          <a:xfrm>
            <a:off x="2225052" y="7791772"/>
            <a:ext cx="97218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 Extra Light" panose="020B0204020104020204" pitchFamily="34" charset="0"/>
              </a:rPr>
              <a:t>My family usually eats dinner at six.</a:t>
            </a:r>
            <a:endParaRPr lang="ar-SA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27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  <p:bldP spid="2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air work clipart - Clip Art Library">
            <a:extLst>
              <a:ext uri="{FF2B5EF4-FFF2-40B4-BE49-F238E27FC236}">
                <a16:creationId xmlns:a16="http://schemas.microsoft.com/office/drawing/2014/main" id="{DD9CE462-0E2B-FE30-A23D-AA152276AF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7" b="7170"/>
          <a:stretch/>
        </p:blipFill>
        <p:spPr bwMode="auto">
          <a:xfrm>
            <a:off x="3352800" y="4217752"/>
            <a:ext cx="11158122" cy="609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8C1F9CE2-1309-1D07-C17C-71400CA182C9}"/>
              </a:ext>
            </a:extLst>
          </p:cNvPr>
          <p:cNvSpPr/>
          <p:nvPr/>
        </p:nvSpPr>
        <p:spPr>
          <a:xfrm>
            <a:off x="4504776" y="1091414"/>
            <a:ext cx="9592690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 w="0"/>
                <a:solidFill>
                  <a:srgbClr val="FFBE1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ource Sans Pro Black" panose="020B0803030403020204" pitchFamily="34" charset="0"/>
                <a:ea typeface="Source Sans Pro Black" panose="020B0803030403020204" pitchFamily="34" charset="0"/>
                <a:cs typeface="+mn-cs"/>
              </a:rPr>
              <a:t>Pair</a:t>
            </a:r>
            <a:r>
              <a:rPr kumimoji="0" lang="en-US" sz="16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ource Sans Pro Black" panose="020B0803030403020204" pitchFamily="34" charset="0"/>
                <a:ea typeface="Source Sans Pro Black" panose="020B0803030403020204" pitchFamily="34" charset="0"/>
                <a:cs typeface="+mn-cs"/>
              </a:rPr>
              <a:t> Work</a:t>
            </a:r>
            <a:endParaRPr kumimoji="0" lang="ar-SA" sz="16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ource Sans Pro Black" panose="020B0803030403020204" pitchFamily="34" charset="0"/>
              <a:ea typeface="Source Sans Pro Black" panose="020B08030304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06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AF6EA9A2-F6AC-C17C-5335-021CD24E567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9991" y="4102897"/>
            <a:ext cx="13345374" cy="1740016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5AC90E3C-F226-E228-D69F-5832A2E8A09B}"/>
              </a:ext>
            </a:extLst>
          </p:cNvPr>
          <p:cNvSpPr txBox="1"/>
          <p:nvPr/>
        </p:nvSpPr>
        <p:spPr>
          <a:xfrm>
            <a:off x="189562" y="1483712"/>
            <a:ext cx="17565038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B. Work with a partner. Talk about the people’s daily activities.</a:t>
            </a:r>
            <a:endParaRPr lang="ar-SA" sz="44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FC04F3A3-5144-33CA-E248-CF8743F70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9155"/>
            <a:ext cx="4953001" cy="119720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2A22E446-C5B6-3FC6-80F6-17F843D31603}"/>
              </a:ext>
            </a:extLst>
          </p:cNvPr>
          <p:cNvSpPr/>
          <p:nvPr/>
        </p:nvSpPr>
        <p:spPr>
          <a:xfrm>
            <a:off x="15316200" y="273903"/>
            <a:ext cx="2971800" cy="656806"/>
          </a:xfrm>
          <a:prstGeom prst="rect">
            <a:avLst/>
          </a:prstGeom>
          <a:solidFill>
            <a:srgbClr val="DCE8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4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Activity</a:t>
            </a:r>
            <a:endParaRPr lang="ar-SA" sz="4400" dirty="0">
              <a:solidFill>
                <a:schemeClr val="tx1"/>
              </a:solidFill>
              <a:latin typeface="Aharoni" panose="02010803020104030203" pitchFamily="2" charset="-79"/>
            </a:endParaRPr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9B069FD5-4F6B-4F16-C21F-11D100B2229C}"/>
              </a:ext>
            </a:extLst>
          </p:cNvPr>
          <p:cNvGrpSpPr/>
          <p:nvPr/>
        </p:nvGrpSpPr>
        <p:grpSpPr>
          <a:xfrm>
            <a:off x="0" y="2253153"/>
            <a:ext cx="4592637" cy="1950311"/>
            <a:chOff x="19050" y="1571755"/>
            <a:chExt cx="4592637" cy="1950311"/>
          </a:xfrm>
        </p:grpSpPr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5054EDB6-4360-9075-DCBC-92F4F6E7A312}"/>
                </a:ext>
              </a:extLst>
            </p:cNvPr>
            <p:cNvSpPr/>
            <p:nvPr/>
          </p:nvSpPr>
          <p:spPr>
            <a:xfrm>
              <a:off x="19050" y="1899211"/>
              <a:ext cx="3429000" cy="12954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en-US" sz="4400" dirty="0">
                  <a:solidFill>
                    <a:schemeClr val="tx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Your Turn</a:t>
              </a:r>
              <a:endParaRPr lang="ar-SA" sz="4400" dirty="0">
                <a:solidFill>
                  <a:schemeClr val="tx1"/>
                </a:solidFill>
                <a:latin typeface="Aharoni" panose="02010803020104030203" pitchFamily="2" charset="-79"/>
              </a:endParaRPr>
            </a:p>
          </p:txBody>
        </p:sp>
        <p:pic>
          <p:nvPicPr>
            <p:cNvPr id="13314" name="Picture 2" descr="free clip art you - Clip Art Library">
              <a:extLst>
                <a:ext uri="{FF2B5EF4-FFF2-40B4-BE49-F238E27FC236}">
                  <a16:creationId xmlns:a16="http://schemas.microsoft.com/office/drawing/2014/main" id="{32A32D65-8A9C-E229-B169-131CCF2609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3512" y="1571755"/>
              <a:ext cx="1908175" cy="1950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صورة 9">
            <a:extLst>
              <a:ext uri="{FF2B5EF4-FFF2-40B4-BE49-F238E27FC236}">
                <a16:creationId xmlns:a16="http://schemas.microsoft.com/office/drawing/2014/main" id="{3B48ED28-02C9-149B-0956-971C038831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18705" y="3783785"/>
            <a:ext cx="6109068" cy="6163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390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>
            <a:extLst>
              <a:ext uri="{FF2B5EF4-FFF2-40B4-BE49-F238E27FC236}">
                <a16:creationId xmlns:a16="http://schemas.microsoft.com/office/drawing/2014/main" id="{7D811A9F-8692-3CAA-8E19-8E1ECFB0F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0882" y="2358283"/>
            <a:ext cx="7185375" cy="498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5AC90E3C-F226-E228-D69F-5832A2E8A09B}"/>
              </a:ext>
            </a:extLst>
          </p:cNvPr>
          <p:cNvSpPr txBox="1"/>
          <p:nvPr/>
        </p:nvSpPr>
        <p:spPr>
          <a:xfrm>
            <a:off x="189562" y="1483712"/>
            <a:ext cx="17565038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B. Work with a partner. Talk about the people’s daily activities.</a:t>
            </a:r>
            <a:endParaRPr lang="ar-SA" sz="44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FC04F3A3-5144-33CA-E248-CF8743F70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9155"/>
            <a:ext cx="4953001" cy="119720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2A22E446-C5B6-3FC6-80F6-17F843D31603}"/>
              </a:ext>
            </a:extLst>
          </p:cNvPr>
          <p:cNvSpPr/>
          <p:nvPr/>
        </p:nvSpPr>
        <p:spPr>
          <a:xfrm>
            <a:off x="15316200" y="273903"/>
            <a:ext cx="2971800" cy="656806"/>
          </a:xfrm>
          <a:prstGeom prst="rect">
            <a:avLst/>
          </a:prstGeom>
          <a:solidFill>
            <a:srgbClr val="DCE8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4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Activity</a:t>
            </a:r>
            <a:endParaRPr lang="ar-SA" sz="4400" dirty="0">
              <a:solidFill>
                <a:schemeClr val="tx1"/>
              </a:solidFill>
              <a:latin typeface="Aharoni" panose="02010803020104030203" pitchFamily="2" charset="-79"/>
            </a:endParaRPr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28D5F22C-BDB0-8B2B-A48E-B8B88A85C6B9}"/>
              </a:ext>
            </a:extLst>
          </p:cNvPr>
          <p:cNvSpPr/>
          <p:nvPr/>
        </p:nvSpPr>
        <p:spPr>
          <a:xfrm>
            <a:off x="1143000" y="3467100"/>
            <a:ext cx="1066800" cy="1143000"/>
          </a:xfrm>
          <a:prstGeom prst="ellipse">
            <a:avLst/>
          </a:prstGeom>
          <a:solidFill>
            <a:srgbClr val="3399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000" dirty="0"/>
              <a:t>1</a:t>
            </a:r>
            <a:endParaRPr lang="ar-SA" sz="8000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B160347-D0AE-3093-CCC9-E72377591EC9}"/>
              </a:ext>
            </a:extLst>
          </p:cNvPr>
          <p:cNvSpPr txBox="1"/>
          <p:nvPr/>
        </p:nvSpPr>
        <p:spPr>
          <a:xfrm>
            <a:off x="2209800" y="3455938"/>
            <a:ext cx="115062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7200" dirty="0">
                <a:latin typeface="Comic Sans MS" panose="030F0702030302020204" pitchFamily="66" charset="0"/>
              </a:rPr>
              <a:t>Fatimah </a:t>
            </a:r>
            <a:endParaRPr lang="en-US" sz="7200" dirty="0">
              <a:latin typeface="Comic Sans MS" panose="030F0702030302020204" pitchFamily="66" charset="0"/>
            </a:endParaRPr>
          </a:p>
          <a:p>
            <a:r>
              <a:rPr lang="pl-PL" sz="7200" dirty="0">
                <a:latin typeface="Comic Sans MS" panose="030F0702030302020204" pitchFamily="66" charset="0"/>
              </a:rPr>
              <a:t>always / the evening</a:t>
            </a:r>
            <a:endParaRPr lang="ar-SA" sz="7200" dirty="0">
              <a:latin typeface="Comic Sans MS" panose="030F0702030302020204" pitchFamily="66" charset="0"/>
            </a:endParaRPr>
          </a:p>
        </p:txBody>
      </p:sp>
      <p:cxnSp>
        <p:nvCxnSpPr>
          <p:cNvPr id="14" name="رابط مستقيم 13">
            <a:extLst>
              <a:ext uri="{FF2B5EF4-FFF2-40B4-BE49-F238E27FC236}">
                <a16:creationId xmlns:a16="http://schemas.microsoft.com/office/drawing/2014/main" id="{75410F45-89D4-8488-379F-C6AD22A045D7}"/>
              </a:ext>
            </a:extLst>
          </p:cNvPr>
          <p:cNvCxnSpPr/>
          <p:nvPr/>
        </p:nvCxnSpPr>
        <p:spPr>
          <a:xfrm>
            <a:off x="609600" y="7962900"/>
            <a:ext cx="11430000" cy="0"/>
          </a:xfrm>
          <a:prstGeom prst="line">
            <a:avLst/>
          </a:prstGeom>
          <a:ln>
            <a:solidFill>
              <a:srgbClr val="339933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C26DA7B0-9A4F-11C0-A390-9B21CFEEB527}"/>
              </a:ext>
            </a:extLst>
          </p:cNvPr>
          <p:cNvSpPr txBox="1"/>
          <p:nvPr/>
        </p:nvSpPr>
        <p:spPr>
          <a:xfrm>
            <a:off x="201743" y="7005387"/>
            <a:ext cx="1295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Fatimah always studies in the evening.</a:t>
            </a:r>
            <a:endParaRPr lang="ar-SA" sz="5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3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/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id="{5AC90E3C-F226-E228-D69F-5832A2E8A09B}"/>
              </a:ext>
            </a:extLst>
          </p:cNvPr>
          <p:cNvSpPr txBox="1"/>
          <p:nvPr/>
        </p:nvSpPr>
        <p:spPr>
          <a:xfrm>
            <a:off x="189562" y="1483712"/>
            <a:ext cx="17565038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B. Work with a partner. Talk about the people’s daily activities.</a:t>
            </a:r>
            <a:endParaRPr lang="ar-SA" sz="44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FC04F3A3-5144-33CA-E248-CF8743F70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9155"/>
            <a:ext cx="4953001" cy="119720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2A22E446-C5B6-3FC6-80F6-17F843D31603}"/>
              </a:ext>
            </a:extLst>
          </p:cNvPr>
          <p:cNvSpPr/>
          <p:nvPr/>
        </p:nvSpPr>
        <p:spPr>
          <a:xfrm>
            <a:off x="15316200" y="273903"/>
            <a:ext cx="2971800" cy="656806"/>
          </a:xfrm>
          <a:prstGeom prst="rect">
            <a:avLst/>
          </a:prstGeom>
          <a:solidFill>
            <a:srgbClr val="DCE8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4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Activity</a:t>
            </a:r>
            <a:endParaRPr lang="ar-SA" sz="4400" dirty="0">
              <a:solidFill>
                <a:schemeClr val="tx1"/>
              </a:solidFill>
              <a:latin typeface="Aharoni" panose="02010803020104030203" pitchFamily="2" charset="-79"/>
            </a:endParaRP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7D811A9F-8692-3CAA-8E19-8E1ECFB0F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716000" y="2806156"/>
            <a:ext cx="3613858" cy="715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28D5F22C-BDB0-8B2B-A48E-B8B88A85C6B9}"/>
              </a:ext>
            </a:extLst>
          </p:cNvPr>
          <p:cNvSpPr/>
          <p:nvPr/>
        </p:nvSpPr>
        <p:spPr>
          <a:xfrm>
            <a:off x="1143000" y="3467100"/>
            <a:ext cx="1066800" cy="1143000"/>
          </a:xfrm>
          <a:prstGeom prst="ellipse">
            <a:avLst/>
          </a:prstGeom>
          <a:solidFill>
            <a:srgbClr val="3399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000" dirty="0"/>
              <a:t>2</a:t>
            </a:r>
            <a:endParaRPr lang="ar-SA" sz="8000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B160347-D0AE-3093-CCC9-E72377591EC9}"/>
              </a:ext>
            </a:extLst>
          </p:cNvPr>
          <p:cNvSpPr txBox="1"/>
          <p:nvPr/>
        </p:nvSpPr>
        <p:spPr>
          <a:xfrm>
            <a:off x="2209800" y="3455938"/>
            <a:ext cx="115062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dirty="0">
                <a:latin typeface="Comic Sans MS" panose="030F0702030302020204" pitchFamily="66" charset="0"/>
              </a:rPr>
              <a:t>Tariq</a:t>
            </a:r>
            <a:r>
              <a:rPr lang="pl-PL" sz="7200" dirty="0">
                <a:latin typeface="Comic Sans MS" panose="030F0702030302020204" pitchFamily="66" charset="0"/>
              </a:rPr>
              <a:t> </a:t>
            </a:r>
            <a:endParaRPr lang="en-US" sz="7200" dirty="0">
              <a:latin typeface="Comic Sans MS" panose="030F0702030302020204" pitchFamily="66" charset="0"/>
            </a:endParaRPr>
          </a:p>
          <a:p>
            <a:r>
              <a:rPr lang="en-US" sz="7200" dirty="0">
                <a:latin typeface="Comic Sans MS" panose="030F0702030302020204" pitchFamily="66" charset="0"/>
              </a:rPr>
              <a:t>sometimes</a:t>
            </a:r>
            <a:r>
              <a:rPr lang="pl-PL" sz="7200" dirty="0">
                <a:latin typeface="Comic Sans MS" panose="030F0702030302020204" pitchFamily="66" charset="0"/>
              </a:rPr>
              <a:t> / the </a:t>
            </a:r>
            <a:r>
              <a:rPr lang="en-US" sz="7200" dirty="0">
                <a:latin typeface="Comic Sans MS" panose="030F0702030302020204" pitchFamily="66" charset="0"/>
              </a:rPr>
              <a:t>morning</a:t>
            </a:r>
            <a:endParaRPr lang="ar-SA" sz="7200" dirty="0">
              <a:latin typeface="Comic Sans MS" panose="030F0702030302020204" pitchFamily="66" charset="0"/>
            </a:endParaRPr>
          </a:p>
        </p:txBody>
      </p:sp>
      <p:cxnSp>
        <p:nvCxnSpPr>
          <p:cNvPr id="14" name="رابط مستقيم 13">
            <a:extLst>
              <a:ext uri="{FF2B5EF4-FFF2-40B4-BE49-F238E27FC236}">
                <a16:creationId xmlns:a16="http://schemas.microsoft.com/office/drawing/2014/main" id="{75410F45-89D4-8488-379F-C6AD22A045D7}"/>
              </a:ext>
            </a:extLst>
          </p:cNvPr>
          <p:cNvCxnSpPr/>
          <p:nvPr/>
        </p:nvCxnSpPr>
        <p:spPr>
          <a:xfrm>
            <a:off x="609600" y="7962900"/>
            <a:ext cx="11430000" cy="0"/>
          </a:xfrm>
          <a:prstGeom prst="line">
            <a:avLst/>
          </a:prstGeom>
          <a:ln>
            <a:solidFill>
              <a:srgbClr val="339933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C26DA7B0-9A4F-11C0-A390-9B21CFEEB527}"/>
              </a:ext>
            </a:extLst>
          </p:cNvPr>
          <p:cNvSpPr txBox="1"/>
          <p:nvPr/>
        </p:nvSpPr>
        <p:spPr>
          <a:xfrm>
            <a:off x="592873" y="7039570"/>
            <a:ext cx="1295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Tariq sometimes cycles in the morning.</a:t>
            </a:r>
            <a:endParaRPr lang="ar-SA" sz="5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06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4550AA6-0599-99C0-4C21-A381F6AC5B87}"/>
              </a:ext>
            </a:extLst>
          </p:cNvPr>
          <p:cNvSpPr txBox="1"/>
          <p:nvPr/>
        </p:nvSpPr>
        <p:spPr>
          <a:xfrm>
            <a:off x="1676400" y="942788"/>
            <a:ext cx="15316200" cy="13713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ts val="1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120" normalizeH="0" baseline="0" noProof="0" dirty="0">
                <a:ln>
                  <a:noFill/>
                </a:ln>
                <a:solidFill>
                  <a:srgbClr val="333034"/>
                </a:solidFill>
                <a:effectLst/>
                <a:highlight>
                  <a:srgbClr val="FEFEE6"/>
                </a:highlight>
                <a:uLnTx/>
                <a:uFillTx/>
                <a:latin typeface="Source Sans Pro Black" panose="020B0803030403020204" pitchFamily="34" charset="0"/>
                <a:ea typeface="Source Sans Pro Black" panose="020B0803030403020204" pitchFamily="34" charset="0"/>
                <a:cs typeface="+mn-cs"/>
              </a:rPr>
              <a:t>We started our new </a:t>
            </a:r>
            <a:r>
              <a:rPr kumimoji="0" lang="en-US" sz="8800" b="0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EFEE6"/>
                </a:highlight>
                <a:uLnTx/>
                <a:uFillTx/>
                <a:latin typeface="Source Sans Pro Black" panose="020B0803030403020204" pitchFamily="34" charset="0"/>
                <a:ea typeface="Source Sans Pro Black" panose="020B0803030403020204" pitchFamily="34" charset="0"/>
                <a:cs typeface="+mn-cs"/>
              </a:rPr>
              <a:t>unit</a:t>
            </a:r>
            <a:endParaRPr kumimoji="0" lang="en-US" sz="8800" b="0" i="0" u="none" strike="noStrike" kern="1200" cap="none" spc="120" normalizeH="0" baseline="0" noProof="0" dirty="0">
              <a:ln>
                <a:noFill/>
              </a:ln>
              <a:solidFill>
                <a:srgbClr val="333034"/>
              </a:solidFill>
              <a:effectLst/>
              <a:highlight>
                <a:srgbClr val="FEFEE6"/>
              </a:highlight>
              <a:uLnTx/>
              <a:uFillTx/>
              <a:latin typeface="Source Sans Pro Black" panose="020B0803030403020204" pitchFamily="34" charset="0"/>
              <a:ea typeface="Source Sans Pro Black" panose="020B0803030403020204" pitchFamily="34" charset="0"/>
              <a:cs typeface="+mn-cs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BB6C2E9-A4DF-6EA2-CA2B-17D56B99F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370" y="2965728"/>
            <a:ext cx="14043259" cy="1828800"/>
          </a:xfrm>
          <a:prstGeom prst="rect">
            <a:avLst/>
          </a:prstGeom>
        </p:spPr>
      </p:pic>
      <p:pic>
        <p:nvPicPr>
          <p:cNvPr id="1026" name="Picture 2" descr="Sleepy Waking Up GIF by Eduwis Education - Find &amp; Share on GIPHY">
            <a:extLst>
              <a:ext uri="{FF2B5EF4-FFF2-40B4-BE49-F238E27FC236}">
                <a16:creationId xmlns:a16="http://schemas.microsoft.com/office/drawing/2014/main" id="{B142A0DB-F493-D85A-71E9-9E47CEA0B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824730"/>
            <a:ext cx="7010400" cy="546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24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id="{5AC90E3C-F226-E228-D69F-5832A2E8A09B}"/>
              </a:ext>
            </a:extLst>
          </p:cNvPr>
          <p:cNvSpPr txBox="1"/>
          <p:nvPr/>
        </p:nvSpPr>
        <p:spPr>
          <a:xfrm>
            <a:off x="189562" y="1483712"/>
            <a:ext cx="17565038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B. Work with a partner. Talk about the people’s daily activities.</a:t>
            </a:r>
            <a:endParaRPr lang="ar-SA" sz="44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FC04F3A3-5144-33CA-E248-CF8743F70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9155"/>
            <a:ext cx="4953001" cy="119720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2A22E446-C5B6-3FC6-80F6-17F843D31603}"/>
              </a:ext>
            </a:extLst>
          </p:cNvPr>
          <p:cNvSpPr/>
          <p:nvPr/>
        </p:nvSpPr>
        <p:spPr>
          <a:xfrm>
            <a:off x="15316200" y="273903"/>
            <a:ext cx="2971800" cy="656806"/>
          </a:xfrm>
          <a:prstGeom prst="rect">
            <a:avLst/>
          </a:prstGeom>
          <a:solidFill>
            <a:srgbClr val="DCE8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4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Activity</a:t>
            </a:r>
            <a:endParaRPr lang="ar-SA" sz="4400" dirty="0">
              <a:solidFill>
                <a:schemeClr val="tx1"/>
              </a:solidFill>
              <a:latin typeface="Aharoni" panose="02010803020104030203" pitchFamily="2" charset="-79"/>
            </a:endParaRP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7D811A9F-8692-3CAA-8E19-8E1ECFB0F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369351" y="3455938"/>
            <a:ext cx="6539492" cy="653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28D5F22C-BDB0-8B2B-A48E-B8B88A85C6B9}"/>
              </a:ext>
            </a:extLst>
          </p:cNvPr>
          <p:cNvSpPr/>
          <p:nvPr/>
        </p:nvSpPr>
        <p:spPr>
          <a:xfrm>
            <a:off x="1143000" y="3467100"/>
            <a:ext cx="1066800" cy="1143000"/>
          </a:xfrm>
          <a:prstGeom prst="ellipse">
            <a:avLst/>
          </a:prstGeom>
          <a:solidFill>
            <a:srgbClr val="3399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000" dirty="0"/>
              <a:t>3</a:t>
            </a:r>
            <a:endParaRPr lang="ar-SA" sz="8000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B160347-D0AE-3093-CCC9-E72377591EC9}"/>
              </a:ext>
            </a:extLst>
          </p:cNvPr>
          <p:cNvSpPr txBox="1"/>
          <p:nvPr/>
        </p:nvSpPr>
        <p:spPr>
          <a:xfrm>
            <a:off x="2209800" y="3455938"/>
            <a:ext cx="115062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dirty="0">
                <a:latin typeface="Comic Sans MS" panose="030F0702030302020204" pitchFamily="66" charset="0"/>
              </a:rPr>
              <a:t>Adam</a:t>
            </a:r>
            <a:r>
              <a:rPr lang="pl-PL" sz="7200" dirty="0">
                <a:latin typeface="Comic Sans MS" panose="030F0702030302020204" pitchFamily="66" charset="0"/>
              </a:rPr>
              <a:t> </a:t>
            </a:r>
            <a:endParaRPr lang="en-US" sz="7200" dirty="0">
              <a:latin typeface="Comic Sans MS" panose="030F0702030302020204" pitchFamily="66" charset="0"/>
            </a:endParaRPr>
          </a:p>
          <a:p>
            <a:r>
              <a:rPr lang="en-US" sz="7200" dirty="0">
                <a:latin typeface="Comic Sans MS" panose="030F0702030302020204" pitchFamily="66" charset="0"/>
              </a:rPr>
              <a:t>never</a:t>
            </a:r>
            <a:r>
              <a:rPr lang="pl-PL" sz="7200" dirty="0">
                <a:latin typeface="Comic Sans MS" panose="030F0702030302020204" pitchFamily="66" charset="0"/>
              </a:rPr>
              <a:t> / </a:t>
            </a:r>
            <a:r>
              <a:rPr lang="en-US" sz="7200" dirty="0">
                <a:latin typeface="Comic Sans MS" panose="030F0702030302020204" pitchFamily="66" charset="0"/>
              </a:rPr>
              <a:t>weekends</a:t>
            </a:r>
            <a:endParaRPr lang="ar-SA" sz="7200" dirty="0">
              <a:latin typeface="Comic Sans MS" panose="030F0702030302020204" pitchFamily="66" charset="0"/>
            </a:endParaRPr>
          </a:p>
        </p:txBody>
      </p:sp>
      <p:cxnSp>
        <p:nvCxnSpPr>
          <p:cNvPr id="14" name="رابط مستقيم 13">
            <a:extLst>
              <a:ext uri="{FF2B5EF4-FFF2-40B4-BE49-F238E27FC236}">
                <a16:creationId xmlns:a16="http://schemas.microsoft.com/office/drawing/2014/main" id="{75410F45-89D4-8488-379F-C6AD22A045D7}"/>
              </a:ext>
            </a:extLst>
          </p:cNvPr>
          <p:cNvCxnSpPr/>
          <p:nvPr/>
        </p:nvCxnSpPr>
        <p:spPr>
          <a:xfrm>
            <a:off x="609600" y="7962900"/>
            <a:ext cx="11430000" cy="0"/>
          </a:xfrm>
          <a:prstGeom prst="line">
            <a:avLst/>
          </a:prstGeom>
          <a:ln>
            <a:solidFill>
              <a:srgbClr val="339933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C26DA7B0-9A4F-11C0-A390-9B21CFEEB527}"/>
              </a:ext>
            </a:extLst>
          </p:cNvPr>
          <p:cNvSpPr txBox="1"/>
          <p:nvPr/>
        </p:nvSpPr>
        <p:spPr>
          <a:xfrm>
            <a:off x="201742" y="7005387"/>
            <a:ext cx="143524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Adam never goes to school on weekends.</a:t>
            </a:r>
            <a:endParaRPr lang="ar-SA" sz="5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23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/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>
            <a:extLst>
              <a:ext uri="{FF2B5EF4-FFF2-40B4-BE49-F238E27FC236}">
                <a16:creationId xmlns:a16="http://schemas.microsoft.com/office/drawing/2014/main" id="{7D811A9F-8692-3CAA-8E19-8E1ECFB0F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039600" y="2182549"/>
            <a:ext cx="5715163" cy="749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5AC90E3C-F226-E228-D69F-5832A2E8A09B}"/>
              </a:ext>
            </a:extLst>
          </p:cNvPr>
          <p:cNvSpPr txBox="1"/>
          <p:nvPr/>
        </p:nvSpPr>
        <p:spPr>
          <a:xfrm>
            <a:off x="189562" y="1483712"/>
            <a:ext cx="17565038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B. Work with a partner. Talk about the people’s daily activities.</a:t>
            </a:r>
            <a:endParaRPr lang="ar-SA" sz="44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FC04F3A3-5144-33CA-E248-CF8743F70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9155"/>
            <a:ext cx="4953001" cy="119720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2A22E446-C5B6-3FC6-80F6-17F843D31603}"/>
              </a:ext>
            </a:extLst>
          </p:cNvPr>
          <p:cNvSpPr/>
          <p:nvPr/>
        </p:nvSpPr>
        <p:spPr>
          <a:xfrm>
            <a:off x="15316200" y="273903"/>
            <a:ext cx="2971800" cy="656806"/>
          </a:xfrm>
          <a:prstGeom prst="rect">
            <a:avLst/>
          </a:prstGeom>
          <a:solidFill>
            <a:srgbClr val="DCE8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4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Activity</a:t>
            </a:r>
            <a:endParaRPr lang="ar-SA" sz="4400" dirty="0">
              <a:solidFill>
                <a:schemeClr val="tx1"/>
              </a:solidFill>
              <a:latin typeface="Aharoni" panose="02010803020104030203" pitchFamily="2" charset="-79"/>
            </a:endParaRPr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28D5F22C-BDB0-8B2B-A48E-B8B88A85C6B9}"/>
              </a:ext>
            </a:extLst>
          </p:cNvPr>
          <p:cNvSpPr/>
          <p:nvPr/>
        </p:nvSpPr>
        <p:spPr>
          <a:xfrm>
            <a:off x="1143000" y="3467100"/>
            <a:ext cx="1066800" cy="1143000"/>
          </a:xfrm>
          <a:prstGeom prst="ellipse">
            <a:avLst/>
          </a:prstGeom>
          <a:solidFill>
            <a:srgbClr val="3399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000" dirty="0"/>
              <a:t>4</a:t>
            </a:r>
            <a:endParaRPr lang="ar-SA" sz="8000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B160347-D0AE-3093-CCC9-E72377591EC9}"/>
              </a:ext>
            </a:extLst>
          </p:cNvPr>
          <p:cNvSpPr txBox="1"/>
          <p:nvPr/>
        </p:nvSpPr>
        <p:spPr>
          <a:xfrm>
            <a:off x="2209800" y="3455938"/>
            <a:ext cx="115062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dirty="0">
                <a:latin typeface="Comic Sans MS" panose="030F0702030302020204" pitchFamily="66" charset="0"/>
              </a:rPr>
              <a:t>Abdullah</a:t>
            </a:r>
            <a:r>
              <a:rPr lang="pl-PL" sz="7200" dirty="0">
                <a:latin typeface="Comic Sans MS" panose="030F0702030302020204" pitchFamily="66" charset="0"/>
              </a:rPr>
              <a:t> </a:t>
            </a:r>
            <a:endParaRPr lang="en-US" sz="7200" dirty="0">
              <a:latin typeface="Comic Sans MS" panose="030F0702030302020204" pitchFamily="66" charset="0"/>
            </a:endParaRPr>
          </a:p>
          <a:p>
            <a:r>
              <a:rPr lang="en-US" sz="7200" dirty="0">
                <a:latin typeface="Comic Sans MS" panose="030F0702030302020204" pitchFamily="66" charset="0"/>
              </a:rPr>
              <a:t>usually</a:t>
            </a:r>
            <a:r>
              <a:rPr lang="pl-PL" sz="7200" dirty="0">
                <a:latin typeface="Comic Sans MS" panose="030F0702030302020204" pitchFamily="66" charset="0"/>
              </a:rPr>
              <a:t> / </a:t>
            </a:r>
            <a:r>
              <a:rPr lang="en-US" sz="7200" dirty="0">
                <a:latin typeface="Comic Sans MS" panose="030F0702030302020204" pitchFamily="66" charset="0"/>
              </a:rPr>
              <a:t>Saturdays</a:t>
            </a:r>
            <a:endParaRPr lang="ar-SA" sz="7200" dirty="0">
              <a:latin typeface="Comic Sans MS" panose="030F0702030302020204" pitchFamily="66" charset="0"/>
            </a:endParaRPr>
          </a:p>
        </p:txBody>
      </p:sp>
      <p:cxnSp>
        <p:nvCxnSpPr>
          <p:cNvPr id="14" name="رابط مستقيم 13">
            <a:extLst>
              <a:ext uri="{FF2B5EF4-FFF2-40B4-BE49-F238E27FC236}">
                <a16:creationId xmlns:a16="http://schemas.microsoft.com/office/drawing/2014/main" id="{75410F45-89D4-8488-379F-C6AD22A045D7}"/>
              </a:ext>
            </a:extLst>
          </p:cNvPr>
          <p:cNvCxnSpPr/>
          <p:nvPr/>
        </p:nvCxnSpPr>
        <p:spPr>
          <a:xfrm>
            <a:off x="609600" y="7962900"/>
            <a:ext cx="11430000" cy="0"/>
          </a:xfrm>
          <a:prstGeom prst="line">
            <a:avLst/>
          </a:prstGeom>
          <a:ln>
            <a:solidFill>
              <a:srgbClr val="339933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C26DA7B0-9A4F-11C0-A390-9B21CFEEB527}"/>
              </a:ext>
            </a:extLst>
          </p:cNvPr>
          <p:cNvSpPr txBox="1"/>
          <p:nvPr/>
        </p:nvSpPr>
        <p:spPr>
          <a:xfrm>
            <a:off x="201743" y="7005387"/>
            <a:ext cx="1295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Abdullah usually exercises on Saturday.</a:t>
            </a:r>
            <a:endParaRPr lang="ar-SA" sz="5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92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/>
      <p:bldP spid="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id="{5AC90E3C-F226-E228-D69F-5832A2E8A09B}"/>
              </a:ext>
            </a:extLst>
          </p:cNvPr>
          <p:cNvSpPr txBox="1"/>
          <p:nvPr/>
        </p:nvSpPr>
        <p:spPr>
          <a:xfrm>
            <a:off x="189562" y="1483712"/>
            <a:ext cx="17565038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B. Work with a partner. Talk about the people’s daily activities.</a:t>
            </a:r>
            <a:endParaRPr lang="ar-SA" sz="44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FC04F3A3-5144-33CA-E248-CF8743F70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9155"/>
            <a:ext cx="4953001" cy="119720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2A22E446-C5B6-3FC6-80F6-17F843D31603}"/>
              </a:ext>
            </a:extLst>
          </p:cNvPr>
          <p:cNvSpPr/>
          <p:nvPr/>
        </p:nvSpPr>
        <p:spPr>
          <a:xfrm>
            <a:off x="15316200" y="273903"/>
            <a:ext cx="2971800" cy="656806"/>
          </a:xfrm>
          <a:prstGeom prst="rect">
            <a:avLst/>
          </a:prstGeom>
          <a:solidFill>
            <a:srgbClr val="DCE8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4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Activity</a:t>
            </a:r>
            <a:endParaRPr lang="ar-SA" sz="4400" dirty="0">
              <a:solidFill>
                <a:schemeClr val="tx1"/>
              </a:solidFill>
              <a:latin typeface="Aharoni" panose="02010803020104030203" pitchFamily="2" charset="-79"/>
            </a:endParaRP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7D811A9F-8692-3CAA-8E19-8E1ECFB0F1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26"/>
          <a:stretch/>
        </p:blipFill>
        <p:spPr bwMode="auto">
          <a:xfrm>
            <a:off x="12465587" y="4018719"/>
            <a:ext cx="6443255" cy="546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28D5F22C-BDB0-8B2B-A48E-B8B88A85C6B9}"/>
              </a:ext>
            </a:extLst>
          </p:cNvPr>
          <p:cNvSpPr/>
          <p:nvPr/>
        </p:nvSpPr>
        <p:spPr>
          <a:xfrm>
            <a:off x="1143000" y="3467100"/>
            <a:ext cx="1066800" cy="1143000"/>
          </a:xfrm>
          <a:prstGeom prst="ellipse">
            <a:avLst/>
          </a:prstGeom>
          <a:solidFill>
            <a:srgbClr val="3399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000" dirty="0"/>
              <a:t>5</a:t>
            </a:r>
            <a:endParaRPr lang="ar-SA" sz="8000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B160347-D0AE-3093-CCC9-E72377591EC9}"/>
              </a:ext>
            </a:extLst>
          </p:cNvPr>
          <p:cNvSpPr txBox="1"/>
          <p:nvPr/>
        </p:nvSpPr>
        <p:spPr>
          <a:xfrm>
            <a:off x="2209800" y="3455938"/>
            <a:ext cx="115062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dirty="0" err="1">
                <a:latin typeface="Comic Sans MS" panose="030F0702030302020204" pitchFamily="66" charset="0"/>
              </a:rPr>
              <a:t>khalid</a:t>
            </a:r>
            <a:r>
              <a:rPr lang="pl-PL" sz="7200" dirty="0">
                <a:latin typeface="Comic Sans MS" panose="030F0702030302020204" pitchFamily="66" charset="0"/>
              </a:rPr>
              <a:t> </a:t>
            </a:r>
            <a:endParaRPr lang="en-US" sz="7200" dirty="0">
              <a:latin typeface="Comic Sans MS" panose="030F0702030302020204" pitchFamily="66" charset="0"/>
            </a:endParaRPr>
          </a:p>
          <a:p>
            <a:r>
              <a:rPr lang="pl-PL" sz="7200" dirty="0">
                <a:latin typeface="Comic Sans MS" panose="030F0702030302020204" pitchFamily="66" charset="0"/>
              </a:rPr>
              <a:t>always / </a:t>
            </a:r>
            <a:r>
              <a:rPr lang="en-US" sz="7200" dirty="0">
                <a:latin typeface="Comic Sans MS" panose="030F0702030302020204" pitchFamily="66" charset="0"/>
              </a:rPr>
              <a:t>after school</a:t>
            </a:r>
            <a:endParaRPr lang="ar-SA" sz="7200" dirty="0">
              <a:latin typeface="Comic Sans MS" panose="030F0702030302020204" pitchFamily="66" charset="0"/>
            </a:endParaRPr>
          </a:p>
        </p:txBody>
      </p:sp>
      <p:cxnSp>
        <p:nvCxnSpPr>
          <p:cNvPr id="14" name="رابط مستقيم 13">
            <a:extLst>
              <a:ext uri="{FF2B5EF4-FFF2-40B4-BE49-F238E27FC236}">
                <a16:creationId xmlns:a16="http://schemas.microsoft.com/office/drawing/2014/main" id="{75410F45-89D4-8488-379F-C6AD22A045D7}"/>
              </a:ext>
            </a:extLst>
          </p:cNvPr>
          <p:cNvCxnSpPr/>
          <p:nvPr/>
        </p:nvCxnSpPr>
        <p:spPr>
          <a:xfrm>
            <a:off x="609600" y="7962900"/>
            <a:ext cx="11430000" cy="0"/>
          </a:xfrm>
          <a:prstGeom prst="line">
            <a:avLst/>
          </a:prstGeom>
          <a:ln>
            <a:solidFill>
              <a:srgbClr val="339933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C26DA7B0-9A4F-11C0-A390-9B21CFEEB527}"/>
              </a:ext>
            </a:extLst>
          </p:cNvPr>
          <p:cNvSpPr txBox="1"/>
          <p:nvPr/>
        </p:nvSpPr>
        <p:spPr>
          <a:xfrm>
            <a:off x="275765" y="7290174"/>
            <a:ext cx="141238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Khalid always does his homework in the afternoon.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72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/>
      <p:bldP spid="1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id="{5AC90E3C-F226-E228-D69F-5832A2E8A09B}"/>
              </a:ext>
            </a:extLst>
          </p:cNvPr>
          <p:cNvSpPr txBox="1"/>
          <p:nvPr/>
        </p:nvSpPr>
        <p:spPr>
          <a:xfrm>
            <a:off x="189562" y="1483712"/>
            <a:ext cx="17565038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B. Work with a partner. Talk about the people’s daily activities.</a:t>
            </a:r>
            <a:endParaRPr lang="ar-SA" sz="44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FC04F3A3-5144-33CA-E248-CF8743F70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9155"/>
            <a:ext cx="4953001" cy="119720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2A22E446-C5B6-3FC6-80F6-17F843D31603}"/>
              </a:ext>
            </a:extLst>
          </p:cNvPr>
          <p:cNvSpPr/>
          <p:nvPr/>
        </p:nvSpPr>
        <p:spPr>
          <a:xfrm>
            <a:off x="15316200" y="273903"/>
            <a:ext cx="2971800" cy="656806"/>
          </a:xfrm>
          <a:prstGeom prst="rect">
            <a:avLst/>
          </a:prstGeom>
          <a:solidFill>
            <a:srgbClr val="DCE8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4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Activity</a:t>
            </a:r>
            <a:endParaRPr lang="ar-SA" sz="4400" dirty="0">
              <a:solidFill>
                <a:schemeClr val="tx1"/>
              </a:solidFill>
              <a:latin typeface="Aharoni" panose="02010803020104030203" pitchFamily="2" charset="-79"/>
            </a:endParaRP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7D811A9F-8692-3CAA-8E19-8E1ECFB0F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405686" y="3895590"/>
            <a:ext cx="6781800" cy="580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28D5F22C-BDB0-8B2B-A48E-B8B88A85C6B9}"/>
              </a:ext>
            </a:extLst>
          </p:cNvPr>
          <p:cNvSpPr/>
          <p:nvPr/>
        </p:nvSpPr>
        <p:spPr>
          <a:xfrm>
            <a:off x="173520" y="3290940"/>
            <a:ext cx="1066800" cy="1143000"/>
          </a:xfrm>
          <a:prstGeom prst="ellipse">
            <a:avLst/>
          </a:prstGeom>
          <a:solidFill>
            <a:srgbClr val="3399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000" dirty="0"/>
              <a:t>6</a:t>
            </a:r>
            <a:endParaRPr lang="ar-SA" sz="8000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B160347-D0AE-3093-CCC9-E72377591EC9}"/>
              </a:ext>
            </a:extLst>
          </p:cNvPr>
          <p:cNvSpPr txBox="1"/>
          <p:nvPr/>
        </p:nvSpPr>
        <p:spPr>
          <a:xfrm>
            <a:off x="1240320" y="3279778"/>
            <a:ext cx="115062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dirty="0">
                <a:latin typeface="Comic Sans MS" panose="030F0702030302020204" pitchFamily="66" charset="0"/>
              </a:rPr>
              <a:t>Ali and his friends</a:t>
            </a:r>
            <a:r>
              <a:rPr lang="pl-PL" sz="7200" dirty="0">
                <a:latin typeface="Comic Sans MS" panose="030F0702030302020204" pitchFamily="66" charset="0"/>
              </a:rPr>
              <a:t> </a:t>
            </a:r>
            <a:endParaRPr lang="en-US" sz="7200" dirty="0">
              <a:latin typeface="Comic Sans MS" panose="030F0702030302020204" pitchFamily="66" charset="0"/>
            </a:endParaRPr>
          </a:p>
          <a:p>
            <a:r>
              <a:rPr lang="en-US" sz="7200" dirty="0">
                <a:latin typeface="Comic Sans MS" panose="030F0702030302020204" pitchFamily="66" charset="0"/>
              </a:rPr>
              <a:t>sometimes</a:t>
            </a:r>
            <a:r>
              <a:rPr lang="pl-PL" sz="7200" dirty="0">
                <a:latin typeface="Comic Sans MS" panose="030F0702030302020204" pitchFamily="66" charset="0"/>
              </a:rPr>
              <a:t> / the evening</a:t>
            </a:r>
            <a:endParaRPr lang="ar-SA" sz="7200" dirty="0">
              <a:latin typeface="Comic Sans MS" panose="030F0702030302020204" pitchFamily="66" charset="0"/>
            </a:endParaRPr>
          </a:p>
        </p:txBody>
      </p:sp>
      <p:cxnSp>
        <p:nvCxnSpPr>
          <p:cNvPr id="14" name="رابط مستقيم 13">
            <a:extLst>
              <a:ext uri="{FF2B5EF4-FFF2-40B4-BE49-F238E27FC236}">
                <a16:creationId xmlns:a16="http://schemas.microsoft.com/office/drawing/2014/main" id="{75410F45-89D4-8488-379F-C6AD22A045D7}"/>
              </a:ext>
            </a:extLst>
          </p:cNvPr>
          <p:cNvCxnSpPr/>
          <p:nvPr/>
        </p:nvCxnSpPr>
        <p:spPr>
          <a:xfrm>
            <a:off x="609600" y="7962900"/>
            <a:ext cx="11430000" cy="0"/>
          </a:xfrm>
          <a:prstGeom prst="line">
            <a:avLst/>
          </a:prstGeom>
          <a:ln>
            <a:solidFill>
              <a:srgbClr val="339933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C26DA7B0-9A4F-11C0-A390-9B21CFEEB527}"/>
              </a:ext>
            </a:extLst>
          </p:cNvPr>
          <p:cNvSpPr txBox="1"/>
          <p:nvPr/>
        </p:nvSpPr>
        <p:spPr>
          <a:xfrm>
            <a:off x="100514" y="5916380"/>
            <a:ext cx="1397962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Ali and his friends sometimes </a:t>
            </a:r>
          </a:p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play video games in the evening.</a:t>
            </a:r>
            <a:endParaRPr lang="ar-SA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9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/>
      <p:bldP spid="1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hareJunction - Stock Forum Messages %%%:">
            <a:extLst>
              <a:ext uri="{FF2B5EF4-FFF2-40B4-BE49-F238E27FC236}">
                <a16:creationId xmlns:a16="http://schemas.microsoft.com/office/drawing/2014/main" id="{95AF33E7-E3BB-B027-BE0E-9BAFC48EE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143250"/>
            <a:ext cx="8810625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01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ll in a Day's Work: Preparing for Game Time! at The Strong - The Strong  National Museum of Play">
            <a:extLst>
              <a:ext uri="{FF2B5EF4-FFF2-40B4-BE49-F238E27FC236}">
                <a16:creationId xmlns:a16="http://schemas.microsoft.com/office/drawing/2014/main" id="{4ADD41EB-E0E6-BF99-B82B-C90E4C0BA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352" y="876300"/>
            <a:ext cx="12005295" cy="649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شكل بيضاوي 6">
            <a:hlinkClick r:id="rId4"/>
            <a:extLst>
              <a:ext uri="{FF2B5EF4-FFF2-40B4-BE49-F238E27FC236}">
                <a16:creationId xmlns:a16="http://schemas.microsoft.com/office/drawing/2014/main" id="{4AFDF888-6754-BFC5-085E-4CA7E7F33FFF}"/>
              </a:ext>
            </a:extLst>
          </p:cNvPr>
          <p:cNvSpPr/>
          <p:nvPr/>
        </p:nvSpPr>
        <p:spPr>
          <a:xfrm>
            <a:off x="7086600" y="6896100"/>
            <a:ext cx="3276600" cy="2514600"/>
          </a:xfrm>
          <a:prstGeom prst="ellipse">
            <a:avLst/>
          </a:prstGeom>
          <a:solidFill>
            <a:srgbClr val="E50E6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  <a:endParaRPr kumimoji="0" lang="ar-SA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 descr="Future Predictions | Baamboozle - Baamboozle | The Most Fun Classroom Games!">
            <a:extLst>
              <a:ext uri="{FF2B5EF4-FFF2-40B4-BE49-F238E27FC236}">
                <a16:creationId xmlns:a16="http://schemas.microsoft.com/office/drawing/2014/main" id="{5C2A09CB-0465-0CCD-F77A-B3D598EE7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594" y="2705100"/>
            <a:ext cx="10842812" cy="670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47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0398C8C5-4B4C-BEE5-A1DF-CCEC0B074FAA}"/>
              </a:ext>
            </a:extLst>
          </p:cNvPr>
          <p:cNvSpPr/>
          <p:nvPr/>
        </p:nvSpPr>
        <p:spPr>
          <a:xfrm>
            <a:off x="0" y="862280"/>
            <a:ext cx="18592800" cy="1323439"/>
          </a:xfrm>
          <a:prstGeom prst="rect">
            <a:avLst/>
          </a:prstGeom>
          <a:solidFill>
            <a:srgbClr val="EECE3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5DF133AA-271A-E2F9-E2EC-5BE1BF45F6A7}"/>
              </a:ext>
            </a:extLst>
          </p:cNvPr>
          <p:cNvSpPr/>
          <p:nvPr/>
        </p:nvSpPr>
        <p:spPr>
          <a:xfrm>
            <a:off x="2820194" y="800724"/>
            <a:ext cx="1363900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Workbook</a:t>
            </a:r>
            <a:endParaRPr lang="ar-SA" sz="8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itka Display" pitchFamily="2" charset="0"/>
              <a:ea typeface="Source Sans Pro Black" panose="020B0803030403020204" pitchFamily="34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B1E261DE-E4B7-8EFE-DCE2-1F8E7272297D}"/>
              </a:ext>
            </a:extLst>
          </p:cNvPr>
          <p:cNvSpPr/>
          <p:nvPr/>
        </p:nvSpPr>
        <p:spPr>
          <a:xfrm>
            <a:off x="5821063" y="4152900"/>
            <a:ext cx="659507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tx1"/>
                </a:solidFill>
                <a:highlight>
                  <a:srgbClr val="FEFEE6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Open page </a:t>
            </a:r>
            <a:r>
              <a:rPr lang="en-US" sz="8000" b="0" cap="none" spc="0" dirty="0">
                <a:ln w="0"/>
                <a:solidFill>
                  <a:srgbClr val="FF0000"/>
                </a:solidFill>
                <a:highlight>
                  <a:srgbClr val="FEFEE6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90</a:t>
            </a:r>
            <a:r>
              <a:rPr lang="en-US" sz="8000" b="0" cap="none" spc="0" dirty="0">
                <a:ln w="0"/>
                <a:solidFill>
                  <a:schemeClr val="tx1"/>
                </a:solidFill>
                <a:highlight>
                  <a:srgbClr val="FEFEE6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 </a:t>
            </a:r>
            <a:endParaRPr lang="ar-SA" sz="8000" b="0" cap="none" spc="0" dirty="0">
              <a:ln w="0"/>
              <a:solidFill>
                <a:schemeClr val="tx1"/>
              </a:solidFill>
              <a:highlight>
                <a:srgbClr val="FEFEE6"/>
              </a:highlight>
              <a:latin typeface="Source Sans Pro Black" panose="020B0803030403020204" pitchFamily="34" charset="0"/>
              <a:ea typeface="Source Sans Pro Black" panose="020B0803030403020204" pitchFamily="34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441E8FEF-4093-C00F-A437-439ADCACC031}"/>
              </a:ext>
            </a:extLst>
          </p:cNvPr>
          <p:cNvSpPr/>
          <p:nvPr/>
        </p:nvSpPr>
        <p:spPr>
          <a:xfrm>
            <a:off x="6696056" y="6168849"/>
            <a:ext cx="489589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tx1"/>
                </a:solidFill>
                <a:highlight>
                  <a:srgbClr val="FEFEE6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Exercise </a:t>
            </a:r>
            <a:r>
              <a:rPr lang="en-US" sz="8000" b="0" cap="none" spc="0" dirty="0">
                <a:ln w="0"/>
                <a:solidFill>
                  <a:srgbClr val="FF0000"/>
                </a:solidFill>
                <a:highlight>
                  <a:srgbClr val="FEFEE6"/>
                </a:highlight>
                <a:latin typeface="Source Sans Pro Black" panose="020B0803030403020204" pitchFamily="34" charset="0"/>
                <a:ea typeface="Source Sans Pro Black" panose="020B0803030403020204" pitchFamily="34" charset="0"/>
              </a:rPr>
              <a:t>A</a:t>
            </a:r>
            <a:endParaRPr lang="ar-SA" sz="8000" b="0" cap="none" spc="0" dirty="0">
              <a:ln w="0"/>
              <a:solidFill>
                <a:srgbClr val="FF0000"/>
              </a:solidFill>
              <a:highlight>
                <a:srgbClr val="FEFEE6"/>
              </a:highlight>
              <a:latin typeface="Source Sans Pro Black" panose="020B0803030403020204" pitchFamily="34" charset="0"/>
              <a:ea typeface="Source Sans Pro Black" panose="020B0803030403020204" pitchFamily="34" charset="0"/>
            </a:endParaRPr>
          </a:p>
        </p:txBody>
      </p:sp>
      <p:pic>
        <p:nvPicPr>
          <p:cNvPr id="1026" name="Picture 2" descr="Free Vectors | Boys and girls reading">
            <a:extLst>
              <a:ext uri="{FF2B5EF4-FFF2-40B4-BE49-F238E27FC236}">
                <a16:creationId xmlns:a16="http://schemas.microsoft.com/office/drawing/2014/main" id="{D3D598F7-E523-B443-A793-2D0293F7DB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2"/>
          <a:stretch/>
        </p:blipFill>
        <p:spPr bwMode="auto">
          <a:xfrm>
            <a:off x="13413213" y="3474720"/>
            <a:ext cx="4844307" cy="762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ree Vectors | Boys and girls reading">
            <a:extLst>
              <a:ext uri="{FF2B5EF4-FFF2-40B4-BE49-F238E27FC236}">
                <a16:creationId xmlns:a16="http://schemas.microsoft.com/office/drawing/2014/main" id="{D29568C3-F99B-B193-DB53-1377C622F4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85"/>
          <a:stretch/>
        </p:blipFill>
        <p:spPr bwMode="auto">
          <a:xfrm>
            <a:off x="-148480" y="3680080"/>
            <a:ext cx="5070577" cy="762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/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F901B20-06B2-91FC-1CC9-4C4094BEFD9C}"/>
              </a:ext>
            </a:extLst>
          </p:cNvPr>
          <p:cNvSpPr txBox="1"/>
          <p:nvPr/>
        </p:nvSpPr>
        <p:spPr>
          <a:xfrm>
            <a:off x="994064" y="264726"/>
            <a:ext cx="15187534" cy="132824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6000" b="1" dirty="0">
                <a:solidFill>
                  <a:srgbClr val="C00000"/>
                </a:solidFill>
              </a:rPr>
              <a:t>Linking this lesson to my </a:t>
            </a:r>
            <a:r>
              <a:rPr lang="en-US" sz="5400" b="1" dirty="0">
                <a:solidFill>
                  <a:srgbClr val="C00000"/>
                </a:solidFill>
              </a:rPr>
              <a:t>Religion.</a:t>
            </a:r>
            <a:endParaRPr lang="ar-SA" sz="6000" b="1" dirty="0">
              <a:solidFill>
                <a:srgbClr val="C00000"/>
              </a:solidFill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D6C9EAB2-2BB3-9C55-DE8E-CFA733724906}"/>
              </a:ext>
            </a:extLst>
          </p:cNvPr>
          <p:cNvSpPr/>
          <p:nvPr/>
        </p:nvSpPr>
        <p:spPr>
          <a:xfrm>
            <a:off x="1658618" y="264726"/>
            <a:ext cx="13858426" cy="169388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4B197337-F77F-B79C-59D4-A7F7AB5A3104}"/>
              </a:ext>
            </a:extLst>
          </p:cNvPr>
          <p:cNvSpPr txBox="1"/>
          <p:nvPr/>
        </p:nvSpPr>
        <p:spPr>
          <a:xfrm>
            <a:off x="827298" y="3319643"/>
            <a:ext cx="16431491" cy="30469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0" i="0" dirty="0">
                <a:solidFill>
                  <a:srgbClr val="333333"/>
                </a:solidFill>
                <a:effectLst/>
                <a:latin typeface="Comic Sans MS" panose="030F0702030302020204" pitchFamily="66" charset="0"/>
              </a:rPr>
              <a:t>As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omic Sans MS" panose="030F0702030302020204" pitchFamily="66" charset="0"/>
              </a:rPr>
              <a:t>muslims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omic Sans MS" panose="030F0702030302020204" pitchFamily="66" charset="0"/>
              </a:rPr>
              <a:t> we should always say our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omic Sans MS" panose="030F0702030302020204" pitchFamily="66" charset="0"/>
              </a:rPr>
              <a:t>Athkar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omic Sans MS" panose="030F0702030302020204" pitchFamily="66" charset="0"/>
              </a:rPr>
              <a:t> daily, in the morning &amp; night ti</a:t>
            </a:r>
            <a:r>
              <a:rPr lang="en-US" sz="3200" dirty="0">
                <a:solidFill>
                  <a:srgbClr val="333333"/>
                </a:solidFill>
                <a:latin typeface="Comic Sans MS" panose="030F0702030302020204" pitchFamily="66" charset="0"/>
              </a:rPr>
              <a:t>mes. </a:t>
            </a:r>
          </a:p>
          <a:p>
            <a:pPr algn="ctr"/>
            <a:r>
              <a:rPr lang="en-US" sz="3200" dirty="0">
                <a:solidFill>
                  <a:srgbClr val="333333"/>
                </a:solidFill>
                <a:latin typeface="Comic Sans MS" panose="030F0702030302020204" pitchFamily="66" charset="0"/>
              </a:rPr>
              <a:t>Also, after each prayer and at bedtime.</a:t>
            </a:r>
          </a:p>
          <a:p>
            <a:pPr algn="ctr"/>
            <a:endParaRPr lang="en-US" sz="3200" dirty="0">
              <a:solidFill>
                <a:srgbClr val="333333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200" dirty="0">
                <a:solidFill>
                  <a:srgbClr val="333333"/>
                </a:solidFill>
                <a:latin typeface="Comic Sans MS" panose="030F0702030302020204" pitchFamily="66" charset="0"/>
              </a:rPr>
              <a:t>Because saying the </a:t>
            </a:r>
            <a:r>
              <a:rPr lang="en-US" sz="3200" dirty="0" err="1">
                <a:solidFill>
                  <a:srgbClr val="333333"/>
                </a:solidFill>
                <a:latin typeface="Comic Sans MS" panose="030F0702030302020204" pitchFamily="66" charset="0"/>
              </a:rPr>
              <a:t>Athkar</a:t>
            </a:r>
            <a:r>
              <a:rPr lang="en-US" sz="3200" dirty="0">
                <a:solidFill>
                  <a:srgbClr val="333333"/>
                </a:solidFill>
                <a:latin typeface="Comic Sans MS" panose="030F0702030302020204" pitchFamily="66" charset="0"/>
              </a:rPr>
              <a:t> will give you peace, protects you from the bad things.</a:t>
            </a:r>
          </a:p>
          <a:p>
            <a:pPr algn="ctr"/>
            <a:endParaRPr lang="en-US" sz="3200" dirty="0">
              <a:solidFill>
                <a:srgbClr val="333333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200" dirty="0">
                <a:solidFill>
                  <a:srgbClr val="333333"/>
                </a:solidFill>
                <a:latin typeface="Comic Sans MS" panose="030F0702030302020204" pitchFamily="66" charset="0"/>
              </a:rPr>
              <a:t>As Allah almighty say: </a:t>
            </a:r>
            <a:endParaRPr lang="ar-SA" sz="3200" dirty="0">
              <a:latin typeface="Comic Sans MS" panose="030F0702030302020204" pitchFamily="66" charset="0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55EEDF73-150D-57F2-82E7-EC01A6E93B61}"/>
              </a:ext>
            </a:extLst>
          </p:cNvPr>
          <p:cNvSpPr txBox="1"/>
          <p:nvPr/>
        </p:nvSpPr>
        <p:spPr>
          <a:xfrm>
            <a:off x="266700" y="7159943"/>
            <a:ext cx="17754599" cy="923330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ar-SA" sz="5400" dirty="0"/>
              <a:t>قال الله تعالى: "الَّذِينَ آمَنُواْ وَتَطْمَئِنُّ قُلُوبُهُم بِذِكْرِ اللّهِ أَلاَ بِذِكْرِ اللّهِ تَطْمَئِنُّ الْقُلُوبُ".</a:t>
            </a:r>
          </a:p>
        </p:txBody>
      </p:sp>
      <p:pic>
        <p:nvPicPr>
          <p:cNvPr id="11266" name="Picture 2" descr="Hearts Sticker by ergobag for iOS &amp; Android | GIPHY">
            <a:extLst>
              <a:ext uri="{FF2B5EF4-FFF2-40B4-BE49-F238E27FC236}">
                <a16:creationId xmlns:a16="http://schemas.microsoft.com/office/drawing/2014/main" id="{CD764E4E-8822-CEDA-F93A-8CC2903D6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692" y="8083273"/>
            <a:ext cx="2552701" cy="255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6" grpId="0" animBg="1"/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lass dismissed flat | Class dismissed, Class, School logos">
            <a:extLst>
              <a:ext uri="{FF2B5EF4-FFF2-40B4-BE49-F238E27FC236}">
                <a16:creationId xmlns:a16="http://schemas.microsoft.com/office/drawing/2014/main" id="{B9AD8C23-048A-0065-F696-7D8D106D2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-800100"/>
            <a:ext cx="11506200" cy="1150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16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:a16="http://schemas.microsoft.com/office/drawing/2014/main" id="{442FFDA3-2BE5-45BF-4901-047209936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154880"/>
            <a:ext cx="6693244" cy="927148"/>
          </a:xfrm>
          <a:prstGeom prst="rect">
            <a:avLst/>
          </a:prstGeom>
        </p:spPr>
      </p:pic>
      <p:pic>
        <p:nvPicPr>
          <p:cNvPr id="3" name="Picture 2" descr="Cartoon Kid Daily Activities Clipart. Cute Little Boy Daily Routine. Child  Activities Regime Brush Teeth Sleeping Eating Learning Playing - Etsy">
            <a:extLst>
              <a:ext uri="{FF2B5EF4-FFF2-40B4-BE49-F238E27FC236}">
                <a16:creationId xmlns:a16="http://schemas.microsoft.com/office/drawing/2014/main" id="{D0ADE0AB-4DE6-2164-7B23-E5B38382F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803" y="3543300"/>
            <a:ext cx="9784110" cy="650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06150E17-339D-071E-0515-757352F3B566}"/>
              </a:ext>
            </a:extLst>
          </p:cNvPr>
          <p:cNvSpPr/>
          <p:nvPr/>
        </p:nvSpPr>
        <p:spPr>
          <a:xfrm>
            <a:off x="395177" y="2076378"/>
            <a:ext cx="7620000" cy="92714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Everyday Activities </a:t>
            </a:r>
            <a:endParaRPr kumimoji="0" lang="ar-SA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26BD34A6-B47F-0B69-4314-E7E4609F5E2E}"/>
              </a:ext>
            </a:extLst>
          </p:cNvPr>
          <p:cNvSpPr/>
          <p:nvPr/>
        </p:nvSpPr>
        <p:spPr>
          <a:xfrm>
            <a:off x="381000" y="3543300"/>
            <a:ext cx="9448800" cy="9271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get up at five o'clock everyday.</a:t>
            </a:r>
            <a:endParaRPr kumimoji="0" lang="ar-SA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0DC3B81B-1659-4742-977B-7A189F27B84C}"/>
              </a:ext>
            </a:extLst>
          </p:cNvPr>
          <p:cNvSpPr/>
          <p:nvPr/>
        </p:nvSpPr>
        <p:spPr>
          <a:xfrm>
            <a:off x="395177" y="4679926"/>
            <a:ext cx="9448800" cy="9271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have my breakfast at six.</a:t>
            </a:r>
            <a:endParaRPr kumimoji="0" lang="ar-SA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560436E1-3C38-E672-E6EA-AC3C55616DC0}"/>
              </a:ext>
            </a:extLst>
          </p:cNvPr>
          <p:cNvSpPr/>
          <p:nvPr/>
        </p:nvSpPr>
        <p:spPr>
          <a:xfrm>
            <a:off x="372140" y="5976390"/>
            <a:ext cx="9991060" cy="9271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My bus comes to pick me up at seven</a:t>
            </a:r>
            <a:endParaRPr kumimoji="0" lang="ar-SA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24B59B1C-9E0A-0510-7E1D-51A7370CA2A3}"/>
              </a:ext>
            </a:extLst>
          </p:cNvPr>
          <p:cNvSpPr/>
          <p:nvPr/>
        </p:nvSpPr>
        <p:spPr>
          <a:xfrm>
            <a:off x="372140" y="7165305"/>
            <a:ext cx="9448800" cy="9271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After school,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arrive home at twelve.</a:t>
            </a:r>
            <a:endParaRPr kumimoji="0" lang="ar-SA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7AA0BC76-7C7F-CA2E-B5DB-BDCF3C8C82AC}"/>
              </a:ext>
            </a:extLst>
          </p:cNvPr>
          <p:cNvSpPr/>
          <p:nvPr/>
        </p:nvSpPr>
        <p:spPr>
          <a:xfrm>
            <a:off x="370368" y="8354220"/>
            <a:ext cx="9448800" cy="9271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go to bed at eight. </a:t>
            </a:r>
            <a:endParaRPr kumimoji="0" lang="ar-SA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40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D32CDC2-0695-2AD5-81B6-834421A01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53" y="740503"/>
            <a:ext cx="5361074" cy="467995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7985209-790F-360B-493F-2077486FBF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570"/>
          <a:stretch/>
        </p:blipFill>
        <p:spPr>
          <a:xfrm>
            <a:off x="7166183" y="740503"/>
            <a:ext cx="6174393" cy="4679954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1F5986D5-A301-55DB-D5CE-B54D8F5CB63E}"/>
              </a:ext>
            </a:extLst>
          </p:cNvPr>
          <p:cNvSpPr txBox="1"/>
          <p:nvPr/>
        </p:nvSpPr>
        <p:spPr>
          <a:xfrm>
            <a:off x="1" y="6138205"/>
            <a:ext cx="18287999" cy="34521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3600" b="1" dirty="0"/>
              <a:t>تم تصميم هذا العرض من قبل: </a:t>
            </a:r>
            <a:r>
              <a:rPr lang="ar-SA" sz="3600" b="1" dirty="0">
                <a:solidFill>
                  <a:srgbClr val="FF0000"/>
                </a:solidFill>
              </a:rPr>
              <a:t>فريق عمل البوابة الإنجليزية </a:t>
            </a:r>
            <a:r>
              <a:rPr lang="ar-SA" sz="3600" b="1" dirty="0"/>
              <a:t>، وهو </a:t>
            </a:r>
            <a:r>
              <a:rPr lang="ar-SA" sz="3600" b="1" dirty="0">
                <a:solidFill>
                  <a:srgbClr val="00B050"/>
                </a:solidFill>
              </a:rPr>
              <a:t>مجاني </a:t>
            </a:r>
            <a:r>
              <a:rPr lang="ar-SA" sz="3600" b="1" dirty="0"/>
              <a:t>لكي يستفيد منه معلمي اللغة الإنجليزية.</a:t>
            </a:r>
          </a:p>
          <a:p>
            <a:pPr algn="ctr">
              <a:lnSpc>
                <a:spcPct val="250000"/>
              </a:lnSpc>
            </a:pPr>
            <a:r>
              <a:rPr lang="ar-SA" sz="3600" b="1" dirty="0"/>
              <a:t>هذه الشريحة تعتبر كـ"حفظ حقوق" نتمنى عدم حذفها حال مشاركة العرض مع معلمين آخرين.</a:t>
            </a:r>
          </a:p>
          <a:p>
            <a:pPr algn="ctr">
              <a:lnSpc>
                <a:spcPct val="250000"/>
              </a:lnSpc>
            </a:pPr>
            <a:r>
              <a:rPr lang="ar-SA" sz="3600" b="1" dirty="0"/>
              <a:t>نسمح بحذف الحقوق في حالة واحدة فقط: اذا أراد معلم الإنجليزي إضافة هذا العرض كـ </a:t>
            </a:r>
            <a:r>
              <a:rPr lang="ar-SA" sz="3600" b="1" dirty="0">
                <a:solidFill>
                  <a:srgbClr val="7030A0"/>
                </a:solidFill>
              </a:rPr>
              <a:t>انتاج معرفي </a:t>
            </a:r>
            <a:r>
              <a:rPr lang="ar-SA" sz="3600" b="1" dirty="0"/>
              <a:t>خاص فيه.</a:t>
            </a:r>
          </a:p>
        </p:txBody>
      </p:sp>
      <p:sp>
        <p:nvSpPr>
          <p:cNvPr id="7" name="مخطط انسيابي: رابط 6">
            <a:extLst>
              <a:ext uri="{FF2B5EF4-FFF2-40B4-BE49-F238E27FC236}">
                <a16:creationId xmlns:a16="http://schemas.microsoft.com/office/drawing/2014/main" id="{2AB47E63-DB79-DF4C-4829-128FEE5C2C62}"/>
              </a:ext>
            </a:extLst>
          </p:cNvPr>
          <p:cNvSpPr/>
          <p:nvPr/>
        </p:nvSpPr>
        <p:spPr>
          <a:xfrm>
            <a:off x="16312243" y="7654653"/>
            <a:ext cx="489857" cy="465366"/>
          </a:xfrm>
          <a:prstGeom prst="flowChartConnector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700"/>
          </a:p>
        </p:txBody>
      </p:sp>
      <p:sp>
        <p:nvSpPr>
          <p:cNvPr id="8" name="مخطط انسيابي: رابط 7">
            <a:extLst>
              <a:ext uri="{FF2B5EF4-FFF2-40B4-BE49-F238E27FC236}">
                <a16:creationId xmlns:a16="http://schemas.microsoft.com/office/drawing/2014/main" id="{6B286860-172B-BDFA-C43C-F0A7E5A42B07}"/>
              </a:ext>
            </a:extLst>
          </p:cNvPr>
          <p:cNvSpPr/>
          <p:nvPr/>
        </p:nvSpPr>
        <p:spPr>
          <a:xfrm>
            <a:off x="17520557" y="9081132"/>
            <a:ext cx="489857" cy="465366"/>
          </a:xfrm>
          <a:prstGeom prst="flowChartConnector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70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نموذج ثلاثي الأبعاد 8" descr="Red heart">
                <a:extLst>
                  <a:ext uri="{FF2B5EF4-FFF2-40B4-BE49-F238E27FC236}">
                    <a16:creationId xmlns:a16="http://schemas.microsoft.com/office/drawing/2014/main" id="{E4D7249A-4FCA-07DE-A90A-9CC97F1DA6C8}"/>
                  </a:ext>
                </a:extLst>
              </p:cNvPr>
              <p:cNvGraphicFramePr/>
              <p:nvPr/>
            </p:nvGraphicFramePr>
            <p:xfrm>
              <a:off x="277587" y="8933567"/>
              <a:ext cx="608265" cy="612932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608265" cy="612932"/>
                    </a:xfrm>
                    <a:prstGeom prst="rect">
                      <a:avLst/>
                    </a:prstGeom>
                  </am3d:spPr>
                  <am3d:camera>
                    <am3d:pos x="0" y="0" z="7035031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73780" d="1000000"/>
                    <am3d:preTrans dx="0" dy="-16579315" dz="296057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82765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نموذج ثلاثي الأبعاد 8" descr="Red heart">
                <a:extLst>
                  <a:ext uri="{FF2B5EF4-FFF2-40B4-BE49-F238E27FC236}">
                    <a16:creationId xmlns:a16="http://schemas.microsoft.com/office/drawing/2014/main" id="{E4D7249A-4FCA-07DE-A90A-9CC97F1DA6C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7587" y="8933567"/>
                <a:ext cx="608265" cy="6129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نموذج ثلاثي الأبعاد 9" descr="Smiling Face With Smiling Eyes Emoji">
                <a:extLst>
                  <a:ext uri="{FF2B5EF4-FFF2-40B4-BE49-F238E27FC236}">
                    <a16:creationId xmlns:a16="http://schemas.microsoft.com/office/drawing/2014/main" id="{44E3217B-DA1E-0518-C123-44A61F84494C}"/>
                  </a:ext>
                </a:extLst>
              </p:cNvPr>
              <p:cNvGraphicFramePr/>
              <p:nvPr/>
            </p:nvGraphicFramePr>
            <p:xfrm>
              <a:off x="1485902" y="7580918"/>
              <a:ext cx="648696" cy="612836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648696" cy="612836"/>
                    </a:xfrm>
                    <a:prstGeom prst="rect">
                      <a:avLst/>
                    </a:prstGeom>
                  </am3d:spPr>
                  <am3d:camera>
                    <am3d:pos x="0" y="0" z="8135858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5044" d="1000000"/>
                    <am3d:preTrans dx="3" dy="-17963324" dz="-3666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96011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نموذج ثلاثي الأبعاد 9" descr="Smiling Face With Smiling Eyes Emoji">
                <a:extLst>
                  <a:ext uri="{FF2B5EF4-FFF2-40B4-BE49-F238E27FC236}">
                    <a16:creationId xmlns:a16="http://schemas.microsoft.com/office/drawing/2014/main" id="{44E3217B-DA1E-0518-C123-44A61F8449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85902" y="7580918"/>
                <a:ext cx="648696" cy="61283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11655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:a16="http://schemas.microsoft.com/office/drawing/2014/main" id="{442FFDA3-2BE5-45BF-4901-047209936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154880"/>
            <a:ext cx="6693244" cy="927148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D6542ED1-D63E-2B83-D3DD-6B0E450B861F}"/>
              </a:ext>
            </a:extLst>
          </p:cNvPr>
          <p:cNvSpPr/>
          <p:nvPr/>
        </p:nvSpPr>
        <p:spPr>
          <a:xfrm>
            <a:off x="16840200" y="342900"/>
            <a:ext cx="1447800" cy="457200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88</a:t>
            </a:r>
            <a:endParaRPr kumimoji="0" lang="ar-SA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E79AE15-81AF-01A6-61E5-B03DF6C6890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1" y="2324100"/>
            <a:ext cx="18531961" cy="6400800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9E0D57F1-8625-95C8-5821-3E476CC1BD4F}"/>
              </a:ext>
            </a:extLst>
          </p:cNvPr>
          <p:cNvSpPr txBox="1"/>
          <p:nvPr/>
        </p:nvSpPr>
        <p:spPr>
          <a:xfrm>
            <a:off x="8153400" y="312587"/>
            <a:ext cx="7924800" cy="769441"/>
          </a:xfrm>
          <a:prstGeom prst="rect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Boucherie Block" panose="020F0502020204030204" pitchFamily="2" charset="0"/>
                <a:ea typeface="+mn-ea"/>
                <a:cs typeface="Aharoni" panose="02010803020104030203" pitchFamily="2" charset="-79"/>
              </a:rPr>
              <a:t>Every Day Around the World </a:t>
            </a:r>
            <a:endParaRPr kumimoji="0" lang="ar-SA" sz="4400" b="1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Boucherie Block" panose="020F0502020204030204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52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:a16="http://schemas.microsoft.com/office/drawing/2014/main" id="{442FFDA3-2BE5-45BF-4901-047209936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154880"/>
            <a:ext cx="6693244" cy="927148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D6542ED1-D63E-2B83-D3DD-6B0E450B861F}"/>
              </a:ext>
            </a:extLst>
          </p:cNvPr>
          <p:cNvSpPr/>
          <p:nvPr/>
        </p:nvSpPr>
        <p:spPr>
          <a:xfrm>
            <a:off x="16840200" y="342900"/>
            <a:ext cx="1447800" cy="457200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88</a:t>
            </a:r>
            <a:endParaRPr kumimoji="0" lang="ar-SA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E79AE15-81AF-01A6-61E5-B03DF6C689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90"/>
          <a:stretch/>
        </p:blipFill>
        <p:spPr>
          <a:xfrm>
            <a:off x="-14177" y="2171700"/>
            <a:ext cx="18585322" cy="6705600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1E8C61F1-BAF8-C331-07EB-EF8F621776C3}"/>
              </a:ext>
            </a:extLst>
          </p:cNvPr>
          <p:cNvSpPr txBox="1"/>
          <p:nvPr/>
        </p:nvSpPr>
        <p:spPr>
          <a:xfrm>
            <a:off x="8153400" y="312587"/>
            <a:ext cx="7924800" cy="769441"/>
          </a:xfrm>
          <a:prstGeom prst="rect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Boucherie Block" panose="020F0502020204030204" pitchFamily="2" charset="0"/>
                <a:ea typeface="+mn-ea"/>
                <a:cs typeface="Aharoni" panose="02010803020104030203" pitchFamily="2" charset="-79"/>
              </a:rPr>
              <a:t>Every Day Around the World </a:t>
            </a:r>
            <a:endParaRPr kumimoji="0" lang="ar-SA" sz="4400" b="1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Boucherie Block" panose="020F0502020204030204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07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:a16="http://schemas.microsoft.com/office/drawing/2014/main" id="{442FFDA3-2BE5-45BF-4901-047209936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154880"/>
            <a:ext cx="6693244" cy="927148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D6542ED1-D63E-2B83-D3DD-6B0E450B861F}"/>
              </a:ext>
            </a:extLst>
          </p:cNvPr>
          <p:cNvSpPr/>
          <p:nvPr/>
        </p:nvSpPr>
        <p:spPr>
          <a:xfrm>
            <a:off x="16840200" y="342900"/>
            <a:ext cx="1447800" cy="457200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88</a:t>
            </a:r>
            <a:endParaRPr kumimoji="0" lang="ar-SA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E79AE15-81AF-01A6-61E5-B03DF6C689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650" b="-1650"/>
          <a:stretch/>
        </p:blipFill>
        <p:spPr>
          <a:xfrm>
            <a:off x="182527" y="1714500"/>
            <a:ext cx="17844977" cy="7170129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6C21320C-EF8D-FB4C-CA5A-4A1D15A464EE}"/>
              </a:ext>
            </a:extLst>
          </p:cNvPr>
          <p:cNvSpPr txBox="1"/>
          <p:nvPr/>
        </p:nvSpPr>
        <p:spPr>
          <a:xfrm>
            <a:off x="8153400" y="312587"/>
            <a:ext cx="7924800" cy="769441"/>
          </a:xfrm>
          <a:prstGeom prst="rect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Boucherie Block" panose="020F0502020204030204" pitchFamily="2" charset="0"/>
                <a:ea typeface="+mn-ea"/>
                <a:cs typeface="Aharoni" panose="02010803020104030203" pitchFamily="2" charset="-79"/>
              </a:rPr>
              <a:t>Every Day Around the World </a:t>
            </a:r>
            <a:endParaRPr kumimoji="0" lang="ar-SA" sz="4400" b="1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Boucherie Block" panose="020F0502020204030204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43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lock clipart telling time high resolution images by EduArt Creations">
            <a:extLst>
              <a:ext uri="{FF2B5EF4-FFF2-40B4-BE49-F238E27FC236}">
                <a16:creationId xmlns:a16="http://schemas.microsoft.com/office/drawing/2014/main" id="{1C710C73-9FFF-73AD-AD32-8C4629BE253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91014" y="4070081"/>
            <a:ext cx="7019102" cy="541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442FFDA3-2BE5-45BF-4901-047209936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" y="154880"/>
            <a:ext cx="4876799" cy="67553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70EC2F6-28C0-C3CB-6AF8-5331474D3A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-240"/>
          <a:stretch/>
        </p:blipFill>
        <p:spPr>
          <a:xfrm>
            <a:off x="6412711" y="435132"/>
            <a:ext cx="2952355" cy="94381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6F638552-0550-186C-A219-FD704F2B08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3341" y="419729"/>
            <a:ext cx="2952356" cy="94475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B994566-25C8-49CC-3249-8B5B2478E8D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9736"/>
          <a:stretch/>
        </p:blipFill>
        <p:spPr>
          <a:xfrm>
            <a:off x="14103673" y="439562"/>
            <a:ext cx="3142727" cy="94960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1BFE3BF6-42F9-D074-0686-87AF27697593}"/>
              </a:ext>
            </a:extLst>
          </p:cNvPr>
          <p:cNvSpPr/>
          <p:nvPr/>
        </p:nvSpPr>
        <p:spPr>
          <a:xfrm>
            <a:off x="11169" y="1134756"/>
            <a:ext cx="5029200" cy="914400"/>
          </a:xfrm>
          <a:prstGeom prst="rect">
            <a:avLst/>
          </a:prstGeom>
          <a:solidFill>
            <a:srgbClr val="C050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3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Time</a:t>
            </a:r>
            <a:endParaRPr kumimoji="0" lang="ar-SA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03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1083</TotalTime>
  <Words>851</Words>
  <Application>Microsoft Office PowerPoint</Application>
  <PresentationFormat>مخصص</PresentationFormat>
  <Paragraphs>182</Paragraphs>
  <Slides>50</Slides>
  <Notes>27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50</vt:i4>
      </vt:variant>
    </vt:vector>
  </HeadingPairs>
  <TitlesOfParts>
    <vt:vector size="67" baseType="lpstr">
      <vt:lpstr>Comic Sans MS</vt:lpstr>
      <vt:lpstr>ADLaM Display</vt:lpstr>
      <vt:lpstr>Calibri</vt:lpstr>
      <vt:lpstr>Arial</vt:lpstr>
      <vt:lpstr>More Sugar Thin</vt:lpstr>
      <vt:lpstr>Aharoni</vt:lpstr>
      <vt:lpstr>Impact</vt:lpstr>
      <vt:lpstr>KFGQPC Uthman Taha Naskh</vt:lpstr>
      <vt:lpstr>PT Sans</vt:lpstr>
      <vt:lpstr>Abadi Extra Light</vt:lpstr>
      <vt:lpstr>Dreaming Outloud Pro</vt:lpstr>
      <vt:lpstr>Boucherie Block</vt:lpstr>
      <vt:lpstr>Source Sans Pro Black</vt:lpstr>
      <vt:lpstr>Wingdings</vt:lpstr>
      <vt:lpstr>Arial Rounded MT Bold</vt:lpstr>
      <vt:lpstr>Sitka Display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Sarah AlAmeri</dc:creator>
  <cp:lastModifiedBy>أمجاد الحربي</cp:lastModifiedBy>
  <cp:revision>26</cp:revision>
  <dcterms:created xsi:type="dcterms:W3CDTF">2006-08-16T00:00:00Z</dcterms:created>
  <dcterms:modified xsi:type="dcterms:W3CDTF">2024-01-18T15:32:38Z</dcterms:modified>
  <dc:identifier>DAF2bxvJmhE</dc:identifier>
</cp:coreProperties>
</file>