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76" r:id="rId4"/>
    <p:sldId id="284" r:id="rId5"/>
    <p:sldId id="259" r:id="rId6"/>
    <p:sldId id="263" r:id="rId7"/>
    <p:sldId id="285" r:id="rId8"/>
    <p:sldId id="286" r:id="rId9"/>
    <p:sldId id="287" r:id="rId10"/>
    <p:sldId id="260" r:id="rId11"/>
    <p:sldId id="261" r:id="rId12"/>
    <p:sldId id="268" r:id="rId13"/>
    <p:sldId id="288" r:id="rId14"/>
    <p:sldId id="277" r:id="rId15"/>
    <p:sldId id="278" r:id="rId16"/>
    <p:sldId id="279" r:id="rId17"/>
    <p:sldId id="294" r:id="rId18"/>
    <p:sldId id="293" r:id="rId19"/>
    <p:sldId id="282" r:id="rId20"/>
    <p:sldId id="283" r:id="rId21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7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887400B-A1A7-4D36-B8AD-DBD525312617}" type="datetimeFigureOut">
              <a:rPr lang="ar-SA" smtClean="0"/>
              <a:t>05/07/42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E0C7FE9-884D-4771-BCFA-BBAFC259FA1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038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بعض الأفعال لا تقبل </a:t>
            </a:r>
            <a:r>
              <a:rPr lang="en-US" dirty="0" err="1"/>
              <a:t>ing</a:t>
            </a:r>
            <a:r>
              <a:rPr lang="en-US" dirty="0"/>
              <a:t> </a:t>
            </a:r>
          </a:p>
          <a:p>
            <a:r>
              <a:rPr lang="ar-SA" dirty="0"/>
              <a:t>مثل أفعال المتعلقة بالأفكار و المشاعر والآراء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C7FE9-884D-4771-BCFA-BBAFC259FA1E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80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C7FE9-884D-4771-BCFA-BBAFC259FA1E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574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9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8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3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8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1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6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4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6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0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brava.wordpress.com/2019/05/27/line-of-business-leaders-drive-new-it-spending-in-europ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coloerd-pencils-stand-vector-image9812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reesvg.org/stack-of-books-vector-image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zairrj.deviantart.com/art/what-is-your-mood-today-wallpaper-31829468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oexit4u.com/2013/06/have-nice-day-wallpaper-high-definition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ingledropintheocean.com/2013/11/02/goal-review-november-2013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30306&amp;picture=fle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lideshare.net/msh03/emphas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hyperlink" Target="https://edtechsandyk.blogspot.com/2017/07/easily-add-emoji-to-google-docs-slides.html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hyperlink" Target="https://edtechsandyk.blogspot.com/2017/07/easily-add-emoji-to-google-docs-slides.html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hyperlink" Target="https://edtechsandyk.blogspot.com/2017/07/easily-add-emoji-to-google-docs-slides.html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hyperlink" Target="https://edtechsandyk.blogspot.com/2017/07/easily-add-emoji-to-google-docs-slides.html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1" descr="Stack of open magazine s">
            <a:extLst>
              <a:ext uri="{FF2B5EF4-FFF2-40B4-BE49-F238E27FC236}">
                <a16:creationId xmlns:a16="http://schemas.microsoft.com/office/drawing/2014/main" id="{1A424E63-CD1F-4061-A580-EAC83C7F5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12"/>
          <a:stretch/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A88528-5C46-45B1-91BB-C85B76C7FB12}"/>
              </a:ext>
            </a:extLst>
          </p:cNvPr>
          <p:cNvSpPr txBox="1"/>
          <p:nvPr/>
        </p:nvSpPr>
        <p:spPr>
          <a:xfrm>
            <a:off x="516835" y="230626"/>
            <a:ext cx="744772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UNIT 3 </a:t>
            </a:r>
          </a:p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Form, meaning and function </a:t>
            </a:r>
            <a:endParaRPr lang="ar-SA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166B7E-F2B6-4A8D-96AA-AB676939E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22550" r="18308" b="16085"/>
          <a:stretch/>
        </p:blipFill>
        <p:spPr>
          <a:xfrm>
            <a:off x="138333" y="119575"/>
            <a:ext cx="11915334" cy="66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4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85C4E9-B24F-495B-8C36-968DFFD3E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5" t="36096" r="29500" b="35377"/>
          <a:stretch/>
        </p:blipFill>
        <p:spPr>
          <a:xfrm>
            <a:off x="382340" y="713935"/>
            <a:ext cx="11427320" cy="54301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354D32-16A8-4B27-8E40-3A4520857126}"/>
              </a:ext>
            </a:extLst>
          </p:cNvPr>
          <p:cNvSpPr txBox="1"/>
          <p:nvPr/>
        </p:nvSpPr>
        <p:spPr>
          <a:xfrm>
            <a:off x="3727939" y="1505243"/>
            <a:ext cx="10691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so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496D1-3AF4-4B39-A4FD-065AE445FFAA}"/>
              </a:ext>
            </a:extLst>
          </p:cNvPr>
          <p:cNvSpPr txBox="1"/>
          <p:nvPr/>
        </p:nvSpPr>
        <p:spPr>
          <a:xfrm>
            <a:off x="3317631" y="2296551"/>
            <a:ext cx="14794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such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448FD-0CAF-4BC4-982F-402CC9D540F1}"/>
              </a:ext>
            </a:extLst>
          </p:cNvPr>
          <p:cNvSpPr txBox="1"/>
          <p:nvPr/>
        </p:nvSpPr>
        <p:spPr>
          <a:xfrm>
            <a:off x="2029264" y="3087859"/>
            <a:ext cx="20280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such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A0395-0075-471E-9FF4-433C29569908}"/>
              </a:ext>
            </a:extLst>
          </p:cNvPr>
          <p:cNvSpPr txBox="1"/>
          <p:nvPr/>
        </p:nvSpPr>
        <p:spPr>
          <a:xfrm>
            <a:off x="4797083" y="3815080"/>
            <a:ext cx="10691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so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40F39-B84A-46AA-8F2A-13D2B12B2069}"/>
              </a:ext>
            </a:extLst>
          </p:cNvPr>
          <p:cNvSpPr txBox="1"/>
          <p:nvPr/>
        </p:nvSpPr>
        <p:spPr>
          <a:xfrm>
            <a:off x="4569655" y="4538200"/>
            <a:ext cx="14794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such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4CB14-DC6F-45A9-8F1B-73822BC3BCC4}"/>
              </a:ext>
            </a:extLst>
          </p:cNvPr>
          <p:cNvSpPr txBox="1"/>
          <p:nvPr/>
        </p:nvSpPr>
        <p:spPr>
          <a:xfrm>
            <a:off x="3043310" y="5316806"/>
            <a:ext cx="10691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so</a:t>
            </a:r>
            <a:endParaRPr lang="ar-S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942E8-70B2-4486-A48D-6907FFAF2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54" t="37532" r="27308" b="33941"/>
          <a:stretch/>
        </p:blipFill>
        <p:spPr>
          <a:xfrm>
            <a:off x="194653" y="913719"/>
            <a:ext cx="11802694" cy="5030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DC80DA-FE43-4473-BCB3-C9571BA88F95}"/>
              </a:ext>
            </a:extLst>
          </p:cNvPr>
          <p:cNvSpPr txBox="1"/>
          <p:nvPr/>
        </p:nvSpPr>
        <p:spPr>
          <a:xfrm>
            <a:off x="3967089" y="2082019"/>
            <a:ext cx="2560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so much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4E12B-F713-4F9E-B971-72ABFDEC339A}"/>
              </a:ext>
            </a:extLst>
          </p:cNvPr>
          <p:cNvSpPr txBox="1"/>
          <p:nvPr/>
        </p:nvSpPr>
        <p:spPr>
          <a:xfrm>
            <a:off x="2937803" y="2782668"/>
            <a:ext cx="2560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so much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DD849-53F1-4126-A5E3-61FAE1CB69FD}"/>
              </a:ext>
            </a:extLst>
          </p:cNvPr>
          <p:cNvSpPr txBox="1"/>
          <p:nvPr/>
        </p:nvSpPr>
        <p:spPr>
          <a:xfrm>
            <a:off x="2262553" y="3483317"/>
            <a:ext cx="2560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so many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92AAE1-4521-40CA-9504-63B7BD2AA873}"/>
              </a:ext>
            </a:extLst>
          </p:cNvPr>
          <p:cNvSpPr txBox="1"/>
          <p:nvPr/>
        </p:nvSpPr>
        <p:spPr>
          <a:xfrm>
            <a:off x="2937803" y="4183966"/>
            <a:ext cx="2560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so much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90D2F-4556-4A94-8616-9DE64939BF84}"/>
              </a:ext>
            </a:extLst>
          </p:cNvPr>
          <p:cNvSpPr txBox="1"/>
          <p:nvPr/>
        </p:nvSpPr>
        <p:spPr>
          <a:xfrm>
            <a:off x="2937802" y="4861558"/>
            <a:ext cx="2560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so many</a:t>
            </a:r>
            <a:endParaRPr lang="ar-S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7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52B6F3-6764-4D3A-B916-DF5C59AE4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2" t="38969" r="9654" b="19780"/>
          <a:stretch/>
        </p:blipFill>
        <p:spPr>
          <a:xfrm>
            <a:off x="0" y="249703"/>
            <a:ext cx="12191999" cy="29155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B21649-901F-4983-8969-F7EAD85A9B15}"/>
              </a:ext>
            </a:extLst>
          </p:cNvPr>
          <p:cNvSpPr/>
          <p:nvPr/>
        </p:nvSpPr>
        <p:spPr>
          <a:xfrm>
            <a:off x="361070" y="3429000"/>
            <a:ext cx="106961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MyriadPro-Light"/>
              </a:rPr>
              <a:t>The children were so tired after their school trip that they fell asleep on the bus.</a:t>
            </a:r>
            <a:br>
              <a:rPr lang="en-US" dirty="0">
                <a:solidFill>
                  <a:srgbClr val="000000"/>
                </a:solidFill>
                <a:latin typeface="MyriadPro-Light"/>
              </a:rPr>
            </a:br>
            <a:endParaRPr lang="ar-S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68F5C1-3B26-4019-8058-05F65A87F742}"/>
              </a:ext>
            </a:extLst>
          </p:cNvPr>
          <p:cNvSpPr/>
          <p:nvPr/>
        </p:nvSpPr>
        <p:spPr>
          <a:xfrm>
            <a:off x="361070" y="4024579"/>
            <a:ext cx="10696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MyriadPro-Light"/>
              </a:rPr>
              <a:t>It was such a beautiful day that we decided to go for a drive in the countryside.</a:t>
            </a:r>
            <a:endParaRPr lang="ar-S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43437F-F5D3-4A96-A01A-0123938D8128}"/>
              </a:ext>
            </a:extLst>
          </p:cNvPr>
          <p:cNvSpPr/>
          <p:nvPr/>
        </p:nvSpPr>
        <p:spPr>
          <a:xfrm>
            <a:off x="361069" y="4605908"/>
            <a:ext cx="11830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MyriadPro-Light"/>
              </a:rPr>
              <a:t>There were so many people in the supermarket that we had to wait in line for half an hour.</a:t>
            </a:r>
            <a:endParaRPr lang="ar-S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854A52-9B83-4B3C-A7A3-B5D5EC254A50}"/>
              </a:ext>
            </a:extLst>
          </p:cNvPr>
          <p:cNvSpPr/>
          <p:nvPr/>
        </p:nvSpPr>
        <p:spPr>
          <a:xfrm>
            <a:off x="361069" y="5187237"/>
            <a:ext cx="11830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MyriadPro-Light"/>
              </a:rPr>
              <a:t>The World Cup is such a popular sporting event that over a billion viewers watch it on TV.</a:t>
            </a:r>
            <a:endParaRPr lang="ar-S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00B93-65F5-4056-B37B-D229C84DE2E4}"/>
              </a:ext>
            </a:extLst>
          </p:cNvPr>
          <p:cNvSpPr/>
          <p:nvPr/>
        </p:nvSpPr>
        <p:spPr>
          <a:xfrm>
            <a:off x="361069" y="5768566"/>
            <a:ext cx="11830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MyriadPro-Light"/>
              </a:rPr>
              <a:t>The Arabian Oryx was such an endangered species that it was extinct in the wild.</a:t>
            </a:r>
            <a:endParaRPr lang="ar-SA" dirty="0"/>
          </a:p>
        </p:txBody>
      </p:sp>
      <p:grpSp>
        <p:nvGrpSpPr>
          <p:cNvPr id="8" name="مجموعة 9">
            <a:extLst>
              <a:ext uri="{FF2B5EF4-FFF2-40B4-BE49-F238E27FC236}">
                <a16:creationId xmlns:a16="http://schemas.microsoft.com/office/drawing/2014/main" id="{B13BCD35-84FB-49F2-854C-59091F8EF7EE}"/>
              </a:ext>
            </a:extLst>
          </p:cNvPr>
          <p:cNvGrpSpPr/>
          <p:nvPr/>
        </p:nvGrpSpPr>
        <p:grpSpPr>
          <a:xfrm>
            <a:off x="154104" y="3368534"/>
            <a:ext cx="11676825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مستطيل: زوايا مستديرة 10">
              <a:extLst>
                <a:ext uri="{FF2B5EF4-FFF2-40B4-BE49-F238E27FC236}">
                  <a16:creationId xmlns:a16="http://schemas.microsoft.com/office/drawing/2014/main" id="{3BF40086-EFAA-4E6E-BBCC-4CCC0C6BFEE0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0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A19BA61A-4150-479E-BFDF-FF774E797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مجموعة 9">
            <a:extLst>
              <a:ext uri="{FF2B5EF4-FFF2-40B4-BE49-F238E27FC236}">
                <a16:creationId xmlns:a16="http://schemas.microsoft.com/office/drawing/2014/main" id="{E8A7C56A-6DDE-4154-B020-6661A69C74B5}"/>
              </a:ext>
            </a:extLst>
          </p:cNvPr>
          <p:cNvGrpSpPr/>
          <p:nvPr/>
        </p:nvGrpSpPr>
        <p:grpSpPr>
          <a:xfrm>
            <a:off x="182880" y="3951301"/>
            <a:ext cx="11648050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مستطيل: زوايا مستديرة 10">
              <a:extLst>
                <a:ext uri="{FF2B5EF4-FFF2-40B4-BE49-F238E27FC236}">
                  <a16:creationId xmlns:a16="http://schemas.microsoft.com/office/drawing/2014/main" id="{AD909D16-F0C7-4924-A021-43F7CAE06164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3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C62D2ED1-9DE2-4961-BB73-7C9E6A549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مجموعة 9">
            <a:extLst>
              <a:ext uri="{FF2B5EF4-FFF2-40B4-BE49-F238E27FC236}">
                <a16:creationId xmlns:a16="http://schemas.microsoft.com/office/drawing/2014/main" id="{B0B07E28-4C28-4B31-A269-8F0B08814CA3}"/>
              </a:ext>
            </a:extLst>
          </p:cNvPr>
          <p:cNvGrpSpPr/>
          <p:nvPr/>
        </p:nvGrpSpPr>
        <p:grpSpPr>
          <a:xfrm>
            <a:off x="139691" y="4636125"/>
            <a:ext cx="11830929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مستطيل: زوايا مستديرة 10">
              <a:extLst>
                <a:ext uri="{FF2B5EF4-FFF2-40B4-BE49-F238E27FC236}">
                  <a16:creationId xmlns:a16="http://schemas.microsoft.com/office/drawing/2014/main" id="{B53E9EF3-EA66-4CE6-8726-C95706F0736C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6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EA1D4C7C-9071-44D1-A71C-5D5A6C783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مجموعة 9">
            <a:extLst>
              <a:ext uri="{FF2B5EF4-FFF2-40B4-BE49-F238E27FC236}">
                <a16:creationId xmlns:a16="http://schemas.microsoft.com/office/drawing/2014/main" id="{F53A11CF-BAC9-4D51-8068-53CD3FFA8336}"/>
              </a:ext>
            </a:extLst>
          </p:cNvPr>
          <p:cNvGrpSpPr/>
          <p:nvPr/>
        </p:nvGrpSpPr>
        <p:grpSpPr>
          <a:xfrm>
            <a:off x="168158" y="5253409"/>
            <a:ext cx="11802461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مستطيل: زوايا مستديرة 10">
              <a:extLst>
                <a:ext uri="{FF2B5EF4-FFF2-40B4-BE49-F238E27FC236}">
                  <a16:creationId xmlns:a16="http://schemas.microsoft.com/office/drawing/2014/main" id="{8A2FEE4C-0C47-4065-AD0D-D452C10BB2DB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19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5C25D828-9D5A-4492-A930-D5787CED82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مجموعة 9">
            <a:extLst>
              <a:ext uri="{FF2B5EF4-FFF2-40B4-BE49-F238E27FC236}">
                <a16:creationId xmlns:a16="http://schemas.microsoft.com/office/drawing/2014/main" id="{776ABC93-9675-44BE-86AA-09BC6FE59014}"/>
              </a:ext>
            </a:extLst>
          </p:cNvPr>
          <p:cNvGrpSpPr/>
          <p:nvPr/>
        </p:nvGrpSpPr>
        <p:grpSpPr>
          <a:xfrm>
            <a:off x="168159" y="5821544"/>
            <a:ext cx="11802460" cy="551112"/>
            <a:chOff x="708279" y="2396636"/>
            <a:chExt cx="5465013" cy="551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مستطيل: زوايا مستديرة 10">
              <a:extLst>
                <a:ext uri="{FF2B5EF4-FFF2-40B4-BE49-F238E27FC236}">
                  <a16:creationId xmlns:a16="http://schemas.microsoft.com/office/drawing/2014/main" id="{7C04E399-B376-4D2B-B4AF-9B5A59315126}"/>
                </a:ext>
              </a:extLst>
            </p:cNvPr>
            <p:cNvSpPr/>
            <p:nvPr/>
          </p:nvSpPr>
          <p:spPr>
            <a:xfrm>
              <a:off x="827584" y="2430490"/>
              <a:ext cx="5345708" cy="483406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22" name="1" descr="Click Here Button With Hand Icon Stock Vector - Illustration of business,  hand: 135876616">
              <a:extLst>
                <a:ext uri="{FF2B5EF4-FFF2-40B4-BE49-F238E27FC236}">
                  <a16:creationId xmlns:a16="http://schemas.microsoft.com/office/drawing/2014/main" id="{8B1687DC-73DB-4599-9D92-6C2806A3A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708279" y="2396636"/>
              <a:ext cx="849498" cy="55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18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B81390CC-F0A1-455F-9C1F-B6AFE06F56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31825" y="490503"/>
            <a:ext cx="3128350" cy="208184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19085CF-EFA6-4835-B712-1D50065096AE}"/>
              </a:ext>
            </a:extLst>
          </p:cNvPr>
          <p:cNvGrpSpPr/>
          <p:nvPr/>
        </p:nvGrpSpPr>
        <p:grpSpPr>
          <a:xfrm>
            <a:off x="2579694" y="3099358"/>
            <a:ext cx="6447919" cy="1294227"/>
            <a:chOff x="3813251" y="2630011"/>
            <a:chExt cx="6447919" cy="12942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5E1F5E-877A-40B9-AD15-E7F178B151B6}"/>
                </a:ext>
              </a:extLst>
            </p:cNvPr>
            <p:cNvSpPr txBox="1"/>
            <p:nvPr/>
          </p:nvSpPr>
          <p:spPr>
            <a:xfrm rot="4013272">
              <a:off x="6390097" y="53165"/>
              <a:ext cx="1294227" cy="644791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413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Road Rage" pitchFamily="50" charset="0"/>
                </a:rPr>
                <a:t>I </a:t>
              </a:r>
              <a:endParaRPr lang="ar-SA" sz="413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ad Rage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840CFE-BACF-40B2-8722-7AFF32F55139}"/>
                </a:ext>
              </a:extLst>
            </p:cNvPr>
            <p:cNvSpPr txBox="1"/>
            <p:nvPr/>
          </p:nvSpPr>
          <p:spPr>
            <a:xfrm>
              <a:off x="5507427" y="3075057"/>
              <a:ext cx="405516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4000" b="1" dirty="0">
                  <a:solidFill>
                    <a:schemeClr val="accent1">
                      <a:lumMod val="50000"/>
                    </a:schemeClr>
                  </a:solidFill>
                </a:rPr>
                <a:t>Activity time</a:t>
              </a:r>
              <a:endParaRPr lang="ar-SA" sz="4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08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4E8E8A-D00D-4673-983F-D75844B705A4}"/>
              </a:ext>
            </a:extLst>
          </p:cNvPr>
          <p:cNvSpPr txBox="1"/>
          <p:nvPr/>
        </p:nvSpPr>
        <p:spPr>
          <a:xfrm>
            <a:off x="1536700" y="660400"/>
            <a:ext cx="88265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He ate ………. cookies that he felt sick.</a:t>
            </a:r>
            <a:endParaRPr lang="ar-SA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2AF42A-A276-4BDA-99FD-9A1DC054FEA8}"/>
              </a:ext>
            </a:extLst>
          </p:cNvPr>
          <p:cNvSpPr/>
          <p:nvPr/>
        </p:nvSpPr>
        <p:spPr>
          <a:xfrm>
            <a:off x="711200" y="2730500"/>
            <a:ext cx="2616200" cy="939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so many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E9E2CE-338D-437F-A205-B34E46ACCC75}"/>
              </a:ext>
            </a:extLst>
          </p:cNvPr>
          <p:cNvSpPr/>
          <p:nvPr/>
        </p:nvSpPr>
        <p:spPr>
          <a:xfrm>
            <a:off x="4641850" y="2730500"/>
            <a:ext cx="2616200" cy="939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such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242989-1D32-4090-8E98-2EEE176767E1}"/>
              </a:ext>
            </a:extLst>
          </p:cNvPr>
          <p:cNvSpPr/>
          <p:nvPr/>
        </p:nvSpPr>
        <p:spPr>
          <a:xfrm>
            <a:off x="8722165" y="2730500"/>
            <a:ext cx="2616200" cy="93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so</a:t>
            </a:r>
            <a:endParaRPr lang="ar-S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4E8E8A-D00D-4673-983F-D75844B705A4}"/>
              </a:ext>
            </a:extLst>
          </p:cNvPr>
          <p:cNvSpPr txBox="1"/>
          <p:nvPr/>
        </p:nvSpPr>
        <p:spPr>
          <a:xfrm>
            <a:off x="1536700" y="660400"/>
            <a:ext cx="88265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It was ………. a hot day.</a:t>
            </a:r>
            <a:endParaRPr lang="ar-SA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2AF42A-A276-4BDA-99FD-9A1DC054FEA8}"/>
              </a:ext>
            </a:extLst>
          </p:cNvPr>
          <p:cNvSpPr/>
          <p:nvPr/>
        </p:nvSpPr>
        <p:spPr>
          <a:xfrm>
            <a:off x="711200" y="2730500"/>
            <a:ext cx="2616200" cy="939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so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E9E2CE-338D-437F-A205-B34E46ACCC75}"/>
              </a:ext>
            </a:extLst>
          </p:cNvPr>
          <p:cNvSpPr/>
          <p:nvPr/>
        </p:nvSpPr>
        <p:spPr>
          <a:xfrm>
            <a:off x="4641850" y="2730500"/>
            <a:ext cx="2616200" cy="939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such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242989-1D32-4090-8E98-2EEE176767E1}"/>
              </a:ext>
            </a:extLst>
          </p:cNvPr>
          <p:cNvSpPr/>
          <p:nvPr/>
        </p:nvSpPr>
        <p:spPr>
          <a:xfrm>
            <a:off x="8750300" y="2730500"/>
            <a:ext cx="2616200" cy="93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so much</a:t>
            </a:r>
            <a:endParaRPr lang="ar-S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8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2AF42A-A276-4BDA-99FD-9A1DC054FEA8}"/>
              </a:ext>
            </a:extLst>
          </p:cNvPr>
          <p:cNvSpPr/>
          <p:nvPr/>
        </p:nvSpPr>
        <p:spPr>
          <a:xfrm>
            <a:off x="711200" y="2730500"/>
            <a:ext cx="2616200" cy="939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so many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E9E2CE-338D-437F-A205-B34E46ACCC75}"/>
              </a:ext>
            </a:extLst>
          </p:cNvPr>
          <p:cNvSpPr/>
          <p:nvPr/>
        </p:nvSpPr>
        <p:spPr>
          <a:xfrm>
            <a:off x="4641850" y="2730500"/>
            <a:ext cx="2616200" cy="939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such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242989-1D32-4090-8E98-2EEE176767E1}"/>
              </a:ext>
            </a:extLst>
          </p:cNvPr>
          <p:cNvSpPr/>
          <p:nvPr/>
        </p:nvSpPr>
        <p:spPr>
          <a:xfrm>
            <a:off x="8722165" y="2730500"/>
            <a:ext cx="2616200" cy="93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so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4C5DE-E6A2-41E8-92A7-BB5D695FCD3E}"/>
              </a:ext>
            </a:extLst>
          </p:cNvPr>
          <p:cNvSpPr txBox="1"/>
          <p:nvPr/>
        </p:nvSpPr>
        <p:spPr>
          <a:xfrm>
            <a:off x="1536700" y="660400"/>
            <a:ext cx="88265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The test was………. difficult.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137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2AF42A-A276-4BDA-99FD-9A1DC054FEA8}"/>
              </a:ext>
            </a:extLst>
          </p:cNvPr>
          <p:cNvSpPr/>
          <p:nvPr/>
        </p:nvSpPr>
        <p:spPr>
          <a:xfrm>
            <a:off x="711200" y="2730500"/>
            <a:ext cx="2616200" cy="939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so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E9E2CE-338D-437F-A205-B34E46ACCC75}"/>
              </a:ext>
            </a:extLst>
          </p:cNvPr>
          <p:cNvSpPr/>
          <p:nvPr/>
        </p:nvSpPr>
        <p:spPr>
          <a:xfrm>
            <a:off x="4641850" y="2730500"/>
            <a:ext cx="2616200" cy="9398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So much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242989-1D32-4090-8E98-2EEE176767E1}"/>
              </a:ext>
            </a:extLst>
          </p:cNvPr>
          <p:cNvSpPr/>
          <p:nvPr/>
        </p:nvSpPr>
        <p:spPr>
          <a:xfrm>
            <a:off x="8750300" y="2730500"/>
            <a:ext cx="2616200" cy="93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such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8FD44F-75A5-4814-AA62-DBBCDF979EDB}"/>
              </a:ext>
            </a:extLst>
          </p:cNvPr>
          <p:cNvSpPr txBox="1"/>
          <p:nvPr/>
        </p:nvSpPr>
        <p:spPr>
          <a:xfrm>
            <a:off x="1536700" y="660400"/>
            <a:ext cx="88265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/>
              <a:t>She drank ……coffee that she couldn’t sleep.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79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riting implement, stationary, pencil, plastic&#10;&#10;Description automatically generated">
            <a:extLst>
              <a:ext uri="{FF2B5EF4-FFF2-40B4-BE49-F238E27FC236}">
                <a16:creationId xmlns:a16="http://schemas.microsoft.com/office/drawing/2014/main" id="{CC745655-EFBD-4366-B8E1-E825B6E5D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0350" y="4213762"/>
            <a:ext cx="2933700" cy="29337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C9CE880-E94F-4FA7-8F98-381BB3EC3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95400" y="2982100"/>
            <a:ext cx="4307700" cy="4307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98F60E-BEBF-453F-90D6-3F08BFCF1F17}"/>
              </a:ext>
            </a:extLst>
          </p:cNvPr>
          <p:cNvSpPr txBox="1"/>
          <p:nvPr/>
        </p:nvSpPr>
        <p:spPr>
          <a:xfrm>
            <a:off x="1162050" y="1320800"/>
            <a:ext cx="7112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0" dirty="0">
                <a:solidFill>
                  <a:schemeClr val="accent1">
                    <a:lumMod val="50000"/>
                  </a:schemeClr>
                </a:solidFill>
                <a:latin typeface="Road Rage" pitchFamily="50" charset="0"/>
              </a:rPr>
              <a:t>Homework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0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1C286D-C708-41FD-B8F4-05F0AE748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728" r="1" b="2494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0642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552C7F4-213C-444B-8078-2B690ECB5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878"/>
          <a:stretch/>
        </p:blipFill>
        <p:spPr>
          <a:xfrm>
            <a:off x="20" y="10160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749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2FE67-C832-4164-A3EC-6C56B27525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154" b="25539"/>
          <a:stretch/>
        </p:blipFill>
        <p:spPr>
          <a:xfrm>
            <a:off x="0" y="0"/>
            <a:ext cx="12192000" cy="1561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EEE34D-2560-4B5D-A005-4ABBF25731A0}"/>
              </a:ext>
            </a:extLst>
          </p:cNvPr>
          <p:cNvSpPr txBox="1"/>
          <p:nvPr/>
        </p:nvSpPr>
        <p:spPr>
          <a:xfrm>
            <a:off x="337624" y="2658794"/>
            <a:ext cx="11127545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Use so… that</a:t>
            </a:r>
          </a:p>
          <a:p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Use such...that </a:t>
            </a:r>
          </a:p>
          <a:p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Use so many / so much. </a:t>
            </a:r>
            <a:endParaRPr lang="ar-SA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87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145877B-0782-485D-993A-9E86B8BECE1D}"/>
              </a:ext>
            </a:extLst>
          </p:cNvPr>
          <p:cNvSpPr/>
          <p:nvPr/>
        </p:nvSpPr>
        <p:spPr>
          <a:xfrm>
            <a:off x="3556269" y="633046"/>
            <a:ext cx="4206240" cy="1574682"/>
          </a:xfrm>
          <a:prstGeom prst="wedgeRoundRectCallout">
            <a:avLst>
              <a:gd name="adj1" fmla="val -66986"/>
              <a:gd name="adj2" fmla="val 567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I am so happy </a:t>
            </a:r>
            <a:endParaRPr lang="ar-SA" sz="44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AE10A6-B689-4801-874B-7F1F3203A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48" y="604911"/>
            <a:ext cx="3188970" cy="61124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CA0795-F204-467F-B6D4-0DBD8D9B1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118" y="1075270"/>
            <a:ext cx="2215882" cy="581086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C4FD0C7-1231-47ED-963F-4573AF9E19A6}"/>
              </a:ext>
            </a:extLst>
          </p:cNvPr>
          <p:cNvSpPr/>
          <p:nvPr/>
        </p:nvSpPr>
        <p:spPr>
          <a:xfrm>
            <a:off x="4836941" y="2641659"/>
            <a:ext cx="4206240" cy="1574682"/>
          </a:xfrm>
          <a:prstGeom prst="wedgeRoundRectCallout">
            <a:avLst>
              <a:gd name="adj1" fmla="val 68800"/>
              <a:gd name="adj2" fmla="val -370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I am such a smart girl</a:t>
            </a:r>
            <a:endParaRPr lang="ar-S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0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7F86B18C-969D-4BEF-83F5-F22B3D8D4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5804"/>
          <a:stretch/>
        </p:blipFill>
        <p:spPr>
          <a:xfrm>
            <a:off x="8793876" y="323557"/>
            <a:ext cx="2024180" cy="21593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E50FA3-D721-4758-B4AE-5A302477C69A}"/>
              </a:ext>
            </a:extLst>
          </p:cNvPr>
          <p:cNvSpPr/>
          <p:nvPr/>
        </p:nvSpPr>
        <p:spPr>
          <a:xfrm>
            <a:off x="375139" y="535802"/>
            <a:ext cx="8670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231F20"/>
                </a:solidFill>
                <a:highlight>
                  <a:srgbClr val="FF00FF"/>
                </a:highlight>
                <a:latin typeface="ProximaNova-LightIt"/>
              </a:rPr>
              <a:t>So </a:t>
            </a:r>
            <a:r>
              <a:rPr lang="en-US" sz="3600" dirty="0">
                <a:solidFill>
                  <a:srgbClr val="231F20"/>
                </a:solidFill>
                <a:highlight>
                  <a:srgbClr val="FF00FF"/>
                </a:highlight>
                <a:latin typeface="ProximaNova-Light"/>
              </a:rPr>
              <a:t>and </a:t>
            </a:r>
            <a:r>
              <a:rPr lang="en-US" sz="3600" i="1" dirty="0">
                <a:solidFill>
                  <a:srgbClr val="231F20"/>
                </a:solidFill>
                <a:highlight>
                  <a:srgbClr val="FF00FF"/>
                </a:highlight>
                <a:latin typeface="ProximaNova-LightIt"/>
              </a:rPr>
              <a:t>such </a:t>
            </a:r>
            <a:r>
              <a:rPr lang="en-US" sz="3600" dirty="0">
                <a:solidFill>
                  <a:srgbClr val="231F20"/>
                </a:solidFill>
                <a:latin typeface="ProximaNova-Light"/>
              </a:rPr>
              <a:t>make the meaning of an adjective or adverb stronger</a:t>
            </a:r>
            <a:endParaRPr lang="ar-SA" sz="3600" dirty="0"/>
          </a:p>
        </p:txBody>
      </p:sp>
      <p:pic>
        <p:nvPicPr>
          <p:cNvPr id="16" name="Picture 1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E4A2ECF-470A-4FEB-9B93-7749038418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896" b="10456"/>
          <a:stretch/>
        </p:blipFill>
        <p:spPr>
          <a:xfrm>
            <a:off x="682357" y="2039174"/>
            <a:ext cx="8055952" cy="46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8D5670-2B1A-457C-A23A-A0AC0BCB0555}"/>
              </a:ext>
            </a:extLst>
          </p:cNvPr>
          <p:cNvSpPr/>
          <p:nvPr/>
        </p:nvSpPr>
        <p:spPr>
          <a:xfrm>
            <a:off x="212036" y="318052"/>
            <a:ext cx="4426226" cy="86139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/>
              <a:t>So….That</a:t>
            </a:r>
            <a:endParaRPr lang="ar-SA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9E897-5586-44C3-B940-7FEF27C0F56B}"/>
              </a:ext>
            </a:extLst>
          </p:cNvPr>
          <p:cNvSpPr txBox="1"/>
          <p:nvPr/>
        </p:nvSpPr>
        <p:spPr>
          <a:xfrm>
            <a:off x="1047126" y="2757747"/>
            <a:ext cx="23058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/>
              <a:t>so</a:t>
            </a:r>
          </a:p>
        </p:txBody>
      </p:sp>
      <p:pic>
        <p:nvPicPr>
          <p:cNvPr id="7" name="Graphic 6" descr="Add">
            <a:extLst>
              <a:ext uri="{FF2B5EF4-FFF2-40B4-BE49-F238E27FC236}">
                <a16:creationId xmlns:a16="http://schemas.microsoft.com/office/drawing/2014/main" id="{846BF0F6-D66A-45F5-887A-D00C48E5B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7279" y="2866017"/>
            <a:ext cx="851452" cy="851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80583-64F3-431A-88C0-BFA876831DE8}"/>
              </a:ext>
            </a:extLst>
          </p:cNvPr>
          <p:cNvSpPr txBox="1"/>
          <p:nvPr/>
        </p:nvSpPr>
        <p:spPr>
          <a:xfrm>
            <a:off x="4794207" y="2541920"/>
            <a:ext cx="345881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Adj</a:t>
            </a:r>
          </a:p>
          <a:p>
            <a:r>
              <a:rPr lang="en-US" sz="4800" b="1" dirty="0">
                <a:solidFill>
                  <a:schemeClr val="accent3">
                    <a:lumMod val="50000"/>
                  </a:schemeClr>
                </a:solidFill>
              </a:rPr>
              <a:t>Adv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highlight>
                <a:srgbClr val="FF00FF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82D11-5BEC-404D-9A5D-B75BA818FADE}"/>
              </a:ext>
            </a:extLst>
          </p:cNvPr>
          <p:cNvSpPr txBox="1"/>
          <p:nvPr/>
        </p:nvSpPr>
        <p:spPr>
          <a:xfrm>
            <a:off x="625842" y="4782327"/>
            <a:ext cx="1061499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/>
              <a:t>He is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so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smart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that</a:t>
            </a:r>
            <a:r>
              <a:rPr lang="en-US" sz="4400" b="1" dirty="0"/>
              <a:t> he pass the exam. </a:t>
            </a:r>
            <a:endParaRPr lang="ar-SA" sz="44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EC620F-877C-4111-853F-98DCD14A1A60}"/>
              </a:ext>
            </a:extLst>
          </p:cNvPr>
          <p:cNvGrpSpPr/>
          <p:nvPr/>
        </p:nvGrpSpPr>
        <p:grpSpPr>
          <a:xfrm>
            <a:off x="7855229" y="289916"/>
            <a:ext cx="3458819" cy="1650710"/>
            <a:chOff x="7894986" y="318052"/>
            <a:chExt cx="3458819" cy="1650710"/>
          </a:xfrm>
        </p:grpSpPr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75D000E2-7475-4075-9857-1573F25093B7}"/>
                </a:ext>
              </a:extLst>
            </p:cNvPr>
            <p:cNvSpPr/>
            <p:nvPr/>
          </p:nvSpPr>
          <p:spPr>
            <a:xfrm>
              <a:off x="7894986" y="318052"/>
              <a:ext cx="3458819" cy="1650710"/>
            </a:xfrm>
            <a:prstGeom prst="cloudCallout">
              <a:avLst>
                <a:gd name="adj1" fmla="val 64224"/>
                <a:gd name="adj2" fmla="val 552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906200-53B4-42C3-A0DF-27E6AC3CB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9098459" y="502343"/>
              <a:ext cx="1354199" cy="1354199"/>
            </a:xfrm>
            <a:prstGeom prst="rect">
              <a:avLst/>
            </a:prstGeom>
          </p:spPr>
        </p:pic>
      </p:grpSp>
      <p:pic>
        <p:nvPicPr>
          <p:cNvPr id="11" name="Graphic 10" descr="Add">
            <a:extLst>
              <a:ext uri="{FF2B5EF4-FFF2-40B4-BE49-F238E27FC236}">
                <a16:creationId xmlns:a16="http://schemas.microsoft.com/office/drawing/2014/main" id="{04471725-9256-4572-9538-CA57C4A25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7445" y="2866017"/>
            <a:ext cx="851452" cy="8514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370DCE-0249-4EB0-85D1-B0FF090E719C}"/>
              </a:ext>
            </a:extLst>
          </p:cNvPr>
          <p:cNvSpPr txBox="1"/>
          <p:nvPr/>
        </p:nvSpPr>
        <p:spPr>
          <a:xfrm>
            <a:off x="9058702" y="2824659"/>
            <a:ext cx="34588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/>
              <a:t>that</a:t>
            </a:r>
            <a:endParaRPr lang="en-US" sz="4800" b="1" dirty="0">
              <a:highlight>
                <a:srgbClr val="FF00FF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C820A5-91EE-41D0-A2DA-E9E9914C2221}"/>
              </a:ext>
            </a:extLst>
          </p:cNvPr>
          <p:cNvSpPr txBox="1"/>
          <p:nvPr/>
        </p:nvSpPr>
        <p:spPr>
          <a:xfrm>
            <a:off x="625841" y="5743799"/>
            <a:ext cx="1061499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/>
              <a:t>He walked so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slowly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that</a:t>
            </a:r>
            <a:r>
              <a:rPr lang="en-US" sz="4400" b="1" dirty="0"/>
              <a:t> he was late.</a:t>
            </a:r>
            <a:endParaRPr 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207203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8D5670-2B1A-457C-A23A-A0AC0BCB0555}"/>
              </a:ext>
            </a:extLst>
          </p:cNvPr>
          <p:cNvSpPr/>
          <p:nvPr/>
        </p:nvSpPr>
        <p:spPr>
          <a:xfrm>
            <a:off x="212036" y="318052"/>
            <a:ext cx="4426226" cy="86139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err="1"/>
              <a:t>So..many..that</a:t>
            </a:r>
            <a:endParaRPr lang="ar-SA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9E897-5586-44C3-B940-7FEF27C0F56B}"/>
              </a:ext>
            </a:extLst>
          </p:cNvPr>
          <p:cNvSpPr txBox="1"/>
          <p:nvPr/>
        </p:nvSpPr>
        <p:spPr>
          <a:xfrm>
            <a:off x="1047126" y="2757747"/>
            <a:ext cx="23058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/>
              <a:t>so</a:t>
            </a:r>
          </a:p>
        </p:txBody>
      </p:sp>
      <p:pic>
        <p:nvPicPr>
          <p:cNvPr id="7" name="Graphic 6" descr="Add">
            <a:extLst>
              <a:ext uri="{FF2B5EF4-FFF2-40B4-BE49-F238E27FC236}">
                <a16:creationId xmlns:a16="http://schemas.microsoft.com/office/drawing/2014/main" id="{846BF0F6-D66A-45F5-887A-D00C48E5B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7279" y="2866017"/>
            <a:ext cx="851452" cy="851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80583-64F3-431A-88C0-BFA876831DE8}"/>
              </a:ext>
            </a:extLst>
          </p:cNvPr>
          <p:cNvSpPr txBox="1"/>
          <p:nvPr/>
        </p:nvSpPr>
        <p:spPr>
          <a:xfrm>
            <a:off x="4150911" y="2839206"/>
            <a:ext cx="34588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many CN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highlight>
                <a:srgbClr val="FF00FF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82D11-5BEC-404D-9A5D-B75BA818FADE}"/>
              </a:ext>
            </a:extLst>
          </p:cNvPr>
          <p:cNvSpPr txBox="1"/>
          <p:nvPr/>
        </p:nvSpPr>
        <p:spPr>
          <a:xfrm>
            <a:off x="572824" y="4937243"/>
            <a:ext cx="1061499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/>
              <a:t>She has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so many books </a:t>
            </a:r>
            <a:r>
              <a:rPr lang="en-US" sz="4400" b="1" dirty="0"/>
              <a:t>that she can hardly carry them. </a:t>
            </a:r>
            <a:endParaRPr lang="ar-SA" sz="44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EC620F-877C-4111-853F-98DCD14A1A60}"/>
              </a:ext>
            </a:extLst>
          </p:cNvPr>
          <p:cNvGrpSpPr/>
          <p:nvPr/>
        </p:nvGrpSpPr>
        <p:grpSpPr>
          <a:xfrm>
            <a:off x="7855229" y="289916"/>
            <a:ext cx="3458819" cy="1650710"/>
            <a:chOff x="7894986" y="318052"/>
            <a:chExt cx="3458819" cy="1650710"/>
          </a:xfrm>
        </p:grpSpPr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75D000E2-7475-4075-9857-1573F25093B7}"/>
                </a:ext>
              </a:extLst>
            </p:cNvPr>
            <p:cNvSpPr/>
            <p:nvPr/>
          </p:nvSpPr>
          <p:spPr>
            <a:xfrm>
              <a:off x="7894986" y="318052"/>
              <a:ext cx="3458819" cy="1650710"/>
            </a:xfrm>
            <a:prstGeom prst="cloudCallout">
              <a:avLst>
                <a:gd name="adj1" fmla="val 64224"/>
                <a:gd name="adj2" fmla="val 552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906200-53B4-42C3-A0DF-27E6AC3CB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9098459" y="502343"/>
              <a:ext cx="1354199" cy="1354199"/>
            </a:xfrm>
            <a:prstGeom prst="rect">
              <a:avLst/>
            </a:prstGeom>
          </p:spPr>
        </p:pic>
      </p:grpSp>
      <p:pic>
        <p:nvPicPr>
          <p:cNvPr id="11" name="Graphic 10" descr="Add">
            <a:extLst>
              <a:ext uri="{FF2B5EF4-FFF2-40B4-BE49-F238E27FC236}">
                <a16:creationId xmlns:a16="http://schemas.microsoft.com/office/drawing/2014/main" id="{04471725-9256-4572-9538-CA57C4A25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4954" y="2879988"/>
            <a:ext cx="851452" cy="8514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370DCE-0249-4EB0-85D1-B0FF090E719C}"/>
              </a:ext>
            </a:extLst>
          </p:cNvPr>
          <p:cNvSpPr txBox="1"/>
          <p:nvPr/>
        </p:nvSpPr>
        <p:spPr>
          <a:xfrm>
            <a:off x="9058702" y="2824659"/>
            <a:ext cx="34588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/>
              <a:t>that</a:t>
            </a:r>
            <a:endParaRPr lang="en-US" sz="4800" b="1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1689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8D5670-2B1A-457C-A23A-A0AC0BCB0555}"/>
              </a:ext>
            </a:extLst>
          </p:cNvPr>
          <p:cNvSpPr/>
          <p:nvPr/>
        </p:nvSpPr>
        <p:spPr>
          <a:xfrm>
            <a:off x="212036" y="318052"/>
            <a:ext cx="4426226" cy="86139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err="1"/>
              <a:t>So..much..that</a:t>
            </a:r>
            <a:endParaRPr lang="ar-SA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9E897-5586-44C3-B940-7FEF27C0F56B}"/>
              </a:ext>
            </a:extLst>
          </p:cNvPr>
          <p:cNvSpPr txBox="1"/>
          <p:nvPr/>
        </p:nvSpPr>
        <p:spPr>
          <a:xfrm>
            <a:off x="1047126" y="2757747"/>
            <a:ext cx="23058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/>
              <a:t>so</a:t>
            </a:r>
          </a:p>
        </p:txBody>
      </p:sp>
      <p:pic>
        <p:nvPicPr>
          <p:cNvPr id="7" name="Graphic 6" descr="Add">
            <a:extLst>
              <a:ext uri="{FF2B5EF4-FFF2-40B4-BE49-F238E27FC236}">
                <a16:creationId xmlns:a16="http://schemas.microsoft.com/office/drawing/2014/main" id="{846BF0F6-D66A-45F5-887A-D00C48E5B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7279" y="2866017"/>
            <a:ext cx="851452" cy="851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80583-64F3-431A-88C0-BFA876831DE8}"/>
              </a:ext>
            </a:extLst>
          </p:cNvPr>
          <p:cNvSpPr txBox="1"/>
          <p:nvPr/>
        </p:nvSpPr>
        <p:spPr>
          <a:xfrm>
            <a:off x="4150909" y="2862128"/>
            <a:ext cx="34588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much UN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highlight>
                <a:srgbClr val="FF00FF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82D11-5BEC-404D-9A5D-B75BA818FADE}"/>
              </a:ext>
            </a:extLst>
          </p:cNvPr>
          <p:cNvSpPr txBox="1"/>
          <p:nvPr/>
        </p:nvSpPr>
        <p:spPr>
          <a:xfrm>
            <a:off x="572824" y="4937243"/>
            <a:ext cx="1061499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/>
              <a:t>I have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so much work </a:t>
            </a:r>
            <a:r>
              <a:rPr lang="en-US" sz="4400" b="1" dirty="0"/>
              <a:t>that I can’t go out. </a:t>
            </a:r>
            <a:endParaRPr lang="ar-SA" sz="44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EC620F-877C-4111-853F-98DCD14A1A60}"/>
              </a:ext>
            </a:extLst>
          </p:cNvPr>
          <p:cNvGrpSpPr/>
          <p:nvPr/>
        </p:nvGrpSpPr>
        <p:grpSpPr>
          <a:xfrm>
            <a:off x="7855229" y="289916"/>
            <a:ext cx="3458819" cy="1650710"/>
            <a:chOff x="7894986" y="318052"/>
            <a:chExt cx="3458819" cy="1650710"/>
          </a:xfrm>
        </p:grpSpPr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75D000E2-7475-4075-9857-1573F25093B7}"/>
                </a:ext>
              </a:extLst>
            </p:cNvPr>
            <p:cNvSpPr/>
            <p:nvPr/>
          </p:nvSpPr>
          <p:spPr>
            <a:xfrm>
              <a:off x="7894986" y="318052"/>
              <a:ext cx="3458819" cy="1650710"/>
            </a:xfrm>
            <a:prstGeom prst="cloudCallout">
              <a:avLst>
                <a:gd name="adj1" fmla="val 64224"/>
                <a:gd name="adj2" fmla="val 552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906200-53B4-42C3-A0DF-27E6AC3CB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9098459" y="502343"/>
              <a:ext cx="1354199" cy="1354199"/>
            </a:xfrm>
            <a:prstGeom prst="rect">
              <a:avLst/>
            </a:prstGeom>
          </p:spPr>
        </p:pic>
      </p:grpSp>
      <p:pic>
        <p:nvPicPr>
          <p:cNvPr id="11" name="Graphic 10" descr="Add">
            <a:extLst>
              <a:ext uri="{FF2B5EF4-FFF2-40B4-BE49-F238E27FC236}">
                <a16:creationId xmlns:a16="http://schemas.microsoft.com/office/drawing/2014/main" id="{04471725-9256-4572-9538-CA57C4A25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4954" y="2879988"/>
            <a:ext cx="851452" cy="8514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370DCE-0249-4EB0-85D1-B0FF090E719C}"/>
              </a:ext>
            </a:extLst>
          </p:cNvPr>
          <p:cNvSpPr txBox="1"/>
          <p:nvPr/>
        </p:nvSpPr>
        <p:spPr>
          <a:xfrm>
            <a:off x="9058702" y="2824659"/>
            <a:ext cx="34588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/>
              <a:t>that</a:t>
            </a:r>
            <a:endParaRPr lang="en-US" sz="4800" b="1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376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8D5670-2B1A-457C-A23A-A0AC0BCB0555}"/>
              </a:ext>
            </a:extLst>
          </p:cNvPr>
          <p:cNvSpPr/>
          <p:nvPr/>
        </p:nvSpPr>
        <p:spPr>
          <a:xfrm>
            <a:off x="374503" y="398047"/>
            <a:ext cx="5105552" cy="86139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err="1"/>
              <a:t>Such..adj..N</a:t>
            </a:r>
            <a:r>
              <a:rPr lang="en-US" sz="4000" b="1" dirty="0"/>
              <a:t>…that</a:t>
            </a:r>
            <a:endParaRPr lang="ar-SA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9E897-5586-44C3-B940-7FEF27C0F56B}"/>
              </a:ext>
            </a:extLst>
          </p:cNvPr>
          <p:cNvSpPr txBox="1"/>
          <p:nvPr/>
        </p:nvSpPr>
        <p:spPr>
          <a:xfrm>
            <a:off x="1047126" y="2757747"/>
            <a:ext cx="23058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/>
              <a:t>such</a:t>
            </a:r>
          </a:p>
        </p:txBody>
      </p:sp>
      <p:pic>
        <p:nvPicPr>
          <p:cNvPr id="7" name="Graphic 6" descr="Add">
            <a:extLst>
              <a:ext uri="{FF2B5EF4-FFF2-40B4-BE49-F238E27FC236}">
                <a16:creationId xmlns:a16="http://schemas.microsoft.com/office/drawing/2014/main" id="{846BF0F6-D66A-45F5-887A-D00C48E5B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7279" y="2866017"/>
            <a:ext cx="851452" cy="851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80583-64F3-431A-88C0-BFA876831DE8}"/>
              </a:ext>
            </a:extLst>
          </p:cNvPr>
          <p:cNvSpPr txBox="1"/>
          <p:nvPr/>
        </p:nvSpPr>
        <p:spPr>
          <a:xfrm>
            <a:off x="3929474" y="2862224"/>
            <a:ext cx="34588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Adj 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highlight>
                <a:srgbClr val="FF00FF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82D11-5BEC-404D-9A5D-B75BA818FADE}"/>
              </a:ext>
            </a:extLst>
          </p:cNvPr>
          <p:cNvSpPr txBox="1"/>
          <p:nvPr/>
        </p:nvSpPr>
        <p:spPr>
          <a:xfrm>
            <a:off x="572824" y="4937243"/>
            <a:ext cx="1061499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/>
              <a:t>It was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such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an easy 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</a:rPr>
              <a:t>quiz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400" b="1" dirty="0"/>
              <a:t>that I did well.</a:t>
            </a:r>
            <a:endParaRPr lang="ar-SA" sz="44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EC620F-877C-4111-853F-98DCD14A1A60}"/>
              </a:ext>
            </a:extLst>
          </p:cNvPr>
          <p:cNvGrpSpPr/>
          <p:nvPr/>
        </p:nvGrpSpPr>
        <p:grpSpPr>
          <a:xfrm>
            <a:off x="7855229" y="289916"/>
            <a:ext cx="3458819" cy="1650710"/>
            <a:chOff x="7894986" y="318052"/>
            <a:chExt cx="3458819" cy="1650710"/>
          </a:xfrm>
        </p:grpSpPr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75D000E2-7475-4075-9857-1573F25093B7}"/>
                </a:ext>
              </a:extLst>
            </p:cNvPr>
            <p:cNvSpPr/>
            <p:nvPr/>
          </p:nvSpPr>
          <p:spPr>
            <a:xfrm>
              <a:off x="7894986" y="318052"/>
              <a:ext cx="3458819" cy="1650710"/>
            </a:xfrm>
            <a:prstGeom prst="cloudCallout">
              <a:avLst>
                <a:gd name="adj1" fmla="val 64224"/>
                <a:gd name="adj2" fmla="val 552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906200-53B4-42C3-A0DF-27E6AC3CB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9098459" y="502343"/>
              <a:ext cx="1354199" cy="1354199"/>
            </a:xfrm>
            <a:prstGeom prst="rect">
              <a:avLst/>
            </a:prstGeom>
          </p:spPr>
        </p:pic>
      </p:grpSp>
      <p:pic>
        <p:nvPicPr>
          <p:cNvPr id="11" name="Graphic 10" descr="Add">
            <a:extLst>
              <a:ext uri="{FF2B5EF4-FFF2-40B4-BE49-F238E27FC236}">
                <a16:creationId xmlns:a16="http://schemas.microsoft.com/office/drawing/2014/main" id="{04471725-9256-4572-9538-CA57C4A25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6056" y="2866017"/>
            <a:ext cx="851452" cy="8514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370DCE-0249-4EB0-85D1-B0FF090E719C}"/>
              </a:ext>
            </a:extLst>
          </p:cNvPr>
          <p:cNvSpPr txBox="1"/>
          <p:nvPr/>
        </p:nvSpPr>
        <p:spPr>
          <a:xfrm>
            <a:off x="9778962" y="2824658"/>
            <a:ext cx="34588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/>
              <a:t>that</a:t>
            </a:r>
            <a:endParaRPr lang="en-US" sz="4800" b="1" dirty="0">
              <a:highlight>
                <a:srgbClr val="FF00FF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C35C57-31FC-408C-848C-10CB38334A97}"/>
              </a:ext>
            </a:extLst>
          </p:cNvPr>
          <p:cNvSpPr txBox="1"/>
          <p:nvPr/>
        </p:nvSpPr>
        <p:spPr>
          <a:xfrm>
            <a:off x="6695423" y="2824658"/>
            <a:ext cx="34588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50000"/>
                  </a:schemeClr>
                </a:solidFill>
              </a:rPr>
              <a:t>Noun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highlight>
                <a:srgbClr val="FF00FF"/>
              </a:highlight>
            </a:endParaRPr>
          </a:p>
        </p:txBody>
      </p:sp>
      <p:pic>
        <p:nvPicPr>
          <p:cNvPr id="16" name="Graphic 15" descr="Add">
            <a:extLst>
              <a:ext uri="{FF2B5EF4-FFF2-40B4-BE49-F238E27FC236}">
                <a16:creationId xmlns:a16="http://schemas.microsoft.com/office/drawing/2014/main" id="{AD278235-2944-4FE2-85A5-D4FAF53A8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5554" y="2851996"/>
            <a:ext cx="851452" cy="8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8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2E8E5"/>
      </a:lt2>
      <a:accent1>
        <a:srgbClr val="C895AC"/>
      </a:accent1>
      <a:accent2>
        <a:srgbClr val="BB7D80"/>
      </a:accent2>
      <a:accent3>
        <a:srgbClr val="C09D87"/>
      </a:accent3>
      <a:accent4>
        <a:srgbClr val="AFA475"/>
      </a:accent4>
      <a:accent5>
        <a:srgbClr val="9FA87D"/>
      </a:accent5>
      <a:accent6>
        <a:srgbClr val="8AAF75"/>
      </a:accent6>
      <a:hlink>
        <a:srgbClr val="578F76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2BF04B4-DF3A-49D5-B20E-02F581466F38}">
  <we:reference id="wa104380907" version="3.0.0.0" store="en-US" storeType="OMEX"/>
  <we:alternateReferences>
    <we:reference id="WA104380907" version="3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305</Words>
  <Application>Microsoft Office PowerPoint</Application>
  <PresentationFormat>Widescreen</PresentationFormat>
  <Paragraphs>72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Avenir Next LT Pro</vt:lpstr>
      <vt:lpstr>Calibri</vt:lpstr>
      <vt:lpstr>MyriadPro-Light</vt:lpstr>
      <vt:lpstr>ProximaNova-Light</vt:lpstr>
      <vt:lpstr>ProximaNova-LightIt</vt:lpstr>
      <vt:lpstr>Road Rage</vt:lpstr>
      <vt:lpstr>AccentBoxVTI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نورا العتيبي</dc:creator>
  <cp:lastModifiedBy>نورا العتيبي</cp:lastModifiedBy>
  <cp:revision>11</cp:revision>
  <dcterms:created xsi:type="dcterms:W3CDTF">2021-02-16T19:46:49Z</dcterms:created>
  <dcterms:modified xsi:type="dcterms:W3CDTF">2021-02-16T21:23:56Z</dcterms:modified>
</cp:coreProperties>
</file>