
<file path=[Content_Types].xml><?xml version="1.0" encoding="utf-8"?>
<Types xmlns="http://schemas.openxmlformats.org/package/2006/content-types">
  <Default Extension="png" ContentType="image/png"/>
  <Default Extension="mp3" ContentType="audio/unknown"/>
  <Default Extension="jpeg" ContentType="image/jpeg"/>
  <Default Extension="rels" ContentType="application/vnd.openxmlformats-package.relationships+xml"/>
  <Default Extension="xml" ContentType="application/xml"/>
  <Default Extension="CYQmM7d" ContentType="image/jpe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4" r:id="rId3"/>
    <p:sldId id="269" r:id="rId4"/>
    <p:sldId id="261" r:id="rId5"/>
    <p:sldId id="258" r:id="rId6"/>
    <p:sldId id="260" r:id="rId7"/>
    <p:sldId id="259" r:id="rId8"/>
    <p:sldId id="262" r:id="rId9"/>
    <p:sldId id="268" r:id="rId10"/>
    <p:sldId id="263" r:id="rId11"/>
    <p:sldId id="264" r:id="rId12"/>
    <p:sldId id="265" r:id="rId13"/>
    <p:sldId id="266" r:id="rId14"/>
    <p:sldId id="267" r:id="rId15"/>
    <p:sldId id="270" r:id="rId16"/>
    <p:sldId id="271" r:id="rId17"/>
    <p:sldId id="272" r:id="rId18"/>
    <p:sldId id="275" r:id="rId19"/>
    <p:sldId id="273" r:id="rId20"/>
  </p:sldIdLst>
  <p:sldSz cx="12192000" cy="6858000"/>
  <p:notesSz cx="6858000" cy="9144000"/>
  <p:custDataLst>
    <p:tags r:id="rId21"/>
  </p:custDataLst>
  <p:defaultTextStyle>
    <a:defPPr>
      <a:defRPr lang="ar-S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>
        <p:scale>
          <a:sx n="81" d="100"/>
          <a:sy n="81" d="100"/>
        </p:scale>
        <p:origin x="-72" y="-3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ags" Target="tags/tag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C44A60E-8125-415D-BBBF-57748DFFA10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ar-SA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49A427CB-B199-4095-A31B-81B54119A15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ar-S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CFAFB46C-740A-46C6-960B-9A9407EEBC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9BB429-D441-4B92-A56E-A45D14F4526D}" type="datetimeFigureOut">
              <a:rPr lang="ar-SA" smtClean="0"/>
              <a:t>26/06/42</a:t>
            </a:fld>
            <a:endParaRPr lang="ar-S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8B16DCAB-2EE4-4E45-807E-824801ED80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074335C5-7FBD-48C4-BD11-EFF1A1BC0B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ECA43-1B87-4AFE-BCC7-7484044D996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6312655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C660784-7C40-46AC-B114-252E7282AD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ar-S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6CFE1534-AD0F-4F0D-BD5A-66DDA2A9DA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92C33343-5CF4-41A9-95FC-4DB5608CBA6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2157189F-0AB9-4498-B2E7-F357F30515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9BB429-D441-4B92-A56E-A45D14F4526D}" type="datetimeFigureOut">
              <a:rPr lang="ar-SA" smtClean="0"/>
              <a:t>26/06/42</a:t>
            </a:fld>
            <a:endParaRPr lang="ar-S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A4989681-A9F2-4178-8CB6-6DDE5233CA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87680334-2BB0-4569-B1D8-1E7194F5A7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ECA43-1B87-4AFE-BCC7-7484044D996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1145585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78B079A-4D1F-49C5-889C-05701E7BB1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ar-SA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F51EAC93-2860-4BD5-9E5A-8AA21B99564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750EF8F4-DB5E-4A31-A35E-45A962DA718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A249DA58-CAA4-4EB3-9C23-77573FC6C8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9BB429-D441-4B92-A56E-A45D14F4526D}" type="datetimeFigureOut">
              <a:rPr lang="ar-SA" smtClean="0"/>
              <a:t>26/06/42</a:t>
            </a:fld>
            <a:endParaRPr lang="ar-S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15182AAA-17DF-4A96-95A7-A672863674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0757CD1F-B0F8-4B19-A511-F5A07AD697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ECA43-1B87-4AFE-BCC7-7484044D996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5630272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BA3C7F4-E81B-4300-A6A7-1DF92365FE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S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C6092E9E-9D1D-4A7D-96CA-37F7474622C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C3A08393-DB59-4531-A48A-47773CB9AE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9BB429-D441-4B92-A56E-A45D14F4526D}" type="datetimeFigureOut">
              <a:rPr lang="ar-SA" smtClean="0"/>
              <a:t>26/06/42</a:t>
            </a:fld>
            <a:endParaRPr lang="ar-S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031E99F2-9F17-49D3-B5B7-5B884648C8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89B9A57E-E32D-46A5-BAE0-A6BA3854BD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ECA43-1B87-4AFE-BCC7-7484044D996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69209140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D9E09E31-54F9-4988-921B-91829F3D19A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ar-S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AFD48DC8-F0DB-4FE7-AC85-C5EFCA37C34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4BF1F16A-B17B-434E-8236-C2940FAE17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9BB429-D441-4B92-A56E-A45D14F4526D}" type="datetimeFigureOut">
              <a:rPr lang="ar-SA" smtClean="0"/>
              <a:t>26/06/42</a:t>
            </a:fld>
            <a:endParaRPr lang="ar-S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3039105F-F7B0-4CAF-94E6-C66B571E06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DB6ECEFC-76DC-46B6-8F73-D9803737F7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ECA43-1B87-4AFE-BCC7-7484044D996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629537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A72F94A-C321-4E6A-A23B-7D38512E25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S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951E2A4B-2E0C-4A77-97BD-D9E55E54CCE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47650E37-3207-47A0-B1E3-1796AAA882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9BB429-D441-4B92-A56E-A45D14F4526D}" type="datetimeFigureOut">
              <a:rPr lang="ar-SA" smtClean="0"/>
              <a:t>26/06/42</a:t>
            </a:fld>
            <a:endParaRPr lang="ar-S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90FA9E77-B41A-4CC0-80AF-ED0D9659BA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F8136A6A-EEB4-4BE2-8A35-855D6D2CB4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ECA43-1B87-4AFE-BCC7-7484044D996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6162884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B5BC298-69FF-43EC-9F20-A635B8D049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ar-S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A1CF2154-7650-4D85-9F69-EB50FEC3D47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9BA2A285-A4F3-40D1-8C35-1E083A0F89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9BB429-D441-4B92-A56E-A45D14F4526D}" type="datetimeFigureOut">
              <a:rPr lang="ar-SA" smtClean="0"/>
              <a:t>26/06/42</a:t>
            </a:fld>
            <a:endParaRPr lang="ar-S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E5B21FD0-25F1-4937-996B-D8710B1C3A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9441499A-6A57-4424-9E04-5DF8AFD186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ECA43-1B87-4AFE-BCC7-7484044D996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8226382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9DF831B-D48A-4D58-8459-2BEE9FF5A2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S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2A48061D-506E-4518-8F58-D9AA49B32E7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A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EAF769E6-7282-4C4C-978D-C7ECFF7145F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A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63E3CD35-5FDB-4A5F-A3D1-349D22A5BB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9BB429-D441-4B92-A56E-A45D14F4526D}" type="datetimeFigureOut">
              <a:rPr lang="ar-SA" smtClean="0"/>
              <a:t>26/06/42</a:t>
            </a:fld>
            <a:endParaRPr lang="ar-S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35B40E0D-149B-4D33-9A85-8792A6F01B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4F9A2E26-642C-4DDD-898A-BDE51DB507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ECA43-1B87-4AFE-BCC7-7484044D996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3412716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08CFDEF-70EB-4193-8D14-A8BF1D43C0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ar-S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6E8A392E-0439-48E0-98F8-B8B585AFFB3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7A604170-6A94-4A60-A053-FF30B91791A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A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D38FDB69-CFE0-4F99-B62D-F3DEF1A0BCE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419E7837-E9C0-4AE8-B65D-58BE3C5C63D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A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BA18350F-EA9F-486F-9EC8-03C393B9D1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9BB429-D441-4B92-A56E-A45D14F4526D}" type="datetimeFigureOut">
              <a:rPr lang="ar-SA" smtClean="0"/>
              <a:t>26/06/42</a:t>
            </a:fld>
            <a:endParaRPr lang="ar-SA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AA25D0DB-A33A-426A-A71D-A27A9FA4FC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7B1EF998-EEB6-405C-BF5A-67D8E449A2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ECA43-1B87-4AFE-BCC7-7484044D996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0585431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2F26A3F-6AB8-4141-8A40-DA529EA9AA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SA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F62F2093-59AF-459C-B858-1F53DD2406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9BB429-D441-4B92-A56E-A45D14F4526D}" type="datetimeFigureOut">
              <a:rPr lang="ar-SA" smtClean="0"/>
              <a:t>26/06/42</a:t>
            </a:fld>
            <a:endParaRPr lang="ar-SA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6A7BBAE3-A368-47AF-BB72-858908BD04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2BA8EB5A-BB6E-4AE1-93AC-8E1D96CD15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ECA43-1B87-4AFE-BCC7-7484044D996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0090163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7E22B089-5B8D-4191-9D31-5E7B30A75C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9BB429-D441-4B92-A56E-A45D14F4526D}" type="datetimeFigureOut">
              <a:rPr lang="ar-SA" smtClean="0"/>
              <a:t>26/06/42</a:t>
            </a:fld>
            <a:endParaRPr lang="ar-SA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E48B6035-9EAC-4C7B-8530-37EF49E612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1B4CE70E-0F68-46E3-B8ED-FA79D007F4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ECA43-1B87-4AFE-BCC7-7484044D996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4901498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7E22B089-5B8D-4191-9D31-5E7B30A75C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9BB429-D441-4B92-A56E-A45D14F4526D}" type="datetimeFigureOut">
              <a:rPr lang="ar-SA" smtClean="0"/>
              <a:t>26/06/42</a:t>
            </a:fld>
            <a:endParaRPr lang="ar-SA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E48B6035-9EAC-4C7B-8530-37EF49E612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1B4CE70E-0F68-46E3-B8ED-FA79D007F4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ECA43-1B87-4AFE-BCC7-7484044D996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0480101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7E22B089-5B8D-4191-9D31-5E7B30A75C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9BB429-D441-4B92-A56E-A45D14F4526D}" type="datetimeFigureOut">
              <a:rPr lang="ar-SA" smtClean="0"/>
              <a:t>26/06/42</a:t>
            </a:fld>
            <a:endParaRPr lang="ar-SA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E48B6035-9EAC-4C7B-8530-37EF49E612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1B4CE70E-0F68-46E3-B8ED-FA79D007F4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ECA43-1B87-4AFE-BCC7-7484044D996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4953304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hyperlink" Target="http://www.allwhitebackground.com/powerpoint-background.html" TargetMode="Externa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>
            <a:lum/>
            <a:extLst>
              <a:ext uri="{837473B0-CC2E-450A-ABE3-18F120FF3D39}">
                <a1611:picAttrSrcUrl xmlns:a1611="http://schemas.microsoft.com/office/drawing/2016/11/main" xmlns="" r:id="rId16"/>
              </a:ext>
            </a:extLst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2E88098B-34C5-44C8-9CF2-7E88BC8AB3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ar-S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A6E9DE95-5A5D-43EF-8D7E-F51E2AF2D0D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6B298A59-FB91-4D08-87B4-A3FC0D70422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9BB429-D441-4B92-A56E-A45D14F4526D}" type="datetimeFigureOut">
              <a:rPr lang="ar-SA" smtClean="0"/>
              <a:t>26/06/42</a:t>
            </a:fld>
            <a:endParaRPr lang="ar-S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99FCBBDB-CC19-41F2-9DA6-6CE41953AA2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9904C158-E5A2-45D5-9C55-6A71A6D9087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9ECA43-1B87-4AFE-BCC7-7484044D996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5204492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61" r:id="rId8"/>
    <p:sldLayoutId id="2147483660" r:id="rId9"/>
    <p:sldLayoutId id="2147483656" r:id="rId10"/>
    <p:sldLayoutId id="2147483657" r:id="rId11"/>
    <p:sldLayoutId id="2147483658" r:id="rId12"/>
    <p:sldLayoutId id="2147483659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deviantart.com/mandydax/art/Market-Background-1-299636571" TargetMode="External"/><Relationship Id="rId2" Type="http://schemas.openxmlformats.org/officeDocument/2006/relationships/image" Target="../media/image2.CYQmM7d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5_(TV_channel)" TargetMode="Externa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5" Type="http://schemas.openxmlformats.org/officeDocument/2006/relationships/hyperlink" Target="https://www.edubuzz.org/dunbarprimaryp1/" TargetMode="External"/><Relationship Id="rId4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en.wikipedia.org/wiki/File:System-search.svg" TargetMode="Externa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dfreephotos.com/china/hong-kong/hong-kong-street-market.jpg.php" TargetMode="External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pixabay.com/en/second-hand-lettering-dresses-2353682/" TargetMode="Externa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pixabay.com/en/bargain-award-best-buy-access-456000/" TargetMode="External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lickr.com/photos/rhysasplundh/8515000482/" TargetMode="External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skinnyartist.com/a-brief-moment-of-gratitude/" TargetMode="Externa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ngall.com/goal-png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blog.scraplabs.in/parenting-tips/questions-asked-to-kids-in-lkg-admission-interview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alignani.ud.it/comunicazioni/news/risultati-elezione-rappresentanti-genitori-nei-consigli-di-classe" TargetMode="Externa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5" Type="http://schemas.openxmlformats.org/officeDocument/2006/relationships/hyperlink" Target="https://en.wikipedia.org/wiki/5_(TV_channel)" TargetMode="Externa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148685D-DA90-45DA-B71D-88AAC7CFC9F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A7565175-7528-4788-BF90-4483FFFA5F9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6" name="Picture 5" descr="A picture containing text, tent, outdoor object&#10;&#10;Description automatically generated">
            <a:extLst>
              <a:ext uri="{FF2B5EF4-FFF2-40B4-BE49-F238E27FC236}">
                <a16:creationId xmlns:a16="http://schemas.microsoft.com/office/drawing/2014/main" xmlns="" id="{1BF3FE52-57A5-41F9-B8CF-99888F4FDE1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3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xmlns="" id="{E5039412-F181-4B10-9EB5-9E1E8E4FBF21}"/>
              </a:ext>
            </a:extLst>
          </p:cNvPr>
          <p:cNvSpPr/>
          <p:nvPr/>
        </p:nvSpPr>
        <p:spPr>
          <a:xfrm>
            <a:off x="1828800" y="4412974"/>
            <a:ext cx="8534400" cy="2322154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84B3C63D-C1C2-44DA-BD57-1F8FF5922DEB}"/>
              </a:ext>
            </a:extLst>
          </p:cNvPr>
          <p:cNvSpPr txBox="1"/>
          <p:nvPr/>
        </p:nvSpPr>
        <p:spPr>
          <a:xfrm>
            <a:off x="2193235" y="4632326"/>
            <a:ext cx="7805530" cy="101566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6000" dirty="0">
                <a:ln>
                  <a:solidFill>
                    <a:srgbClr val="00B050"/>
                  </a:solidFill>
                </a:ln>
                <a:latin typeface="Abadi" panose="020B0604020104020204" pitchFamily="34" charset="0"/>
              </a:rPr>
              <a:t>Unit 2  It’s a bargain! </a:t>
            </a:r>
            <a:endParaRPr lang="ar-SA" sz="6000" dirty="0">
              <a:ln>
                <a:solidFill>
                  <a:srgbClr val="00B050"/>
                </a:solidFill>
              </a:ln>
              <a:latin typeface="Abadi" panose="020B060402010402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3276B083-9F6B-4D07-9349-849161DE9A29}"/>
              </a:ext>
            </a:extLst>
          </p:cNvPr>
          <p:cNvSpPr txBox="1"/>
          <p:nvPr/>
        </p:nvSpPr>
        <p:spPr>
          <a:xfrm>
            <a:off x="4436165" y="5589330"/>
            <a:ext cx="3319670" cy="101566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4400" dirty="0">
                <a:ln>
                  <a:solidFill>
                    <a:srgbClr val="00B050"/>
                  </a:solidFill>
                </a:ln>
                <a:latin typeface="Abadi" panose="020B0604020104020204" pitchFamily="34" charset="0"/>
              </a:rPr>
              <a:t>Reading</a:t>
            </a:r>
            <a:r>
              <a:rPr lang="en-US" sz="6000" dirty="0">
                <a:ln>
                  <a:solidFill>
                    <a:srgbClr val="00B050"/>
                  </a:solidFill>
                </a:ln>
                <a:latin typeface="Abadi" panose="020B0604020104020204" pitchFamily="34" charset="0"/>
              </a:rPr>
              <a:t> </a:t>
            </a:r>
            <a:endParaRPr lang="ar-SA" sz="6000" dirty="0">
              <a:ln>
                <a:solidFill>
                  <a:srgbClr val="00B050"/>
                </a:solidFill>
              </a:ln>
              <a:latin typeface="Abadi" panose="020B06040201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8944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42C582BE-282C-4635-89D7-35D922201A32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8546" t="22550" r="25635" b="10135"/>
          <a:stretch/>
        </p:blipFill>
        <p:spPr>
          <a:xfrm>
            <a:off x="1205948" y="0"/>
            <a:ext cx="9780104" cy="6858000"/>
          </a:xfrm>
          <a:prstGeom prst="rect">
            <a:avLst/>
          </a:prstGeom>
        </p:spPr>
      </p:pic>
      <p:pic>
        <p:nvPicPr>
          <p:cNvPr id="5" name="SG Bk 4 F-SA_2020_1-13">
            <a:hlinkClick r:id="" action="ppaction://media"/>
            <a:extLst>
              <a:ext uri="{FF2B5EF4-FFF2-40B4-BE49-F238E27FC236}">
                <a16:creationId xmlns:a16="http://schemas.microsoft.com/office/drawing/2014/main" xmlns="" id="{A1F7D8E4-C46C-4DB7-BF59-314C8F6F5EC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>
            <a:duotone>
              <a:prstClr val="black"/>
              <a:schemeClr val="accent1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172278" y="195469"/>
            <a:ext cx="1033670" cy="10336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09864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604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42C582BE-282C-4635-89D7-35D922201A3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8546" t="22550" r="25635" b="10135"/>
          <a:stretch/>
        </p:blipFill>
        <p:spPr>
          <a:xfrm>
            <a:off x="1205948" y="0"/>
            <a:ext cx="9780104" cy="6858000"/>
          </a:xfrm>
          <a:prstGeom prst="rect">
            <a:avLst/>
          </a:prstGeom>
        </p:spPr>
      </p:pic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xmlns="" id="{C26A9D84-C157-404D-856A-3B4351803CF8}"/>
              </a:ext>
            </a:extLst>
          </p:cNvPr>
          <p:cNvCxnSpPr>
            <a:cxnSpLocks/>
          </p:cNvCxnSpPr>
          <p:nvPr/>
        </p:nvCxnSpPr>
        <p:spPr>
          <a:xfrm>
            <a:off x="6645964" y="6632713"/>
            <a:ext cx="1570384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10">
            <a:extLst>
              <a:ext uri="{FF2B5EF4-FFF2-40B4-BE49-F238E27FC236}">
                <a16:creationId xmlns:a16="http://schemas.microsoft.com/office/drawing/2014/main" xmlns="" id="{C26A9D84-C157-404D-856A-3B4351803CF8}"/>
              </a:ext>
            </a:extLst>
          </p:cNvPr>
          <p:cNvCxnSpPr>
            <a:cxnSpLocks/>
          </p:cNvCxnSpPr>
          <p:nvPr/>
        </p:nvCxnSpPr>
        <p:spPr>
          <a:xfrm>
            <a:off x="5075580" y="6409974"/>
            <a:ext cx="2192728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10">
            <a:extLst>
              <a:ext uri="{FF2B5EF4-FFF2-40B4-BE49-F238E27FC236}">
                <a16:creationId xmlns:a16="http://schemas.microsoft.com/office/drawing/2014/main" xmlns="" id="{C26A9D84-C157-404D-856A-3B4351803CF8}"/>
              </a:ext>
            </a:extLst>
          </p:cNvPr>
          <p:cNvCxnSpPr>
            <a:cxnSpLocks/>
          </p:cNvCxnSpPr>
          <p:nvPr/>
        </p:nvCxnSpPr>
        <p:spPr>
          <a:xfrm>
            <a:off x="8111857" y="6409974"/>
            <a:ext cx="2462358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مستطيل مستدير الزوايا 12"/>
          <p:cNvSpPr/>
          <p:nvPr/>
        </p:nvSpPr>
        <p:spPr>
          <a:xfrm>
            <a:off x="5169876" y="5955323"/>
            <a:ext cx="832339" cy="257908"/>
          </a:xfrm>
          <a:prstGeom prst="roundRect">
            <a:avLst/>
          </a:prstGeom>
          <a:solidFill>
            <a:srgbClr val="00B0F0">
              <a:alpha val="23000"/>
            </a:srgbClr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4" name="مستطيل مستدير الزوايا 13"/>
          <p:cNvSpPr/>
          <p:nvPr/>
        </p:nvSpPr>
        <p:spPr>
          <a:xfrm>
            <a:off x="3247292" y="1230922"/>
            <a:ext cx="1441939" cy="222739"/>
          </a:xfrm>
          <a:prstGeom prst="roundRect">
            <a:avLst/>
          </a:prstGeom>
          <a:solidFill>
            <a:srgbClr val="FFFF00">
              <a:alpha val="23000"/>
            </a:srgbClr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cxnSp>
        <p:nvCxnSpPr>
          <p:cNvPr id="15" name="Straight Connector 10">
            <a:extLst>
              <a:ext uri="{FF2B5EF4-FFF2-40B4-BE49-F238E27FC236}">
                <a16:creationId xmlns:a16="http://schemas.microsoft.com/office/drawing/2014/main" xmlns="" id="{C26A9D84-C157-404D-856A-3B4351803CF8}"/>
              </a:ext>
            </a:extLst>
          </p:cNvPr>
          <p:cNvCxnSpPr>
            <a:cxnSpLocks/>
          </p:cNvCxnSpPr>
          <p:nvPr/>
        </p:nvCxnSpPr>
        <p:spPr>
          <a:xfrm>
            <a:off x="7865672" y="1462835"/>
            <a:ext cx="2462358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0">
            <a:extLst>
              <a:ext uri="{FF2B5EF4-FFF2-40B4-BE49-F238E27FC236}">
                <a16:creationId xmlns:a16="http://schemas.microsoft.com/office/drawing/2014/main" xmlns="" id="{C26A9D84-C157-404D-856A-3B4351803CF8}"/>
              </a:ext>
            </a:extLst>
          </p:cNvPr>
          <p:cNvCxnSpPr>
            <a:cxnSpLocks/>
          </p:cNvCxnSpPr>
          <p:nvPr/>
        </p:nvCxnSpPr>
        <p:spPr>
          <a:xfrm>
            <a:off x="2707518" y="1837973"/>
            <a:ext cx="2878527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مستطيل مستدير الزوايا 17"/>
          <p:cNvSpPr/>
          <p:nvPr/>
        </p:nvSpPr>
        <p:spPr>
          <a:xfrm>
            <a:off x="5245055" y="2157045"/>
            <a:ext cx="2023253" cy="222739"/>
          </a:xfrm>
          <a:prstGeom prst="roundRect">
            <a:avLst/>
          </a:prstGeom>
          <a:solidFill>
            <a:srgbClr val="FF00FF">
              <a:alpha val="23000"/>
            </a:srgbClr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0" name="مستطيل مستدير الزوايا 19"/>
          <p:cNvSpPr/>
          <p:nvPr/>
        </p:nvSpPr>
        <p:spPr>
          <a:xfrm>
            <a:off x="1711568" y="2379784"/>
            <a:ext cx="3165231" cy="222739"/>
          </a:xfrm>
          <a:prstGeom prst="roundRect">
            <a:avLst/>
          </a:prstGeom>
          <a:solidFill>
            <a:srgbClr val="FF00FF">
              <a:alpha val="23000"/>
            </a:srgbClr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2" name="مستطيل مستدير الزوايا 11"/>
          <p:cNvSpPr/>
          <p:nvPr/>
        </p:nvSpPr>
        <p:spPr>
          <a:xfrm>
            <a:off x="1488831" y="2127736"/>
            <a:ext cx="606157" cy="222740"/>
          </a:xfrm>
          <a:prstGeom prst="roundRect">
            <a:avLst/>
          </a:prstGeom>
          <a:solidFill>
            <a:srgbClr val="FF00FF">
              <a:alpha val="23000"/>
            </a:srgbClr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7" name="مستطيل مستدير الزوايا 16"/>
          <p:cNvSpPr/>
          <p:nvPr/>
        </p:nvSpPr>
        <p:spPr>
          <a:xfrm>
            <a:off x="5169876" y="2596660"/>
            <a:ext cx="1805355" cy="228602"/>
          </a:xfrm>
          <a:prstGeom prst="roundRect">
            <a:avLst/>
          </a:prstGeom>
          <a:solidFill>
            <a:srgbClr val="FFFF00">
              <a:alpha val="23000"/>
            </a:srgbClr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9" name="مستطيل مستدير الزوايا 18"/>
          <p:cNvSpPr/>
          <p:nvPr/>
        </p:nvSpPr>
        <p:spPr>
          <a:xfrm>
            <a:off x="1324709" y="2825262"/>
            <a:ext cx="1735014" cy="228602"/>
          </a:xfrm>
          <a:prstGeom prst="roundRect">
            <a:avLst/>
          </a:prstGeom>
          <a:solidFill>
            <a:srgbClr val="FFFF00">
              <a:alpha val="23000"/>
            </a:srgbClr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1510879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xmlns="" id="{976C8314-4EC1-402B-9EE2-69B0DCEB4C7A}"/>
              </a:ext>
            </a:extLst>
          </p:cNvPr>
          <p:cNvSpPr/>
          <p:nvPr/>
        </p:nvSpPr>
        <p:spPr>
          <a:xfrm>
            <a:off x="331303" y="1312034"/>
            <a:ext cx="2319131" cy="745435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3600" dirty="0">
                <a:solidFill>
                  <a:schemeClr val="tx1"/>
                </a:solidFill>
              </a:rPr>
              <a:t>Surveys</a:t>
            </a:r>
            <a:r>
              <a:rPr lang="en-US" dirty="0"/>
              <a:t> </a:t>
            </a:r>
            <a:endParaRPr lang="ar-SA" dirty="0"/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xmlns="" id="{F12362E9-2E1C-435D-8C9A-9B353F7255BE}"/>
              </a:ext>
            </a:extLst>
          </p:cNvPr>
          <p:cNvSpPr/>
          <p:nvPr/>
        </p:nvSpPr>
        <p:spPr>
          <a:xfrm>
            <a:off x="3054625" y="1312034"/>
            <a:ext cx="2319131" cy="745435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3600" dirty="0">
                <a:solidFill>
                  <a:schemeClr val="tx1"/>
                </a:solidFill>
              </a:rPr>
              <a:t>bargains</a:t>
            </a:r>
            <a:r>
              <a:rPr lang="en-US" dirty="0"/>
              <a:t> </a:t>
            </a:r>
            <a:endParaRPr lang="ar-SA" dirty="0"/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xmlns="" id="{4C8BAD7F-8590-4AE0-999D-0B1526DA5A89}"/>
              </a:ext>
            </a:extLst>
          </p:cNvPr>
          <p:cNvSpPr/>
          <p:nvPr/>
        </p:nvSpPr>
        <p:spPr>
          <a:xfrm>
            <a:off x="5777947" y="1312034"/>
            <a:ext cx="4002156" cy="745435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3600" dirty="0">
                <a:solidFill>
                  <a:schemeClr val="tx1"/>
                </a:solidFill>
              </a:rPr>
              <a:t>A lot of stuff stores</a:t>
            </a:r>
            <a:r>
              <a:rPr lang="en-US" dirty="0"/>
              <a:t> </a:t>
            </a:r>
            <a:endParaRPr lang="ar-SA" dirty="0"/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xmlns="" id="{FBEDD833-354A-4EAF-8943-6A5D2DE65679}"/>
              </a:ext>
            </a:extLst>
          </p:cNvPr>
          <p:cNvSpPr/>
          <p:nvPr/>
        </p:nvSpPr>
        <p:spPr>
          <a:xfrm>
            <a:off x="331303" y="2488228"/>
            <a:ext cx="2319131" cy="745435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3600" dirty="0">
                <a:solidFill>
                  <a:schemeClr val="tx1"/>
                </a:solidFill>
              </a:rPr>
              <a:t>lively</a:t>
            </a:r>
            <a:r>
              <a:rPr lang="en-US" dirty="0"/>
              <a:t> </a:t>
            </a:r>
            <a:endParaRPr lang="ar-SA" dirty="0"/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xmlns="" id="{97B9B3B5-E5D6-44E8-87F7-0C6B304FD6D5}"/>
              </a:ext>
            </a:extLst>
          </p:cNvPr>
          <p:cNvSpPr/>
          <p:nvPr/>
        </p:nvSpPr>
        <p:spPr>
          <a:xfrm>
            <a:off x="3054625" y="2488229"/>
            <a:ext cx="2319131" cy="745435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3600" dirty="0">
                <a:solidFill>
                  <a:schemeClr val="tx1"/>
                </a:solidFill>
              </a:rPr>
              <a:t>expensive</a:t>
            </a:r>
            <a:r>
              <a:rPr lang="en-US" dirty="0"/>
              <a:t> </a:t>
            </a:r>
            <a:endParaRPr lang="ar-SA" dirty="0"/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xmlns="" id="{E02DFDDB-7869-4A71-8BA1-34C0DCFD9544}"/>
              </a:ext>
            </a:extLst>
          </p:cNvPr>
          <p:cNvSpPr/>
          <p:nvPr/>
        </p:nvSpPr>
        <p:spPr>
          <a:xfrm>
            <a:off x="5777947" y="2488230"/>
            <a:ext cx="3260035" cy="745435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3600" dirty="0">
                <a:solidFill>
                  <a:schemeClr val="tx1"/>
                </a:solidFill>
              </a:rPr>
              <a:t>secondhand</a:t>
            </a:r>
            <a:r>
              <a:rPr lang="en-US" dirty="0"/>
              <a:t> </a:t>
            </a:r>
            <a:endParaRPr lang="ar-SA" dirty="0"/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xmlns="" id="{8B902F70-E11A-48D0-9C12-3CAD24D97F8E}"/>
              </a:ext>
            </a:extLst>
          </p:cNvPr>
          <p:cNvSpPr/>
          <p:nvPr/>
        </p:nvSpPr>
        <p:spPr>
          <a:xfrm>
            <a:off x="1033668" y="3762126"/>
            <a:ext cx="4041914" cy="745435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3600" dirty="0">
                <a:solidFill>
                  <a:schemeClr val="tx1"/>
                </a:solidFill>
              </a:rPr>
              <a:t>Cultural experience</a:t>
            </a:r>
            <a:r>
              <a:rPr lang="en-US" dirty="0"/>
              <a:t> </a:t>
            </a:r>
            <a:endParaRPr lang="ar-SA" dirty="0"/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xmlns="" id="{070B18FF-2576-40D5-8706-5F5F4115969C}"/>
              </a:ext>
            </a:extLst>
          </p:cNvPr>
          <p:cNvSpPr/>
          <p:nvPr/>
        </p:nvSpPr>
        <p:spPr>
          <a:xfrm>
            <a:off x="5777947" y="3762126"/>
            <a:ext cx="2882351" cy="745435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3600" dirty="0">
                <a:solidFill>
                  <a:schemeClr val="tx1"/>
                </a:solidFill>
              </a:rPr>
              <a:t>Brand names</a:t>
            </a:r>
            <a:r>
              <a:rPr lang="en-US" dirty="0"/>
              <a:t> </a:t>
            </a:r>
            <a:endParaRPr lang="ar-SA" dirty="0"/>
          </a:p>
        </p:txBody>
      </p:sp>
      <p:pic>
        <p:nvPicPr>
          <p:cNvPr id="21" name="Picture 20" descr="Logo&#10;&#10;Description automatically generated">
            <a:extLst>
              <a:ext uri="{FF2B5EF4-FFF2-40B4-BE49-F238E27FC236}">
                <a16:creationId xmlns:a16="http://schemas.microsoft.com/office/drawing/2014/main" xmlns="" id="{4DF09049-24D5-43D8-BD40-1B8EAE2DB37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BFBFB"/>
              </a:clrFrom>
              <a:clrTo>
                <a:srgbClr val="FBFBFB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3"/>
              </a:ext>
            </a:extLst>
          </a:blip>
          <a:stretch>
            <a:fillRect/>
          </a:stretch>
        </p:blipFill>
        <p:spPr>
          <a:xfrm>
            <a:off x="10734262" y="241920"/>
            <a:ext cx="1126435" cy="1126435"/>
          </a:xfrm>
          <a:prstGeom prst="rect">
            <a:avLst/>
          </a:prstGeom>
        </p:spPr>
      </p:pic>
      <p:pic>
        <p:nvPicPr>
          <p:cNvPr id="3" name="Picture 2" descr="A picture containing shape&#10;&#10;Description automatically generated">
            <a:extLst>
              <a:ext uri="{FF2B5EF4-FFF2-40B4-BE49-F238E27FC236}">
                <a16:creationId xmlns:a16="http://schemas.microsoft.com/office/drawing/2014/main" xmlns="" id="{49EA3D28-E0DE-4185-94F4-917FAF4BD32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5"/>
              </a:ext>
            </a:extLst>
          </a:blip>
          <a:stretch>
            <a:fillRect/>
          </a:stretch>
        </p:blipFill>
        <p:spPr>
          <a:xfrm>
            <a:off x="8911790" y="3429000"/>
            <a:ext cx="3260036" cy="32889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4490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  <p:bldP spid="1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62595277-A53B-4F01-B069-94966AF5C80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9500" t="45126" r="36307" b="30862"/>
          <a:stretch/>
        </p:blipFill>
        <p:spPr>
          <a:xfrm>
            <a:off x="270593" y="1649437"/>
            <a:ext cx="11650814" cy="3559126"/>
          </a:xfrm>
          <a:prstGeom prst="rect">
            <a:avLst/>
          </a:prstGeom>
        </p:spPr>
      </p:pic>
      <p:pic>
        <p:nvPicPr>
          <p:cNvPr id="4" name="Picture 3" descr="Icon&#10;&#10;Description automatically generated">
            <a:extLst>
              <a:ext uri="{FF2B5EF4-FFF2-40B4-BE49-F238E27FC236}">
                <a16:creationId xmlns:a16="http://schemas.microsoft.com/office/drawing/2014/main" xmlns="" id="{68F50A8E-8A8C-4FE0-A469-E04A94A4B2F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4"/>
              </a:ext>
            </a:extLst>
          </a:blip>
          <a:stretch>
            <a:fillRect/>
          </a:stretch>
        </p:blipFill>
        <p:spPr>
          <a:xfrm>
            <a:off x="9492073" y="1321905"/>
            <a:ext cx="2107095" cy="2107095"/>
          </a:xfrm>
          <a:prstGeom prst="rect">
            <a:avLst/>
          </a:prstGeom>
        </p:spPr>
      </p:pic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xmlns="" id="{790E2732-D8AC-489C-8DFA-5FD1591DFBB5}"/>
              </a:ext>
            </a:extLst>
          </p:cNvPr>
          <p:cNvSpPr/>
          <p:nvPr/>
        </p:nvSpPr>
        <p:spPr>
          <a:xfrm>
            <a:off x="4558748" y="2835965"/>
            <a:ext cx="5340626" cy="450574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xmlns="" id="{782E3817-6749-4136-918E-56CD0B012A0C}"/>
              </a:ext>
            </a:extLst>
          </p:cNvPr>
          <p:cNvSpPr/>
          <p:nvPr/>
        </p:nvSpPr>
        <p:spPr>
          <a:xfrm>
            <a:off x="2464905" y="2835965"/>
            <a:ext cx="1126434" cy="450574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xmlns="" id="{969AC1CE-DEB1-4047-8569-7555F399EFDD}"/>
              </a:ext>
            </a:extLst>
          </p:cNvPr>
          <p:cNvSpPr/>
          <p:nvPr/>
        </p:nvSpPr>
        <p:spPr>
          <a:xfrm>
            <a:off x="2211020" y="3347600"/>
            <a:ext cx="4256041" cy="450574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xmlns="" id="{E32DC376-540B-4BCE-8F79-86FA1289D315}"/>
              </a:ext>
            </a:extLst>
          </p:cNvPr>
          <p:cNvSpPr/>
          <p:nvPr/>
        </p:nvSpPr>
        <p:spPr>
          <a:xfrm>
            <a:off x="2211020" y="3867977"/>
            <a:ext cx="3195867" cy="450574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xmlns="" id="{06ADBABA-41A9-498A-BC8C-9A121F2C7F03}"/>
              </a:ext>
            </a:extLst>
          </p:cNvPr>
          <p:cNvSpPr/>
          <p:nvPr/>
        </p:nvSpPr>
        <p:spPr>
          <a:xfrm>
            <a:off x="7984435" y="3859236"/>
            <a:ext cx="3936972" cy="450574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xmlns="" id="{CCA61D02-5BEA-4635-AA6F-D723B868B566}"/>
              </a:ext>
            </a:extLst>
          </p:cNvPr>
          <p:cNvSpPr/>
          <p:nvPr/>
        </p:nvSpPr>
        <p:spPr>
          <a:xfrm>
            <a:off x="3955774" y="4351681"/>
            <a:ext cx="6844748" cy="450574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9787817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8D2DDB4C-3F5A-4FD9-8130-780DEAC90B1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8546" t="22550" r="25635" b="10135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xmlns="" id="{2E4043E2-DBBF-496B-BD30-EA9F669F7839}"/>
              </a:ext>
            </a:extLst>
          </p:cNvPr>
          <p:cNvCxnSpPr>
            <a:cxnSpLocks/>
          </p:cNvCxnSpPr>
          <p:nvPr/>
        </p:nvCxnSpPr>
        <p:spPr>
          <a:xfrm>
            <a:off x="185530" y="1842053"/>
            <a:ext cx="5446644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xmlns="" id="{5C2C0A73-7C5B-420D-A8AF-E4E8E7614FB7}"/>
              </a:ext>
            </a:extLst>
          </p:cNvPr>
          <p:cNvCxnSpPr>
            <a:cxnSpLocks/>
          </p:cNvCxnSpPr>
          <p:nvPr/>
        </p:nvCxnSpPr>
        <p:spPr>
          <a:xfrm>
            <a:off x="5897217" y="1616765"/>
            <a:ext cx="1855305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xmlns="" id="{47AA909D-AD20-40BE-914E-1BBE36C5C59B}"/>
              </a:ext>
            </a:extLst>
          </p:cNvPr>
          <p:cNvCxnSpPr>
            <a:cxnSpLocks/>
          </p:cNvCxnSpPr>
          <p:nvPr/>
        </p:nvCxnSpPr>
        <p:spPr>
          <a:xfrm>
            <a:off x="185530" y="3677478"/>
            <a:ext cx="1311966" cy="0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xmlns="" id="{A5B30F68-BC36-4E2D-A312-B36FE30477DD}"/>
              </a:ext>
            </a:extLst>
          </p:cNvPr>
          <p:cNvCxnSpPr>
            <a:cxnSpLocks/>
          </p:cNvCxnSpPr>
          <p:nvPr/>
        </p:nvCxnSpPr>
        <p:spPr>
          <a:xfrm>
            <a:off x="3849756" y="3429000"/>
            <a:ext cx="3611218" cy="0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xmlns="" id="{DFA33B83-3F9D-44BF-A63D-7AF6EC20C88C}"/>
              </a:ext>
            </a:extLst>
          </p:cNvPr>
          <p:cNvCxnSpPr>
            <a:cxnSpLocks/>
          </p:cNvCxnSpPr>
          <p:nvPr/>
        </p:nvCxnSpPr>
        <p:spPr>
          <a:xfrm>
            <a:off x="5532782" y="4379843"/>
            <a:ext cx="1702905" cy="0"/>
          </a:xfrm>
          <a:prstGeom prst="line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xmlns="" id="{EE244C0A-05D8-42F1-A547-CF0EF0AD4375}"/>
              </a:ext>
            </a:extLst>
          </p:cNvPr>
          <p:cNvCxnSpPr>
            <a:cxnSpLocks/>
          </p:cNvCxnSpPr>
          <p:nvPr/>
        </p:nvCxnSpPr>
        <p:spPr>
          <a:xfrm>
            <a:off x="185530" y="2776330"/>
            <a:ext cx="927653" cy="0"/>
          </a:xfrm>
          <a:prstGeom prst="line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xmlns="" id="{92CC3C12-C83D-451B-88B5-2BF93429FEAF}"/>
              </a:ext>
            </a:extLst>
          </p:cNvPr>
          <p:cNvCxnSpPr>
            <a:cxnSpLocks/>
          </p:cNvCxnSpPr>
          <p:nvPr/>
        </p:nvCxnSpPr>
        <p:spPr>
          <a:xfrm>
            <a:off x="2769703" y="3207025"/>
            <a:ext cx="2186610" cy="0"/>
          </a:xfrm>
          <a:prstGeom prst="line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Star: 8 Points 19">
            <a:extLst>
              <a:ext uri="{FF2B5EF4-FFF2-40B4-BE49-F238E27FC236}">
                <a16:creationId xmlns:a16="http://schemas.microsoft.com/office/drawing/2014/main" xmlns="" id="{ADC531CA-2B08-4938-AB3E-D8DA90CEDE8B}"/>
              </a:ext>
            </a:extLst>
          </p:cNvPr>
          <p:cNvSpPr/>
          <p:nvPr/>
        </p:nvSpPr>
        <p:spPr>
          <a:xfrm>
            <a:off x="5115340" y="1171165"/>
            <a:ext cx="781877" cy="543335"/>
          </a:xfrm>
          <a:prstGeom prst="star8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b="1" dirty="0"/>
              <a:t>1</a:t>
            </a:r>
            <a:endParaRPr lang="ar-SA" b="1" dirty="0"/>
          </a:p>
        </p:txBody>
      </p:sp>
      <p:sp>
        <p:nvSpPr>
          <p:cNvPr id="21" name="Star: 8 Points 20">
            <a:extLst>
              <a:ext uri="{FF2B5EF4-FFF2-40B4-BE49-F238E27FC236}">
                <a16:creationId xmlns:a16="http://schemas.microsoft.com/office/drawing/2014/main" xmlns="" id="{382D8BE4-871A-4324-B8A5-90CAFB371562}"/>
              </a:ext>
            </a:extLst>
          </p:cNvPr>
          <p:cNvSpPr/>
          <p:nvPr/>
        </p:nvSpPr>
        <p:spPr>
          <a:xfrm>
            <a:off x="3067879" y="3293164"/>
            <a:ext cx="781877" cy="543335"/>
          </a:xfrm>
          <a:prstGeom prst="star8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b="1" dirty="0"/>
              <a:t>2</a:t>
            </a:r>
            <a:endParaRPr lang="ar-SA" b="1" dirty="0"/>
          </a:p>
        </p:txBody>
      </p:sp>
      <p:sp>
        <p:nvSpPr>
          <p:cNvPr id="22" name="Star: 8 Points 21">
            <a:extLst>
              <a:ext uri="{FF2B5EF4-FFF2-40B4-BE49-F238E27FC236}">
                <a16:creationId xmlns:a16="http://schemas.microsoft.com/office/drawing/2014/main" xmlns="" id="{2F02631D-A105-4B10-A39C-D652AD2522EB}"/>
              </a:ext>
            </a:extLst>
          </p:cNvPr>
          <p:cNvSpPr/>
          <p:nvPr/>
        </p:nvSpPr>
        <p:spPr>
          <a:xfrm>
            <a:off x="1106557" y="2504662"/>
            <a:ext cx="781877" cy="543335"/>
          </a:xfrm>
          <a:prstGeom prst="star8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b="1" dirty="0"/>
              <a:t>3</a:t>
            </a:r>
            <a:endParaRPr lang="ar-SA" b="1" dirty="0"/>
          </a:p>
        </p:txBody>
      </p:sp>
      <p:sp>
        <p:nvSpPr>
          <p:cNvPr id="23" name="Star: 8 Points 22">
            <a:extLst>
              <a:ext uri="{FF2B5EF4-FFF2-40B4-BE49-F238E27FC236}">
                <a16:creationId xmlns:a16="http://schemas.microsoft.com/office/drawing/2014/main" xmlns="" id="{925A78D4-DFAD-4A8A-91D4-7D7B6DB3756B}"/>
              </a:ext>
            </a:extLst>
          </p:cNvPr>
          <p:cNvSpPr/>
          <p:nvPr/>
        </p:nvSpPr>
        <p:spPr>
          <a:xfrm>
            <a:off x="5628861" y="6125821"/>
            <a:ext cx="781877" cy="543335"/>
          </a:xfrm>
          <a:prstGeom prst="star8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b="1" dirty="0"/>
              <a:t>5</a:t>
            </a:r>
            <a:endParaRPr lang="ar-SA" b="1" dirty="0"/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xmlns="" id="{024A0F35-060B-4F97-861C-379D688DA066}"/>
              </a:ext>
            </a:extLst>
          </p:cNvPr>
          <p:cNvCxnSpPr>
            <a:cxnSpLocks/>
          </p:cNvCxnSpPr>
          <p:nvPr/>
        </p:nvCxnSpPr>
        <p:spPr>
          <a:xfrm>
            <a:off x="6384234" y="6669156"/>
            <a:ext cx="5489714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145908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1" grpId="0" animBg="1"/>
      <p:bldP spid="22" grpId="0" animBg="1"/>
      <p:bldP spid="2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text, store, colorful, crowd&#10;&#10;Description automatically generated">
            <a:extLst>
              <a:ext uri="{FF2B5EF4-FFF2-40B4-BE49-F238E27FC236}">
                <a16:creationId xmlns:a16="http://schemas.microsoft.com/office/drawing/2014/main" xmlns="" id="{885A0712-15F8-4FBB-8E6E-EE8876081B3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3"/>
              </a:ext>
            </a:extLst>
          </a:blip>
          <a:stretch>
            <a:fillRect/>
          </a:stretch>
        </p:blipFill>
        <p:spPr>
          <a:xfrm>
            <a:off x="627142" y="1786157"/>
            <a:ext cx="5468858" cy="3285686"/>
          </a:xfrm>
          <a:prstGeom prst="rect">
            <a:avLst/>
          </a:prstGeom>
        </p:spPr>
      </p:pic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xmlns="" id="{2B829A8B-5083-4D87-A46A-3F688B99CD94}"/>
              </a:ext>
            </a:extLst>
          </p:cNvPr>
          <p:cNvSpPr/>
          <p:nvPr/>
        </p:nvSpPr>
        <p:spPr>
          <a:xfrm>
            <a:off x="7566991" y="2054087"/>
            <a:ext cx="3997867" cy="702365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3200" b="1" dirty="0">
                <a:solidFill>
                  <a:schemeClr val="tx1"/>
                </a:solidFill>
                <a:latin typeface="Abadi" panose="020B0604020104020204" pitchFamily="34" charset="0"/>
              </a:rPr>
              <a:t>Street market</a:t>
            </a:r>
            <a:endParaRPr lang="ar-SA" sz="3200" b="1" dirty="0">
              <a:solidFill>
                <a:schemeClr val="tx1"/>
              </a:solidFill>
              <a:latin typeface="Abadi" panose="020B0604020104020204" pitchFamily="34" charset="0"/>
            </a:endParaRP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xmlns="" id="{768D7CD3-CFC4-4C73-858F-16728FDC3478}"/>
              </a:ext>
            </a:extLst>
          </p:cNvPr>
          <p:cNvSpPr/>
          <p:nvPr/>
        </p:nvSpPr>
        <p:spPr>
          <a:xfrm>
            <a:off x="7566991" y="3173895"/>
            <a:ext cx="3997867" cy="702365"/>
          </a:xfrm>
          <a:prstGeom prst="round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3200" b="1" dirty="0">
                <a:solidFill>
                  <a:schemeClr val="tx1"/>
                </a:solidFill>
                <a:latin typeface="Abadi" panose="020B0604020104020204" pitchFamily="34" charset="0"/>
              </a:rPr>
              <a:t>Shopping mall</a:t>
            </a:r>
            <a:endParaRPr lang="ar-SA" sz="3200" b="1" dirty="0">
              <a:solidFill>
                <a:schemeClr val="tx1"/>
              </a:solidFill>
              <a:latin typeface="Abadi" panose="020B0604020104020204" pitchFamily="34" charset="0"/>
            </a:endParaRP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xmlns="" id="{CDFC8BD9-BEAE-4290-BE4B-588BB5EB9069}"/>
              </a:ext>
            </a:extLst>
          </p:cNvPr>
          <p:cNvSpPr/>
          <p:nvPr/>
        </p:nvSpPr>
        <p:spPr>
          <a:xfrm>
            <a:off x="7566990" y="4293703"/>
            <a:ext cx="3997867" cy="702365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3200" b="1" dirty="0">
                <a:solidFill>
                  <a:schemeClr val="tx1"/>
                </a:solidFill>
                <a:latin typeface="Abadi" panose="020B0604020104020204" pitchFamily="34" charset="0"/>
              </a:rPr>
              <a:t>Boutique </a:t>
            </a:r>
            <a:endParaRPr lang="ar-SA" sz="3200" b="1" dirty="0">
              <a:solidFill>
                <a:schemeClr val="tx1"/>
              </a:solidFill>
              <a:latin typeface="Abadi" panose="020B06040201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59536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2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885A0712-15F8-4FBB-8E6E-EE8876081B3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3"/>
              </a:ext>
            </a:extLst>
          </a:blip>
          <a:srcRect/>
          <a:stretch/>
        </p:blipFill>
        <p:spPr>
          <a:xfrm>
            <a:off x="229577" y="1700996"/>
            <a:ext cx="6662182" cy="3456007"/>
          </a:xfrm>
          <a:prstGeom prst="rect">
            <a:avLst/>
          </a:prstGeom>
        </p:spPr>
      </p:pic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xmlns="" id="{2B829A8B-5083-4D87-A46A-3F688B99CD94}"/>
              </a:ext>
            </a:extLst>
          </p:cNvPr>
          <p:cNvSpPr/>
          <p:nvPr/>
        </p:nvSpPr>
        <p:spPr>
          <a:xfrm>
            <a:off x="7566991" y="2054087"/>
            <a:ext cx="3997867" cy="702365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3200" b="1" dirty="0">
                <a:solidFill>
                  <a:schemeClr val="tx1"/>
                </a:solidFill>
                <a:latin typeface="Abadi" panose="020B0604020104020204" pitchFamily="34" charset="0"/>
              </a:rPr>
              <a:t>None used</a:t>
            </a:r>
            <a:endParaRPr lang="ar-SA" sz="3200" b="1" dirty="0">
              <a:solidFill>
                <a:schemeClr val="tx1"/>
              </a:solidFill>
              <a:latin typeface="Abadi" panose="020B0604020104020204" pitchFamily="34" charset="0"/>
            </a:endParaRP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xmlns="" id="{768D7CD3-CFC4-4C73-858F-16728FDC3478}"/>
              </a:ext>
            </a:extLst>
          </p:cNvPr>
          <p:cNvSpPr/>
          <p:nvPr/>
        </p:nvSpPr>
        <p:spPr>
          <a:xfrm>
            <a:off x="7566991" y="3173895"/>
            <a:ext cx="3997867" cy="702365"/>
          </a:xfrm>
          <a:prstGeom prst="round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3200" b="1">
                <a:solidFill>
                  <a:schemeClr val="tx1"/>
                </a:solidFill>
                <a:latin typeface="Abadi" panose="020B0604020104020204" pitchFamily="34" charset="0"/>
              </a:rPr>
              <a:t>Used </a:t>
            </a:r>
            <a:endParaRPr lang="ar-SA" sz="3200" b="1" dirty="0">
              <a:solidFill>
                <a:schemeClr val="tx1"/>
              </a:solidFill>
              <a:latin typeface="Abadi" panose="020B0604020104020204" pitchFamily="34" charset="0"/>
            </a:endParaRP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xmlns="" id="{CDFC8BD9-BEAE-4290-BE4B-588BB5EB9069}"/>
              </a:ext>
            </a:extLst>
          </p:cNvPr>
          <p:cNvSpPr/>
          <p:nvPr/>
        </p:nvSpPr>
        <p:spPr>
          <a:xfrm>
            <a:off x="7566990" y="4293703"/>
            <a:ext cx="3997867" cy="702365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3200" b="1" dirty="0">
                <a:solidFill>
                  <a:schemeClr val="tx1"/>
                </a:solidFill>
                <a:latin typeface="Abadi" panose="020B0604020104020204" pitchFamily="34" charset="0"/>
              </a:rPr>
              <a:t>Not for sale </a:t>
            </a:r>
            <a:endParaRPr lang="ar-SA" sz="3200" b="1" dirty="0">
              <a:solidFill>
                <a:schemeClr val="tx1"/>
              </a:solidFill>
              <a:latin typeface="Abadi" panose="020B06040201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51909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2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885A0712-15F8-4FBB-8E6E-EE8876081B3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3"/>
              </a:ext>
            </a:extLst>
          </a:blip>
          <a:srcRect/>
          <a:stretch/>
        </p:blipFill>
        <p:spPr>
          <a:xfrm>
            <a:off x="304800" y="722671"/>
            <a:ext cx="5412658" cy="5412658"/>
          </a:xfrm>
          <a:prstGeom prst="rect">
            <a:avLst/>
          </a:prstGeom>
        </p:spPr>
      </p:pic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xmlns="" id="{2B829A8B-5083-4D87-A46A-3F688B99CD94}"/>
              </a:ext>
            </a:extLst>
          </p:cNvPr>
          <p:cNvSpPr/>
          <p:nvPr/>
        </p:nvSpPr>
        <p:spPr>
          <a:xfrm>
            <a:off x="7566991" y="2054087"/>
            <a:ext cx="3997867" cy="702365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3200" b="1" dirty="0">
                <a:solidFill>
                  <a:schemeClr val="tx1"/>
                </a:solidFill>
                <a:latin typeface="Abadi" panose="020B0604020104020204" pitchFamily="34" charset="0"/>
              </a:rPr>
              <a:t>Bargain </a:t>
            </a:r>
            <a:endParaRPr lang="ar-SA" sz="3200" b="1" dirty="0">
              <a:solidFill>
                <a:schemeClr val="tx1"/>
              </a:solidFill>
              <a:latin typeface="Abadi" panose="020B0604020104020204" pitchFamily="34" charset="0"/>
            </a:endParaRP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xmlns="" id="{768D7CD3-CFC4-4C73-858F-16728FDC3478}"/>
              </a:ext>
            </a:extLst>
          </p:cNvPr>
          <p:cNvSpPr/>
          <p:nvPr/>
        </p:nvSpPr>
        <p:spPr>
          <a:xfrm>
            <a:off x="7566991" y="3173895"/>
            <a:ext cx="3997867" cy="702365"/>
          </a:xfrm>
          <a:prstGeom prst="round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3200" b="1" dirty="0">
                <a:solidFill>
                  <a:schemeClr val="tx1"/>
                </a:solidFill>
                <a:latin typeface="Abadi" panose="020B0604020104020204" pitchFamily="34" charset="0"/>
              </a:rPr>
              <a:t>Expensive </a:t>
            </a:r>
            <a:endParaRPr lang="ar-SA" sz="3200" b="1" dirty="0">
              <a:solidFill>
                <a:schemeClr val="tx1"/>
              </a:solidFill>
              <a:latin typeface="Abadi" panose="020B0604020104020204" pitchFamily="34" charset="0"/>
            </a:endParaRP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xmlns="" id="{CDFC8BD9-BEAE-4290-BE4B-588BB5EB9069}"/>
              </a:ext>
            </a:extLst>
          </p:cNvPr>
          <p:cNvSpPr/>
          <p:nvPr/>
        </p:nvSpPr>
        <p:spPr>
          <a:xfrm>
            <a:off x="7566990" y="4293703"/>
            <a:ext cx="3997867" cy="702365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3200" b="1" dirty="0">
                <a:solidFill>
                  <a:schemeClr val="tx1"/>
                </a:solidFill>
                <a:latin typeface="Abadi" panose="020B0604020104020204" pitchFamily="34" charset="0"/>
              </a:rPr>
              <a:t>For sale</a:t>
            </a:r>
            <a:endParaRPr lang="ar-SA" sz="3200" b="1" dirty="0">
              <a:solidFill>
                <a:schemeClr val="tx1"/>
              </a:solidFill>
              <a:latin typeface="Abadi" panose="020B06040201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85360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2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ربع نص 1"/>
          <p:cNvSpPr txBox="1"/>
          <p:nvPr/>
        </p:nvSpPr>
        <p:spPr>
          <a:xfrm>
            <a:off x="4325815" y="562708"/>
            <a:ext cx="3587262" cy="92333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5400" dirty="0" smtClean="0">
                <a:solidFill>
                  <a:srgbClr val="C00000"/>
                </a:solidFill>
              </a:rPr>
              <a:t>Shopping</a:t>
            </a:r>
            <a:endParaRPr lang="ar-SA" sz="5400" dirty="0">
              <a:solidFill>
                <a:srgbClr val="C00000"/>
              </a:solidFill>
            </a:endParaRPr>
          </a:p>
        </p:txBody>
      </p:sp>
      <p:sp>
        <p:nvSpPr>
          <p:cNvPr id="3" name="مربع نص 2"/>
          <p:cNvSpPr txBox="1"/>
          <p:nvPr/>
        </p:nvSpPr>
        <p:spPr>
          <a:xfrm>
            <a:off x="8311661" y="1661884"/>
            <a:ext cx="3587262" cy="92333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5400" dirty="0" smtClean="0">
                <a:solidFill>
                  <a:srgbClr val="FF00FF"/>
                </a:solidFill>
              </a:rPr>
              <a:t>Online</a:t>
            </a:r>
            <a:endParaRPr lang="ar-SA" sz="5400" dirty="0">
              <a:solidFill>
                <a:srgbClr val="FF00FF"/>
              </a:solidFill>
            </a:endParaRPr>
          </a:p>
        </p:txBody>
      </p:sp>
      <p:sp>
        <p:nvSpPr>
          <p:cNvPr id="4" name="مربع نص 3"/>
          <p:cNvSpPr txBox="1"/>
          <p:nvPr/>
        </p:nvSpPr>
        <p:spPr>
          <a:xfrm>
            <a:off x="3681046" y="1638438"/>
            <a:ext cx="4630615" cy="258532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5400" dirty="0" smtClean="0">
                <a:solidFill>
                  <a:srgbClr val="00B050"/>
                </a:solidFill>
              </a:rPr>
              <a:t>Street markets </a:t>
            </a:r>
          </a:p>
          <a:p>
            <a:pPr algn="ctr"/>
            <a:r>
              <a:rPr lang="en-US" sz="5400" dirty="0" err="1" smtClean="0">
                <a:solidFill>
                  <a:srgbClr val="00B050"/>
                </a:solidFill>
              </a:rPr>
              <a:t>Soques</a:t>
            </a:r>
            <a:endParaRPr lang="en-US" sz="5400" dirty="0" smtClean="0">
              <a:solidFill>
                <a:srgbClr val="00B050"/>
              </a:solidFill>
            </a:endParaRPr>
          </a:p>
          <a:p>
            <a:pPr algn="ctr"/>
            <a:r>
              <a:rPr lang="en-US" sz="5400" dirty="0" err="1" smtClean="0">
                <a:solidFill>
                  <a:srgbClr val="00B050"/>
                </a:solidFill>
              </a:rPr>
              <a:t>Haraj</a:t>
            </a:r>
            <a:endParaRPr lang="ar-SA" sz="5400" dirty="0">
              <a:solidFill>
                <a:srgbClr val="00B050"/>
              </a:solidFill>
            </a:endParaRPr>
          </a:p>
        </p:txBody>
      </p:sp>
      <p:sp>
        <p:nvSpPr>
          <p:cNvPr id="5" name="مربع نص 4"/>
          <p:cNvSpPr txBox="1"/>
          <p:nvPr/>
        </p:nvSpPr>
        <p:spPr>
          <a:xfrm>
            <a:off x="351692" y="1638438"/>
            <a:ext cx="3587262" cy="175432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5400" dirty="0" smtClean="0">
                <a:solidFill>
                  <a:srgbClr val="0070C0"/>
                </a:solidFill>
              </a:rPr>
              <a:t>Malls</a:t>
            </a:r>
          </a:p>
          <a:p>
            <a:pPr algn="ctr"/>
            <a:r>
              <a:rPr lang="en-US" sz="5400" dirty="0" smtClean="0">
                <a:solidFill>
                  <a:srgbClr val="0070C0"/>
                </a:solidFill>
              </a:rPr>
              <a:t>Boutiques</a:t>
            </a:r>
            <a:endParaRPr lang="ar-SA" sz="5400" dirty="0">
              <a:solidFill>
                <a:srgbClr val="0070C0"/>
              </a:solidFill>
            </a:endParaRPr>
          </a:p>
        </p:txBody>
      </p:sp>
      <p:cxnSp>
        <p:nvCxnSpPr>
          <p:cNvPr id="7" name="رابط منحني 6"/>
          <p:cNvCxnSpPr/>
          <p:nvPr/>
        </p:nvCxnSpPr>
        <p:spPr>
          <a:xfrm rot="10800000" flipV="1">
            <a:off x="3012832" y="1024372"/>
            <a:ext cx="1629507" cy="804428"/>
          </a:xfrm>
          <a:prstGeom prst="curvedConnector3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رابط منحني 8"/>
          <p:cNvCxnSpPr/>
          <p:nvPr/>
        </p:nvCxnSpPr>
        <p:spPr>
          <a:xfrm rot="5400000">
            <a:off x="5725076" y="1655534"/>
            <a:ext cx="510322" cy="12700"/>
          </a:xfrm>
          <a:prstGeom prst="curvedConnector3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رابط منحني 9"/>
          <p:cNvCxnSpPr/>
          <p:nvPr/>
        </p:nvCxnSpPr>
        <p:spPr>
          <a:xfrm>
            <a:off x="7614138" y="1097899"/>
            <a:ext cx="1787770" cy="657374"/>
          </a:xfrm>
          <a:prstGeom prst="curvedConnector3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752114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42A4FC2C-047E-45A5-965D-8E1E3BF09BC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Picture 2" descr="A picture containing outdoor, silhouette&#10;&#10;Description automatically generated">
            <a:extLst>
              <a:ext uri="{FF2B5EF4-FFF2-40B4-BE49-F238E27FC236}">
                <a16:creationId xmlns:a16="http://schemas.microsoft.com/office/drawing/2014/main" xmlns="" id="{3DCA0A80-909C-4C7F-9FFD-CB32026A2BD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3"/>
              </a:ext>
            </a:extLst>
          </a:blip>
          <a:srcRect t="25014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718F461F-5B0F-4979-9BDC-892D725E15FF}"/>
              </a:ext>
            </a:extLst>
          </p:cNvPr>
          <p:cNvSpPr/>
          <p:nvPr/>
        </p:nvSpPr>
        <p:spPr>
          <a:xfrm>
            <a:off x="1205587" y="1060173"/>
            <a:ext cx="9780826" cy="186204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115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Have a nice day </a:t>
            </a:r>
            <a:endParaRPr lang="en-US" sz="115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357637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42A4FC2C-047E-45A5-965D-8E1E3BF09BC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6CF58CFB-B5FC-456D-9C32-D2C47ECD7F6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3"/>
              </a:ext>
            </a:extLst>
          </a:blip>
          <a:srcRect r="1" b="1428"/>
          <a:stretch/>
        </p:blipFill>
        <p:spPr>
          <a:xfrm>
            <a:off x="196850" y="173518"/>
            <a:ext cx="11798300" cy="65127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5603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F3060C83-F051-4F0E-ABAD-AA0DFC48B21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xmlns="" id="{83C98ABE-055B-441F-B07E-44F97F083C3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18900000" flipH="1">
            <a:off x="-376156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29FDB030-9B49-4CED-8CCD-4D99382388A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18900000" flipH="1">
            <a:off x="891641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3783CA14-24A1-485C-8B30-D6A5D87987A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18900000" flipH="1">
            <a:off x="10043482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xmlns="" id="{9A97C86A-04D6-40F7-AE84-31AB43E6A84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10800000" flipH="1">
            <a:off x="9356643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9" name="Isosceles Triangle 18">
            <a:extLst>
              <a:ext uri="{FF2B5EF4-FFF2-40B4-BE49-F238E27FC236}">
                <a16:creationId xmlns:a16="http://schemas.microsoft.com/office/drawing/2014/main" xmlns="" id="{FF9F2414-84E8-453E-B1F3-389FDE8192D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flipH="1">
            <a:off x="7976344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Icon&#10;&#10;Description automatically generated">
            <a:extLst>
              <a:ext uri="{FF2B5EF4-FFF2-40B4-BE49-F238E27FC236}">
                <a16:creationId xmlns:a16="http://schemas.microsoft.com/office/drawing/2014/main" xmlns="" id="{1573B05C-2F28-4FC9-9DF7-CB1A8F290B2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3"/>
              </a:ext>
            </a:extLst>
          </a:blip>
          <a:stretch>
            <a:fillRect/>
          </a:stretch>
        </p:blipFill>
        <p:spPr>
          <a:xfrm>
            <a:off x="4880799" y="512759"/>
            <a:ext cx="1810173" cy="1810173"/>
          </a:xfrm>
          <a:prstGeom prst="rect">
            <a:avLst/>
          </a:prstGeom>
          <a:ln>
            <a:noFill/>
          </a:ln>
        </p:spPr>
      </p:pic>
      <p:sp>
        <p:nvSpPr>
          <p:cNvPr id="21" name="Isosceles Triangle 20">
            <a:extLst>
              <a:ext uri="{FF2B5EF4-FFF2-40B4-BE49-F238E27FC236}">
                <a16:creationId xmlns:a16="http://schemas.microsoft.com/office/drawing/2014/main" xmlns="" id="{3ECA69A1-7536-43AC-85EF-C7106179F5E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flipH="1">
            <a:off x="7604080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xmlns="" id="{DBA07B3E-7205-42C6-99B6-CBFA539C358C}"/>
              </a:ext>
            </a:extLst>
          </p:cNvPr>
          <p:cNvSpPr/>
          <p:nvPr/>
        </p:nvSpPr>
        <p:spPr>
          <a:xfrm>
            <a:off x="1106630" y="2959855"/>
            <a:ext cx="10687805" cy="972234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Read a passage about local shops using “predicting strategy” </a:t>
            </a: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xmlns="" id="{FB2F570A-8F1D-40D3-95E3-357F681DB1E7}"/>
              </a:ext>
            </a:extLst>
          </p:cNvPr>
          <p:cNvSpPr/>
          <p:nvPr/>
        </p:nvSpPr>
        <p:spPr>
          <a:xfrm>
            <a:off x="1106630" y="4587027"/>
            <a:ext cx="10687805" cy="972234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Answer some questions about the passage</a:t>
            </a:r>
          </a:p>
        </p:txBody>
      </p:sp>
    </p:spTree>
    <p:extLst>
      <p:ext uri="{BB962C8B-B14F-4D97-AF65-F5344CB8AC3E}">
        <p14:creationId xmlns:p14="http://schemas.microsoft.com/office/powerpoint/2010/main" val="2016634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peech Bubble: Rectangle with Corners Rounded 1">
            <a:extLst>
              <a:ext uri="{FF2B5EF4-FFF2-40B4-BE49-F238E27FC236}">
                <a16:creationId xmlns:a16="http://schemas.microsoft.com/office/drawing/2014/main" xmlns="" id="{873501ED-EE85-418A-B23D-06FF79EF7542}"/>
              </a:ext>
            </a:extLst>
          </p:cNvPr>
          <p:cNvSpPr/>
          <p:nvPr/>
        </p:nvSpPr>
        <p:spPr>
          <a:xfrm>
            <a:off x="874643" y="980661"/>
            <a:ext cx="6361044" cy="3101009"/>
          </a:xfrm>
          <a:prstGeom prst="wedgeRoundRectCallout">
            <a:avLst>
              <a:gd name="adj1" fmla="val 72917"/>
              <a:gd name="adj2" fmla="val 42842"/>
              <a:gd name="adj3" fmla="val 1666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4400" dirty="0">
                <a:solidFill>
                  <a:schemeClr val="tx1"/>
                </a:solidFill>
                <a:latin typeface="Abadi" panose="020B0604020104020204" pitchFamily="34" charset="0"/>
              </a:rPr>
              <a:t>What’s your favorite place to shop? </a:t>
            </a:r>
            <a:endParaRPr lang="ar-SA" sz="4400" dirty="0">
              <a:solidFill>
                <a:schemeClr val="tx1"/>
              </a:solidFill>
              <a:latin typeface="Abadi" panose="020B0604020104020204" pitchFamily="34" charset="0"/>
            </a:endParaRPr>
          </a:p>
        </p:txBody>
      </p:sp>
      <p:pic>
        <p:nvPicPr>
          <p:cNvPr id="4" name="Picture 3" descr="A picture containing vector graphics&#10;&#10;Description automatically generated">
            <a:extLst>
              <a:ext uri="{FF2B5EF4-FFF2-40B4-BE49-F238E27FC236}">
                <a16:creationId xmlns:a16="http://schemas.microsoft.com/office/drawing/2014/main" xmlns="" id="{C6D4C33B-85A0-41A5-967C-3AA5F86A5399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3"/>
              </a:ext>
            </a:extLst>
          </a:blip>
          <a:stretch>
            <a:fillRect/>
          </a:stretch>
        </p:blipFill>
        <p:spPr>
          <a:xfrm>
            <a:off x="8693427" y="1469592"/>
            <a:ext cx="3829878" cy="54149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8377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E22B082F-8AE7-468B-81A9-E5773B83E31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3000" t="35480" r="7230" b="13624"/>
          <a:stretch/>
        </p:blipFill>
        <p:spPr>
          <a:xfrm>
            <a:off x="3140765" y="3046235"/>
            <a:ext cx="4797084" cy="3720188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9B4C0538-405D-406D-B1BA-35AB7D7D0E60}"/>
              </a:ext>
            </a:extLst>
          </p:cNvPr>
          <p:cNvSpPr/>
          <p:nvPr/>
        </p:nvSpPr>
        <p:spPr>
          <a:xfrm>
            <a:off x="291547" y="104035"/>
            <a:ext cx="752723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800" dirty="0">
                <a:solidFill>
                  <a:srgbClr val="000000"/>
                </a:solidFill>
                <a:latin typeface="MyriadPro-SemiboldIt"/>
              </a:rPr>
              <a:t>Where are the people?</a:t>
            </a:r>
            <a:endParaRPr lang="ar-SA" sz="4800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D063A358-B71E-4F9E-AD1B-C0EE509E5401}"/>
              </a:ext>
            </a:extLst>
          </p:cNvPr>
          <p:cNvSpPr/>
          <p:nvPr/>
        </p:nvSpPr>
        <p:spPr>
          <a:xfrm>
            <a:off x="-425600" y="899863"/>
            <a:ext cx="1105894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800" dirty="0">
                <a:solidFill>
                  <a:srgbClr val="000000"/>
                </a:solidFill>
                <a:latin typeface="MyriadPro-SemiboldIt"/>
              </a:rPr>
              <a:t>What can people buy in this place?</a:t>
            </a:r>
            <a:endParaRPr lang="ar-SA" sz="4800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E368B757-812D-4039-9876-07E2EF4B1301}"/>
              </a:ext>
            </a:extLst>
          </p:cNvPr>
          <p:cNvSpPr/>
          <p:nvPr/>
        </p:nvSpPr>
        <p:spPr>
          <a:xfrm>
            <a:off x="-155458" y="1808481"/>
            <a:ext cx="1234745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800" dirty="0">
                <a:solidFill>
                  <a:srgbClr val="000000"/>
                </a:solidFill>
                <a:latin typeface="MyriadPro-SemiboldIt"/>
              </a:rPr>
              <a:t>Do you like to shop at street markets? Why?</a:t>
            </a:r>
            <a:endParaRPr lang="ar-SA" sz="4800" dirty="0"/>
          </a:p>
        </p:txBody>
      </p:sp>
    </p:spTree>
    <p:extLst>
      <p:ext uri="{BB962C8B-B14F-4D97-AF65-F5344CB8AC3E}">
        <p14:creationId xmlns:p14="http://schemas.microsoft.com/office/powerpoint/2010/main" val="37397785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9B4C0538-405D-406D-B1BA-35AB7D7D0E60}"/>
              </a:ext>
            </a:extLst>
          </p:cNvPr>
          <p:cNvSpPr/>
          <p:nvPr/>
        </p:nvSpPr>
        <p:spPr>
          <a:xfrm>
            <a:off x="710520" y="417404"/>
            <a:ext cx="752723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800" dirty="0">
                <a:solidFill>
                  <a:srgbClr val="000000"/>
                </a:solidFill>
                <a:latin typeface="MyriadPro-SemiboldIt"/>
              </a:rPr>
              <a:t>Where are the people?</a:t>
            </a:r>
            <a:endParaRPr lang="ar-SA" sz="4800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D063A358-B71E-4F9E-AD1B-C0EE509E5401}"/>
              </a:ext>
            </a:extLst>
          </p:cNvPr>
          <p:cNvSpPr/>
          <p:nvPr/>
        </p:nvSpPr>
        <p:spPr>
          <a:xfrm>
            <a:off x="276255" y="1481359"/>
            <a:ext cx="1105894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800" dirty="0">
                <a:solidFill>
                  <a:srgbClr val="000000"/>
                </a:solidFill>
                <a:latin typeface="MyriadPro-SemiboldIt"/>
              </a:rPr>
              <a:t>What can people buy in this place?</a:t>
            </a:r>
            <a:endParaRPr lang="ar-SA" sz="48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6FBC4060-70B0-4B24-855D-C83CDF6B4C9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6039" t="42663" r="55692" b="18344"/>
          <a:stretch/>
        </p:blipFill>
        <p:spPr>
          <a:xfrm>
            <a:off x="3697458" y="2960811"/>
            <a:ext cx="4797084" cy="37201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99944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Speech Bubble: Oval 18">
            <a:extLst>
              <a:ext uri="{FF2B5EF4-FFF2-40B4-BE49-F238E27FC236}">
                <a16:creationId xmlns:a16="http://schemas.microsoft.com/office/drawing/2014/main" xmlns="" id="{35FBD34E-3C1A-4D76-8EE8-0CD4954D7D3A}"/>
              </a:ext>
            </a:extLst>
          </p:cNvPr>
          <p:cNvSpPr/>
          <p:nvPr/>
        </p:nvSpPr>
        <p:spPr>
          <a:xfrm>
            <a:off x="1113180" y="5364013"/>
            <a:ext cx="5340626" cy="980465"/>
          </a:xfrm>
          <a:prstGeom prst="wedgeEllipseCallout">
            <a:avLst>
              <a:gd name="adj1" fmla="val -32992"/>
              <a:gd name="adj2" fmla="val 84126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xmlns="" id="{976C8314-4EC1-402B-9EE2-69B0DCEB4C7A}"/>
              </a:ext>
            </a:extLst>
          </p:cNvPr>
          <p:cNvSpPr/>
          <p:nvPr/>
        </p:nvSpPr>
        <p:spPr>
          <a:xfrm>
            <a:off x="331303" y="1312034"/>
            <a:ext cx="2319131" cy="745435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3600" dirty="0">
                <a:solidFill>
                  <a:schemeClr val="tx1"/>
                </a:solidFill>
              </a:rPr>
              <a:t>Surveys</a:t>
            </a:r>
            <a:r>
              <a:rPr lang="en-US" dirty="0"/>
              <a:t> </a:t>
            </a:r>
            <a:endParaRPr lang="ar-SA" dirty="0"/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xmlns="" id="{F12362E9-2E1C-435D-8C9A-9B353F7255BE}"/>
              </a:ext>
            </a:extLst>
          </p:cNvPr>
          <p:cNvSpPr/>
          <p:nvPr/>
        </p:nvSpPr>
        <p:spPr>
          <a:xfrm>
            <a:off x="3054625" y="1312034"/>
            <a:ext cx="2319131" cy="745435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3600" dirty="0">
                <a:solidFill>
                  <a:schemeClr val="tx1"/>
                </a:solidFill>
              </a:rPr>
              <a:t>bargains</a:t>
            </a:r>
            <a:r>
              <a:rPr lang="en-US" dirty="0"/>
              <a:t> </a:t>
            </a:r>
            <a:endParaRPr lang="ar-SA" dirty="0"/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xmlns="" id="{4C8BAD7F-8590-4AE0-999D-0B1526DA5A89}"/>
              </a:ext>
            </a:extLst>
          </p:cNvPr>
          <p:cNvSpPr/>
          <p:nvPr/>
        </p:nvSpPr>
        <p:spPr>
          <a:xfrm>
            <a:off x="5777947" y="1312034"/>
            <a:ext cx="4002156" cy="745435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3600" dirty="0">
                <a:solidFill>
                  <a:schemeClr val="tx1"/>
                </a:solidFill>
              </a:rPr>
              <a:t>A lot of stuff stores</a:t>
            </a:r>
            <a:r>
              <a:rPr lang="en-US" dirty="0"/>
              <a:t> </a:t>
            </a:r>
            <a:endParaRPr lang="ar-SA" dirty="0"/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xmlns="" id="{FBEDD833-354A-4EAF-8943-6A5D2DE65679}"/>
              </a:ext>
            </a:extLst>
          </p:cNvPr>
          <p:cNvSpPr/>
          <p:nvPr/>
        </p:nvSpPr>
        <p:spPr>
          <a:xfrm>
            <a:off x="331303" y="2488228"/>
            <a:ext cx="2319131" cy="745435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3600" dirty="0">
                <a:solidFill>
                  <a:schemeClr val="tx1"/>
                </a:solidFill>
              </a:rPr>
              <a:t>lively</a:t>
            </a:r>
            <a:r>
              <a:rPr lang="en-US" dirty="0"/>
              <a:t> </a:t>
            </a:r>
            <a:endParaRPr lang="ar-SA" dirty="0"/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xmlns="" id="{97B9B3B5-E5D6-44E8-87F7-0C6B304FD6D5}"/>
              </a:ext>
            </a:extLst>
          </p:cNvPr>
          <p:cNvSpPr/>
          <p:nvPr/>
        </p:nvSpPr>
        <p:spPr>
          <a:xfrm>
            <a:off x="3054625" y="2488229"/>
            <a:ext cx="2319131" cy="745435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3600" dirty="0">
                <a:solidFill>
                  <a:schemeClr val="tx1"/>
                </a:solidFill>
              </a:rPr>
              <a:t>expensive</a:t>
            </a:r>
            <a:r>
              <a:rPr lang="en-US" dirty="0"/>
              <a:t> </a:t>
            </a:r>
            <a:endParaRPr lang="ar-SA" dirty="0"/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xmlns="" id="{E02DFDDB-7869-4A71-8BA1-34C0DCFD9544}"/>
              </a:ext>
            </a:extLst>
          </p:cNvPr>
          <p:cNvSpPr/>
          <p:nvPr/>
        </p:nvSpPr>
        <p:spPr>
          <a:xfrm>
            <a:off x="5777947" y="2488230"/>
            <a:ext cx="3260035" cy="745435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3600" dirty="0">
                <a:solidFill>
                  <a:schemeClr val="tx1"/>
                </a:solidFill>
              </a:rPr>
              <a:t>secondhand</a:t>
            </a:r>
            <a:r>
              <a:rPr lang="en-US" dirty="0"/>
              <a:t> </a:t>
            </a:r>
            <a:endParaRPr lang="ar-SA" dirty="0"/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xmlns="" id="{8B902F70-E11A-48D0-9C12-3CAD24D97F8E}"/>
              </a:ext>
            </a:extLst>
          </p:cNvPr>
          <p:cNvSpPr/>
          <p:nvPr/>
        </p:nvSpPr>
        <p:spPr>
          <a:xfrm>
            <a:off x="1033668" y="3762126"/>
            <a:ext cx="4041914" cy="745435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3600" dirty="0">
                <a:solidFill>
                  <a:schemeClr val="tx1"/>
                </a:solidFill>
              </a:rPr>
              <a:t>Cultural experience</a:t>
            </a:r>
            <a:r>
              <a:rPr lang="en-US" dirty="0"/>
              <a:t> </a:t>
            </a:r>
            <a:endParaRPr lang="ar-SA" dirty="0"/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xmlns="" id="{070B18FF-2576-40D5-8706-5F5F4115969C}"/>
              </a:ext>
            </a:extLst>
          </p:cNvPr>
          <p:cNvSpPr/>
          <p:nvPr/>
        </p:nvSpPr>
        <p:spPr>
          <a:xfrm>
            <a:off x="5777947" y="3762126"/>
            <a:ext cx="2882351" cy="745435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3600" dirty="0">
                <a:solidFill>
                  <a:schemeClr val="tx1"/>
                </a:solidFill>
              </a:rPr>
              <a:t>Brand names</a:t>
            </a:r>
            <a:r>
              <a:rPr lang="en-US" dirty="0"/>
              <a:t> </a:t>
            </a:r>
            <a:endParaRPr lang="ar-SA" dirty="0"/>
          </a:p>
        </p:txBody>
      </p:sp>
      <p:pic>
        <p:nvPicPr>
          <p:cNvPr id="16" name="Picture 15" descr="Icon&#10;&#10;Description automatically generated">
            <a:extLst>
              <a:ext uri="{FF2B5EF4-FFF2-40B4-BE49-F238E27FC236}">
                <a16:creationId xmlns:a16="http://schemas.microsoft.com/office/drawing/2014/main" xmlns="" id="{1EDFC7C0-B551-4E69-AF40-1895B013B73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3"/>
              </a:ext>
            </a:extLst>
          </a:blip>
          <a:stretch>
            <a:fillRect/>
          </a:stretch>
        </p:blipFill>
        <p:spPr>
          <a:xfrm>
            <a:off x="9309653" y="3906078"/>
            <a:ext cx="2438400" cy="2438400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xmlns="" id="{6FA585BA-512A-42F9-93C1-86B9F5109D45}"/>
              </a:ext>
            </a:extLst>
          </p:cNvPr>
          <p:cNvSpPr/>
          <p:nvPr/>
        </p:nvSpPr>
        <p:spPr>
          <a:xfrm>
            <a:off x="1736033" y="5545966"/>
            <a:ext cx="404191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b="1" dirty="0">
                <a:solidFill>
                  <a:srgbClr val="000000"/>
                </a:solidFill>
                <a:latin typeface="MyriadPro-Light"/>
              </a:rPr>
              <a:t>Predict the five words you expect to be in the reading passage</a:t>
            </a:r>
            <a:endParaRPr lang="ar-SA" sz="2000" b="1" dirty="0"/>
          </a:p>
        </p:txBody>
      </p:sp>
      <p:pic>
        <p:nvPicPr>
          <p:cNvPr id="21" name="Picture 20" descr="Logo&#10;&#10;Description automatically generated">
            <a:extLst>
              <a:ext uri="{FF2B5EF4-FFF2-40B4-BE49-F238E27FC236}">
                <a16:creationId xmlns:a16="http://schemas.microsoft.com/office/drawing/2014/main" xmlns="" id="{4DF09049-24D5-43D8-BD40-1B8EAE2DB37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BFBFB"/>
              </a:clrFrom>
              <a:clrTo>
                <a:srgbClr val="FBFBFB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5"/>
              </a:ext>
            </a:extLst>
          </a:blip>
          <a:stretch>
            <a:fillRect/>
          </a:stretch>
        </p:blipFill>
        <p:spPr>
          <a:xfrm>
            <a:off x="10734262" y="241920"/>
            <a:ext cx="1126435" cy="11264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7210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42C582BE-282C-4635-89D7-35D922201A3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4346" t="22550" r="20385" b="10135"/>
          <a:stretch/>
        </p:blipFill>
        <p:spPr>
          <a:xfrm>
            <a:off x="0" y="0"/>
            <a:ext cx="7673009" cy="685800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99E305B3-7171-4F71-95C4-2D0D1F71533C}"/>
              </a:ext>
            </a:extLst>
          </p:cNvPr>
          <p:cNvSpPr/>
          <p:nvPr/>
        </p:nvSpPr>
        <p:spPr>
          <a:xfrm>
            <a:off x="7513982" y="2887786"/>
            <a:ext cx="503582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800" dirty="0">
                <a:solidFill>
                  <a:srgbClr val="000000"/>
                </a:solidFill>
                <a:latin typeface="MyriadPro-SemiboldIt"/>
              </a:rPr>
              <a:t>What’s the title?</a:t>
            </a:r>
            <a:endParaRPr lang="ar-SA" sz="4800" dirty="0"/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xmlns="" id="{9F77233E-93F3-42EA-8D6F-29531993B623}"/>
              </a:ext>
            </a:extLst>
          </p:cNvPr>
          <p:cNvSpPr/>
          <p:nvPr/>
        </p:nvSpPr>
        <p:spPr>
          <a:xfrm>
            <a:off x="278296" y="106017"/>
            <a:ext cx="6745356" cy="795130"/>
          </a:xfrm>
          <a:prstGeom prst="round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5095726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42C582BE-282C-4635-89D7-35D922201A3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4346" t="22550" r="20385" b="10135"/>
          <a:stretch/>
        </p:blipFill>
        <p:spPr>
          <a:xfrm>
            <a:off x="0" y="0"/>
            <a:ext cx="7673009" cy="685800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99E305B3-7171-4F71-95C4-2D0D1F71533C}"/>
              </a:ext>
            </a:extLst>
          </p:cNvPr>
          <p:cNvSpPr/>
          <p:nvPr/>
        </p:nvSpPr>
        <p:spPr>
          <a:xfrm>
            <a:off x="7513982" y="2887786"/>
            <a:ext cx="4770783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400" dirty="0">
                <a:solidFill>
                  <a:srgbClr val="000000"/>
                </a:solidFill>
                <a:latin typeface="MyriadPro-SemiboldIt"/>
              </a:rPr>
              <a:t>Which the markets are mentioned in the passage?</a:t>
            </a:r>
            <a:endParaRPr lang="ar-SA" sz="4400" dirty="0"/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xmlns="" id="{9F77233E-93F3-42EA-8D6F-29531993B623}"/>
              </a:ext>
            </a:extLst>
          </p:cNvPr>
          <p:cNvSpPr/>
          <p:nvPr/>
        </p:nvSpPr>
        <p:spPr>
          <a:xfrm>
            <a:off x="3935896" y="2491409"/>
            <a:ext cx="424069" cy="291548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xmlns="" id="{F6E1CFF4-52E9-49FA-977E-C3AF48186245}"/>
              </a:ext>
            </a:extLst>
          </p:cNvPr>
          <p:cNvSpPr/>
          <p:nvPr/>
        </p:nvSpPr>
        <p:spPr>
          <a:xfrm>
            <a:off x="682488" y="3710609"/>
            <a:ext cx="655982" cy="239006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xmlns="" id="{750D54F6-47EE-49FB-AE2E-4F32092625B4}"/>
              </a:ext>
            </a:extLst>
          </p:cNvPr>
          <p:cNvSpPr/>
          <p:nvPr/>
        </p:nvSpPr>
        <p:spPr>
          <a:xfrm>
            <a:off x="3703982" y="4356652"/>
            <a:ext cx="748747" cy="291548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xmlns="" id="{40913CFD-A98F-430B-AA9F-FBF8A00A74DB}"/>
              </a:ext>
            </a:extLst>
          </p:cNvPr>
          <p:cNvSpPr/>
          <p:nvPr/>
        </p:nvSpPr>
        <p:spPr>
          <a:xfrm>
            <a:off x="3048000" y="5214731"/>
            <a:ext cx="655982" cy="239006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xmlns="" id="{B55D795B-B884-4C69-B4E7-8FF6C0205463}"/>
              </a:ext>
            </a:extLst>
          </p:cNvPr>
          <p:cNvSpPr/>
          <p:nvPr/>
        </p:nvSpPr>
        <p:spPr>
          <a:xfrm>
            <a:off x="3061253" y="5633597"/>
            <a:ext cx="980660" cy="239006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5472144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  <p:bldP spid="5" grpId="0" animBg="1"/>
      <p:bldP spid="7" grpId="0" animBg="1"/>
      <p:bldP spid="8" grpId="0" animBg="1"/>
      <p:bldP spid="9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LEADERBOARD" val="494193543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1517</TotalTime>
  <Words>152</Words>
  <Application>Microsoft Office PowerPoint</Application>
  <PresentationFormat>مخصص</PresentationFormat>
  <Paragraphs>50</Paragraphs>
  <Slides>19</Slides>
  <Notes>0</Notes>
  <HiddenSlides>0</HiddenSlides>
  <MMClips>1</MMClips>
  <ScaleCrop>false</ScaleCrop>
  <HeadingPairs>
    <vt:vector size="4" baseType="variant">
      <vt:variant>
        <vt:lpstr>نسق</vt:lpstr>
      </vt:variant>
      <vt:variant>
        <vt:i4>1</vt:i4>
      </vt:variant>
      <vt:variant>
        <vt:lpstr>عناوين الشرائح</vt:lpstr>
      </vt:variant>
      <vt:variant>
        <vt:i4>19</vt:i4>
      </vt:variant>
    </vt:vector>
  </HeadingPairs>
  <TitlesOfParts>
    <vt:vector size="20" baseType="lpstr">
      <vt:lpstr>Office Theme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نورا العتيبي</dc:creator>
  <cp:lastModifiedBy>ACER</cp:lastModifiedBy>
  <cp:revision>10</cp:revision>
  <dcterms:created xsi:type="dcterms:W3CDTF">2021-02-01T15:10:34Z</dcterms:created>
  <dcterms:modified xsi:type="dcterms:W3CDTF">2021-02-09T06:37:03Z</dcterms:modified>
</cp:coreProperties>
</file>