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57" r:id="rId2"/>
    <p:sldId id="859" r:id="rId3"/>
    <p:sldId id="794" r:id="rId4"/>
    <p:sldId id="912" r:id="rId5"/>
    <p:sldId id="913" r:id="rId6"/>
    <p:sldId id="916" r:id="rId7"/>
    <p:sldId id="921" r:id="rId8"/>
    <p:sldId id="927" r:id="rId9"/>
    <p:sldId id="928" r:id="rId10"/>
    <p:sldId id="917" r:id="rId11"/>
    <p:sldId id="918" r:id="rId12"/>
    <p:sldId id="919" r:id="rId13"/>
    <p:sldId id="924" r:id="rId14"/>
    <p:sldId id="920" r:id="rId15"/>
    <p:sldId id="922" r:id="rId16"/>
    <p:sldId id="925" r:id="rId17"/>
    <p:sldId id="926" r:id="rId18"/>
    <p:sldId id="929" r:id="rId19"/>
    <p:sldId id="930" r:id="rId20"/>
    <p:sldId id="931" r:id="rId21"/>
    <p:sldId id="910" r:id="rId22"/>
    <p:sldId id="878" r:id="rId23"/>
    <p:sldId id="934" r:id="rId24"/>
    <p:sldId id="93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SA ALHUSSAINI" initials="E" lastIdx="1" clrIdx="0">
    <p:extLst>
      <p:ext uri="{19B8F6BF-5375-455C-9EA6-DF929625EA0E}">
        <p15:presenceInfo xmlns:p15="http://schemas.microsoft.com/office/powerpoint/2012/main" userId="ESSA ALHUSSA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EFEFB"/>
    <a:srgbClr val="F2F7FC"/>
    <a:srgbClr val="FF9900"/>
    <a:srgbClr val="FEF6F0"/>
    <a:srgbClr val="E24D87"/>
    <a:srgbClr val="FF81AE"/>
    <a:srgbClr val="FF4A8C"/>
    <a:srgbClr val="E03C7A"/>
    <a:srgbClr val="FF4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1864" autoAdjust="0"/>
  </p:normalViewPr>
  <p:slideViewPr>
    <p:cSldViewPr snapToGrid="0" showGuides="1">
      <p:cViewPr varScale="1">
        <p:scale>
          <a:sx n="77" d="100"/>
          <a:sy n="77" d="100"/>
        </p:scale>
        <p:origin x="88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gs" Target="tags/tag1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9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5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83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6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26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BD7362F8-13D4-4603-9156-585B58023921}"/>
              </a:ext>
            </a:extLst>
          </p:cNvPr>
          <p:cNvSpPr txBox="1">
            <a:spLocks/>
          </p:cNvSpPr>
          <p:nvPr userDrawn="1"/>
        </p:nvSpPr>
        <p:spPr>
          <a:xfrm>
            <a:off x="-265907" y="6868547"/>
            <a:ext cx="220821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2.xml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3.wdp" /><Relationship Id="rId5" Type="http://schemas.openxmlformats.org/officeDocument/2006/relationships/image" Target="../media/image14.png" /><Relationship Id="rId4" Type="http://schemas.microsoft.com/office/2007/relationships/hdphoto" Target="../media/hdphoto2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microsoft.com/office/2007/relationships/hdphoto" Target="../media/hdphoto4.wdp" /><Relationship Id="rId4" Type="http://schemas.openxmlformats.org/officeDocument/2006/relationships/image" Target="../media/image18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slide" Target="slide20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5.wdp" /><Relationship Id="rId5" Type="http://schemas.openxmlformats.org/officeDocument/2006/relationships/image" Target="../media/image20.png" /><Relationship Id="rId4" Type="http://schemas.openxmlformats.org/officeDocument/2006/relationships/slide" Target="slide2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 /><Relationship Id="rId3" Type="http://schemas.microsoft.com/office/2007/relationships/hdphoto" Target="../media/hdphoto1.wdp" /><Relationship Id="rId7" Type="http://schemas.openxmlformats.org/officeDocument/2006/relationships/image" Target="../media/image23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6.wdp" /><Relationship Id="rId5" Type="http://schemas.openxmlformats.org/officeDocument/2006/relationships/image" Target="../media/image22.png" /><Relationship Id="rId4" Type="http://schemas.openxmlformats.org/officeDocument/2006/relationships/image" Target="../media/image21.png" /><Relationship Id="rId9" Type="http://schemas.openxmlformats.org/officeDocument/2006/relationships/image" Target="../media/image24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3.xml" /><Relationship Id="rId4" Type="http://schemas.openxmlformats.org/officeDocument/2006/relationships/image" Target="../media/image1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6.xml" /><Relationship Id="rId4" Type="http://schemas.openxmlformats.org/officeDocument/2006/relationships/image" Target="../media/image1.png" 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9.wdp" /><Relationship Id="rId3" Type="http://schemas.openxmlformats.org/officeDocument/2006/relationships/notesSlide" Target="../notesSlides/notesSlide6.xml" /><Relationship Id="rId7" Type="http://schemas.openxmlformats.org/officeDocument/2006/relationships/image" Target="../media/image29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7.xml" /><Relationship Id="rId6" Type="http://schemas.microsoft.com/office/2007/relationships/hdphoto" Target="../media/hdphoto8.wdp" /><Relationship Id="rId5" Type="http://schemas.openxmlformats.org/officeDocument/2006/relationships/image" Target="../media/image28.png" /><Relationship Id="rId4" Type="http://schemas.openxmlformats.org/officeDocument/2006/relationships/image" Target="../media/image1.pn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6" Type="http://schemas.microsoft.com/office/2007/relationships/hdphoto" Target="../media/hdphoto10.wdp" /><Relationship Id="rId5" Type="http://schemas.openxmlformats.org/officeDocument/2006/relationships/image" Target="../media/image32.png" /><Relationship Id="rId4" Type="http://schemas.openxmlformats.org/officeDocument/2006/relationships/slide" Target="slide1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4.xml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5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microsoft.com/office/2007/relationships/hdphoto" Target="../media/hdphoto1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等腰三角形 102"/>
          <p:cNvSpPr/>
          <p:nvPr/>
        </p:nvSpPr>
        <p:spPr>
          <a:xfrm rot="10800000">
            <a:off x="3861685" y="4682930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等腰三角形 103"/>
          <p:cNvSpPr/>
          <p:nvPr/>
        </p:nvSpPr>
        <p:spPr>
          <a:xfrm rot="10800000">
            <a:off x="4931002" y="4706737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等腰三角形 104"/>
          <p:cNvSpPr/>
          <p:nvPr/>
        </p:nvSpPr>
        <p:spPr>
          <a:xfrm rot="10800000">
            <a:off x="5521140" y="4788272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等腰三角形 105"/>
          <p:cNvSpPr/>
          <p:nvPr/>
        </p:nvSpPr>
        <p:spPr>
          <a:xfrm rot="10800000">
            <a:off x="6514545" y="4667704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等腰三角形 98"/>
          <p:cNvSpPr/>
          <p:nvPr/>
        </p:nvSpPr>
        <p:spPr>
          <a:xfrm>
            <a:off x="3887733" y="1453675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等腰三角形 99"/>
          <p:cNvSpPr/>
          <p:nvPr/>
        </p:nvSpPr>
        <p:spPr>
          <a:xfrm>
            <a:off x="4850070" y="1419632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等腰三角形 100"/>
          <p:cNvSpPr/>
          <p:nvPr/>
        </p:nvSpPr>
        <p:spPr>
          <a:xfrm>
            <a:off x="5353802" y="1405066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等腰三角形 101"/>
          <p:cNvSpPr/>
          <p:nvPr/>
        </p:nvSpPr>
        <p:spPr>
          <a:xfrm>
            <a:off x="6437133" y="1467670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圆角矩形 112"/>
          <p:cNvSpPr/>
          <p:nvPr/>
        </p:nvSpPr>
        <p:spPr>
          <a:xfrm>
            <a:off x="1459242" y="1806796"/>
            <a:ext cx="9223890" cy="3013121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279541" y="2075270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59333" y="4448953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10300928" y="4434387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647596" y="1967651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副标题 2"/>
          <p:cNvSpPr txBox="1">
            <a:spLocks/>
          </p:cNvSpPr>
          <p:nvPr/>
        </p:nvSpPr>
        <p:spPr>
          <a:xfrm>
            <a:off x="1757458" y="2771966"/>
            <a:ext cx="8677084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latin typeface="+mj-lt"/>
                <a:ea typeface="黑体" panose="02010609060101010101" pitchFamily="49" charset="-122"/>
              </a:rPr>
              <a:t>Grammar</a:t>
            </a:r>
            <a:endParaRPr lang="en-US" sz="2800" u="sng" dirty="0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</a:rPr>
              <a:t>Adjective Order – Too and Enough</a:t>
            </a:r>
            <a:endParaRPr lang="zh-CN" altLang="en-US" sz="4000" dirty="0">
              <a:solidFill>
                <a:srgbClr val="0070C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2" name="副标题 2"/>
          <p:cNvSpPr txBox="1">
            <a:spLocks/>
          </p:cNvSpPr>
          <p:nvPr/>
        </p:nvSpPr>
        <p:spPr>
          <a:xfrm>
            <a:off x="3100388" y="4112646"/>
            <a:ext cx="5991225" cy="63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By: Essa Al </a:t>
            </a:r>
            <a:r>
              <a:rPr lang="en-US" altLang="zh-CN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6F6F342E-1A33-43F5-9CE6-F9764A6698DB}"/>
              </a:ext>
            </a:extLst>
          </p:cNvPr>
          <p:cNvSpPr txBox="1">
            <a:spLocks/>
          </p:cNvSpPr>
          <p:nvPr/>
        </p:nvSpPr>
        <p:spPr>
          <a:xfrm>
            <a:off x="3100388" y="1884620"/>
            <a:ext cx="5991225" cy="635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4 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Unit 1  - 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There’s No Place Like Home</a:t>
            </a:r>
            <a:endParaRPr lang="zh-CN" altLang="en-US" sz="24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60D9D3-175A-48E2-A88E-9938B443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0074" y="2866307"/>
            <a:ext cx="283631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1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">
            <a:extLst>
              <a:ext uri="{FF2B5EF4-FFF2-40B4-BE49-F238E27FC236}">
                <a16:creationId xmlns:a16="http://schemas.microsoft.com/office/drawing/2014/main" id="{3D858AFB-D62C-478C-B886-0A1247E24F7F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E24D87"/>
          </a:solidFill>
        </p:grpSpPr>
        <p:sp>
          <p:nvSpPr>
            <p:cNvPr id="5" name="12121">
              <a:extLst>
                <a:ext uri="{FF2B5EF4-FFF2-40B4-BE49-F238E27FC236}">
                  <a16:creationId xmlns:a16="http://schemas.microsoft.com/office/drawing/2014/main" id="{6D670479-DFBD-4AA5-8730-5A0FD709DDF6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" name="1111">
              <a:extLst>
                <a:ext uri="{FF2B5EF4-FFF2-40B4-BE49-F238E27FC236}">
                  <a16:creationId xmlns:a16="http://schemas.microsoft.com/office/drawing/2014/main" id="{09090C2D-90D7-4F54-8DB4-63E4CA7B4B76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1">
            <a:extLst>
              <a:ext uri="{FF2B5EF4-FFF2-40B4-BE49-F238E27FC236}">
                <a16:creationId xmlns:a16="http://schemas.microsoft.com/office/drawing/2014/main" id="{10990043-76E2-4B16-8781-6233ECA7FB0E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Too  &amp;  Enough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8A7EA2-AE8D-4F29-AA27-738E946E82CB}"/>
              </a:ext>
            </a:extLst>
          </p:cNvPr>
          <p:cNvSpPr txBox="1"/>
          <p:nvPr/>
        </p:nvSpPr>
        <p:spPr>
          <a:xfrm>
            <a:off x="746767" y="3036979"/>
            <a:ext cx="6487410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Too</a:t>
            </a:r>
            <a:r>
              <a:rPr lang="en-US" sz="2400" b="0" i="0" u="none" strike="noStrike" dirty="0"/>
              <a:t> … </a:t>
            </a:r>
            <a:r>
              <a:rPr lang="en-US" sz="2000" b="0" i="0" u="none" strike="noStrike" dirty="0"/>
              <a:t>(more than is necessary)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goes </a:t>
            </a:r>
            <a:r>
              <a:rPr lang="en-US" sz="2400" b="1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before</a:t>
            </a:r>
            <a:r>
              <a:rPr lang="en-US" sz="2400" dirty="0"/>
              <a:t>   Adj &amp; Adv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 is </a:t>
            </a:r>
            <a:r>
              <a:rPr lang="en-US" sz="2400" b="1" dirty="0">
                <a:solidFill>
                  <a:srgbClr val="FF0000"/>
                </a:solidFill>
              </a:rPr>
              <a:t>too</a:t>
            </a:r>
            <a:r>
              <a:rPr lang="en-US" sz="2400" dirty="0">
                <a:solidFill>
                  <a:srgbClr val="0070C0"/>
                </a:solidFill>
              </a:rPr>
              <a:t> tall. </a:t>
            </a:r>
          </a:p>
          <a:p>
            <a:endParaRPr lang="ar-SA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You’re talking </a:t>
            </a:r>
            <a:r>
              <a:rPr lang="en-US" sz="2400" b="1" dirty="0">
                <a:solidFill>
                  <a:srgbClr val="FF0000"/>
                </a:solidFill>
              </a:rPr>
              <a:t>too</a:t>
            </a:r>
            <a:r>
              <a:rPr lang="en-US" sz="2400" dirty="0">
                <a:solidFill>
                  <a:srgbClr val="0070C0"/>
                </a:solidFill>
              </a:rPr>
              <a:t> loudly </a:t>
            </a:r>
          </a:p>
        </p:txBody>
      </p:sp>
      <p:pic>
        <p:nvPicPr>
          <p:cNvPr id="6146" name="Picture 2" descr="Is The Switch Lite Too Small? – Retro Only">
            <a:extLst>
              <a:ext uri="{FF2B5EF4-FFF2-40B4-BE49-F238E27FC236}">
                <a16:creationId xmlns:a16="http://schemas.microsoft.com/office/drawing/2014/main" id="{84F51620-D13B-4E90-B3E2-A60AFEE2E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0502" b="9109"/>
          <a:stretch/>
        </p:blipFill>
        <p:spPr bwMode="auto">
          <a:xfrm>
            <a:off x="7361500" y="443674"/>
            <a:ext cx="4017862" cy="233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65">
            <a:extLst>
              <a:ext uri="{FF2B5EF4-FFF2-40B4-BE49-F238E27FC236}">
                <a16:creationId xmlns:a16="http://schemas.microsoft.com/office/drawing/2014/main" id="{AEC03F96-873F-4E0A-9418-3B052F09CF5F}"/>
              </a:ext>
            </a:extLst>
          </p:cNvPr>
          <p:cNvGrpSpPr/>
          <p:nvPr/>
        </p:nvGrpSpPr>
        <p:grpSpPr>
          <a:xfrm>
            <a:off x="647209" y="1391086"/>
            <a:ext cx="2645912" cy="892111"/>
            <a:chOff x="5080136" y="761670"/>
            <a:chExt cx="2645912" cy="892111"/>
          </a:xfrm>
        </p:grpSpPr>
        <p:sp>
          <p:nvSpPr>
            <p:cNvPr id="11" name="Freeform: Shape 443">
              <a:extLst>
                <a:ext uri="{FF2B5EF4-FFF2-40B4-BE49-F238E27FC236}">
                  <a16:creationId xmlns:a16="http://schemas.microsoft.com/office/drawing/2014/main" id="{00E3CC36-7973-481A-AAFC-16B384765DC8}"/>
                </a:ext>
              </a:extLst>
            </p:cNvPr>
            <p:cNvSpPr/>
            <p:nvPr/>
          </p:nvSpPr>
          <p:spPr>
            <a:xfrm rot="10417065" flipH="1" flipV="1">
              <a:off x="5080136" y="761670"/>
              <a:ext cx="2462446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TextBox 416">
              <a:extLst>
                <a:ext uri="{FF2B5EF4-FFF2-40B4-BE49-F238E27FC236}">
                  <a16:creationId xmlns:a16="http://schemas.microsoft.com/office/drawing/2014/main" id="{6B2ABE5D-2F20-4235-B69C-CEB4D08E6E7F}"/>
                </a:ext>
              </a:extLst>
            </p:cNvPr>
            <p:cNvSpPr txBox="1"/>
            <p:nvPr/>
          </p:nvSpPr>
          <p:spPr>
            <a:xfrm>
              <a:off x="5179694" y="882788"/>
              <a:ext cx="2546354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Choose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9EA7F82-E4F2-4751-B3EA-635F647AA9F2}"/>
              </a:ext>
            </a:extLst>
          </p:cNvPr>
          <p:cNvSpPr txBox="1"/>
          <p:nvPr/>
        </p:nvSpPr>
        <p:spPr>
          <a:xfrm>
            <a:off x="3414656" y="1144103"/>
            <a:ext cx="3703774" cy="113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It’s </a:t>
            </a:r>
            <a:r>
              <a:rPr lang="en-US" sz="2400" dirty="0">
                <a:solidFill>
                  <a:srgbClr val="FF0000"/>
                </a:solidFill>
              </a:rPr>
              <a:t>too</a:t>
            </a:r>
            <a:r>
              <a:rPr lang="en-US" sz="2400" dirty="0"/>
              <a:t> small car.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It’s small </a:t>
            </a:r>
            <a:r>
              <a:rPr lang="en-US" sz="2400" dirty="0">
                <a:solidFill>
                  <a:srgbClr val="FF0000"/>
                </a:solidFill>
              </a:rPr>
              <a:t>too</a:t>
            </a:r>
            <a:r>
              <a:rPr lang="en-US" sz="2400" dirty="0"/>
              <a:t> car.</a:t>
            </a:r>
          </a:p>
        </p:txBody>
      </p:sp>
      <p:pic>
        <p:nvPicPr>
          <p:cNvPr id="6148" name="Picture 4" descr="List of synonyms and antonyms the word tall jpg - Clipartix">
            <a:extLst>
              <a:ext uri="{FF2B5EF4-FFF2-40B4-BE49-F238E27FC236}">
                <a16:creationId xmlns:a16="http://schemas.microsoft.com/office/drawing/2014/main" id="{AB9CE207-1E8D-41D0-B9D0-745311218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22" y1="21333" x2="66222" y2="21333"/>
                        <a14:foregroundMark x1="78222" y1="64444" x2="78222" y2="64444"/>
                        <a14:foregroundMark x1="73778" y1="60000" x2="73778" y2="60000"/>
                        <a14:foregroundMark x1="79556" y1="56000" x2="79556" y2="56000"/>
                        <a14:foregroundMark x1="71111" y1="84889" x2="71111" y2="84889"/>
                        <a14:foregroundMark x1="75111" y1="78667" x2="75111" y2="78667"/>
                        <a14:foregroundMark x1="72444" y1="70667" x2="72444" y2="70667"/>
                        <a14:foregroundMark x1="68000" y1="76000" x2="68000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33" y="3380095"/>
            <a:ext cx="1948295" cy="194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king a Friend to Keep It Down - WSJ">
            <a:extLst>
              <a:ext uri="{FF2B5EF4-FFF2-40B4-BE49-F238E27FC236}">
                <a16:creationId xmlns:a16="http://schemas.microsoft.com/office/drawing/2014/main" id="{FC9FAD03-325D-4FBA-AF6E-C27448BE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" b="100000" l="0" r="100000">
                        <a14:foregroundMark x1="15142" y1="20820" x2="15142" y2="20820"/>
                        <a14:foregroundMark x1="17035" y1="16088" x2="17035" y2="16088"/>
                        <a14:foregroundMark x1="17666" y1="14038" x2="17823" y2="13407"/>
                        <a14:foregroundMark x1="19243" y1="6782" x2="19243" y2="6782"/>
                        <a14:foregroundMark x1="15931" y1="16877" x2="15931" y2="16877"/>
                        <a14:foregroundMark x1="14511" y1="19716" x2="14511" y2="19716"/>
                        <a14:foregroundMark x1="16877" y1="24132" x2="17508" y2="24132"/>
                        <a14:foregroundMark x1="19716" y1="23344" x2="19716" y2="23344"/>
                        <a14:foregroundMark x1="21293" y1="22555" x2="21293" y2="23659"/>
                        <a14:foregroundMark x1="21293" y1="24290" x2="20978" y2="24921"/>
                        <a14:foregroundMark x1="23502" y1="22871" x2="23502" y2="22871"/>
                        <a14:foregroundMark x1="24606" y1="17981" x2="24606" y2="17981"/>
                        <a14:foregroundMark x1="24606" y1="17666" x2="24606" y2="17666"/>
                        <a14:foregroundMark x1="18297" y1="30126" x2="18297" y2="30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428" y="4067470"/>
            <a:ext cx="1924164" cy="19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">
            <a:extLst>
              <a:ext uri="{FF2B5EF4-FFF2-40B4-BE49-F238E27FC236}">
                <a16:creationId xmlns:a16="http://schemas.microsoft.com/office/drawing/2014/main" id="{3D858AFB-D62C-478C-B886-0A1247E24F7F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E24D87"/>
          </a:solidFill>
        </p:grpSpPr>
        <p:sp>
          <p:nvSpPr>
            <p:cNvPr id="5" name="12121">
              <a:extLst>
                <a:ext uri="{FF2B5EF4-FFF2-40B4-BE49-F238E27FC236}">
                  <a16:creationId xmlns:a16="http://schemas.microsoft.com/office/drawing/2014/main" id="{6D670479-DFBD-4AA5-8730-5A0FD709DDF6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" name="1111">
              <a:extLst>
                <a:ext uri="{FF2B5EF4-FFF2-40B4-BE49-F238E27FC236}">
                  <a16:creationId xmlns:a16="http://schemas.microsoft.com/office/drawing/2014/main" id="{09090C2D-90D7-4F54-8DB4-63E4CA7B4B76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1">
            <a:extLst>
              <a:ext uri="{FF2B5EF4-FFF2-40B4-BE49-F238E27FC236}">
                <a16:creationId xmlns:a16="http://schemas.microsoft.com/office/drawing/2014/main" id="{10990043-76E2-4B16-8781-6233ECA7FB0E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Too  &amp;  Enough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8A7EA2-AE8D-4F29-AA27-738E946E82CB}"/>
              </a:ext>
            </a:extLst>
          </p:cNvPr>
          <p:cNvSpPr txBox="1"/>
          <p:nvPr/>
        </p:nvSpPr>
        <p:spPr>
          <a:xfrm>
            <a:off x="746766" y="3036979"/>
            <a:ext cx="6702545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enough</a:t>
            </a:r>
            <a:r>
              <a:rPr lang="en-US" sz="2400" b="0" i="0" u="none" strike="noStrike" dirty="0"/>
              <a:t> … </a:t>
            </a:r>
            <a:r>
              <a:rPr lang="en-US" sz="2000" b="0" i="0" u="none" strike="noStrike" dirty="0"/>
              <a:t>(sufficient)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goes </a:t>
            </a:r>
            <a:r>
              <a:rPr lang="en-US" sz="2400" b="1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after</a:t>
            </a:r>
            <a:r>
              <a:rPr lang="en-US" sz="2400" dirty="0"/>
              <a:t>   Adj &amp; Adv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 can reach the book. He’s tall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</a:p>
          <a:p>
            <a:endParaRPr lang="ar-SA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You’re talking loudly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>
                <a:solidFill>
                  <a:srgbClr val="0070C0"/>
                </a:solidFill>
              </a:rPr>
              <a:t>.  Everyone can hear you.</a:t>
            </a:r>
          </a:p>
        </p:txBody>
      </p:sp>
      <p:grpSp>
        <p:nvGrpSpPr>
          <p:cNvPr id="10" name="Group 465">
            <a:extLst>
              <a:ext uri="{FF2B5EF4-FFF2-40B4-BE49-F238E27FC236}">
                <a16:creationId xmlns:a16="http://schemas.microsoft.com/office/drawing/2014/main" id="{AEC03F96-873F-4E0A-9418-3B052F09CF5F}"/>
              </a:ext>
            </a:extLst>
          </p:cNvPr>
          <p:cNvGrpSpPr/>
          <p:nvPr/>
        </p:nvGrpSpPr>
        <p:grpSpPr>
          <a:xfrm>
            <a:off x="647209" y="1391086"/>
            <a:ext cx="2645912" cy="892111"/>
            <a:chOff x="5080136" y="761670"/>
            <a:chExt cx="2645912" cy="892111"/>
          </a:xfrm>
        </p:grpSpPr>
        <p:sp>
          <p:nvSpPr>
            <p:cNvPr id="11" name="Freeform: Shape 443">
              <a:extLst>
                <a:ext uri="{FF2B5EF4-FFF2-40B4-BE49-F238E27FC236}">
                  <a16:creationId xmlns:a16="http://schemas.microsoft.com/office/drawing/2014/main" id="{00E3CC36-7973-481A-AAFC-16B384765DC8}"/>
                </a:ext>
              </a:extLst>
            </p:cNvPr>
            <p:cNvSpPr/>
            <p:nvPr/>
          </p:nvSpPr>
          <p:spPr>
            <a:xfrm rot="10417065" flipH="1" flipV="1">
              <a:off x="5080136" y="761670"/>
              <a:ext cx="2462446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TextBox 416">
              <a:extLst>
                <a:ext uri="{FF2B5EF4-FFF2-40B4-BE49-F238E27FC236}">
                  <a16:creationId xmlns:a16="http://schemas.microsoft.com/office/drawing/2014/main" id="{6B2ABE5D-2F20-4235-B69C-CEB4D08E6E7F}"/>
                </a:ext>
              </a:extLst>
            </p:cNvPr>
            <p:cNvSpPr txBox="1"/>
            <p:nvPr/>
          </p:nvSpPr>
          <p:spPr>
            <a:xfrm>
              <a:off x="5179694" y="882788"/>
              <a:ext cx="2546354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Choose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9EA7F82-E4F2-4751-B3EA-635F647AA9F2}"/>
              </a:ext>
            </a:extLst>
          </p:cNvPr>
          <p:cNvSpPr txBox="1"/>
          <p:nvPr/>
        </p:nvSpPr>
        <p:spPr>
          <a:xfrm>
            <a:off x="3414656" y="1144103"/>
            <a:ext cx="3703774" cy="113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It’s </a:t>
            </a:r>
            <a:r>
              <a:rPr lang="en-US" sz="2400" dirty="0">
                <a:solidFill>
                  <a:srgbClr val="FF0000"/>
                </a:solidFill>
              </a:rPr>
              <a:t>enough</a:t>
            </a:r>
            <a:r>
              <a:rPr lang="en-US" sz="2400" dirty="0"/>
              <a:t> hot.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It’s hot </a:t>
            </a:r>
            <a:r>
              <a:rPr lang="en-US" sz="2400" dirty="0">
                <a:solidFill>
                  <a:srgbClr val="FF0000"/>
                </a:solidFill>
              </a:rPr>
              <a:t>enough</a:t>
            </a:r>
            <a:r>
              <a:rPr lang="en-US" sz="2400" dirty="0"/>
              <a:t>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6C7C94-1D03-458B-A8E4-C0E84616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84" y="3416538"/>
            <a:ext cx="3155460" cy="2564866"/>
          </a:xfrm>
          <a:prstGeom prst="rect">
            <a:avLst/>
          </a:prstGeom>
        </p:spPr>
      </p:pic>
      <p:pic>
        <p:nvPicPr>
          <p:cNvPr id="7172" name="Picture 4" descr="Premium Photo | A cup of tea in the hands of a man and a woman. selective  focus.">
            <a:extLst>
              <a:ext uri="{FF2B5EF4-FFF2-40B4-BE49-F238E27FC236}">
                <a16:creationId xmlns:a16="http://schemas.microsoft.com/office/drawing/2014/main" id="{F23322E9-13BA-4751-AAE2-B5A96B571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29030" r="25005"/>
          <a:stretch/>
        </p:blipFill>
        <p:spPr bwMode="auto">
          <a:xfrm>
            <a:off x="8223145" y="443674"/>
            <a:ext cx="2661319" cy="235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">
            <a:extLst>
              <a:ext uri="{FF2B5EF4-FFF2-40B4-BE49-F238E27FC236}">
                <a16:creationId xmlns:a16="http://schemas.microsoft.com/office/drawing/2014/main" id="{3D858AFB-D62C-478C-B886-0A1247E24F7F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E24D87"/>
          </a:solidFill>
        </p:grpSpPr>
        <p:sp>
          <p:nvSpPr>
            <p:cNvPr id="5" name="12121">
              <a:extLst>
                <a:ext uri="{FF2B5EF4-FFF2-40B4-BE49-F238E27FC236}">
                  <a16:creationId xmlns:a16="http://schemas.microsoft.com/office/drawing/2014/main" id="{6D670479-DFBD-4AA5-8730-5A0FD709DDF6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" name="1111">
              <a:extLst>
                <a:ext uri="{FF2B5EF4-FFF2-40B4-BE49-F238E27FC236}">
                  <a16:creationId xmlns:a16="http://schemas.microsoft.com/office/drawing/2014/main" id="{09090C2D-90D7-4F54-8DB4-63E4CA7B4B76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1">
            <a:extLst>
              <a:ext uri="{FF2B5EF4-FFF2-40B4-BE49-F238E27FC236}">
                <a16:creationId xmlns:a16="http://schemas.microsoft.com/office/drawing/2014/main" id="{10990043-76E2-4B16-8781-6233ECA7FB0E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Too  &amp;  Enough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8A7EA2-AE8D-4F29-AA27-738E946E82CB}"/>
              </a:ext>
            </a:extLst>
          </p:cNvPr>
          <p:cNvSpPr txBox="1"/>
          <p:nvPr/>
        </p:nvSpPr>
        <p:spPr>
          <a:xfrm>
            <a:off x="746766" y="3036979"/>
            <a:ext cx="6702545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FF0000"/>
                </a:solidFill>
              </a:rPr>
              <a:t>enough</a:t>
            </a:r>
            <a:r>
              <a:rPr lang="en-US" sz="2400" b="0" i="0" u="none" strike="noStrike" dirty="0"/>
              <a:t> … </a:t>
            </a:r>
            <a:r>
              <a:rPr lang="en-US" sz="2000" b="0" i="0" u="none" strike="noStrike" dirty="0"/>
              <a:t>(sufficient)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goes </a:t>
            </a:r>
            <a:r>
              <a:rPr lang="en-US" sz="2400" b="1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before</a:t>
            </a:r>
            <a:r>
              <a:rPr lang="en-US" sz="2400" dirty="0"/>
              <a:t> nouns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 will buy a bike. He has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>
                <a:solidFill>
                  <a:srgbClr val="0070C0"/>
                </a:solidFill>
              </a:rPr>
              <a:t> money.</a:t>
            </a:r>
          </a:p>
          <a:p>
            <a:endParaRPr lang="ar-SA" dirty="0">
              <a:solidFill>
                <a:srgbClr val="0070C0"/>
              </a:solidFill>
            </a:endParaRPr>
          </a:p>
        </p:txBody>
      </p:sp>
      <p:grpSp>
        <p:nvGrpSpPr>
          <p:cNvPr id="10" name="Group 465">
            <a:extLst>
              <a:ext uri="{FF2B5EF4-FFF2-40B4-BE49-F238E27FC236}">
                <a16:creationId xmlns:a16="http://schemas.microsoft.com/office/drawing/2014/main" id="{AEC03F96-873F-4E0A-9418-3B052F09CF5F}"/>
              </a:ext>
            </a:extLst>
          </p:cNvPr>
          <p:cNvGrpSpPr/>
          <p:nvPr/>
        </p:nvGrpSpPr>
        <p:grpSpPr>
          <a:xfrm>
            <a:off x="647209" y="1391086"/>
            <a:ext cx="2645912" cy="892111"/>
            <a:chOff x="5080136" y="761670"/>
            <a:chExt cx="2645912" cy="892111"/>
          </a:xfrm>
        </p:grpSpPr>
        <p:sp>
          <p:nvSpPr>
            <p:cNvPr id="11" name="Freeform: Shape 443">
              <a:extLst>
                <a:ext uri="{FF2B5EF4-FFF2-40B4-BE49-F238E27FC236}">
                  <a16:creationId xmlns:a16="http://schemas.microsoft.com/office/drawing/2014/main" id="{00E3CC36-7973-481A-AAFC-16B384765DC8}"/>
                </a:ext>
              </a:extLst>
            </p:cNvPr>
            <p:cNvSpPr/>
            <p:nvPr/>
          </p:nvSpPr>
          <p:spPr>
            <a:xfrm rot="10417065" flipH="1" flipV="1">
              <a:off x="5080136" y="761670"/>
              <a:ext cx="2462446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TextBox 416">
              <a:extLst>
                <a:ext uri="{FF2B5EF4-FFF2-40B4-BE49-F238E27FC236}">
                  <a16:creationId xmlns:a16="http://schemas.microsoft.com/office/drawing/2014/main" id="{6B2ABE5D-2F20-4235-B69C-CEB4D08E6E7F}"/>
                </a:ext>
              </a:extLst>
            </p:cNvPr>
            <p:cNvSpPr txBox="1"/>
            <p:nvPr/>
          </p:nvSpPr>
          <p:spPr>
            <a:xfrm>
              <a:off x="5179694" y="882788"/>
              <a:ext cx="2546354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Choose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9EA7F82-E4F2-4751-B3EA-635F647AA9F2}"/>
              </a:ext>
            </a:extLst>
          </p:cNvPr>
          <p:cNvSpPr txBox="1"/>
          <p:nvPr/>
        </p:nvSpPr>
        <p:spPr>
          <a:xfrm>
            <a:off x="3414656" y="1144103"/>
            <a:ext cx="3703774" cy="113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2.  It’s hot </a:t>
            </a:r>
            <a:r>
              <a:rPr lang="en-US" sz="2400" dirty="0">
                <a:solidFill>
                  <a:srgbClr val="FF0000"/>
                </a:solidFill>
              </a:rPr>
              <a:t>enough</a:t>
            </a:r>
            <a:r>
              <a:rPr lang="en-US" sz="2400" dirty="0"/>
              <a:t>.</a:t>
            </a:r>
          </a:p>
        </p:txBody>
      </p:sp>
      <p:pic>
        <p:nvPicPr>
          <p:cNvPr id="7172" name="Picture 4" descr="Premium Photo | A cup of tea in the hands of a man and a woman. selective  focus.">
            <a:extLst>
              <a:ext uri="{FF2B5EF4-FFF2-40B4-BE49-F238E27FC236}">
                <a16:creationId xmlns:a16="http://schemas.microsoft.com/office/drawing/2014/main" id="{F23322E9-13BA-4751-AAE2-B5A96B571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29030" r="25005"/>
          <a:stretch/>
        </p:blipFill>
        <p:spPr bwMode="auto">
          <a:xfrm>
            <a:off x="8223145" y="443674"/>
            <a:ext cx="2661319" cy="235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ree Image Of Bicycle, Download Free Clip Art, Free Clip Art on Clipart  Library">
            <a:extLst>
              <a:ext uri="{FF2B5EF4-FFF2-40B4-BE49-F238E27FC236}">
                <a16:creationId xmlns:a16="http://schemas.microsoft.com/office/drawing/2014/main" id="{AF306EC2-B418-4C42-A57E-D5563E74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64" y="3596269"/>
            <a:ext cx="2077328" cy="1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F57C55-5680-425B-8C9B-6903BF8A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265" y1="20435" x2="18265" y2="20435"/>
                        <a14:foregroundMark x1="22374" y1="11304" x2="22374" y2="11304"/>
                        <a14:foregroundMark x1="19635" y1="9565" x2="16895" y2="8696"/>
                        <a14:foregroundMark x1="10959" y1="6522" x2="10959" y2="6522"/>
                        <a14:foregroundMark x1="28311" y1="9130" x2="28311" y2="9130"/>
                        <a14:foregroundMark x1="30137" y1="16957" x2="28311" y2="18696"/>
                        <a14:foregroundMark x1="24658" y1="19565" x2="21918" y2="19130"/>
                        <a14:foregroundMark x1="6849" y1="20435" x2="6849" y2="20435"/>
                        <a14:foregroundMark x1="8676" y1="18261" x2="8676" y2="18261"/>
                        <a14:foregroundMark x1="21005" y1="14783" x2="21005" y2="14783"/>
                        <a14:foregroundMark x1="27854" y1="13043" x2="27854" y2="13043"/>
                        <a14:foregroundMark x1="27397" y1="15217" x2="27397" y2="15217"/>
                        <a14:foregroundMark x1="21005" y1="14348" x2="21005" y2="14348"/>
                        <a14:foregroundMark x1="31963" y1="8696" x2="31963" y2="8696"/>
                        <a14:foregroundMark x1="21918" y1="4783" x2="21918" y2="4783"/>
                        <a14:foregroundMark x1="23744" y1="4783" x2="23744" y2="4783"/>
                        <a14:foregroundMark x1="27854" y1="8696" x2="27854" y2="8696"/>
                        <a14:foregroundMark x1="16895" y1="4348" x2="16895" y2="4348"/>
                        <a14:foregroundMark x1="15525" y1="4348" x2="15525" y2="4348"/>
                        <a14:foregroundMark x1="31507" y1="7391" x2="31507" y2="7391"/>
                        <a14:foregroundMark x1="55708" y1="31304" x2="55708" y2="31304"/>
                        <a14:foregroundMark x1="59361" y1="44348" x2="59361" y2="44348"/>
                        <a14:foregroundMark x1="71233" y1="35217" x2="71233" y2="35217"/>
                        <a14:foregroundMark x1="75342" y1="35217" x2="75342" y2="35217"/>
                        <a14:foregroundMark x1="86758" y1="38261" x2="86758" y2="38261"/>
                        <a14:foregroundMark x1="53881" y1="43478" x2="53881" y2="43478"/>
                        <a14:foregroundMark x1="26484" y1="4783" x2="26484" y2="4783"/>
                        <a14:foregroundMark x1="29680" y1="4783" x2="29680" y2="4783"/>
                        <a14:foregroundMark x1="34703" y1="5652" x2="34703" y2="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17" y="3212477"/>
            <a:ext cx="2294573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">
            <a:extLst>
              <a:ext uri="{FF2B5EF4-FFF2-40B4-BE49-F238E27FC236}">
                <a16:creationId xmlns:a16="http://schemas.microsoft.com/office/drawing/2014/main" id="{3D858AFB-D62C-478C-B886-0A1247E24F7F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E24D87"/>
          </a:solidFill>
        </p:grpSpPr>
        <p:sp>
          <p:nvSpPr>
            <p:cNvPr id="5" name="12121">
              <a:extLst>
                <a:ext uri="{FF2B5EF4-FFF2-40B4-BE49-F238E27FC236}">
                  <a16:creationId xmlns:a16="http://schemas.microsoft.com/office/drawing/2014/main" id="{6D670479-DFBD-4AA5-8730-5A0FD709DDF6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" name="1111">
              <a:extLst>
                <a:ext uri="{FF2B5EF4-FFF2-40B4-BE49-F238E27FC236}">
                  <a16:creationId xmlns:a16="http://schemas.microsoft.com/office/drawing/2014/main" id="{09090C2D-90D7-4F54-8DB4-63E4CA7B4B76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7" name="1">
            <a:extLst>
              <a:ext uri="{FF2B5EF4-FFF2-40B4-BE49-F238E27FC236}">
                <a16:creationId xmlns:a16="http://schemas.microsoft.com/office/drawing/2014/main" id="{10990043-76E2-4B16-8781-6233ECA7FB0E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Too  &amp;  Enough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8A7EA2-AE8D-4F29-AA27-738E946E82CB}"/>
              </a:ext>
            </a:extLst>
          </p:cNvPr>
          <p:cNvSpPr txBox="1"/>
          <p:nvPr/>
        </p:nvSpPr>
        <p:spPr>
          <a:xfrm>
            <a:off x="819918" y="1281331"/>
            <a:ext cx="1044549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Too</a:t>
            </a:r>
            <a:r>
              <a:rPr lang="en-US" sz="2400" dirty="0"/>
              <a:t> /  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/>
              <a:t>  are followed by an </a:t>
            </a:r>
            <a:r>
              <a:rPr lang="en-US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infinitive phrase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 is </a:t>
            </a:r>
            <a:r>
              <a:rPr lang="en-US" sz="2400" b="1" dirty="0">
                <a:solidFill>
                  <a:srgbClr val="FF0000"/>
                </a:solidFill>
              </a:rPr>
              <a:t>too</a:t>
            </a:r>
            <a:r>
              <a:rPr lang="en-US" sz="2400" dirty="0">
                <a:solidFill>
                  <a:srgbClr val="0070C0"/>
                </a:solidFill>
              </a:rPr>
              <a:t> young </a:t>
            </a:r>
            <a:r>
              <a:rPr lang="en-US" sz="2400" u="sng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 drive a car</a:t>
            </a:r>
            <a:r>
              <a:rPr lang="en-US" sz="2400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 is tall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u="sng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 play basketball</a:t>
            </a:r>
            <a:r>
              <a:rPr lang="en-US" sz="2400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  <a:p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" name="وسيلة الشرح: خط مع حد وشريط تمييز 1">
            <a:extLst>
              <a:ext uri="{FF2B5EF4-FFF2-40B4-BE49-F238E27FC236}">
                <a16:creationId xmlns:a16="http://schemas.microsoft.com/office/drawing/2014/main" id="{79CF03BD-2491-4489-BD77-1114BDA1574C}"/>
              </a:ext>
            </a:extLst>
          </p:cNvPr>
          <p:cNvSpPr/>
          <p:nvPr/>
        </p:nvSpPr>
        <p:spPr>
          <a:xfrm>
            <a:off x="8989218" y="605490"/>
            <a:ext cx="2537963" cy="856873"/>
          </a:xfrm>
          <a:prstGeom prst="accentBorderCallout1">
            <a:avLst>
              <a:gd name="adj1" fmla="val 18750"/>
              <a:gd name="adj2" fmla="val -8333"/>
              <a:gd name="adj3" fmla="val 94940"/>
              <a:gd name="adj4" fmla="val -465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  +  verb ……….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11">
            <a:extLst>
              <a:ext uri="{FF2B5EF4-FFF2-40B4-BE49-F238E27FC236}">
                <a16:creationId xmlns:a16="http://schemas.microsoft.com/office/drawing/2014/main" id="{AD3B7BAD-BD29-4E5B-9F05-A8CBDF86F83C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E24D87"/>
          </a:solidFill>
        </p:grpSpPr>
        <p:sp>
          <p:nvSpPr>
            <p:cNvPr id="8" name="12121">
              <a:extLst>
                <a:ext uri="{FF2B5EF4-FFF2-40B4-BE49-F238E27FC236}">
                  <a16:creationId xmlns:a16="http://schemas.microsoft.com/office/drawing/2014/main" id="{1D1486AF-D75D-47C6-ACDF-18E5FF0421E8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9" name="1111">
              <a:extLst>
                <a:ext uri="{FF2B5EF4-FFF2-40B4-BE49-F238E27FC236}">
                  <a16:creationId xmlns:a16="http://schemas.microsoft.com/office/drawing/2014/main" id="{217BBF0E-7B9B-48B1-A6ED-72607DC68847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id="{A81047F0-CA90-4D75-88DA-7635545E12B8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Too  &amp;  Enough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cxnSp>
        <p:nvCxnSpPr>
          <p:cNvPr id="11" name="66">
            <a:extLst>
              <a:ext uri="{FF2B5EF4-FFF2-40B4-BE49-F238E27FC236}">
                <a16:creationId xmlns:a16="http://schemas.microsoft.com/office/drawing/2014/main" id="{B35550BE-8BAD-447C-9421-5F4F66A54B41}"/>
              </a:ext>
            </a:extLst>
          </p:cNvPr>
          <p:cNvCxnSpPr/>
          <p:nvPr/>
        </p:nvCxnSpPr>
        <p:spPr>
          <a:xfrm>
            <a:off x="6096000" y="1086669"/>
            <a:ext cx="4763" cy="270543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14644CF-6500-446B-B322-18487D6F2C35}"/>
              </a:ext>
            </a:extLst>
          </p:cNvPr>
          <p:cNvSpPr txBox="1"/>
          <p:nvPr/>
        </p:nvSpPr>
        <p:spPr>
          <a:xfrm>
            <a:off x="560891" y="1090565"/>
            <a:ext cx="516029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b="1" i="0" u="none" strike="noStrike" baseline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before</a:t>
            </a:r>
            <a:r>
              <a:rPr lang="en-US" sz="2400" dirty="0"/>
              <a:t>   Adj &amp; Adv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 is </a:t>
            </a:r>
            <a:r>
              <a:rPr lang="en-US" sz="2400" b="1" dirty="0">
                <a:solidFill>
                  <a:srgbClr val="FF0000"/>
                </a:solidFill>
              </a:rPr>
              <a:t>too</a:t>
            </a:r>
            <a:r>
              <a:rPr lang="en-US" sz="2400" dirty="0">
                <a:solidFill>
                  <a:srgbClr val="0070C0"/>
                </a:solidFill>
              </a:rPr>
              <a:t> tall.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You’re talking </a:t>
            </a:r>
            <a:r>
              <a:rPr lang="en-US" sz="2400" b="1" dirty="0">
                <a:solidFill>
                  <a:srgbClr val="FF0000"/>
                </a:solidFill>
              </a:rPr>
              <a:t>too</a:t>
            </a:r>
            <a:r>
              <a:rPr lang="en-US" sz="2400" dirty="0">
                <a:solidFill>
                  <a:srgbClr val="0070C0"/>
                </a:solidFill>
              </a:rPr>
              <a:t> loudly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E5EA62F-87AF-4F7E-BE32-F057C31C1594}"/>
              </a:ext>
            </a:extLst>
          </p:cNvPr>
          <p:cNvSpPr txBox="1"/>
          <p:nvPr/>
        </p:nvSpPr>
        <p:spPr>
          <a:xfrm>
            <a:off x="6470810" y="1086669"/>
            <a:ext cx="5402097" cy="3539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b="1" i="0" u="none" strike="noStrike" baseline="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after</a:t>
            </a:r>
            <a:r>
              <a:rPr lang="en-US" sz="2400" dirty="0"/>
              <a:t>   Adj &amp; Adv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He’s tall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You’re talking loudly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>
                <a:solidFill>
                  <a:srgbClr val="0070C0"/>
                </a:solidFill>
              </a:rPr>
              <a:t>.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before</a:t>
            </a:r>
            <a:r>
              <a:rPr lang="en-US" sz="2400" dirty="0"/>
              <a:t> nouns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</a:rPr>
              <a:t>He has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>
                <a:solidFill>
                  <a:srgbClr val="0070C0"/>
                </a:solidFill>
              </a:rPr>
              <a:t> money.</a:t>
            </a:r>
          </a:p>
        </p:txBody>
      </p:sp>
      <p:grpSp>
        <p:nvGrpSpPr>
          <p:cNvPr id="17" name="111">
            <a:extLst>
              <a:ext uri="{FF2B5EF4-FFF2-40B4-BE49-F238E27FC236}">
                <a16:creationId xmlns:a16="http://schemas.microsoft.com/office/drawing/2014/main" id="{B6F348BA-412A-4480-A711-A5A43445D516}"/>
              </a:ext>
            </a:extLst>
          </p:cNvPr>
          <p:cNvGrpSpPr/>
          <p:nvPr/>
        </p:nvGrpSpPr>
        <p:grpSpPr>
          <a:xfrm>
            <a:off x="560891" y="1147724"/>
            <a:ext cx="3114922" cy="455119"/>
            <a:chOff x="3562350" y="-2391420"/>
            <a:chExt cx="4033224" cy="1060705"/>
          </a:xfrm>
          <a:solidFill>
            <a:srgbClr val="00B050"/>
          </a:solidFill>
        </p:grpSpPr>
        <p:sp>
          <p:nvSpPr>
            <p:cNvPr id="18" name="12121">
              <a:extLst>
                <a:ext uri="{FF2B5EF4-FFF2-40B4-BE49-F238E27FC236}">
                  <a16:creationId xmlns:a16="http://schemas.microsoft.com/office/drawing/2014/main" id="{09802EC1-F1DC-4D86-BA6D-11A7910F460B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9" name="1111">
              <a:extLst>
                <a:ext uri="{FF2B5EF4-FFF2-40B4-BE49-F238E27FC236}">
                  <a16:creationId xmlns:a16="http://schemas.microsoft.com/office/drawing/2014/main" id="{5588DF95-56B2-4180-BC71-A29CC04949D7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20" name="1">
            <a:extLst>
              <a:ext uri="{FF2B5EF4-FFF2-40B4-BE49-F238E27FC236}">
                <a16:creationId xmlns:a16="http://schemas.microsoft.com/office/drawing/2014/main" id="{D72DF139-DFAC-4F08-A6BB-AF4D1DFDDC20}"/>
              </a:ext>
            </a:extLst>
          </p:cNvPr>
          <p:cNvSpPr txBox="1">
            <a:spLocks/>
          </p:cNvSpPr>
          <p:nvPr/>
        </p:nvSpPr>
        <p:spPr>
          <a:xfrm>
            <a:off x="631496" y="1193312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Too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21" name="111">
            <a:extLst>
              <a:ext uri="{FF2B5EF4-FFF2-40B4-BE49-F238E27FC236}">
                <a16:creationId xmlns:a16="http://schemas.microsoft.com/office/drawing/2014/main" id="{35449778-153F-455D-8091-8C2FD251C6F9}"/>
              </a:ext>
            </a:extLst>
          </p:cNvPr>
          <p:cNvGrpSpPr/>
          <p:nvPr/>
        </p:nvGrpSpPr>
        <p:grpSpPr>
          <a:xfrm>
            <a:off x="6470810" y="1153359"/>
            <a:ext cx="3114922" cy="455119"/>
            <a:chOff x="3562350" y="-2391420"/>
            <a:chExt cx="4033224" cy="1060705"/>
          </a:xfrm>
          <a:solidFill>
            <a:srgbClr val="00B050"/>
          </a:solidFill>
        </p:grpSpPr>
        <p:sp>
          <p:nvSpPr>
            <p:cNvPr id="22" name="12121">
              <a:extLst>
                <a:ext uri="{FF2B5EF4-FFF2-40B4-BE49-F238E27FC236}">
                  <a16:creationId xmlns:a16="http://schemas.microsoft.com/office/drawing/2014/main" id="{FB789A0C-8D84-4042-8680-6812061527D8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3" name="1111">
              <a:extLst>
                <a:ext uri="{FF2B5EF4-FFF2-40B4-BE49-F238E27FC236}">
                  <a16:creationId xmlns:a16="http://schemas.microsoft.com/office/drawing/2014/main" id="{A6AC7BDC-EF57-4396-AE86-3049DD6E089C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24" name="1">
            <a:extLst>
              <a:ext uri="{FF2B5EF4-FFF2-40B4-BE49-F238E27FC236}">
                <a16:creationId xmlns:a16="http://schemas.microsoft.com/office/drawing/2014/main" id="{11BDC12D-9891-40B3-9B57-354563EC75AE}"/>
              </a:ext>
            </a:extLst>
          </p:cNvPr>
          <p:cNvSpPr txBox="1">
            <a:spLocks/>
          </p:cNvSpPr>
          <p:nvPr/>
        </p:nvSpPr>
        <p:spPr>
          <a:xfrm>
            <a:off x="6541415" y="1198947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Enough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C0E0DD3-1279-4A02-B093-573FB6ABBCFE}"/>
              </a:ext>
            </a:extLst>
          </p:cNvPr>
          <p:cNvGrpSpPr/>
          <p:nvPr/>
        </p:nvGrpSpPr>
        <p:grpSpPr>
          <a:xfrm>
            <a:off x="1407550" y="4722655"/>
            <a:ext cx="3297096" cy="1757395"/>
            <a:chOff x="527601" y="1120562"/>
            <a:chExt cx="4251610" cy="1469286"/>
          </a:xfrm>
        </p:grpSpPr>
        <p:pic>
          <p:nvPicPr>
            <p:cNvPr id="26" name="صورة 25">
              <a:hlinkClick r:id="rId2" action="ppaction://hlinksldjump"/>
              <a:extLst>
                <a:ext uri="{FF2B5EF4-FFF2-40B4-BE49-F238E27FC236}">
                  <a16:creationId xmlns:a16="http://schemas.microsoft.com/office/drawing/2014/main" id="{55B31BA4-CB76-4FB9-9E34-A5C266C6D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9" t="41600" r="28002" b="45800"/>
            <a:stretch/>
          </p:blipFill>
          <p:spPr>
            <a:xfrm rot="286207">
              <a:off x="527601" y="1120562"/>
              <a:ext cx="4251610" cy="1469286"/>
            </a:xfrm>
            <a:prstGeom prst="rect">
              <a:avLst/>
            </a:prstGeom>
          </p:spPr>
        </p:pic>
        <p:sp>
          <p:nvSpPr>
            <p:cNvPr id="27" name="TextBox 39">
              <a:hlinkClick r:id="rId4" action="ppaction://hlinksldjump"/>
              <a:extLst>
                <a:ext uri="{FF2B5EF4-FFF2-40B4-BE49-F238E27FC236}">
                  <a16:creationId xmlns:a16="http://schemas.microsoft.com/office/drawing/2014/main" id="{3100CECF-B6D3-49BD-88A8-7C1DE5CC2E3B}"/>
                </a:ext>
              </a:extLst>
            </p:cNvPr>
            <p:cNvSpPr txBox="1"/>
            <p:nvPr/>
          </p:nvSpPr>
          <p:spPr>
            <a:xfrm>
              <a:off x="889399" y="1550524"/>
              <a:ext cx="3767195" cy="49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rgbClr val="FFFF00"/>
                  </a:solidFill>
                  <a:latin typeface="Comic Sans MS" panose="030F0702030302020204" pitchFamily="66" charset="0"/>
                  <a:ea typeface="方正综艺简体" panose="02010601030101010101" pitchFamily="2" charset="-122"/>
                </a:rPr>
                <a:t>Additional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rgbClr val="FFFF00"/>
                  </a:solidFill>
                  <a:latin typeface="Comic Sans MS" panose="030F0702030302020204" pitchFamily="66" charset="0"/>
                  <a:ea typeface="方正综艺简体" panose="02010601030101010101" pitchFamily="2" charset="-122"/>
                </a:rPr>
                <a:t>Language Builder</a:t>
              </a:r>
              <a:endParaRPr lang="zh-CN" altLang="en-US" sz="2800" b="1" dirty="0">
                <a:solidFill>
                  <a:srgbClr val="FFFF00"/>
                </a:solidFill>
                <a:latin typeface="Comic Sans MS" panose="030F0702030302020204" pitchFamily="66" charset="0"/>
                <a:ea typeface="方正综艺简体" panose="02010601030101010101" pitchFamily="2" charset="-122"/>
              </a:endParaRPr>
            </a:p>
          </p:txBody>
        </p:sp>
      </p:grpSp>
      <p:pic>
        <p:nvPicPr>
          <p:cNvPr id="28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DE9D8857-AB1F-4574-8457-BDE72928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8073" y="5530725"/>
            <a:ext cx="1168372" cy="10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243EB8C-A89F-43FF-99A2-C971B953CA9C}"/>
              </a:ext>
            </a:extLst>
          </p:cNvPr>
          <p:cNvSpPr txBox="1"/>
          <p:nvPr/>
        </p:nvSpPr>
        <p:spPr>
          <a:xfrm>
            <a:off x="1172817" y="3707296"/>
            <a:ext cx="31208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Too + </a:t>
            </a:r>
            <a:r>
              <a:rPr lang="en-US" sz="2400" b="1" dirty="0">
                <a:solidFill>
                  <a:srgbClr val="0033CC"/>
                </a:solidFill>
              </a:rPr>
              <a:t>adj or adv</a:t>
            </a:r>
            <a:endParaRPr lang="ar-SA" sz="2400" b="1" dirty="0">
              <a:solidFill>
                <a:srgbClr val="0033CC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7FE3AD3-AF00-47DD-916F-D3048385F39A}"/>
              </a:ext>
            </a:extLst>
          </p:cNvPr>
          <p:cNvSpPr txBox="1"/>
          <p:nvPr/>
        </p:nvSpPr>
        <p:spPr>
          <a:xfrm>
            <a:off x="6649278" y="5236927"/>
            <a:ext cx="40849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Adj or adv </a:t>
            </a:r>
            <a:r>
              <a:rPr lang="en-US" sz="2400" b="1" dirty="0">
                <a:solidFill>
                  <a:srgbClr val="FF0000"/>
                </a:solidFill>
              </a:rPr>
              <a:t>+ enough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Enough + </a:t>
            </a:r>
            <a:r>
              <a:rPr lang="en-US" sz="2400" b="1" dirty="0">
                <a:solidFill>
                  <a:srgbClr val="0033CC"/>
                </a:solidFill>
              </a:rPr>
              <a:t>noun</a:t>
            </a:r>
            <a:endParaRPr lang="ar-SA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0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2" descr="Exercise Clip Art Treadmill | Clipart Panda - Free Clipart Images | Exercise  for kids, Jumping jacks, Yoga for kids">
            <a:extLst>
              <a:ext uri="{FF2B5EF4-FFF2-40B4-BE49-F238E27FC236}">
                <a16:creationId xmlns:a16="http://schemas.microsoft.com/office/drawing/2014/main" id="{1A33B48C-CBF9-4E80-83C5-FEBFF6327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"/>
          <a:stretch/>
        </p:blipFill>
        <p:spPr bwMode="auto">
          <a:xfrm>
            <a:off x="4191000" y="2204864"/>
            <a:ext cx="3810000" cy="38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9A3A6DF-DD4E-44B5-BF7F-796F2D0B5B2F}"/>
              </a:ext>
            </a:extLst>
          </p:cNvPr>
          <p:cNvSpPr txBox="1"/>
          <p:nvPr/>
        </p:nvSpPr>
        <p:spPr>
          <a:xfrm>
            <a:off x="3935760" y="1412777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0066FF"/>
                </a:solidFill>
              </a:rPr>
              <a:t>Practice makes Perfect</a:t>
            </a:r>
            <a:endParaRPr lang="ar-SA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5">
            <a:extLst>
              <a:ext uri="{FF2B5EF4-FFF2-40B4-BE49-F238E27FC236}">
                <a16:creationId xmlns:a16="http://schemas.microsoft.com/office/drawing/2014/main" id="{1288A619-E468-4FCB-BCB6-207E4E6141F6}"/>
              </a:ext>
            </a:extLst>
          </p:cNvPr>
          <p:cNvGrpSpPr/>
          <p:nvPr/>
        </p:nvGrpSpPr>
        <p:grpSpPr>
          <a:xfrm>
            <a:off x="166905" y="312774"/>
            <a:ext cx="10306023" cy="892111"/>
            <a:chOff x="4957482" y="801476"/>
            <a:chExt cx="10306023" cy="892111"/>
          </a:xfrm>
        </p:grpSpPr>
        <p:sp>
          <p:nvSpPr>
            <p:cNvPr id="5" name="Freeform: Shape 443">
              <a:extLst>
                <a:ext uri="{FF2B5EF4-FFF2-40B4-BE49-F238E27FC236}">
                  <a16:creationId xmlns:a16="http://schemas.microsoft.com/office/drawing/2014/main" id="{53B12410-D82F-401E-8A3E-5BC273C33BCE}"/>
                </a:ext>
              </a:extLst>
            </p:cNvPr>
            <p:cNvSpPr/>
            <p:nvPr/>
          </p:nvSpPr>
          <p:spPr>
            <a:xfrm rot="10417065" flipH="1" flipV="1">
              <a:off x="4957482" y="801476"/>
              <a:ext cx="2699121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99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TextBox 416">
              <a:extLst>
                <a:ext uri="{FF2B5EF4-FFF2-40B4-BE49-F238E27FC236}">
                  <a16:creationId xmlns:a16="http://schemas.microsoft.com/office/drawing/2014/main" id="{669039DE-FDA7-4886-A14E-9BB8902B770C}"/>
                </a:ext>
              </a:extLst>
            </p:cNvPr>
            <p:cNvSpPr txBox="1"/>
            <p:nvPr/>
          </p:nvSpPr>
          <p:spPr>
            <a:xfrm>
              <a:off x="5301613" y="955145"/>
              <a:ext cx="9961892" cy="584775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txBody>
            <a:bodyPr wrap="square" lIns="108000" rIns="108000" rtlCol="0">
              <a:spAutoFit/>
            </a:bodyPr>
            <a:lstStyle/>
            <a:p>
              <a:pPr algn="l"/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Insert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	</a:t>
              </a:r>
              <a:r>
                <a:rPr lang="en-US" sz="2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too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or </a:t>
              </a:r>
              <a:r>
                <a:rPr lang="en-US" sz="2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enough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into the correct place in each sentence </a:t>
              </a: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BD654A-BDFB-4B6C-8BD5-5C799D556C45}"/>
              </a:ext>
            </a:extLst>
          </p:cNvPr>
          <p:cNvSpPr txBox="1"/>
          <p:nvPr/>
        </p:nvSpPr>
        <p:spPr>
          <a:xfrm>
            <a:off x="2907246" y="1352140"/>
            <a:ext cx="6583680" cy="5324535"/>
          </a:xfrm>
          <a:prstGeom prst="rect">
            <a:avLst/>
          </a:prstGeom>
          <a:solidFill>
            <a:srgbClr val="FEF6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>
              <a:buFont typeface="+mj-lt"/>
              <a:buAutoNum type="arabicPeriod"/>
              <a:defRPr sz="2000" b="0" i="0" u="none" strike="noStrike" baseline="0">
                <a:latin typeface="+mj-lt"/>
              </a:defRPr>
            </a:lvl1pPr>
          </a:lstStyle>
          <a:p>
            <a:r>
              <a:rPr lang="en-US" dirty="0"/>
              <a:t>This house is big. (too)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You’re driving quickly. (enough)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have bathrooms for everybody. (enough)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I’m not rich to buy that house. (enough)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You’re walking slowly. (too)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You’re short to play basketball. (too)</a:t>
            </a:r>
          </a:p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E80CA3-E049-48C0-87EE-942B192FA6B7}"/>
              </a:ext>
            </a:extLst>
          </p:cNvPr>
          <p:cNvSpPr txBox="1"/>
          <p:nvPr/>
        </p:nvSpPr>
        <p:spPr>
          <a:xfrm>
            <a:off x="3394926" y="1766668"/>
            <a:ext cx="6096000" cy="532453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>
              <a:buFont typeface="+mj-lt"/>
              <a:buAutoNum type="arabicPeriod"/>
              <a:defRPr sz="2000" b="0" i="0" u="none" strike="noStrike" baseline="0">
                <a:latin typeface="+mj-lt"/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This house is </a:t>
            </a:r>
            <a:r>
              <a:rPr lang="en-US" dirty="0">
                <a:solidFill>
                  <a:srgbClr val="FF0000"/>
                </a:solidFill>
              </a:rPr>
              <a:t>too</a:t>
            </a:r>
            <a:r>
              <a:rPr lang="en-US" dirty="0">
                <a:solidFill>
                  <a:srgbClr val="0033CC"/>
                </a:solidFill>
              </a:rPr>
              <a:t> big. 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You’re driving quickly </a:t>
            </a:r>
            <a:r>
              <a:rPr lang="en-US" dirty="0">
                <a:solidFill>
                  <a:srgbClr val="FF0000"/>
                </a:solidFill>
              </a:rPr>
              <a:t>enough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They have </a:t>
            </a:r>
            <a:r>
              <a:rPr lang="en-US" dirty="0">
                <a:solidFill>
                  <a:srgbClr val="FF0000"/>
                </a:solidFill>
              </a:rPr>
              <a:t>enough</a:t>
            </a:r>
            <a:r>
              <a:rPr lang="en-US" dirty="0">
                <a:solidFill>
                  <a:srgbClr val="0033CC"/>
                </a:solidFill>
              </a:rPr>
              <a:t> bathrooms for everybody. 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I’m not rich </a:t>
            </a:r>
            <a:r>
              <a:rPr lang="en-US" dirty="0">
                <a:solidFill>
                  <a:srgbClr val="FF0000"/>
                </a:solidFill>
              </a:rPr>
              <a:t>enough</a:t>
            </a:r>
            <a:r>
              <a:rPr lang="en-US" dirty="0">
                <a:solidFill>
                  <a:srgbClr val="0033CC"/>
                </a:solidFill>
              </a:rPr>
              <a:t> to buy that house.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You’re walking </a:t>
            </a:r>
            <a:r>
              <a:rPr lang="en-US" dirty="0">
                <a:solidFill>
                  <a:srgbClr val="FF0000"/>
                </a:solidFill>
              </a:rPr>
              <a:t>too</a:t>
            </a:r>
            <a:r>
              <a:rPr lang="en-US" dirty="0">
                <a:solidFill>
                  <a:srgbClr val="0033CC"/>
                </a:solidFill>
              </a:rPr>
              <a:t> slowly. 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You’re </a:t>
            </a:r>
            <a:r>
              <a:rPr lang="en-US" dirty="0">
                <a:solidFill>
                  <a:srgbClr val="FF0000"/>
                </a:solidFill>
              </a:rPr>
              <a:t>too</a:t>
            </a:r>
            <a:r>
              <a:rPr lang="en-US" dirty="0">
                <a:solidFill>
                  <a:srgbClr val="0033CC"/>
                </a:solidFill>
              </a:rPr>
              <a:t> short to play basketball. </a:t>
            </a:r>
          </a:p>
          <a:p>
            <a:pPr marL="0" indent="0">
              <a:buNone/>
            </a:pPr>
            <a:endParaRPr lang="ar-SA" dirty="0">
              <a:solidFill>
                <a:srgbClr val="0033CC"/>
              </a:solidFill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19C2A00-8803-472E-B4C3-6EDD062D25BB}"/>
              </a:ext>
            </a:extLst>
          </p:cNvPr>
          <p:cNvGrpSpPr/>
          <p:nvPr/>
        </p:nvGrpSpPr>
        <p:grpSpPr>
          <a:xfrm>
            <a:off x="2835427" y="1717900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3DD89015-B37D-405D-83AC-F453B4036C57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41A66E0-B878-4007-A3F1-DFFE647DE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746B197-4DBB-4B24-A14B-4333B3996F28}"/>
              </a:ext>
            </a:extLst>
          </p:cNvPr>
          <p:cNvGrpSpPr/>
          <p:nvPr/>
        </p:nvGrpSpPr>
        <p:grpSpPr>
          <a:xfrm>
            <a:off x="2835426" y="2641743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F77D53EC-874F-4474-B6A4-FB5B1B8739A1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AEDA34A-0616-470A-9C32-A9CB15388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80E9275-E209-4745-B738-0228717DA84F}"/>
              </a:ext>
            </a:extLst>
          </p:cNvPr>
          <p:cNvGrpSpPr/>
          <p:nvPr/>
        </p:nvGrpSpPr>
        <p:grpSpPr>
          <a:xfrm>
            <a:off x="2835426" y="3593463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D769C0E-4A1C-4193-BF55-29292363DDA4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D8AEE97-3404-437E-A612-1FA59B6E2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3341F86-EB48-4628-9C94-5EA77168F949}"/>
              </a:ext>
            </a:extLst>
          </p:cNvPr>
          <p:cNvGrpSpPr/>
          <p:nvPr/>
        </p:nvGrpSpPr>
        <p:grpSpPr>
          <a:xfrm>
            <a:off x="2835426" y="4440482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7B7732DB-9F42-4E42-8373-A549613F5913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0EAED27-8C30-4CAD-90E7-05E2F097A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1EB27E37-B9B5-4D5C-A50B-CA60FD36C579}"/>
              </a:ext>
            </a:extLst>
          </p:cNvPr>
          <p:cNvGrpSpPr/>
          <p:nvPr/>
        </p:nvGrpSpPr>
        <p:grpSpPr>
          <a:xfrm>
            <a:off x="2835426" y="5373157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FC1153BB-FF9C-49B2-8CEA-31F31139FF21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EDA6BFBD-1C5C-4F65-B284-A7A11DF6F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A59CB4C-6F02-473E-9EB3-B246A8F26A21}"/>
              </a:ext>
            </a:extLst>
          </p:cNvPr>
          <p:cNvGrpSpPr/>
          <p:nvPr/>
        </p:nvGrpSpPr>
        <p:grpSpPr>
          <a:xfrm>
            <a:off x="2835426" y="6250540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06B419B0-8145-4786-9A98-D5D83D7D0743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DE958F2-FD82-4E3F-8431-64314322D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52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5">
            <a:extLst>
              <a:ext uri="{FF2B5EF4-FFF2-40B4-BE49-F238E27FC236}">
                <a16:creationId xmlns:a16="http://schemas.microsoft.com/office/drawing/2014/main" id="{1288A619-E468-4FCB-BCB6-207E4E6141F6}"/>
              </a:ext>
            </a:extLst>
          </p:cNvPr>
          <p:cNvGrpSpPr/>
          <p:nvPr/>
        </p:nvGrpSpPr>
        <p:grpSpPr>
          <a:xfrm>
            <a:off x="154469" y="242776"/>
            <a:ext cx="10318459" cy="1019050"/>
            <a:chOff x="4945046" y="731478"/>
            <a:chExt cx="10318459" cy="1019050"/>
          </a:xfrm>
        </p:grpSpPr>
        <p:sp>
          <p:nvSpPr>
            <p:cNvPr id="5" name="Freeform: Shape 443">
              <a:extLst>
                <a:ext uri="{FF2B5EF4-FFF2-40B4-BE49-F238E27FC236}">
                  <a16:creationId xmlns:a16="http://schemas.microsoft.com/office/drawing/2014/main" id="{53B12410-D82F-401E-8A3E-5BC273C33BCE}"/>
                </a:ext>
              </a:extLst>
            </p:cNvPr>
            <p:cNvSpPr/>
            <p:nvPr/>
          </p:nvSpPr>
          <p:spPr>
            <a:xfrm rot="10417065" flipH="1" flipV="1">
              <a:off x="4945046" y="731478"/>
              <a:ext cx="3708820" cy="101905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7030A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TextBox 416">
              <a:extLst>
                <a:ext uri="{FF2B5EF4-FFF2-40B4-BE49-F238E27FC236}">
                  <a16:creationId xmlns:a16="http://schemas.microsoft.com/office/drawing/2014/main" id="{669039DE-FDA7-4886-A14E-9BB8902B770C}"/>
                </a:ext>
              </a:extLst>
            </p:cNvPr>
            <p:cNvSpPr txBox="1"/>
            <p:nvPr/>
          </p:nvSpPr>
          <p:spPr>
            <a:xfrm>
              <a:off x="5301613" y="955145"/>
              <a:ext cx="9961892" cy="584775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lIns="108000" rIns="108000" rtlCol="0">
              <a:spAutoFit/>
            </a:bodyPr>
            <a:lstStyle/>
            <a:p>
              <a:pPr algn="l"/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Complete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	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with an infinitive phrase</a:t>
              </a: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BD654A-BDFB-4B6C-8BD5-5C799D556C45}"/>
              </a:ext>
            </a:extLst>
          </p:cNvPr>
          <p:cNvSpPr txBox="1"/>
          <p:nvPr/>
        </p:nvSpPr>
        <p:spPr>
          <a:xfrm>
            <a:off x="2907246" y="1352140"/>
            <a:ext cx="6583680" cy="4708981"/>
          </a:xfrm>
          <a:prstGeom prst="rect">
            <a:avLst/>
          </a:prstGeom>
          <a:solidFill>
            <a:srgbClr val="FEF6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>
              <a:buFont typeface="+mj-lt"/>
              <a:buAutoNum type="arabicPeriod"/>
              <a:defRPr sz="2000" b="0" i="0" u="none" strike="noStrike" baseline="0">
                <a:latin typeface="+mj-lt"/>
              </a:defRPr>
            </a:lvl1pPr>
          </a:lstStyle>
          <a:p>
            <a:r>
              <a:rPr lang="en-US" dirty="0"/>
              <a:t>He was late ……... (too)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have time …….. (enough)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Ahmed is not fast …………... (enough)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She is sick …….. (too)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09A7EE1-037A-4462-A040-C5E51C5DDCB9}"/>
              </a:ext>
            </a:extLst>
          </p:cNvPr>
          <p:cNvSpPr txBox="1"/>
          <p:nvPr/>
        </p:nvSpPr>
        <p:spPr>
          <a:xfrm>
            <a:off x="3234248" y="1960838"/>
            <a:ext cx="6583680" cy="44012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>
              <a:buFont typeface="+mj-lt"/>
              <a:buAutoNum type="arabicPeriod"/>
              <a:defRPr sz="2000" b="0" i="0" u="none" strike="noStrike" baseline="0">
                <a:latin typeface="+mj-lt"/>
              </a:defRPr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He was </a:t>
            </a:r>
            <a:r>
              <a:rPr lang="en-US" b="1" u="sng" dirty="0">
                <a:solidFill>
                  <a:schemeClr val="accent1"/>
                </a:solidFill>
              </a:rPr>
              <a:t>too</a:t>
            </a:r>
            <a:r>
              <a:rPr lang="en-US" dirty="0">
                <a:solidFill>
                  <a:schemeClr val="accent1"/>
                </a:solidFill>
              </a:rPr>
              <a:t> late </a:t>
            </a:r>
            <a:r>
              <a:rPr lang="en-US" b="1" u="sng" dirty="0">
                <a:solidFill>
                  <a:schemeClr val="accent1"/>
                </a:solidFill>
              </a:rPr>
              <a:t>to catch the bus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They have </a:t>
            </a:r>
            <a:r>
              <a:rPr lang="en-US" b="1" u="sng" dirty="0">
                <a:solidFill>
                  <a:schemeClr val="accent1"/>
                </a:solidFill>
              </a:rPr>
              <a:t>enough</a:t>
            </a:r>
            <a:r>
              <a:rPr lang="en-US" dirty="0">
                <a:solidFill>
                  <a:schemeClr val="accent1"/>
                </a:solidFill>
              </a:rPr>
              <a:t> time </a:t>
            </a:r>
            <a:r>
              <a:rPr lang="en-US" b="1" u="sng" dirty="0">
                <a:solidFill>
                  <a:schemeClr val="accent1"/>
                </a:solidFill>
              </a:rPr>
              <a:t>to play football.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Ahmed is not fast </a:t>
            </a:r>
            <a:r>
              <a:rPr lang="en-US" b="1" i="1" u="sng" dirty="0">
                <a:solidFill>
                  <a:schemeClr val="accent1"/>
                </a:solidFill>
              </a:rPr>
              <a:t>enough to win the race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She is </a:t>
            </a:r>
            <a:r>
              <a:rPr lang="en-US" b="1" u="sng" dirty="0">
                <a:solidFill>
                  <a:schemeClr val="accent1"/>
                </a:solidFill>
              </a:rPr>
              <a:t>too</a:t>
            </a:r>
            <a:r>
              <a:rPr lang="en-US" dirty="0">
                <a:solidFill>
                  <a:schemeClr val="accent1"/>
                </a:solidFill>
              </a:rPr>
              <a:t> sick </a:t>
            </a:r>
            <a:r>
              <a:rPr lang="en-US" b="1" u="sng" dirty="0">
                <a:solidFill>
                  <a:schemeClr val="accent1"/>
                </a:solidFill>
              </a:rPr>
              <a:t>to leave the house today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6449FF17-B282-4466-8B3D-EFC59171D4BA}"/>
              </a:ext>
            </a:extLst>
          </p:cNvPr>
          <p:cNvGrpSpPr/>
          <p:nvPr/>
        </p:nvGrpSpPr>
        <p:grpSpPr>
          <a:xfrm>
            <a:off x="2835426" y="1891455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مستطيل: زوايا مستديرة 29">
              <a:extLst>
                <a:ext uri="{FF2B5EF4-FFF2-40B4-BE49-F238E27FC236}">
                  <a16:creationId xmlns:a16="http://schemas.microsoft.com/office/drawing/2014/main" id="{A4A857E3-8DC4-43AD-AF5D-20FF06023FF1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7A6F9EBE-7FA0-471F-B513-A8FD72101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33776CC5-5D1F-4955-BC26-C7D0E33EC30A}"/>
              </a:ext>
            </a:extLst>
          </p:cNvPr>
          <p:cNvGrpSpPr/>
          <p:nvPr/>
        </p:nvGrpSpPr>
        <p:grpSpPr>
          <a:xfrm>
            <a:off x="2801869" y="3135462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مستطيل: زوايا مستديرة 32">
              <a:extLst>
                <a:ext uri="{FF2B5EF4-FFF2-40B4-BE49-F238E27FC236}">
                  <a16:creationId xmlns:a16="http://schemas.microsoft.com/office/drawing/2014/main" id="{E93C655B-7157-4D78-B329-C89A656E337E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4713085-4849-4F06-886E-E6935F872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76965389-D7A6-4DAA-84EC-9096DA5A71EA}"/>
              </a:ext>
            </a:extLst>
          </p:cNvPr>
          <p:cNvGrpSpPr/>
          <p:nvPr/>
        </p:nvGrpSpPr>
        <p:grpSpPr>
          <a:xfrm>
            <a:off x="2768312" y="4379469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مستطيل: زوايا مستديرة 35">
              <a:extLst>
                <a:ext uri="{FF2B5EF4-FFF2-40B4-BE49-F238E27FC236}">
                  <a16:creationId xmlns:a16="http://schemas.microsoft.com/office/drawing/2014/main" id="{2E1414DC-232D-461C-85C4-6D558EABF689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AF5524CB-876F-4940-A184-822F4F16D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1D00E5BB-BBD7-4861-9ABD-784E9266FF8B}"/>
              </a:ext>
            </a:extLst>
          </p:cNvPr>
          <p:cNvGrpSpPr/>
          <p:nvPr/>
        </p:nvGrpSpPr>
        <p:grpSpPr>
          <a:xfrm>
            <a:off x="2764919" y="5382543"/>
            <a:ext cx="6449328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مستطيل: زوايا مستديرة 38">
              <a:extLst>
                <a:ext uri="{FF2B5EF4-FFF2-40B4-BE49-F238E27FC236}">
                  <a16:creationId xmlns:a16="http://schemas.microsoft.com/office/drawing/2014/main" id="{9B0D6185-3925-4A37-8F61-A55AAA1E50B9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4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B99EF4F0-2B78-43CA-B141-5B9A0AE12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Student running to catch school bus - Download Free Vectors, Clipart  Graphics &amp; Vector Art">
            <a:extLst>
              <a:ext uri="{FF2B5EF4-FFF2-40B4-BE49-F238E27FC236}">
                <a16:creationId xmlns:a16="http://schemas.microsoft.com/office/drawing/2014/main" id="{DDD2B26A-EFC0-4B07-8910-C3D635A9A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7" b="19251"/>
          <a:stretch/>
        </p:blipFill>
        <p:spPr bwMode="auto">
          <a:xfrm>
            <a:off x="309472" y="1389075"/>
            <a:ext cx="2143125" cy="14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الأطفال يلعبون كرة القدم | Art activities for kids, Kids art projects, Kids  initial">
            <a:extLst>
              <a:ext uri="{FF2B5EF4-FFF2-40B4-BE49-F238E27FC236}">
                <a16:creationId xmlns:a16="http://schemas.microsoft.com/office/drawing/2014/main" id="{BEBF5D6E-C82B-4FE5-967A-E6F6EF0B9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3" b="94624" l="8615" r="100000">
                        <a14:foregroundMark x1="20000" y1="13671" x2="20000" y2="13671"/>
                        <a14:foregroundMark x1="86000" y1="14132" x2="86000" y2="14132"/>
                        <a14:foregroundMark x1="88000" y1="18740" x2="88000" y2="18740"/>
                        <a14:foregroundMark x1="88000" y1="15668" x2="88000" y2="15668"/>
                        <a14:foregroundMark x1="20000" y1="12596" x2="20000" y2="12596"/>
                        <a14:foregroundMark x1="29231" y1="33026" x2="29231" y2="33026"/>
                        <a14:foregroundMark x1="27231" y1="33487" x2="27231" y2="33487"/>
                        <a14:foregroundMark x1="53846" y1="69739" x2="53846" y2="67588"/>
                        <a14:foregroundMark x1="42000" y1="53917" x2="42000" y2="53917"/>
                        <a14:foregroundMark x1="44615" y1="52381" x2="44615" y2="52381"/>
                        <a14:foregroundMark x1="46154" y1="50845" x2="46154" y2="50845"/>
                        <a14:foregroundMark x1="72615" y1="84025" x2="72615" y2="84025"/>
                        <a14:foregroundMark x1="88000" y1="18740" x2="88000" y2="18740"/>
                        <a14:foregroundMark x1="84462" y1="16590" x2="84462" y2="16590"/>
                        <a14:foregroundMark x1="25692" y1="32412" x2="25692" y2="32412"/>
                        <a14:foregroundMark x1="17077" y1="15207" x2="17077" y2="15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7552" r="6677" b="10152"/>
          <a:stretch/>
        </p:blipFill>
        <p:spPr bwMode="auto">
          <a:xfrm>
            <a:off x="9699056" y="2030910"/>
            <a:ext cx="1960128" cy="19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ace clipart, Picture #17267 race clipart">
            <a:extLst>
              <a:ext uri="{FF2B5EF4-FFF2-40B4-BE49-F238E27FC236}">
                <a16:creationId xmlns:a16="http://schemas.microsoft.com/office/drawing/2014/main" id="{B966E203-52F2-46ED-AA78-0054D387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81" b="98465" l="5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1" y="3363835"/>
            <a:ext cx="2443915" cy="17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n Exhausted Female Traveler and A House In The Middle Of A Desert Bac –  Clipart Cartoons By VectorToons">
            <a:extLst>
              <a:ext uri="{FF2B5EF4-FFF2-40B4-BE49-F238E27FC236}">
                <a16:creationId xmlns:a16="http://schemas.microsoft.com/office/drawing/2014/main" id="{AA78E33F-F440-4D23-9131-2F082E15D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7298" r="6451" b="5920"/>
          <a:stretch/>
        </p:blipFill>
        <p:spPr bwMode="auto">
          <a:xfrm>
            <a:off x="9673221" y="4491181"/>
            <a:ext cx="2135543" cy="14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BF083C4-BF60-43E8-A76A-2C710CE0F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471074"/>
            <a:ext cx="11231542" cy="591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32C3087-0B8D-4720-82AB-5797FFFFE31D}"/>
              </a:ext>
            </a:extLst>
          </p:cNvPr>
          <p:cNvSpPr/>
          <p:nvPr/>
        </p:nvSpPr>
        <p:spPr>
          <a:xfrm>
            <a:off x="2119601" y="2243328"/>
            <a:ext cx="578423" cy="371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ABB070C-BA47-4AA9-87DA-F93228AE8304}"/>
              </a:ext>
            </a:extLst>
          </p:cNvPr>
          <p:cNvGrpSpPr/>
          <p:nvPr/>
        </p:nvGrpSpPr>
        <p:grpSpPr>
          <a:xfrm>
            <a:off x="2905822" y="2574207"/>
            <a:ext cx="8186142" cy="668865"/>
            <a:chOff x="708279" y="2396636"/>
            <a:chExt cx="6936750" cy="668865"/>
          </a:xfrm>
          <a:effectLst/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F4DAAAA8-3390-4ADC-8B5B-CF7260F95113}"/>
                </a:ext>
              </a:extLst>
            </p:cNvPr>
            <p:cNvSpPr/>
            <p:nvPr/>
          </p:nvSpPr>
          <p:spPr>
            <a:xfrm>
              <a:off x="827584" y="2476847"/>
              <a:ext cx="6817445" cy="58865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D493AA5-8825-4BD7-B50A-CE07A5E0F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C04BE57-8690-4BDD-8F0A-122EC7A05102}"/>
              </a:ext>
            </a:extLst>
          </p:cNvPr>
          <p:cNvGrpSpPr/>
          <p:nvPr/>
        </p:nvGrpSpPr>
        <p:grpSpPr>
          <a:xfrm>
            <a:off x="2905822" y="3549567"/>
            <a:ext cx="8186142" cy="668865"/>
            <a:chOff x="708279" y="2396636"/>
            <a:chExt cx="6936750" cy="668865"/>
          </a:xfrm>
          <a:effectLst/>
        </p:grpSpPr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987178C2-8A66-46AA-9B23-2FC7B01F4D4E}"/>
                </a:ext>
              </a:extLst>
            </p:cNvPr>
            <p:cNvSpPr/>
            <p:nvPr/>
          </p:nvSpPr>
          <p:spPr>
            <a:xfrm>
              <a:off x="827584" y="2476847"/>
              <a:ext cx="6817445" cy="58865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B9BA7DD-929E-40FE-9E78-A511CE16D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B207307-E956-46AE-A661-E35B36947BAF}"/>
              </a:ext>
            </a:extLst>
          </p:cNvPr>
          <p:cNvGrpSpPr/>
          <p:nvPr/>
        </p:nvGrpSpPr>
        <p:grpSpPr>
          <a:xfrm>
            <a:off x="2905822" y="4480566"/>
            <a:ext cx="8186142" cy="668865"/>
            <a:chOff x="708279" y="2396636"/>
            <a:chExt cx="6936750" cy="668865"/>
          </a:xfrm>
          <a:effectLst/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9437311C-B535-4D1D-91F1-EF6359C94A4D}"/>
                </a:ext>
              </a:extLst>
            </p:cNvPr>
            <p:cNvSpPr/>
            <p:nvPr/>
          </p:nvSpPr>
          <p:spPr>
            <a:xfrm>
              <a:off x="827584" y="2476847"/>
              <a:ext cx="6817445" cy="58865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66F4B617-9BDD-476C-9E77-8E15F0353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4F8143D5-8514-4194-8FBA-4746033E2F96}"/>
              </a:ext>
            </a:extLst>
          </p:cNvPr>
          <p:cNvGrpSpPr/>
          <p:nvPr/>
        </p:nvGrpSpPr>
        <p:grpSpPr>
          <a:xfrm>
            <a:off x="2905822" y="5397619"/>
            <a:ext cx="8186142" cy="668865"/>
            <a:chOff x="708279" y="2396636"/>
            <a:chExt cx="6936750" cy="668865"/>
          </a:xfrm>
          <a:effectLst/>
        </p:grpSpPr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4462404C-7D8F-43F6-9EAA-980D1859A6AF}"/>
                </a:ext>
              </a:extLst>
            </p:cNvPr>
            <p:cNvSpPr/>
            <p:nvPr/>
          </p:nvSpPr>
          <p:spPr>
            <a:xfrm>
              <a:off x="827584" y="2476847"/>
              <a:ext cx="6817445" cy="588654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3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BA3AB3FF-B46C-458C-B7E1-691BAC501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4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CC8967B-EA01-494A-8024-DC4A83AD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371048"/>
            <a:ext cx="11298227" cy="611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9397C0A-9213-41AF-AD90-132708932475}"/>
              </a:ext>
            </a:extLst>
          </p:cNvPr>
          <p:cNvSpPr/>
          <p:nvPr/>
        </p:nvSpPr>
        <p:spPr>
          <a:xfrm>
            <a:off x="2168369" y="2267712"/>
            <a:ext cx="578423" cy="371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169B756-7EB8-4297-82EE-C9202261913F}"/>
              </a:ext>
            </a:extLst>
          </p:cNvPr>
          <p:cNvGrpSpPr/>
          <p:nvPr/>
        </p:nvGrpSpPr>
        <p:grpSpPr>
          <a:xfrm>
            <a:off x="3067074" y="2816928"/>
            <a:ext cx="7357087" cy="612071"/>
            <a:chOff x="708279" y="2396636"/>
            <a:chExt cx="6234227" cy="612071"/>
          </a:xfrm>
          <a:effectLst/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6BB1D589-9C44-42D6-AADA-1603A5E3CF84}"/>
                </a:ext>
              </a:extLst>
            </p:cNvPr>
            <p:cNvSpPr/>
            <p:nvPr/>
          </p:nvSpPr>
          <p:spPr>
            <a:xfrm>
              <a:off x="827584" y="2476846"/>
              <a:ext cx="6114922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0086AB57-F03B-4B24-AAD0-96EADBEB0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B102FC83-7662-49CA-A4F9-E7F25D33D972}"/>
              </a:ext>
            </a:extLst>
          </p:cNvPr>
          <p:cNvGrpSpPr/>
          <p:nvPr/>
        </p:nvGrpSpPr>
        <p:grpSpPr>
          <a:xfrm>
            <a:off x="3067074" y="3703973"/>
            <a:ext cx="7357087" cy="585221"/>
            <a:chOff x="708279" y="2396636"/>
            <a:chExt cx="6234227" cy="585221"/>
          </a:xfrm>
          <a:effectLst/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C7F7B997-553B-4126-BD61-9ADAB03FB5A9}"/>
                </a:ext>
              </a:extLst>
            </p:cNvPr>
            <p:cNvSpPr/>
            <p:nvPr/>
          </p:nvSpPr>
          <p:spPr>
            <a:xfrm>
              <a:off x="827584" y="2444826"/>
              <a:ext cx="6114922" cy="53703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FDEF46C-4579-4078-AE11-5477FB64A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FF8C95-2006-4F5A-902F-B49F2FA126E3}"/>
              </a:ext>
            </a:extLst>
          </p:cNvPr>
          <p:cNvGrpSpPr/>
          <p:nvPr/>
        </p:nvGrpSpPr>
        <p:grpSpPr>
          <a:xfrm>
            <a:off x="3067074" y="4514514"/>
            <a:ext cx="7357087" cy="612071"/>
            <a:chOff x="708279" y="2396636"/>
            <a:chExt cx="6234227" cy="612071"/>
          </a:xfrm>
          <a:effectLst/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5035FD15-7F7E-4DF1-803C-61440D5F2363}"/>
                </a:ext>
              </a:extLst>
            </p:cNvPr>
            <p:cNvSpPr/>
            <p:nvPr/>
          </p:nvSpPr>
          <p:spPr>
            <a:xfrm>
              <a:off x="827584" y="2476846"/>
              <a:ext cx="6114922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87A3851-F470-4DFA-A4D4-5D11ED66A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33EE7B9F-83D6-453C-8442-6DDB1559D8A1}"/>
              </a:ext>
            </a:extLst>
          </p:cNvPr>
          <p:cNvGrpSpPr/>
          <p:nvPr/>
        </p:nvGrpSpPr>
        <p:grpSpPr>
          <a:xfrm>
            <a:off x="3067074" y="5410777"/>
            <a:ext cx="7357087" cy="612071"/>
            <a:chOff x="708279" y="2396636"/>
            <a:chExt cx="6234227" cy="612071"/>
          </a:xfrm>
          <a:effectLst/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98E0842B-D351-4750-B7EF-5248AB243532}"/>
                </a:ext>
              </a:extLst>
            </p:cNvPr>
            <p:cNvSpPr/>
            <p:nvPr/>
          </p:nvSpPr>
          <p:spPr>
            <a:xfrm>
              <a:off x="827584" y="2476846"/>
              <a:ext cx="6114922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2CB38526-5446-44CA-86DA-6EA31B8ED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88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415"/>
          </a:xfrm>
          <a:prstGeom prst="rect">
            <a:avLst/>
          </a:prstGeom>
        </p:spPr>
      </p:pic>
      <p:sp>
        <p:nvSpPr>
          <p:cNvPr id="24" name="流程图: 过程 23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35" name="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1112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C6851E4-1B8B-4CD5-BB02-FBF65F019ED2}"/>
              </a:ext>
            </a:extLst>
          </p:cNvPr>
          <p:cNvGrpSpPr/>
          <p:nvPr/>
        </p:nvGrpSpPr>
        <p:grpSpPr>
          <a:xfrm>
            <a:off x="1069108" y="3602245"/>
            <a:ext cx="10114851" cy="421918"/>
            <a:chOff x="1091836" y="3843299"/>
            <a:chExt cx="10114851" cy="4219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虚尾箭头 49">
              <a:extLst>
                <a:ext uri="{FF2B5EF4-FFF2-40B4-BE49-F238E27FC236}">
                  <a16:creationId xmlns:a16="http://schemas.microsoft.com/office/drawing/2014/main" id="{320F82AB-8B64-4B81-9888-88DE7C0E93B8}"/>
                </a:ext>
              </a:extLst>
            </p:cNvPr>
            <p:cNvSpPr/>
            <p:nvPr/>
          </p:nvSpPr>
          <p:spPr>
            <a:xfrm>
              <a:off x="10798732" y="3843299"/>
              <a:ext cx="407955" cy="421918"/>
            </a:xfrm>
            <a:prstGeom prst="stripedRightArrow">
              <a:avLst>
                <a:gd name="adj1" fmla="val 37914"/>
                <a:gd name="adj2" fmla="val 84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0901E0E-6BD2-48E9-ABEF-D843CDF3E62E}"/>
                </a:ext>
              </a:extLst>
            </p:cNvPr>
            <p:cNvSpPr/>
            <p:nvPr/>
          </p:nvSpPr>
          <p:spPr>
            <a:xfrm>
              <a:off x="10689145" y="3974306"/>
              <a:ext cx="88107" cy="159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31FB0E3-8A78-4473-BAF3-EAD04200145A}"/>
                </a:ext>
              </a:extLst>
            </p:cNvPr>
            <p:cNvSpPr/>
            <p:nvPr/>
          </p:nvSpPr>
          <p:spPr>
            <a:xfrm>
              <a:off x="10458164" y="3971925"/>
              <a:ext cx="180975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61AE54E-35D1-4F42-A4B0-E23603FF37AC}"/>
                </a:ext>
              </a:extLst>
            </p:cNvPr>
            <p:cNvSpPr/>
            <p:nvPr/>
          </p:nvSpPr>
          <p:spPr>
            <a:xfrm>
              <a:off x="1536414" y="3971925"/>
              <a:ext cx="888126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67B2F11-0D20-420D-AB3F-E2511E2265E8}"/>
                </a:ext>
              </a:extLst>
            </p:cNvPr>
            <p:cNvSpPr/>
            <p:nvPr/>
          </p:nvSpPr>
          <p:spPr>
            <a:xfrm>
              <a:off x="1316544" y="3974307"/>
              <a:ext cx="17938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00A6977-E787-4708-BA84-66F8BC866420}"/>
                </a:ext>
              </a:extLst>
            </p:cNvPr>
            <p:cNvSpPr/>
            <p:nvPr/>
          </p:nvSpPr>
          <p:spPr>
            <a:xfrm>
              <a:off x="1180814" y="3971924"/>
              <a:ext cx="92472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6BEEA9A-42A0-4AE8-9E20-647670811FD1}"/>
                </a:ext>
              </a:extLst>
            </p:cNvPr>
            <p:cNvSpPr/>
            <p:nvPr/>
          </p:nvSpPr>
          <p:spPr>
            <a:xfrm>
              <a:off x="1091836" y="3971923"/>
              <a:ext cx="4571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</p:grpSp>
      <p:sp>
        <p:nvSpPr>
          <p:cNvPr id="32" name="六边形 31">
            <a:extLst>
              <a:ext uri="{FF2B5EF4-FFF2-40B4-BE49-F238E27FC236}">
                <a16:creationId xmlns:a16="http://schemas.microsoft.com/office/drawing/2014/main" id="{9D3398B3-CBD5-4C69-90E8-62872E67D8DD}"/>
              </a:ext>
            </a:extLst>
          </p:cNvPr>
          <p:cNvSpPr/>
          <p:nvPr/>
        </p:nvSpPr>
        <p:spPr>
          <a:xfrm rot="1743839">
            <a:off x="1564130" y="3510132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D5B838C-A0AE-438C-AEF9-B08543EF3FD5}"/>
              </a:ext>
            </a:extLst>
          </p:cNvPr>
          <p:cNvSpPr/>
          <p:nvPr/>
        </p:nvSpPr>
        <p:spPr>
          <a:xfrm>
            <a:off x="3805777" y="4579972"/>
            <a:ext cx="2079753" cy="1528110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4A754D9-E41A-4BA5-B23A-6FF11237ADBA}"/>
              </a:ext>
            </a:extLst>
          </p:cNvPr>
          <p:cNvSpPr/>
          <p:nvPr/>
        </p:nvSpPr>
        <p:spPr>
          <a:xfrm>
            <a:off x="2155377" y="1692521"/>
            <a:ext cx="2079753" cy="1533889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3" name="六边形 42">
            <a:extLst>
              <a:ext uri="{FF2B5EF4-FFF2-40B4-BE49-F238E27FC236}">
                <a16:creationId xmlns:a16="http://schemas.microsoft.com/office/drawing/2014/main" id="{1F276143-43FF-4DC7-ADCD-9DD536850EDE}"/>
              </a:ext>
            </a:extLst>
          </p:cNvPr>
          <p:cNvSpPr/>
          <p:nvPr/>
        </p:nvSpPr>
        <p:spPr>
          <a:xfrm rot="1743839">
            <a:off x="3203204" y="3505300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4" name="六边形 43">
            <a:extLst>
              <a:ext uri="{FF2B5EF4-FFF2-40B4-BE49-F238E27FC236}">
                <a16:creationId xmlns:a16="http://schemas.microsoft.com/office/drawing/2014/main" id="{BCB647E7-7055-44A9-B8C0-EC67D5A9E1AE}"/>
              </a:ext>
            </a:extLst>
          </p:cNvPr>
          <p:cNvSpPr/>
          <p:nvPr/>
        </p:nvSpPr>
        <p:spPr>
          <a:xfrm rot="1743839">
            <a:off x="4817098" y="3511810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5" name="六边形 44">
            <a:extLst>
              <a:ext uri="{FF2B5EF4-FFF2-40B4-BE49-F238E27FC236}">
                <a16:creationId xmlns:a16="http://schemas.microsoft.com/office/drawing/2014/main" id="{900EBFC4-0C59-4EC0-85E7-4FB35419A15E}"/>
              </a:ext>
            </a:extLst>
          </p:cNvPr>
          <p:cNvSpPr/>
          <p:nvPr/>
        </p:nvSpPr>
        <p:spPr>
          <a:xfrm rot="1743839">
            <a:off x="6418602" y="3510131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5CA3B34-222F-40BA-ACA7-0EF75EF9481E}"/>
              </a:ext>
            </a:extLst>
          </p:cNvPr>
          <p:cNvSpPr/>
          <p:nvPr/>
        </p:nvSpPr>
        <p:spPr>
          <a:xfrm>
            <a:off x="7020995" y="4579469"/>
            <a:ext cx="2079753" cy="1528613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7AEA962-E73C-4A7C-989F-EEA89A6C8A33}"/>
              </a:ext>
            </a:extLst>
          </p:cNvPr>
          <p:cNvSpPr/>
          <p:nvPr/>
        </p:nvSpPr>
        <p:spPr>
          <a:xfrm>
            <a:off x="5412912" y="1692521"/>
            <a:ext cx="2079753" cy="1538519"/>
          </a:xfrm>
          <a:prstGeom prst="rect">
            <a:avLst/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5D83D91-45B4-48E6-B8C9-62776CBD2964}"/>
              </a:ext>
            </a:extLst>
          </p:cNvPr>
          <p:cNvSpPr/>
          <p:nvPr/>
        </p:nvSpPr>
        <p:spPr>
          <a:xfrm>
            <a:off x="1718425" y="3653965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01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8E02934-E3B9-47B9-B23E-54D9AE2FFC94}"/>
              </a:ext>
            </a:extLst>
          </p:cNvPr>
          <p:cNvSpPr/>
          <p:nvPr/>
        </p:nvSpPr>
        <p:spPr>
          <a:xfrm>
            <a:off x="4946395" y="3683633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03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4B3B65CB-EE76-46FB-93C1-FE1C5F11AB7E}"/>
              </a:ext>
            </a:extLst>
          </p:cNvPr>
          <p:cNvSpPr/>
          <p:nvPr/>
        </p:nvSpPr>
        <p:spPr>
          <a:xfrm>
            <a:off x="3336132" y="3654524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02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F975C09-AE36-4371-96DE-1E7E7ABFE436}"/>
              </a:ext>
            </a:extLst>
          </p:cNvPr>
          <p:cNvSpPr/>
          <p:nvPr/>
        </p:nvSpPr>
        <p:spPr>
          <a:xfrm>
            <a:off x="6539234" y="3668542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04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FCC6CDC-4AF0-4279-A3D3-B225D22166ED}"/>
              </a:ext>
            </a:extLst>
          </p:cNvPr>
          <p:cNvCxnSpPr>
            <a:stCxn id="32" idx="4"/>
          </p:cNvCxnSpPr>
          <p:nvPr/>
        </p:nvCxnSpPr>
        <p:spPr>
          <a:xfrm flipH="1" flipV="1">
            <a:off x="1907987" y="2576176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AE50DE65-95A1-4359-84D5-66C4296A2CE0}"/>
              </a:ext>
            </a:extLst>
          </p:cNvPr>
          <p:cNvCxnSpPr/>
          <p:nvPr/>
        </p:nvCxnSpPr>
        <p:spPr>
          <a:xfrm flipV="1">
            <a:off x="1898939" y="2595223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542E66D-2D9B-4E1D-A030-7B63BA33CDE3}"/>
              </a:ext>
            </a:extLst>
          </p:cNvPr>
          <p:cNvCxnSpPr/>
          <p:nvPr/>
        </p:nvCxnSpPr>
        <p:spPr>
          <a:xfrm flipH="1" flipV="1">
            <a:off x="5161090" y="2578570"/>
            <a:ext cx="1328" cy="893213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89D7CD73-9120-4F9B-ADCC-8DECB0852C33}"/>
              </a:ext>
            </a:extLst>
          </p:cNvPr>
          <p:cNvCxnSpPr/>
          <p:nvPr/>
        </p:nvCxnSpPr>
        <p:spPr>
          <a:xfrm flipV="1">
            <a:off x="5152042" y="2597622"/>
            <a:ext cx="265962" cy="1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A66955FF-D7E2-4A98-A4CE-65355823B76C}"/>
              </a:ext>
            </a:extLst>
          </p:cNvPr>
          <p:cNvCxnSpPr/>
          <p:nvPr/>
        </p:nvCxnSpPr>
        <p:spPr>
          <a:xfrm flipH="1" flipV="1">
            <a:off x="3563502" y="4153965"/>
            <a:ext cx="1328" cy="893213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BE245A90-BEA7-4E0F-BAC8-B857A58806C2}"/>
              </a:ext>
            </a:extLst>
          </p:cNvPr>
          <p:cNvCxnSpPr/>
          <p:nvPr/>
        </p:nvCxnSpPr>
        <p:spPr>
          <a:xfrm flipV="1">
            <a:off x="3557353" y="5026541"/>
            <a:ext cx="265962" cy="1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A9E7723-19BC-454E-A459-6424BDB0395C}"/>
              </a:ext>
            </a:extLst>
          </p:cNvPr>
          <p:cNvCxnSpPr/>
          <p:nvPr/>
        </p:nvCxnSpPr>
        <p:spPr>
          <a:xfrm flipH="1" flipV="1">
            <a:off x="6778720" y="4160578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FE104E51-C283-456C-9457-7224311FA07E}"/>
              </a:ext>
            </a:extLst>
          </p:cNvPr>
          <p:cNvCxnSpPr/>
          <p:nvPr/>
        </p:nvCxnSpPr>
        <p:spPr>
          <a:xfrm flipV="1">
            <a:off x="6770190" y="5033154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3D61A790-0F98-4BC4-BAC7-9BD0445B0E8D}"/>
              </a:ext>
            </a:extLst>
          </p:cNvPr>
          <p:cNvSpPr/>
          <p:nvPr/>
        </p:nvSpPr>
        <p:spPr>
          <a:xfrm>
            <a:off x="2304259" y="1766797"/>
            <a:ext cx="18856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33072A73-24A8-430E-BEBC-0E9C19129949}"/>
              </a:ext>
            </a:extLst>
          </p:cNvPr>
          <p:cNvSpPr txBox="1"/>
          <p:nvPr/>
        </p:nvSpPr>
        <p:spPr>
          <a:xfrm>
            <a:off x="2247355" y="1778619"/>
            <a:ext cx="17492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Use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"adjective order" correctly</a:t>
            </a:r>
            <a:endParaRPr lang="ar-SA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5A561BA-99A3-466D-9503-BE2D205B5686}"/>
              </a:ext>
            </a:extLst>
          </p:cNvPr>
          <p:cNvSpPr txBox="1"/>
          <p:nvPr/>
        </p:nvSpPr>
        <p:spPr>
          <a:xfrm>
            <a:off x="5514227" y="1797745"/>
            <a:ext cx="1884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"enough" with adjectives correctly.</a:t>
            </a:r>
            <a:endParaRPr lang="ar-SA" sz="20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5E01576-3B0A-4A9D-8962-D620858E8EF8}"/>
              </a:ext>
            </a:extLst>
          </p:cNvPr>
          <p:cNvSpPr txBox="1"/>
          <p:nvPr/>
        </p:nvSpPr>
        <p:spPr>
          <a:xfrm>
            <a:off x="3880987" y="4693358"/>
            <a:ext cx="19293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Use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“too" with adjectives correctly.</a:t>
            </a:r>
            <a:endParaRPr lang="ar-SA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0A4D65F4-AC61-4F4A-99E2-A8FBDB95BA3A}"/>
              </a:ext>
            </a:extLst>
          </p:cNvPr>
          <p:cNvSpPr txBox="1"/>
          <p:nvPr/>
        </p:nvSpPr>
        <p:spPr>
          <a:xfrm>
            <a:off x="7110432" y="4579469"/>
            <a:ext cx="1974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</a:t>
            </a:r>
            <a:r>
              <a:rPr lang="en-US" sz="20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correct infinitive phrase included “enough"</a:t>
            </a:r>
            <a:endParaRPr lang="ar-SA" sz="20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矩形 41">
            <a:extLst>
              <a:ext uri="{FF2B5EF4-FFF2-40B4-BE49-F238E27FC236}">
                <a16:creationId xmlns:a16="http://schemas.microsoft.com/office/drawing/2014/main" id="{7D789050-657D-4858-B484-90F49D42352B}"/>
              </a:ext>
            </a:extLst>
          </p:cNvPr>
          <p:cNvSpPr/>
          <p:nvPr/>
        </p:nvSpPr>
        <p:spPr>
          <a:xfrm>
            <a:off x="8612891" y="1692522"/>
            <a:ext cx="2079753" cy="1534686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53" name="六边形 45">
            <a:extLst>
              <a:ext uri="{FF2B5EF4-FFF2-40B4-BE49-F238E27FC236}">
                <a16:creationId xmlns:a16="http://schemas.microsoft.com/office/drawing/2014/main" id="{DEE9E964-0ED4-4622-B7AD-91FBA0713FAA}"/>
              </a:ext>
            </a:extLst>
          </p:cNvPr>
          <p:cNvSpPr/>
          <p:nvPr/>
        </p:nvSpPr>
        <p:spPr>
          <a:xfrm rot="1743839">
            <a:off x="8044836" y="3497557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58" name="矩形 52">
            <a:extLst>
              <a:ext uri="{FF2B5EF4-FFF2-40B4-BE49-F238E27FC236}">
                <a16:creationId xmlns:a16="http://schemas.microsoft.com/office/drawing/2014/main" id="{D487F1BC-FD6E-41F9-9B65-7D685042BCFB}"/>
              </a:ext>
            </a:extLst>
          </p:cNvPr>
          <p:cNvSpPr/>
          <p:nvPr/>
        </p:nvSpPr>
        <p:spPr>
          <a:xfrm>
            <a:off x="8158793" y="3657190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05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9" name="直接连接符 57">
            <a:extLst>
              <a:ext uri="{FF2B5EF4-FFF2-40B4-BE49-F238E27FC236}">
                <a16:creationId xmlns:a16="http://schemas.microsoft.com/office/drawing/2014/main" id="{6AF3430F-9C64-4CF6-9084-39B3C75A8EA7}"/>
              </a:ext>
            </a:extLst>
          </p:cNvPr>
          <p:cNvCxnSpPr/>
          <p:nvPr/>
        </p:nvCxnSpPr>
        <p:spPr>
          <a:xfrm flipH="1" flipV="1">
            <a:off x="8388684" y="2563648"/>
            <a:ext cx="1328" cy="893213"/>
          </a:xfrm>
          <a:prstGeom prst="line">
            <a:avLst/>
          </a:prstGeom>
          <a:ln w="38100">
            <a:solidFill>
              <a:srgbClr val="84A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58">
            <a:extLst>
              <a:ext uri="{FF2B5EF4-FFF2-40B4-BE49-F238E27FC236}">
                <a16:creationId xmlns:a16="http://schemas.microsoft.com/office/drawing/2014/main" id="{2207437F-F3FD-49B9-AB5E-2F3CCA4351DC}"/>
              </a:ext>
            </a:extLst>
          </p:cNvPr>
          <p:cNvCxnSpPr/>
          <p:nvPr/>
        </p:nvCxnSpPr>
        <p:spPr>
          <a:xfrm flipV="1">
            <a:off x="8385193" y="2582695"/>
            <a:ext cx="265962" cy="1"/>
          </a:xfrm>
          <a:prstGeom prst="line">
            <a:avLst/>
          </a:prstGeom>
          <a:ln w="38100">
            <a:solidFill>
              <a:srgbClr val="84A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7A33A4FE-451F-4F9D-9135-FC23CE078AAA}"/>
              </a:ext>
            </a:extLst>
          </p:cNvPr>
          <p:cNvSpPr txBox="1"/>
          <p:nvPr/>
        </p:nvSpPr>
        <p:spPr>
          <a:xfrm>
            <a:off x="8641531" y="1686557"/>
            <a:ext cx="1974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</a:t>
            </a:r>
            <a:r>
              <a:rPr lang="en-US" sz="20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correct infinitive phrase included "too"</a:t>
            </a:r>
            <a:endParaRPr lang="ar-SA" sz="20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7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/>
      <p:bldP spid="74" grpId="0"/>
      <p:bldP spid="76" grpId="0"/>
      <p:bldP spid="75" grpId="0"/>
      <p:bldP spid="77" grpId="0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826BAD1-D87E-46E5-A671-2E50D122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180521"/>
            <a:ext cx="8964276" cy="649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809052C-544A-48E7-B2AF-8A40B425CE64}"/>
              </a:ext>
            </a:extLst>
          </p:cNvPr>
          <p:cNvSpPr/>
          <p:nvPr/>
        </p:nvSpPr>
        <p:spPr>
          <a:xfrm>
            <a:off x="2229329" y="1975104"/>
            <a:ext cx="578423" cy="4425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F73D59E3-9990-424B-A0E4-972EFA84CD0B}"/>
              </a:ext>
            </a:extLst>
          </p:cNvPr>
          <p:cNvGrpSpPr/>
          <p:nvPr/>
        </p:nvGrpSpPr>
        <p:grpSpPr>
          <a:xfrm>
            <a:off x="4725186" y="1853760"/>
            <a:ext cx="5851761" cy="612071"/>
            <a:chOff x="708279" y="2396636"/>
            <a:chExt cx="4958648" cy="612071"/>
          </a:xfrm>
          <a:effectLst/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13D36BC6-CCBB-4657-804E-E5D948375775}"/>
                </a:ext>
              </a:extLst>
            </p:cNvPr>
            <p:cNvSpPr/>
            <p:nvPr/>
          </p:nvSpPr>
          <p:spPr>
            <a:xfrm>
              <a:off x="827584" y="2476846"/>
              <a:ext cx="4839343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D3243C8-7870-4839-9201-5B1E45C23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B10FF2B-EE26-4BF2-9261-85941DC14633}"/>
              </a:ext>
            </a:extLst>
          </p:cNvPr>
          <p:cNvGrpSpPr/>
          <p:nvPr/>
        </p:nvGrpSpPr>
        <p:grpSpPr>
          <a:xfrm>
            <a:off x="5133618" y="2640799"/>
            <a:ext cx="5443329" cy="612071"/>
            <a:chOff x="708279" y="2396636"/>
            <a:chExt cx="4612552" cy="612071"/>
          </a:xfrm>
          <a:effectLst/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785E0A6D-FAF1-40A7-B181-67D81C47FA0A}"/>
                </a:ext>
              </a:extLst>
            </p:cNvPr>
            <p:cNvSpPr/>
            <p:nvPr/>
          </p:nvSpPr>
          <p:spPr>
            <a:xfrm>
              <a:off x="827584" y="2476846"/>
              <a:ext cx="4493247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FD60721-0734-46D8-B444-725475686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0095C8C-02F8-46C7-B06C-283CE5AE7529}"/>
              </a:ext>
            </a:extLst>
          </p:cNvPr>
          <p:cNvGrpSpPr/>
          <p:nvPr/>
        </p:nvGrpSpPr>
        <p:grpSpPr>
          <a:xfrm>
            <a:off x="4584978" y="3417363"/>
            <a:ext cx="5991969" cy="612071"/>
            <a:chOff x="708279" y="2396636"/>
            <a:chExt cx="5077457" cy="612071"/>
          </a:xfrm>
          <a:effectLst/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7D35BB82-AFF5-4A6C-AEA1-E8C75BAA3546}"/>
                </a:ext>
              </a:extLst>
            </p:cNvPr>
            <p:cNvSpPr/>
            <p:nvPr/>
          </p:nvSpPr>
          <p:spPr>
            <a:xfrm>
              <a:off x="827584" y="2476846"/>
              <a:ext cx="4958152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C4944E81-9DB6-42BE-9AE4-A04DBA912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2C7D834-2281-4360-B35A-7312D136938A}"/>
              </a:ext>
            </a:extLst>
          </p:cNvPr>
          <p:cNvGrpSpPr/>
          <p:nvPr/>
        </p:nvGrpSpPr>
        <p:grpSpPr>
          <a:xfrm>
            <a:off x="4738116" y="4219280"/>
            <a:ext cx="5838831" cy="612071"/>
            <a:chOff x="708279" y="2396636"/>
            <a:chExt cx="4947691" cy="612071"/>
          </a:xfrm>
          <a:effectLst/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64788D37-88FE-4DD3-8D86-07454224261B}"/>
                </a:ext>
              </a:extLst>
            </p:cNvPr>
            <p:cNvSpPr/>
            <p:nvPr/>
          </p:nvSpPr>
          <p:spPr>
            <a:xfrm>
              <a:off x="827584" y="2476846"/>
              <a:ext cx="4828386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F88EC7B-2A69-4596-8AE9-6CB833C7B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DE8940E2-3D5C-4342-91EA-CD81C0B8B11A}"/>
              </a:ext>
            </a:extLst>
          </p:cNvPr>
          <p:cNvGrpSpPr/>
          <p:nvPr/>
        </p:nvGrpSpPr>
        <p:grpSpPr>
          <a:xfrm>
            <a:off x="5279692" y="5029643"/>
            <a:ext cx="5297255" cy="612071"/>
            <a:chOff x="708279" y="2396636"/>
            <a:chExt cx="4488772" cy="612071"/>
          </a:xfrm>
          <a:effectLst/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FA1A6EC9-54DF-4C34-B5DE-4807ADE04DA8}"/>
                </a:ext>
              </a:extLst>
            </p:cNvPr>
            <p:cNvSpPr/>
            <p:nvPr/>
          </p:nvSpPr>
          <p:spPr>
            <a:xfrm>
              <a:off x="827584" y="2476846"/>
              <a:ext cx="4369467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0635548F-9163-48A5-8B29-F6F320892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4E8C22A-791B-481A-A11C-989F44074963}"/>
              </a:ext>
            </a:extLst>
          </p:cNvPr>
          <p:cNvGrpSpPr/>
          <p:nvPr/>
        </p:nvGrpSpPr>
        <p:grpSpPr>
          <a:xfrm>
            <a:off x="5594153" y="5730544"/>
            <a:ext cx="4982794" cy="612071"/>
            <a:chOff x="708279" y="2396636"/>
            <a:chExt cx="4222305" cy="612071"/>
          </a:xfrm>
          <a:effectLst/>
        </p:grpSpPr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268560D8-9AC4-48E1-9C38-A8DD6024E9C8}"/>
                </a:ext>
              </a:extLst>
            </p:cNvPr>
            <p:cNvSpPr/>
            <p:nvPr/>
          </p:nvSpPr>
          <p:spPr>
            <a:xfrm>
              <a:off x="827584" y="2476846"/>
              <a:ext cx="4103000" cy="531861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6371F65-F965-4FD4-AC2C-6A5AADF67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01BA59D-EB98-4B25-AECA-A7AE65FAB135}"/>
              </a:ext>
            </a:extLst>
          </p:cNvPr>
          <p:cNvSpPr txBox="1"/>
          <p:nvPr/>
        </p:nvSpPr>
        <p:spPr>
          <a:xfrm rot="20037551">
            <a:off x="1233641" y="646200"/>
            <a:ext cx="22851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Suggested Answers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095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114">
            <a:extLst>
              <a:ext uri="{FF2B5EF4-FFF2-40B4-BE49-F238E27FC236}">
                <a16:creationId xmlns:a16="http://schemas.microsoft.com/office/drawing/2014/main" id="{C0E6D0EA-5512-400B-B8FD-9787783163D6}"/>
              </a:ext>
            </a:extLst>
          </p:cNvPr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28" name="图片 115">
              <a:extLst>
                <a:ext uri="{FF2B5EF4-FFF2-40B4-BE49-F238E27FC236}">
                  <a16:creationId xmlns:a16="http://schemas.microsoft.com/office/drawing/2014/main" id="{4DD905DE-B379-4EFD-A089-8C4DB19E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29" name="流程图: 过程 116">
              <a:extLst>
                <a:ext uri="{FF2B5EF4-FFF2-40B4-BE49-F238E27FC236}">
                  <a16:creationId xmlns:a16="http://schemas.microsoft.com/office/drawing/2014/main" id="{F6D0C277-6EBF-407C-8FA5-019F90D48343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FF0000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HOMEWORK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44" name="Group 466">
            <a:extLst>
              <a:ext uri="{FF2B5EF4-FFF2-40B4-BE49-F238E27FC236}">
                <a16:creationId xmlns:a16="http://schemas.microsoft.com/office/drawing/2014/main" id="{A01E05CC-2FA0-42F0-B879-05D4DEBE5E63}"/>
              </a:ext>
            </a:extLst>
          </p:cNvPr>
          <p:cNvGrpSpPr/>
          <p:nvPr/>
        </p:nvGrpSpPr>
        <p:grpSpPr>
          <a:xfrm>
            <a:off x="1292353" y="1426234"/>
            <a:ext cx="5006856" cy="811010"/>
            <a:chOff x="6060835" y="2114580"/>
            <a:chExt cx="3910855" cy="811010"/>
          </a:xfrm>
        </p:grpSpPr>
        <p:sp>
          <p:nvSpPr>
            <p:cNvPr id="45" name="Freeform: Shape 447">
              <a:extLst>
                <a:ext uri="{FF2B5EF4-FFF2-40B4-BE49-F238E27FC236}">
                  <a16:creationId xmlns:a16="http://schemas.microsoft.com/office/drawing/2014/main" id="{79745F3E-3C00-4E41-B132-9B8CF17642B3}"/>
                </a:ext>
              </a:extLst>
            </p:cNvPr>
            <p:cNvSpPr/>
            <p:nvPr/>
          </p:nvSpPr>
          <p:spPr>
            <a:xfrm rot="10411499" flipH="1" flipV="1">
              <a:off x="8469054" y="2114580"/>
              <a:ext cx="1502636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TextBox 451">
              <a:extLst>
                <a:ext uri="{FF2B5EF4-FFF2-40B4-BE49-F238E27FC236}">
                  <a16:creationId xmlns:a16="http://schemas.microsoft.com/office/drawing/2014/main" id="{1A735DFC-1B94-4384-A3AA-27BA195AC29E}"/>
                </a:ext>
              </a:extLst>
            </p:cNvPr>
            <p:cNvSpPr txBox="1"/>
            <p:nvPr/>
          </p:nvSpPr>
          <p:spPr>
            <a:xfrm>
              <a:off x="6060835" y="2281774"/>
              <a:ext cx="31910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Workbook pages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47" name="TextBox 449">
              <a:extLst>
                <a:ext uri="{FF2B5EF4-FFF2-40B4-BE49-F238E27FC236}">
                  <a16:creationId xmlns:a16="http://schemas.microsoft.com/office/drawing/2014/main" id="{B42C99DC-0FE2-433A-8EB0-363F7ED82FDF}"/>
                </a:ext>
              </a:extLst>
            </p:cNvPr>
            <p:cNvSpPr txBox="1"/>
            <p:nvPr/>
          </p:nvSpPr>
          <p:spPr>
            <a:xfrm>
              <a:off x="8378151" y="2124475"/>
              <a:ext cx="120141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451">
            <a:extLst>
              <a:ext uri="{FF2B5EF4-FFF2-40B4-BE49-F238E27FC236}">
                <a16:creationId xmlns:a16="http://schemas.microsoft.com/office/drawing/2014/main" id="{6FF276B4-08C5-4A15-B6E9-19074989E044}"/>
              </a:ext>
            </a:extLst>
          </p:cNvPr>
          <p:cNvSpPr txBox="1"/>
          <p:nvPr/>
        </p:nvSpPr>
        <p:spPr>
          <a:xfrm>
            <a:off x="6137947" y="1598297"/>
            <a:ext cx="375772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Exercise </a:t>
            </a:r>
            <a:r>
              <a:rPr lang="en-US" altLang="zh-CN" sz="28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17" name="Group 466">
            <a:extLst>
              <a:ext uri="{FF2B5EF4-FFF2-40B4-BE49-F238E27FC236}">
                <a16:creationId xmlns:a16="http://schemas.microsoft.com/office/drawing/2014/main" id="{292D5500-B300-4E33-B1AF-C7F5B480175F}"/>
              </a:ext>
            </a:extLst>
          </p:cNvPr>
          <p:cNvGrpSpPr/>
          <p:nvPr/>
        </p:nvGrpSpPr>
        <p:grpSpPr>
          <a:xfrm>
            <a:off x="4217142" y="2413786"/>
            <a:ext cx="2040122" cy="811010"/>
            <a:chOff x="8378151" y="2114580"/>
            <a:chExt cx="1593539" cy="811010"/>
          </a:xfrm>
        </p:grpSpPr>
        <p:sp>
          <p:nvSpPr>
            <p:cNvPr id="18" name="Freeform: Shape 447">
              <a:extLst>
                <a:ext uri="{FF2B5EF4-FFF2-40B4-BE49-F238E27FC236}">
                  <a16:creationId xmlns:a16="http://schemas.microsoft.com/office/drawing/2014/main" id="{8BA0A963-F68D-4F93-AA13-7C8609EAD934}"/>
                </a:ext>
              </a:extLst>
            </p:cNvPr>
            <p:cNvSpPr/>
            <p:nvPr/>
          </p:nvSpPr>
          <p:spPr>
            <a:xfrm rot="10411499" flipH="1" flipV="1">
              <a:off x="8469054" y="2114580"/>
              <a:ext cx="1502636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449">
              <a:extLst>
                <a:ext uri="{FF2B5EF4-FFF2-40B4-BE49-F238E27FC236}">
                  <a16:creationId xmlns:a16="http://schemas.microsoft.com/office/drawing/2014/main" id="{ECBAC4AD-D6F4-4387-A9BF-2E795DC06EED}"/>
                </a:ext>
              </a:extLst>
            </p:cNvPr>
            <p:cNvSpPr txBox="1"/>
            <p:nvPr/>
          </p:nvSpPr>
          <p:spPr>
            <a:xfrm>
              <a:off x="8378151" y="2124475"/>
              <a:ext cx="120141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451">
            <a:extLst>
              <a:ext uri="{FF2B5EF4-FFF2-40B4-BE49-F238E27FC236}">
                <a16:creationId xmlns:a16="http://schemas.microsoft.com/office/drawing/2014/main" id="{E31AAD06-C736-4CDA-A297-818C10B91A02}"/>
              </a:ext>
            </a:extLst>
          </p:cNvPr>
          <p:cNvSpPr txBox="1"/>
          <p:nvPr/>
        </p:nvSpPr>
        <p:spPr>
          <a:xfrm>
            <a:off x="6096000" y="2585849"/>
            <a:ext cx="375772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Exercises </a:t>
            </a:r>
            <a:r>
              <a:rPr lang="en-US" altLang="zh-CN" sz="28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E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 &amp; </a:t>
            </a:r>
            <a:r>
              <a:rPr lang="en-US" altLang="zh-CN" sz="28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22" name="Group 466">
            <a:extLst>
              <a:ext uri="{FF2B5EF4-FFF2-40B4-BE49-F238E27FC236}">
                <a16:creationId xmlns:a16="http://schemas.microsoft.com/office/drawing/2014/main" id="{56B1957D-95DF-4A1D-8C03-12D00B53C068}"/>
              </a:ext>
            </a:extLst>
          </p:cNvPr>
          <p:cNvGrpSpPr/>
          <p:nvPr/>
        </p:nvGrpSpPr>
        <p:grpSpPr>
          <a:xfrm>
            <a:off x="4259089" y="3423818"/>
            <a:ext cx="2040122" cy="811010"/>
            <a:chOff x="8378151" y="2114580"/>
            <a:chExt cx="1593539" cy="811010"/>
          </a:xfrm>
        </p:grpSpPr>
        <p:sp>
          <p:nvSpPr>
            <p:cNvPr id="23" name="Freeform: Shape 447">
              <a:extLst>
                <a:ext uri="{FF2B5EF4-FFF2-40B4-BE49-F238E27FC236}">
                  <a16:creationId xmlns:a16="http://schemas.microsoft.com/office/drawing/2014/main" id="{0E28EA31-4A90-439E-8277-895542CD83A3}"/>
                </a:ext>
              </a:extLst>
            </p:cNvPr>
            <p:cNvSpPr/>
            <p:nvPr/>
          </p:nvSpPr>
          <p:spPr>
            <a:xfrm rot="10411499" flipH="1" flipV="1">
              <a:off x="8469054" y="2114580"/>
              <a:ext cx="1502636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TextBox 449">
              <a:extLst>
                <a:ext uri="{FF2B5EF4-FFF2-40B4-BE49-F238E27FC236}">
                  <a16:creationId xmlns:a16="http://schemas.microsoft.com/office/drawing/2014/main" id="{8A64E187-20BD-4F63-8DC3-D60AF6D4BE5C}"/>
                </a:ext>
              </a:extLst>
            </p:cNvPr>
            <p:cNvSpPr txBox="1"/>
            <p:nvPr/>
          </p:nvSpPr>
          <p:spPr>
            <a:xfrm>
              <a:off x="8378151" y="2124475"/>
              <a:ext cx="1201419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451">
            <a:extLst>
              <a:ext uri="{FF2B5EF4-FFF2-40B4-BE49-F238E27FC236}">
                <a16:creationId xmlns:a16="http://schemas.microsoft.com/office/drawing/2014/main" id="{764CA200-4408-4AD2-B121-EF336180B5ED}"/>
              </a:ext>
            </a:extLst>
          </p:cNvPr>
          <p:cNvSpPr txBox="1"/>
          <p:nvPr/>
        </p:nvSpPr>
        <p:spPr>
          <a:xfrm>
            <a:off x="6137947" y="3595881"/>
            <a:ext cx="375772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Exercise </a:t>
            </a:r>
            <a:r>
              <a:rPr lang="en-US" altLang="zh-CN" sz="28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308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6" grpId="0"/>
      <p:bldP spid="21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314" name="Picture 2" descr="Have a nice day vector sticker. Volume frame with shadow. Speech bubble in  retro style. — Stock Vector © zatrar121212.gmail.com #125298122">
            <a:extLst>
              <a:ext uri="{FF2B5EF4-FFF2-40B4-BE49-F238E27FC236}">
                <a16:creationId xmlns:a16="http://schemas.microsoft.com/office/drawing/2014/main" id="{EDB9990C-2C95-4823-AEE4-A4DD4834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6" b="97330" l="1369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13" y="145382"/>
            <a:ext cx="4368906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ello clipart, Picture #12693 hello clipart">
            <a:extLst>
              <a:ext uri="{FF2B5EF4-FFF2-40B4-BE49-F238E27FC236}">
                <a16:creationId xmlns:a16="http://schemas.microsoft.com/office/drawing/2014/main" id="{AAA2D62C-DE30-41BA-9ACE-B523CFC0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0" y="2370615"/>
            <a:ext cx="39909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B454AE-C894-492E-8B6D-AC111CA0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942A2D-E37D-4C30-ADD6-2F0D1658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AE21CEE-1B0D-4A0D-8F5B-4CD6D0B56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06" y="570732"/>
            <a:ext cx="9791186" cy="5667768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94C7202-AC34-4B46-97FA-32E988E18640}"/>
              </a:ext>
            </a:extLst>
          </p:cNvPr>
          <p:cNvGrpSpPr/>
          <p:nvPr/>
        </p:nvGrpSpPr>
        <p:grpSpPr>
          <a:xfrm>
            <a:off x="9448799" y="6061734"/>
            <a:ext cx="2041819" cy="451068"/>
            <a:chOff x="4978452" y="524954"/>
            <a:chExt cx="2041819" cy="451068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F3E042AA-BA91-4410-8178-4C1C31A2A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452" y="567077"/>
              <a:ext cx="2041819" cy="408945"/>
            </a:xfrm>
            <a:prstGeom prst="rect">
              <a:avLst/>
            </a:prstGeom>
          </p:spPr>
        </p:pic>
        <p:sp>
          <p:nvSpPr>
            <p:cNvPr id="8" name="مستطيل 7">
              <a:hlinkClick r:id="rId4" action="ppaction://hlinksldjump"/>
              <a:extLst>
                <a:ext uri="{FF2B5EF4-FFF2-40B4-BE49-F238E27FC236}">
                  <a16:creationId xmlns:a16="http://schemas.microsoft.com/office/drawing/2014/main" id="{CCBBA130-92F6-41A3-BC45-3BC431142887}"/>
                </a:ext>
              </a:extLst>
            </p:cNvPr>
            <p:cNvSpPr/>
            <p:nvPr/>
          </p:nvSpPr>
          <p:spPr>
            <a:xfrm>
              <a:off x="4978453" y="524954"/>
              <a:ext cx="1913844" cy="374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latin typeface="Arial Rounded MT Bold" panose="020F0704030504030204" pitchFamily="34" charset="0"/>
                </a:rPr>
                <a:t>BACK to Lesson</a:t>
              </a:r>
            </a:p>
          </p:txBody>
        </p:sp>
      </p:grpSp>
      <p:pic>
        <p:nvPicPr>
          <p:cNvPr id="9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57C94B26-DF61-4201-A238-3F173D43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89893" y="6187845"/>
            <a:ext cx="599559" cy="5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A00BA1D6-7818-43DD-983E-E63798B075F9}"/>
              </a:ext>
            </a:extLst>
          </p:cNvPr>
          <p:cNvSpPr/>
          <p:nvPr/>
        </p:nvSpPr>
        <p:spPr>
          <a:xfrm>
            <a:off x="1926335" y="1680834"/>
            <a:ext cx="8339329" cy="1917469"/>
          </a:xfrm>
          <a:prstGeom prst="flowChartAlternateProcess">
            <a:avLst/>
          </a:prstGeom>
          <a:solidFill>
            <a:srgbClr val="FE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1">
            <a:extLst>
              <a:ext uri="{FF2B5EF4-FFF2-40B4-BE49-F238E27FC236}">
                <a16:creationId xmlns:a16="http://schemas.microsoft.com/office/drawing/2014/main" id="{EAA6CF87-BA13-49B7-95FC-CACA9CCB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88678">
            <a:off x="1428254" y="1759491"/>
            <a:ext cx="599559" cy="5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A0FD5E63-1528-496A-AEE9-5B96EF1F904E}"/>
              </a:ext>
            </a:extLst>
          </p:cNvPr>
          <p:cNvSpPr/>
          <p:nvPr/>
        </p:nvSpPr>
        <p:spPr>
          <a:xfrm>
            <a:off x="1926336" y="3584448"/>
            <a:ext cx="7522463" cy="2109216"/>
          </a:xfrm>
          <a:prstGeom prst="flowChartAlternateProcess">
            <a:avLst/>
          </a:prstGeom>
          <a:solidFill>
            <a:srgbClr val="FE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2">
            <a:extLst>
              <a:ext uri="{FF2B5EF4-FFF2-40B4-BE49-F238E27FC236}">
                <a16:creationId xmlns:a16="http://schemas.microsoft.com/office/drawing/2014/main" id="{85363C4A-4B5F-467F-B9C7-9BAADC4F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88678">
            <a:off x="1428254" y="3680750"/>
            <a:ext cx="599559" cy="5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42" name="Group 465">
            <a:extLst>
              <a:ext uri="{FF2B5EF4-FFF2-40B4-BE49-F238E27FC236}">
                <a16:creationId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228599" y="1248328"/>
            <a:ext cx="7697574" cy="892111"/>
            <a:chOff x="5080136" y="761670"/>
            <a:chExt cx="7697574" cy="892111"/>
          </a:xfrm>
        </p:grpSpPr>
        <p:sp>
          <p:nvSpPr>
            <p:cNvPr id="43" name="Freeform: Shape 443">
              <a:extLst>
                <a:ext uri="{FF2B5EF4-FFF2-40B4-BE49-F238E27FC236}">
                  <a16:creationId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5080136" y="761670"/>
              <a:ext cx="2462446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TextBox 416">
              <a:extLst>
                <a:ext uri="{FF2B5EF4-FFF2-40B4-BE49-F238E27FC236}">
                  <a16:creationId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5179694" y="882788"/>
              <a:ext cx="759801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Choose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    the correct order of the adjectives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A8F315C-7B3E-4E46-B430-BBF4050538B3}"/>
              </a:ext>
            </a:extLst>
          </p:cNvPr>
          <p:cNvSpPr txBox="1"/>
          <p:nvPr/>
        </p:nvSpPr>
        <p:spPr>
          <a:xfrm>
            <a:off x="1157592" y="2481112"/>
            <a:ext cx="6666894" cy="16916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black,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tall,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American</a:t>
            </a:r>
            <a:r>
              <a:rPr lang="en-US" sz="2400" dirty="0"/>
              <a:t> basketball player.</a:t>
            </a:r>
            <a:endParaRPr lang="ar-SA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0070C0"/>
                </a:solidFill>
              </a:rPr>
              <a:t>tall,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black,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American</a:t>
            </a:r>
            <a:r>
              <a:rPr lang="en-US" sz="2400" dirty="0"/>
              <a:t> basketball player.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009900"/>
                </a:solidFill>
              </a:rPr>
              <a:t>American,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tall,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black</a:t>
            </a:r>
            <a:r>
              <a:rPr lang="en-US" sz="2400" dirty="0"/>
              <a:t> basketball player.</a:t>
            </a:r>
            <a:endParaRPr lang="ar-SA" sz="2400" dirty="0"/>
          </a:p>
        </p:txBody>
      </p:sp>
      <p:pic>
        <p:nvPicPr>
          <p:cNvPr id="2052" name="Picture 4" descr="Shaquille O'Neal &amp; Kobe Bryant | Shaquille o'neal, Nba legends, Lakers  basketball">
            <a:extLst>
              <a:ext uri="{FF2B5EF4-FFF2-40B4-BE49-F238E27FC236}">
                <a16:creationId xmlns:a16="http://schemas.microsoft.com/office/drawing/2014/main" id="{0836F716-5F2C-47EC-ADC9-24E846104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1"/>
          <a:stretch/>
        </p:blipFill>
        <p:spPr bwMode="auto">
          <a:xfrm>
            <a:off x="8474103" y="1404767"/>
            <a:ext cx="2741766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0795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42" name="Group 465">
            <a:extLst>
              <a:ext uri="{FF2B5EF4-FFF2-40B4-BE49-F238E27FC236}">
                <a16:creationId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228599" y="1248328"/>
            <a:ext cx="7697574" cy="892111"/>
            <a:chOff x="5080136" y="761670"/>
            <a:chExt cx="7697574" cy="892111"/>
          </a:xfrm>
        </p:grpSpPr>
        <p:sp>
          <p:nvSpPr>
            <p:cNvPr id="43" name="Freeform: Shape 443">
              <a:extLst>
                <a:ext uri="{FF2B5EF4-FFF2-40B4-BE49-F238E27FC236}">
                  <a16:creationId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5080136" y="761670"/>
              <a:ext cx="2462446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TextBox 416">
              <a:extLst>
                <a:ext uri="{FF2B5EF4-FFF2-40B4-BE49-F238E27FC236}">
                  <a16:creationId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5179694" y="882788"/>
              <a:ext cx="759801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Choose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    the correct order of the adjectives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A8F315C-7B3E-4E46-B430-BBF4050538B3}"/>
              </a:ext>
            </a:extLst>
          </p:cNvPr>
          <p:cNvSpPr txBox="1"/>
          <p:nvPr/>
        </p:nvSpPr>
        <p:spPr>
          <a:xfrm>
            <a:off x="1157592" y="2481112"/>
            <a:ext cx="6517779" cy="1693092"/>
          </a:xfrm>
          <a:prstGeom prst="rect">
            <a:avLst/>
          </a:prstGeom>
          <a:solidFill>
            <a:srgbClr val="F2F7FC"/>
          </a:solidFill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It’s a </a:t>
            </a:r>
            <a:r>
              <a:rPr lang="en-US" sz="2400" dirty="0">
                <a:solidFill>
                  <a:srgbClr val="FF0000"/>
                </a:solidFill>
              </a:rPr>
              <a:t>beautiful,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new,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yellow</a:t>
            </a:r>
            <a:r>
              <a:rPr lang="en-US" sz="2400" dirty="0"/>
              <a:t> car.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It’s a </a:t>
            </a:r>
            <a:r>
              <a:rPr lang="en-US" sz="2400" dirty="0">
                <a:solidFill>
                  <a:srgbClr val="FFC000"/>
                </a:solidFill>
              </a:rPr>
              <a:t>yellow,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9900"/>
                </a:solidFill>
              </a:rPr>
              <a:t>new,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beautiful</a:t>
            </a:r>
            <a:r>
              <a:rPr lang="en-US" sz="2400" dirty="0"/>
              <a:t> car.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It’s a </a:t>
            </a:r>
            <a:r>
              <a:rPr lang="en-US" sz="2400" dirty="0">
                <a:solidFill>
                  <a:srgbClr val="009900"/>
                </a:solidFill>
              </a:rPr>
              <a:t>new,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beautiful,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yellow</a:t>
            </a:r>
            <a:r>
              <a:rPr lang="en-US" sz="2400" dirty="0"/>
              <a:t> car.</a:t>
            </a:r>
          </a:p>
        </p:txBody>
      </p:sp>
      <p:pic>
        <p:nvPicPr>
          <p:cNvPr id="13" name="Picture 2" descr="Orange car png car png transparent - PNG #2063 - Free PNG Images | Starpng">
            <a:extLst>
              <a:ext uri="{FF2B5EF4-FFF2-40B4-BE49-F238E27FC236}">
                <a16:creationId xmlns:a16="http://schemas.microsoft.com/office/drawing/2014/main" id="{4186BF3F-7901-4592-BF7F-A404D42A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21" y="3284692"/>
            <a:ext cx="5027134" cy="330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5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">
            <a:extLst>
              <a:ext uri="{FF2B5EF4-FFF2-40B4-BE49-F238E27FC236}">
                <a16:creationId xmlns:a16="http://schemas.microsoft.com/office/drawing/2014/main" id="{BE73051E-71F7-469E-993E-71D446BBC71A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1">
              <a:lumMod val="75000"/>
            </a:schemeClr>
          </a:solidFill>
        </p:grpSpPr>
        <p:sp>
          <p:nvSpPr>
            <p:cNvPr id="5" name="12121">
              <a:extLst>
                <a:ext uri="{FF2B5EF4-FFF2-40B4-BE49-F238E27FC236}">
                  <a16:creationId xmlns:a16="http://schemas.microsoft.com/office/drawing/2014/main" id="{47D1FAB7-25D4-45EA-AD63-76260A97723E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1111">
              <a:extLst>
                <a:ext uri="{FF2B5EF4-FFF2-40B4-BE49-F238E27FC236}">
                  <a16:creationId xmlns:a16="http://schemas.microsoft.com/office/drawing/2014/main" id="{BC947DC6-035E-477F-8482-14BB51088A65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9" name="1">
            <a:extLst>
              <a:ext uri="{FF2B5EF4-FFF2-40B4-BE49-F238E27FC236}">
                <a16:creationId xmlns:a16="http://schemas.microsoft.com/office/drawing/2014/main" id="{37C4CE22-2628-4DCD-A9BE-095B5E0C816D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Adjective Order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6" name="قوس ممتلئ 15">
            <a:extLst>
              <a:ext uri="{FF2B5EF4-FFF2-40B4-BE49-F238E27FC236}">
                <a16:creationId xmlns:a16="http://schemas.microsoft.com/office/drawing/2014/main" id="{3C1AEE4C-01B9-47C9-9DF2-067BE708F17A}"/>
              </a:ext>
            </a:extLst>
          </p:cNvPr>
          <p:cNvSpPr/>
          <p:nvPr/>
        </p:nvSpPr>
        <p:spPr>
          <a:xfrm>
            <a:off x="320794" y="1401206"/>
            <a:ext cx="4290735" cy="2002768"/>
          </a:xfrm>
          <a:prstGeom prst="blockArc">
            <a:avLst/>
          </a:prstGeom>
          <a:solidFill>
            <a:srgbClr val="CDD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" name="قوس ممتلئ 16">
            <a:extLst>
              <a:ext uri="{FF2B5EF4-FFF2-40B4-BE49-F238E27FC236}">
                <a16:creationId xmlns:a16="http://schemas.microsoft.com/office/drawing/2014/main" id="{3AD00AE3-A2A7-45C8-A28E-280ADB7D88C9}"/>
              </a:ext>
            </a:extLst>
          </p:cNvPr>
          <p:cNvSpPr/>
          <p:nvPr/>
        </p:nvSpPr>
        <p:spPr>
          <a:xfrm>
            <a:off x="515827" y="2092998"/>
            <a:ext cx="3900668" cy="2002768"/>
          </a:xfrm>
          <a:prstGeom prst="blockArc">
            <a:avLst/>
          </a:prstGeom>
          <a:solidFill>
            <a:srgbClr val="A2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" name="قوس ممتلئ 17">
            <a:extLst>
              <a:ext uri="{FF2B5EF4-FFF2-40B4-BE49-F238E27FC236}">
                <a16:creationId xmlns:a16="http://schemas.microsoft.com/office/drawing/2014/main" id="{CCBB3549-79AA-403F-9AD8-AF9233CC1E1E}"/>
              </a:ext>
            </a:extLst>
          </p:cNvPr>
          <p:cNvSpPr/>
          <p:nvPr/>
        </p:nvSpPr>
        <p:spPr>
          <a:xfrm>
            <a:off x="693130" y="2784790"/>
            <a:ext cx="3546062" cy="2002768"/>
          </a:xfrm>
          <a:prstGeom prst="blockArc">
            <a:avLst/>
          </a:prstGeom>
          <a:solidFill>
            <a:srgbClr val="FF7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9" name="قوس ممتلئ 18">
            <a:extLst>
              <a:ext uri="{FF2B5EF4-FFF2-40B4-BE49-F238E27FC236}">
                <a16:creationId xmlns:a16="http://schemas.microsoft.com/office/drawing/2014/main" id="{84697CF6-20D7-4661-960E-084084C4119C}"/>
              </a:ext>
            </a:extLst>
          </p:cNvPr>
          <p:cNvSpPr/>
          <p:nvPr/>
        </p:nvSpPr>
        <p:spPr>
          <a:xfrm>
            <a:off x="854315" y="3476582"/>
            <a:ext cx="3223693" cy="2002768"/>
          </a:xfrm>
          <a:prstGeom prst="blockArc">
            <a:avLst/>
          </a:prstGeom>
          <a:solidFill>
            <a:srgbClr val="E24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قوس ممتلئ 19">
            <a:extLst>
              <a:ext uri="{FF2B5EF4-FFF2-40B4-BE49-F238E27FC236}">
                <a16:creationId xmlns:a16="http://schemas.microsoft.com/office/drawing/2014/main" id="{F3882A86-54F7-458B-922C-2A0FA7CCF482}"/>
              </a:ext>
            </a:extLst>
          </p:cNvPr>
          <p:cNvSpPr/>
          <p:nvPr/>
        </p:nvSpPr>
        <p:spPr>
          <a:xfrm>
            <a:off x="1025230" y="4293400"/>
            <a:ext cx="2930630" cy="1655180"/>
          </a:xfrm>
          <a:prstGeom prst="blockArc">
            <a:avLst/>
          </a:prstGeom>
          <a:solidFill>
            <a:srgbClr val="FF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1" name="قوس ممتلئ 20">
            <a:extLst>
              <a:ext uri="{FF2B5EF4-FFF2-40B4-BE49-F238E27FC236}">
                <a16:creationId xmlns:a16="http://schemas.microsoft.com/office/drawing/2014/main" id="{829D86FF-4599-4726-9A62-6A24F42522D5}"/>
              </a:ext>
            </a:extLst>
          </p:cNvPr>
          <p:cNvSpPr/>
          <p:nvPr/>
        </p:nvSpPr>
        <p:spPr>
          <a:xfrm>
            <a:off x="1134057" y="4855232"/>
            <a:ext cx="2664209" cy="2002768"/>
          </a:xfrm>
          <a:prstGeom prst="blockArc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FC9BB40-6F6F-4871-811C-2A1EC0F41CF3}"/>
              </a:ext>
            </a:extLst>
          </p:cNvPr>
          <p:cNvSpPr txBox="1"/>
          <p:nvPr/>
        </p:nvSpPr>
        <p:spPr>
          <a:xfrm>
            <a:off x="1733902" y="1483652"/>
            <a:ext cx="1464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Opinion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42520B1-C5C5-48AE-9ABA-40F21080BFDF}"/>
              </a:ext>
            </a:extLst>
          </p:cNvPr>
          <p:cNvSpPr txBox="1"/>
          <p:nvPr/>
        </p:nvSpPr>
        <p:spPr>
          <a:xfrm>
            <a:off x="515827" y="2203694"/>
            <a:ext cx="3723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Size / Shape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6E54B18-AE76-47AB-9BF1-BBE49255F47C}"/>
              </a:ext>
            </a:extLst>
          </p:cNvPr>
          <p:cNvSpPr txBox="1"/>
          <p:nvPr/>
        </p:nvSpPr>
        <p:spPr>
          <a:xfrm>
            <a:off x="693131" y="2863826"/>
            <a:ext cx="3546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Age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49DCC5-9080-4027-91ED-D6DF9C7948CE}"/>
              </a:ext>
            </a:extLst>
          </p:cNvPr>
          <p:cNvSpPr txBox="1"/>
          <p:nvPr/>
        </p:nvSpPr>
        <p:spPr>
          <a:xfrm>
            <a:off x="854315" y="3555618"/>
            <a:ext cx="32236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color</a:t>
            </a:r>
            <a:endParaRPr lang="ar-SA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61E34D6-3B6E-4E64-880B-A227B1B08D21}"/>
              </a:ext>
            </a:extLst>
          </p:cNvPr>
          <p:cNvSpPr txBox="1"/>
          <p:nvPr/>
        </p:nvSpPr>
        <p:spPr>
          <a:xfrm>
            <a:off x="1134057" y="4187008"/>
            <a:ext cx="2821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Nationality</a:t>
            </a:r>
          </a:p>
          <a:p>
            <a:pPr algn="ctr"/>
            <a:r>
              <a:rPr lang="en-US" sz="1400" dirty="0"/>
              <a:t>(origin)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AC2D8D5-D43C-48CC-8AE6-7FE84C7648DE}"/>
              </a:ext>
            </a:extLst>
          </p:cNvPr>
          <p:cNvSpPr txBox="1"/>
          <p:nvPr/>
        </p:nvSpPr>
        <p:spPr>
          <a:xfrm>
            <a:off x="1263901" y="4956241"/>
            <a:ext cx="2534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Material</a:t>
            </a:r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7E09BE7-AA84-4C51-B764-85ABF53CC98A}"/>
              </a:ext>
            </a:extLst>
          </p:cNvPr>
          <p:cNvSpPr txBox="1"/>
          <p:nvPr/>
        </p:nvSpPr>
        <p:spPr>
          <a:xfrm rot="20609122">
            <a:off x="3439440" y="1268279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expensive</a:t>
            </a:r>
            <a:endParaRPr lang="ar-SA" sz="2400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3F00C69-B366-4AFB-860B-39D614CD1BA1}"/>
              </a:ext>
            </a:extLst>
          </p:cNvPr>
          <p:cNvSpPr txBox="1"/>
          <p:nvPr/>
        </p:nvSpPr>
        <p:spPr>
          <a:xfrm rot="20609122">
            <a:off x="3439440" y="2012054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large / round</a:t>
            </a:r>
            <a:endParaRPr lang="ar-SA" sz="2400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499802B-7FDE-4616-86C0-37920A3A8258}"/>
              </a:ext>
            </a:extLst>
          </p:cNvPr>
          <p:cNvSpPr txBox="1"/>
          <p:nvPr/>
        </p:nvSpPr>
        <p:spPr>
          <a:xfrm rot="20609122">
            <a:off x="3439440" y="2745156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old / new</a:t>
            </a:r>
            <a:endParaRPr lang="ar-SA" sz="2400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0960A7A-E975-4468-A7DA-4AE743EE9296}"/>
              </a:ext>
            </a:extLst>
          </p:cNvPr>
          <p:cNvSpPr txBox="1"/>
          <p:nvPr/>
        </p:nvSpPr>
        <p:spPr>
          <a:xfrm rot="20609122">
            <a:off x="3439440" y="3487742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red</a:t>
            </a:r>
            <a:endParaRPr lang="ar-SA" sz="2400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54BACB5-57EB-4876-8C6C-21493153D453}"/>
              </a:ext>
            </a:extLst>
          </p:cNvPr>
          <p:cNvSpPr txBox="1"/>
          <p:nvPr/>
        </p:nvSpPr>
        <p:spPr>
          <a:xfrm rot="20609122">
            <a:off x="3439440" y="4278721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Saudi</a:t>
            </a:r>
            <a:endParaRPr lang="ar-SA" sz="24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C11271B-44E6-46F8-AB64-B995A2991C6D}"/>
              </a:ext>
            </a:extLst>
          </p:cNvPr>
          <p:cNvSpPr txBox="1"/>
          <p:nvPr/>
        </p:nvSpPr>
        <p:spPr>
          <a:xfrm rot="20609122">
            <a:off x="3439440" y="5077316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glass</a:t>
            </a:r>
            <a:endParaRPr lang="ar-SA" sz="2400" dirty="0"/>
          </a:p>
        </p:txBody>
      </p:sp>
      <p:grpSp>
        <p:nvGrpSpPr>
          <p:cNvPr id="39" name="Group 465">
            <a:extLst>
              <a:ext uri="{FF2B5EF4-FFF2-40B4-BE49-F238E27FC236}">
                <a16:creationId xmlns:a16="http://schemas.microsoft.com/office/drawing/2014/main" id="{228AB578-3975-4FBE-B45D-937262BD28E8}"/>
              </a:ext>
            </a:extLst>
          </p:cNvPr>
          <p:cNvGrpSpPr/>
          <p:nvPr/>
        </p:nvGrpSpPr>
        <p:grpSpPr>
          <a:xfrm>
            <a:off x="5372763" y="185334"/>
            <a:ext cx="7696160" cy="892111"/>
            <a:chOff x="5081550" y="787030"/>
            <a:chExt cx="7696160" cy="892111"/>
          </a:xfrm>
        </p:grpSpPr>
        <p:sp>
          <p:nvSpPr>
            <p:cNvPr id="40" name="Freeform: Shape 443">
              <a:extLst>
                <a:ext uri="{FF2B5EF4-FFF2-40B4-BE49-F238E27FC236}">
                  <a16:creationId xmlns:a16="http://schemas.microsoft.com/office/drawing/2014/main" id="{91AE9CE3-9662-4356-A36D-6252F0922584}"/>
                </a:ext>
              </a:extLst>
            </p:cNvPr>
            <p:cNvSpPr/>
            <p:nvPr/>
          </p:nvSpPr>
          <p:spPr>
            <a:xfrm rot="10417065" flipH="1" flipV="1">
              <a:off x="5081550" y="787030"/>
              <a:ext cx="200617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TextBox 416">
              <a:extLst>
                <a:ext uri="{FF2B5EF4-FFF2-40B4-BE49-F238E27FC236}">
                  <a16:creationId xmlns:a16="http://schemas.microsoft.com/office/drawing/2014/main" id="{C28BF222-8E8F-4917-A7EB-ADECB5AC097C}"/>
                </a:ext>
              </a:extLst>
            </p:cNvPr>
            <p:cNvSpPr txBox="1"/>
            <p:nvPr/>
          </p:nvSpPr>
          <p:spPr>
            <a:xfrm>
              <a:off x="5179694" y="882788"/>
              <a:ext cx="759801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HOW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     </a:t>
              </a:r>
              <a:r>
                <a:rPr lang="en-US" altLang="ko-KR" sz="2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to place ADJECTIVE in order?</a:t>
              </a:r>
              <a:endParaRPr lang="ko-KR" altLang="en-US" sz="24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cxnSp>
        <p:nvCxnSpPr>
          <p:cNvPr id="2049" name="رابط كسهم مستقيم 2048">
            <a:extLst>
              <a:ext uri="{FF2B5EF4-FFF2-40B4-BE49-F238E27FC236}">
                <a16:creationId xmlns:a16="http://schemas.microsoft.com/office/drawing/2014/main" id="{7E8A704A-BFDA-4C89-A38C-0E93D7C5FC4B}"/>
              </a:ext>
            </a:extLst>
          </p:cNvPr>
          <p:cNvCxnSpPr/>
          <p:nvPr/>
        </p:nvCxnSpPr>
        <p:spPr>
          <a:xfrm>
            <a:off x="722970" y="1575616"/>
            <a:ext cx="0" cy="43729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364247B2-0B44-4C4F-9A1C-94017A676550}"/>
              </a:ext>
            </a:extLst>
          </p:cNvPr>
          <p:cNvSpPr txBox="1"/>
          <p:nvPr/>
        </p:nvSpPr>
        <p:spPr>
          <a:xfrm>
            <a:off x="6574684" y="1186185"/>
            <a:ext cx="5260702" cy="2247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0" i="0" u="none" strike="noStrike" baseline="0" dirty="0"/>
              <a:t>When you use more than one adjective before a noun, </a:t>
            </a:r>
          </a:p>
          <a:p>
            <a:pPr algn="ctr">
              <a:lnSpc>
                <a:spcPct val="150000"/>
              </a:lnSpc>
            </a:pPr>
            <a:r>
              <a:rPr lang="en-US" sz="2400" b="0" i="0" u="none" strike="noStrike" baseline="0" dirty="0"/>
              <a:t>the adjectives 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b="1" i="0" u="none" strike="noStrike" baseline="0" dirty="0"/>
              <a:t>USUALLY</a:t>
            </a:r>
            <a:r>
              <a:rPr lang="en-US" sz="2400" b="0" i="0" u="none" strike="noStrike" baseline="0" dirty="0"/>
              <a:t> following this order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0936409-8819-44DD-95BE-F05278B4EDCA}"/>
              </a:ext>
            </a:extLst>
          </p:cNvPr>
          <p:cNvSpPr txBox="1"/>
          <p:nvPr/>
        </p:nvSpPr>
        <p:spPr>
          <a:xfrm>
            <a:off x="6574684" y="3924950"/>
            <a:ext cx="5260702" cy="1887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Usually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dirty="0"/>
              <a:t>  adjectives are used to modify a noun at a time 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 </a:t>
            </a:r>
            <a:r>
              <a:rPr lang="en-US" sz="2000" b="1" dirty="0">
                <a:solidFill>
                  <a:srgbClr val="FF0000"/>
                </a:solidFill>
              </a:rPr>
              <a:t>a comma </a:t>
            </a:r>
            <a:r>
              <a:rPr lang="en-US" sz="2000" dirty="0"/>
              <a:t>between two adjectives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F0D5C8F2-5FEB-4A9F-88B4-027501EAEE76}"/>
              </a:ext>
            </a:extLst>
          </p:cNvPr>
          <p:cNvSpPr txBox="1"/>
          <p:nvPr/>
        </p:nvSpPr>
        <p:spPr>
          <a:xfrm>
            <a:off x="515827" y="6016254"/>
            <a:ext cx="422035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9900"/>
                </a:solidFill>
              </a:rPr>
              <a:t>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4A8C"/>
                </a:solidFill>
              </a:rPr>
              <a:t>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81AE"/>
                </a:solidFill>
              </a:rPr>
              <a:t>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M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7727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">
            <a:extLst>
              <a:ext uri="{FF2B5EF4-FFF2-40B4-BE49-F238E27FC236}">
                <a16:creationId xmlns:a16="http://schemas.microsoft.com/office/drawing/2014/main" id="{BE73051E-71F7-469E-993E-71D446BBC71A}"/>
              </a:ext>
            </a:extLst>
          </p:cNvPr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1">
              <a:lumMod val="75000"/>
            </a:schemeClr>
          </a:solidFill>
        </p:grpSpPr>
        <p:sp>
          <p:nvSpPr>
            <p:cNvPr id="5" name="12121">
              <a:extLst>
                <a:ext uri="{FF2B5EF4-FFF2-40B4-BE49-F238E27FC236}">
                  <a16:creationId xmlns:a16="http://schemas.microsoft.com/office/drawing/2014/main" id="{47D1FAB7-25D4-45EA-AD63-76260A97723E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6" name="1111">
              <a:extLst>
                <a:ext uri="{FF2B5EF4-FFF2-40B4-BE49-F238E27FC236}">
                  <a16:creationId xmlns:a16="http://schemas.microsoft.com/office/drawing/2014/main" id="{BC947DC6-035E-477F-8482-14BB51088A65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9" name="1">
            <a:extLst>
              <a:ext uri="{FF2B5EF4-FFF2-40B4-BE49-F238E27FC236}">
                <a16:creationId xmlns:a16="http://schemas.microsoft.com/office/drawing/2014/main" id="{37C4CE22-2628-4DCD-A9BE-095B5E0C816D}"/>
              </a:ext>
            </a:extLst>
          </p:cNvPr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Adjective Order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6" name="قوس ممتلئ 15">
            <a:extLst>
              <a:ext uri="{FF2B5EF4-FFF2-40B4-BE49-F238E27FC236}">
                <a16:creationId xmlns:a16="http://schemas.microsoft.com/office/drawing/2014/main" id="{3C1AEE4C-01B9-47C9-9DF2-067BE708F17A}"/>
              </a:ext>
            </a:extLst>
          </p:cNvPr>
          <p:cNvSpPr/>
          <p:nvPr/>
        </p:nvSpPr>
        <p:spPr>
          <a:xfrm>
            <a:off x="320794" y="1401206"/>
            <a:ext cx="4290735" cy="2002768"/>
          </a:xfrm>
          <a:prstGeom prst="blockArc">
            <a:avLst/>
          </a:prstGeom>
          <a:solidFill>
            <a:srgbClr val="CDD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" name="قوس ممتلئ 16">
            <a:extLst>
              <a:ext uri="{FF2B5EF4-FFF2-40B4-BE49-F238E27FC236}">
                <a16:creationId xmlns:a16="http://schemas.microsoft.com/office/drawing/2014/main" id="{3AD00AE3-A2A7-45C8-A28E-280ADB7D88C9}"/>
              </a:ext>
            </a:extLst>
          </p:cNvPr>
          <p:cNvSpPr/>
          <p:nvPr/>
        </p:nvSpPr>
        <p:spPr>
          <a:xfrm>
            <a:off x="515827" y="2092998"/>
            <a:ext cx="3900668" cy="2002768"/>
          </a:xfrm>
          <a:prstGeom prst="blockArc">
            <a:avLst/>
          </a:prstGeom>
          <a:solidFill>
            <a:srgbClr val="A2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" name="قوس ممتلئ 17">
            <a:extLst>
              <a:ext uri="{FF2B5EF4-FFF2-40B4-BE49-F238E27FC236}">
                <a16:creationId xmlns:a16="http://schemas.microsoft.com/office/drawing/2014/main" id="{CCBB3549-79AA-403F-9AD8-AF9233CC1E1E}"/>
              </a:ext>
            </a:extLst>
          </p:cNvPr>
          <p:cNvSpPr/>
          <p:nvPr/>
        </p:nvSpPr>
        <p:spPr>
          <a:xfrm>
            <a:off x="693130" y="2784790"/>
            <a:ext cx="3546062" cy="2002768"/>
          </a:xfrm>
          <a:prstGeom prst="blockArc">
            <a:avLst/>
          </a:prstGeom>
          <a:solidFill>
            <a:srgbClr val="FF7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9" name="قوس ممتلئ 18">
            <a:extLst>
              <a:ext uri="{FF2B5EF4-FFF2-40B4-BE49-F238E27FC236}">
                <a16:creationId xmlns:a16="http://schemas.microsoft.com/office/drawing/2014/main" id="{84697CF6-20D7-4661-960E-084084C4119C}"/>
              </a:ext>
            </a:extLst>
          </p:cNvPr>
          <p:cNvSpPr/>
          <p:nvPr/>
        </p:nvSpPr>
        <p:spPr>
          <a:xfrm>
            <a:off x="854315" y="3476582"/>
            <a:ext cx="3223693" cy="2002768"/>
          </a:xfrm>
          <a:prstGeom prst="blockArc">
            <a:avLst/>
          </a:prstGeom>
          <a:solidFill>
            <a:srgbClr val="E24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قوس ممتلئ 19">
            <a:extLst>
              <a:ext uri="{FF2B5EF4-FFF2-40B4-BE49-F238E27FC236}">
                <a16:creationId xmlns:a16="http://schemas.microsoft.com/office/drawing/2014/main" id="{F3882A86-54F7-458B-922C-2A0FA7CCF482}"/>
              </a:ext>
            </a:extLst>
          </p:cNvPr>
          <p:cNvSpPr/>
          <p:nvPr/>
        </p:nvSpPr>
        <p:spPr>
          <a:xfrm>
            <a:off x="1025230" y="4293400"/>
            <a:ext cx="2930630" cy="1655180"/>
          </a:xfrm>
          <a:prstGeom prst="blockArc">
            <a:avLst/>
          </a:prstGeom>
          <a:solidFill>
            <a:srgbClr val="FF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1" name="قوس ممتلئ 20">
            <a:extLst>
              <a:ext uri="{FF2B5EF4-FFF2-40B4-BE49-F238E27FC236}">
                <a16:creationId xmlns:a16="http://schemas.microsoft.com/office/drawing/2014/main" id="{829D86FF-4599-4726-9A62-6A24F42522D5}"/>
              </a:ext>
            </a:extLst>
          </p:cNvPr>
          <p:cNvSpPr/>
          <p:nvPr/>
        </p:nvSpPr>
        <p:spPr>
          <a:xfrm>
            <a:off x="1134057" y="4855232"/>
            <a:ext cx="2664209" cy="2002768"/>
          </a:xfrm>
          <a:prstGeom prst="blockArc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FC9BB40-6F6F-4871-811C-2A1EC0F41CF3}"/>
              </a:ext>
            </a:extLst>
          </p:cNvPr>
          <p:cNvSpPr txBox="1"/>
          <p:nvPr/>
        </p:nvSpPr>
        <p:spPr>
          <a:xfrm>
            <a:off x="1733902" y="1483652"/>
            <a:ext cx="1464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Opinion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42520B1-C5C5-48AE-9ABA-40F21080BFDF}"/>
              </a:ext>
            </a:extLst>
          </p:cNvPr>
          <p:cNvSpPr txBox="1"/>
          <p:nvPr/>
        </p:nvSpPr>
        <p:spPr>
          <a:xfrm>
            <a:off x="515827" y="2203694"/>
            <a:ext cx="3723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Size / Shape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6E54B18-AE76-47AB-9BF1-BBE49255F47C}"/>
              </a:ext>
            </a:extLst>
          </p:cNvPr>
          <p:cNvSpPr txBox="1"/>
          <p:nvPr/>
        </p:nvSpPr>
        <p:spPr>
          <a:xfrm>
            <a:off x="693131" y="2863826"/>
            <a:ext cx="3546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Age</a:t>
            </a:r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49DCC5-9080-4027-91ED-D6DF9C7948CE}"/>
              </a:ext>
            </a:extLst>
          </p:cNvPr>
          <p:cNvSpPr txBox="1"/>
          <p:nvPr/>
        </p:nvSpPr>
        <p:spPr>
          <a:xfrm>
            <a:off x="854315" y="3555618"/>
            <a:ext cx="32236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color</a:t>
            </a:r>
            <a:endParaRPr lang="ar-SA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61E34D6-3B6E-4E64-880B-A227B1B08D21}"/>
              </a:ext>
            </a:extLst>
          </p:cNvPr>
          <p:cNvSpPr txBox="1"/>
          <p:nvPr/>
        </p:nvSpPr>
        <p:spPr>
          <a:xfrm>
            <a:off x="1134057" y="4187008"/>
            <a:ext cx="2821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Nationality</a:t>
            </a:r>
          </a:p>
          <a:p>
            <a:pPr algn="ctr"/>
            <a:r>
              <a:rPr lang="en-US" sz="1400" dirty="0"/>
              <a:t>(origin)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AC2D8D5-D43C-48CC-8AE6-7FE84C7648DE}"/>
              </a:ext>
            </a:extLst>
          </p:cNvPr>
          <p:cNvSpPr txBox="1"/>
          <p:nvPr/>
        </p:nvSpPr>
        <p:spPr>
          <a:xfrm>
            <a:off x="1263901" y="4956241"/>
            <a:ext cx="2534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Material</a:t>
            </a:r>
            <a:endParaRPr lang="ar-SA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7E09BE7-AA84-4C51-B764-85ABF53CC98A}"/>
              </a:ext>
            </a:extLst>
          </p:cNvPr>
          <p:cNvSpPr txBox="1"/>
          <p:nvPr/>
        </p:nvSpPr>
        <p:spPr>
          <a:xfrm rot="20609122">
            <a:off x="3439440" y="1268279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expensive</a:t>
            </a:r>
            <a:endParaRPr lang="ar-SA" sz="2400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3F00C69-B366-4AFB-860B-39D614CD1BA1}"/>
              </a:ext>
            </a:extLst>
          </p:cNvPr>
          <p:cNvSpPr txBox="1"/>
          <p:nvPr/>
        </p:nvSpPr>
        <p:spPr>
          <a:xfrm rot="20609122">
            <a:off x="3439440" y="2012054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large / round</a:t>
            </a:r>
            <a:endParaRPr lang="ar-SA" sz="2400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499802B-7FDE-4616-86C0-37920A3A8258}"/>
              </a:ext>
            </a:extLst>
          </p:cNvPr>
          <p:cNvSpPr txBox="1"/>
          <p:nvPr/>
        </p:nvSpPr>
        <p:spPr>
          <a:xfrm rot="20609122">
            <a:off x="3439440" y="2745156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old / new</a:t>
            </a:r>
            <a:endParaRPr lang="ar-SA" sz="2400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0960A7A-E975-4468-A7DA-4AE743EE9296}"/>
              </a:ext>
            </a:extLst>
          </p:cNvPr>
          <p:cNvSpPr txBox="1"/>
          <p:nvPr/>
        </p:nvSpPr>
        <p:spPr>
          <a:xfrm rot="20609122">
            <a:off x="3439440" y="3487742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red</a:t>
            </a:r>
            <a:endParaRPr lang="ar-SA" sz="2400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54BACB5-57EB-4876-8C6C-21493153D453}"/>
              </a:ext>
            </a:extLst>
          </p:cNvPr>
          <p:cNvSpPr txBox="1"/>
          <p:nvPr/>
        </p:nvSpPr>
        <p:spPr>
          <a:xfrm rot="20609122">
            <a:off x="3439440" y="4278721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Saudi</a:t>
            </a:r>
            <a:endParaRPr lang="ar-SA" sz="24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C11271B-44E6-46F8-AB64-B995A2991C6D}"/>
              </a:ext>
            </a:extLst>
          </p:cNvPr>
          <p:cNvSpPr txBox="1"/>
          <p:nvPr/>
        </p:nvSpPr>
        <p:spPr>
          <a:xfrm rot="20609122">
            <a:off x="3439440" y="5077316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glass</a:t>
            </a:r>
            <a:endParaRPr lang="ar-SA" sz="2400" dirty="0"/>
          </a:p>
        </p:txBody>
      </p:sp>
      <p:pic>
        <p:nvPicPr>
          <p:cNvPr id="4100" name="Picture 4" descr="Luxury European Style Homes - American Traditional - Exterior - Atlanta -  by Alex Custom Homes, LLC">
            <a:extLst>
              <a:ext uri="{FF2B5EF4-FFF2-40B4-BE49-F238E27FC236}">
                <a16:creationId xmlns:a16="http://schemas.microsoft.com/office/drawing/2014/main" id="{8C8E70C6-B524-461E-94D0-F0D12F96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12" y="317179"/>
            <a:ext cx="4580015" cy="23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20822BD-22F9-461B-AF4D-BC5BC3CC6ACA}"/>
              </a:ext>
            </a:extLst>
          </p:cNvPr>
          <p:cNvSpPr txBox="1"/>
          <p:nvPr/>
        </p:nvSpPr>
        <p:spPr>
          <a:xfrm>
            <a:off x="6817063" y="2797828"/>
            <a:ext cx="49050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/>
              <a:t>The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beautiful</a:t>
            </a:r>
            <a:r>
              <a:rPr lang="en-US" sz="2400" b="0" i="0" u="none" strike="noStrike" baseline="0" dirty="0"/>
              <a:t>, </a:t>
            </a:r>
            <a:r>
              <a:rPr lang="en-US" sz="2400" b="0" i="0" u="none" strike="noStrike" baseline="0" dirty="0">
                <a:solidFill>
                  <a:srgbClr val="FF9900"/>
                </a:solidFill>
              </a:rPr>
              <a:t>old</a:t>
            </a:r>
            <a:r>
              <a:rPr lang="en-US" sz="2400" b="0" i="0" u="none" strike="noStrike" baseline="0" dirty="0"/>
              <a:t>, </a:t>
            </a:r>
            <a:r>
              <a:rPr lang="en-US" sz="2400" b="0" i="0" u="none" strike="noStrike" baseline="0" dirty="0">
                <a:solidFill>
                  <a:srgbClr val="0070C0"/>
                </a:solidFill>
              </a:rPr>
              <a:t>stone</a:t>
            </a:r>
            <a:r>
              <a:rPr lang="en-US" sz="2400" b="0" i="0" u="none" strike="noStrike" baseline="0" dirty="0"/>
              <a:t> house.</a:t>
            </a:r>
          </a:p>
        </p:txBody>
      </p:sp>
      <p:pic>
        <p:nvPicPr>
          <p:cNvPr id="4102" name="Picture 6" descr="2 Piece Brown Traditional Sofa Set">
            <a:extLst>
              <a:ext uri="{FF2B5EF4-FFF2-40B4-BE49-F238E27FC236}">
                <a16:creationId xmlns:a16="http://schemas.microsoft.com/office/drawing/2014/main" id="{C3DBA202-E7CC-4087-B556-AF328569E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1" b="15678"/>
          <a:stretch/>
        </p:blipFill>
        <p:spPr bwMode="auto">
          <a:xfrm>
            <a:off x="6813354" y="3476582"/>
            <a:ext cx="4927667" cy="220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1030B15-39D8-4C48-8AB3-F163D6CD314A}"/>
              </a:ext>
            </a:extLst>
          </p:cNvPr>
          <p:cNvSpPr txBox="1"/>
          <p:nvPr/>
        </p:nvSpPr>
        <p:spPr>
          <a:xfrm>
            <a:off x="6802689" y="5873822"/>
            <a:ext cx="49050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I have two </a:t>
            </a:r>
            <a:r>
              <a:rPr lang="en-US" sz="2400" dirty="0">
                <a:solidFill>
                  <a:srgbClr val="00B050"/>
                </a:solidFill>
              </a:rPr>
              <a:t>large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E03C7A"/>
                </a:solidFill>
              </a:rPr>
              <a:t>brown</a:t>
            </a:r>
            <a:r>
              <a:rPr lang="en-US" sz="2400" dirty="0"/>
              <a:t> sofas.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5FB0FE01-7CAE-47E9-B7EF-1F3AA4BC1485}"/>
              </a:ext>
            </a:extLst>
          </p:cNvPr>
          <p:cNvCxnSpPr/>
          <p:nvPr/>
        </p:nvCxnSpPr>
        <p:spPr>
          <a:xfrm>
            <a:off x="722970" y="1575616"/>
            <a:ext cx="0" cy="43729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F66C314-F9D0-41DC-9641-EE60CE7A63C6}"/>
              </a:ext>
            </a:extLst>
          </p:cNvPr>
          <p:cNvSpPr txBox="1"/>
          <p:nvPr/>
        </p:nvSpPr>
        <p:spPr>
          <a:xfrm>
            <a:off x="515827" y="6016254"/>
            <a:ext cx="422035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</a:rPr>
              <a:t>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9900"/>
                </a:solidFill>
              </a:rPr>
              <a:t>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4A8C"/>
                </a:solidFill>
              </a:rPr>
              <a:t>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81AE"/>
                </a:solidFill>
              </a:rPr>
              <a:t>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M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1788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0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2" descr="Exercise Clip Art Treadmill | Clipart Panda - Free Clipart Images | Exercise  for kids, Jumping jacks, Yoga for kids">
            <a:extLst>
              <a:ext uri="{FF2B5EF4-FFF2-40B4-BE49-F238E27FC236}">
                <a16:creationId xmlns:a16="http://schemas.microsoft.com/office/drawing/2014/main" id="{1A33B48C-CBF9-4E80-83C5-FEBFF6327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"/>
          <a:stretch/>
        </p:blipFill>
        <p:spPr bwMode="auto">
          <a:xfrm>
            <a:off x="4191000" y="2204864"/>
            <a:ext cx="3810000" cy="38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9A3A6DF-DD4E-44B5-BF7F-796F2D0B5B2F}"/>
              </a:ext>
            </a:extLst>
          </p:cNvPr>
          <p:cNvSpPr txBox="1"/>
          <p:nvPr/>
        </p:nvSpPr>
        <p:spPr>
          <a:xfrm>
            <a:off x="3935760" y="1412777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0066FF"/>
                </a:solidFill>
              </a:rPr>
              <a:t>Practice makes Perfect</a:t>
            </a:r>
            <a:endParaRPr lang="ar-SA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4261B53-833F-4453-A817-7B99DC03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371048"/>
            <a:ext cx="10459910" cy="611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28BEFE3-C1B9-4863-89D6-8CEA57007766}"/>
              </a:ext>
            </a:extLst>
          </p:cNvPr>
          <p:cNvGrpSpPr/>
          <p:nvPr/>
        </p:nvGrpSpPr>
        <p:grpSpPr>
          <a:xfrm>
            <a:off x="3676674" y="2696127"/>
            <a:ext cx="7381470" cy="551112"/>
            <a:chOff x="708279" y="2396636"/>
            <a:chExt cx="6254889" cy="551112"/>
          </a:xfrm>
          <a:effectLst/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EC0BA09B-D4CD-45ED-AF3E-CAC246471393}"/>
                </a:ext>
              </a:extLst>
            </p:cNvPr>
            <p:cNvSpPr/>
            <p:nvPr/>
          </p:nvSpPr>
          <p:spPr>
            <a:xfrm>
              <a:off x="827584" y="2430490"/>
              <a:ext cx="6135584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C548CAFF-B173-4F44-88CE-CFE7FCB24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07123AD-6744-4D3A-BBF9-0FF395696801}"/>
              </a:ext>
            </a:extLst>
          </p:cNvPr>
          <p:cNvGrpSpPr/>
          <p:nvPr/>
        </p:nvGrpSpPr>
        <p:grpSpPr>
          <a:xfrm>
            <a:off x="3676674" y="3429000"/>
            <a:ext cx="7381470" cy="551112"/>
            <a:chOff x="708279" y="2396636"/>
            <a:chExt cx="6254889" cy="551112"/>
          </a:xfrm>
          <a:effectLst/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4EEB2155-86BD-45F2-A136-F77AE4A9C843}"/>
                </a:ext>
              </a:extLst>
            </p:cNvPr>
            <p:cNvSpPr/>
            <p:nvPr/>
          </p:nvSpPr>
          <p:spPr>
            <a:xfrm>
              <a:off x="827584" y="2430490"/>
              <a:ext cx="6135584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8F0F5B5-F4DF-4520-82C4-77FF4C2C5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278C6C2-AFF1-4814-B540-37A80079D3E4}"/>
              </a:ext>
            </a:extLst>
          </p:cNvPr>
          <p:cNvGrpSpPr/>
          <p:nvPr/>
        </p:nvGrpSpPr>
        <p:grpSpPr>
          <a:xfrm>
            <a:off x="3676674" y="4208177"/>
            <a:ext cx="7381470" cy="551112"/>
            <a:chOff x="708279" y="2396636"/>
            <a:chExt cx="6254889" cy="551112"/>
          </a:xfrm>
          <a:effectLst/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B590D066-0071-44B3-A6DF-52F1B38BA7EB}"/>
                </a:ext>
              </a:extLst>
            </p:cNvPr>
            <p:cNvSpPr/>
            <p:nvPr/>
          </p:nvSpPr>
          <p:spPr>
            <a:xfrm>
              <a:off x="827584" y="2430490"/>
              <a:ext cx="6135584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133711D9-0E05-4364-947A-812D35968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CE60754-3C45-4639-922C-67C6C0A0D3F2}"/>
              </a:ext>
            </a:extLst>
          </p:cNvPr>
          <p:cNvGrpSpPr/>
          <p:nvPr/>
        </p:nvGrpSpPr>
        <p:grpSpPr>
          <a:xfrm>
            <a:off x="3676674" y="4914430"/>
            <a:ext cx="7381470" cy="551112"/>
            <a:chOff x="708279" y="2396636"/>
            <a:chExt cx="6254889" cy="551112"/>
          </a:xfrm>
          <a:effectLst/>
        </p:grpSpPr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705A8C4F-A820-468F-BD81-68BA0C228A26}"/>
                </a:ext>
              </a:extLst>
            </p:cNvPr>
            <p:cNvSpPr/>
            <p:nvPr/>
          </p:nvSpPr>
          <p:spPr>
            <a:xfrm>
              <a:off x="827584" y="2430490"/>
              <a:ext cx="6135584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44850011-1C74-42C4-BBB9-487E1A6A4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A897673-5C5C-41D4-BC24-54ECCBC2513C}"/>
              </a:ext>
            </a:extLst>
          </p:cNvPr>
          <p:cNvGrpSpPr/>
          <p:nvPr/>
        </p:nvGrpSpPr>
        <p:grpSpPr>
          <a:xfrm>
            <a:off x="3676674" y="5689442"/>
            <a:ext cx="7381470" cy="551112"/>
            <a:chOff x="708279" y="2396636"/>
            <a:chExt cx="6254889" cy="551112"/>
          </a:xfrm>
          <a:effectLst/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DC69FBAA-867E-4A1D-B19E-192B28261059}"/>
                </a:ext>
              </a:extLst>
            </p:cNvPr>
            <p:cNvSpPr/>
            <p:nvPr/>
          </p:nvSpPr>
          <p:spPr>
            <a:xfrm>
              <a:off x="827584" y="2430490"/>
              <a:ext cx="6135584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7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F673359E-0E4B-4200-B0EB-6AB15C14D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A8FDB9C-FC2A-47DD-88E8-5E78F35ED4E3}"/>
              </a:ext>
            </a:extLst>
          </p:cNvPr>
          <p:cNvSpPr/>
          <p:nvPr/>
        </p:nvSpPr>
        <p:spPr>
          <a:xfrm>
            <a:off x="2779776" y="2267712"/>
            <a:ext cx="769880" cy="371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4C6AFAB-99D6-4529-9ABD-AD339E06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73" y="134445"/>
            <a:ext cx="2825021" cy="31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572EC46F-A4B6-4D2E-8822-AA025DC2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371048"/>
            <a:ext cx="10488489" cy="638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0EE4A19-D1D7-437B-9B9A-396EDDC6FC0E}"/>
              </a:ext>
            </a:extLst>
          </p:cNvPr>
          <p:cNvSpPr/>
          <p:nvPr/>
        </p:nvSpPr>
        <p:spPr>
          <a:xfrm>
            <a:off x="2875505" y="2267712"/>
            <a:ext cx="578423" cy="371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7CA1B6F-087A-4833-93E1-C63C9F9D268E}"/>
              </a:ext>
            </a:extLst>
          </p:cNvPr>
          <p:cNvGrpSpPr/>
          <p:nvPr/>
        </p:nvGrpSpPr>
        <p:grpSpPr>
          <a:xfrm>
            <a:off x="3676674" y="2696127"/>
            <a:ext cx="7381470" cy="551112"/>
            <a:chOff x="708279" y="2396636"/>
            <a:chExt cx="6254889" cy="551112"/>
          </a:xfrm>
          <a:effectLst/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1D940528-18DE-4B87-BADB-E3342D42FB82}"/>
                </a:ext>
              </a:extLst>
            </p:cNvPr>
            <p:cNvSpPr/>
            <p:nvPr/>
          </p:nvSpPr>
          <p:spPr>
            <a:xfrm>
              <a:off x="827584" y="2476847"/>
              <a:ext cx="6135584" cy="43946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131E4A76-24CE-439E-AE4D-6DE48EB4E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79D3AB0-6FE2-48A2-A6A2-45387AC73B32}"/>
              </a:ext>
            </a:extLst>
          </p:cNvPr>
          <p:cNvGrpSpPr/>
          <p:nvPr/>
        </p:nvGrpSpPr>
        <p:grpSpPr>
          <a:xfrm>
            <a:off x="3676674" y="3429000"/>
            <a:ext cx="7381470" cy="551112"/>
            <a:chOff x="708279" y="2396636"/>
            <a:chExt cx="6254889" cy="551112"/>
          </a:xfrm>
          <a:effectLst/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2E0C0117-CBEB-4A53-8C69-7CDC9C449C28}"/>
                </a:ext>
              </a:extLst>
            </p:cNvPr>
            <p:cNvSpPr/>
            <p:nvPr/>
          </p:nvSpPr>
          <p:spPr>
            <a:xfrm>
              <a:off x="827584" y="2476847"/>
              <a:ext cx="6135584" cy="43946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5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C0E7D6E3-D2D1-4C92-A47B-D557EDCF0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48A2C25E-40B9-4A61-B45D-E1EED84CEE52}"/>
              </a:ext>
            </a:extLst>
          </p:cNvPr>
          <p:cNvGrpSpPr/>
          <p:nvPr/>
        </p:nvGrpSpPr>
        <p:grpSpPr>
          <a:xfrm>
            <a:off x="3676674" y="4208177"/>
            <a:ext cx="7381470" cy="551112"/>
            <a:chOff x="708279" y="2396636"/>
            <a:chExt cx="6254889" cy="551112"/>
          </a:xfrm>
          <a:effectLst/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652A0FEC-D647-4BB9-A2E8-551C461C3D5D}"/>
                </a:ext>
              </a:extLst>
            </p:cNvPr>
            <p:cNvSpPr/>
            <p:nvPr/>
          </p:nvSpPr>
          <p:spPr>
            <a:xfrm>
              <a:off x="827584" y="2472439"/>
              <a:ext cx="6135584" cy="399509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8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DCD440DB-3E8C-4FBC-B4A1-0BCB54FD6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7FA5940-6D36-4324-9E1B-5886ED0B0149}"/>
              </a:ext>
            </a:extLst>
          </p:cNvPr>
          <p:cNvGrpSpPr/>
          <p:nvPr/>
        </p:nvGrpSpPr>
        <p:grpSpPr>
          <a:xfrm>
            <a:off x="3676674" y="4914430"/>
            <a:ext cx="7381470" cy="551112"/>
            <a:chOff x="708279" y="2396636"/>
            <a:chExt cx="6254889" cy="551112"/>
          </a:xfrm>
          <a:effectLst/>
        </p:grpSpPr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28E47BA4-DB81-4D07-BEC0-B59A5EC44687}"/>
                </a:ext>
              </a:extLst>
            </p:cNvPr>
            <p:cNvSpPr/>
            <p:nvPr/>
          </p:nvSpPr>
          <p:spPr>
            <a:xfrm>
              <a:off x="827584" y="2476847"/>
              <a:ext cx="6135584" cy="43946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1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2305AAED-A7A8-4F68-87BD-8E9A37B1B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ECE24B-AA12-4B56-9BEF-61986E4C06B4}"/>
              </a:ext>
            </a:extLst>
          </p:cNvPr>
          <p:cNvGrpSpPr/>
          <p:nvPr/>
        </p:nvGrpSpPr>
        <p:grpSpPr>
          <a:xfrm>
            <a:off x="3676674" y="5689442"/>
            <a:ext cx="7381470" cy="551112"/>
            <a:chOff x="708279" y="2396636"/>
            <a:chExt cx="6254889" cy="551112"/>
          </a:xfrm>
          <a:effectLst/>
        </p:grpSpPr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31C485B7-3FCC-4639-AE0F-BAB89B9C3A51}"/>
                </a:ext>
              </a:extLst>
            </p:cNvPr>
            <p:cNvSpPr/>
            <p:nvPr/>
          </p:nvSpPr>
          <p:spPr>
            <a:xfrm>
              <a:off x="827584" y="2452463"/>
              <a:ext cx="6135584" cy="439460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4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BEB9066F-7DB9-4EC0-9CF9-C79CDEBAA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C2D9F04A-FC81-4A5E-9EC0-526BB7151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73" y="134445"/>
            <a:ext cx="2825021" cy="31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销售培训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"/>
        <a:cs typeface="Times New Roman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658</Words>
  <Application>Microsoft Office PowerPoint</Application>
  <PresentationFormat>شاشة عريضة</PresentationFormat>
  <Paragraphs>195</Paragraphs>
  <Slides>24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主题​​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MG4 U1 Grammar adjective order  too and enough</dc:title>
  <dc:creator>Essa AlHussaini</dc:creator>
  <cp:lastModifiedBy>pshahd Tabbakh</cp:lastModifiedBy>
  <cp:revision>489</cp:revision>
  <dcterms:created xsi:type="dcterms:W3CDTF">2018-01-07T13:00:52Z</dcterms:created>
  <dcterms:modified xsi:type="dcterms:W3CDTF">2023-12-31T06:16:27Z</dcterms:modified>
</cp:coreProperties>
</file>