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7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58" r:id="rId4"/>
    <p:sldId id="597" r:id="rId5"/>
    <p:sldId id="598" r:id="rId6"/>
    <p:sldId id="264" r:id="rId7"/>
    <p:sldId id="599" r:id="rId8"/>
    <p:sldId id="601" r:id="rId9"/>
    <p:sldId id="600" r:id="rId10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2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84" d="100"/>
          <a:sy n="84" d="100"/>
        </p:scale>
        <p:origin x="186" y="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3A7C8F34-6B87-4967-8409-CD9C52131F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657690E-C93E-4586-A8E7-4A830B3660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6380C3A-6C11-4AC1-A42D-5A19D69104FE}" type="datetimeFigureOut">
              <a:rPr lang="ar-SA" smtClean="0"/>
              <a:t>14/06/1445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D6DA27A-FFF5-4357-A93B-5959AC31E0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en-US"/>
              <a:t>Dalal ALJuaid</a:t>
            </a:r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4B70329-9596-408C-8B7D-A58254BEFC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20F6AB8-BC91-438B-B2DF-E867DC3F86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197943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14CA9E7-CC6D-47D0-B8AD-8A978CCE2D60}" type="datetimeFigureOut">
              <a:rPr lang="ar-SA" smtClean="0"/>
              <a:t>14/06/1445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en-US"/>
              <a:t>Dalal ALJuaid</a:t>
            </a: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A2637B2-CF99-48B2-8E5A-4DD174EB1A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117770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18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33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29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96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62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45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7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FB51-3899-49B7-B5ED-AEF4DCF7E702}" type="datetime1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37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9BD96-1FC7-4D08-BDE5-DDD1484BEC5C}" type="datetime1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66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796D-F7CF-484E-9DBB-BCBEFEC4CD76}" type="datetime1">
              <a:rPr lang="en-US" smtClean="0"/>
              <a:t>12/26/2023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95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54E9-1BCA-4FA6-A1F4-9CA5AD2DABC6}" type="datetime1">
              <a:rPr lang="en-US" smtClean="0"/>
              <a:t>12/26/2023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2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38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C362-71A9-4EE4-9A24-635F1CF6DDF0}" type="datetime1">
              <a:rPr lang="en-US" smtClean="0"/>
              <a:t>12/26/2023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2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731B-AEA0-4212-B7F9-E53D6C9382C0}" type="datetime1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1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DD5B-09DE-4045-84CC-773CD63DD749}" type="datetime1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47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A47-803B-4E38-9D25-12679AA77C3A}" type="datetime1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89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125F0-7923-40AF-822A-16E7C7982EAE}" type="datetime1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2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2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8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37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86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80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69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9094B5-F8C2-4801-8CBC-EFADC2D5384F}" type="datetime1">
              <a:rPr lang="en-US" smtClean="0"/>
              <a:t>12/26/2023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Dalal ALJuaid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4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3" r:id="rId2"/>
    <p:sldLayoutId id="2147483691" r:id="rId3"/>
    <p:sldLayoutId id="2147483688" r:id="rId4"/>
    <p:sldLayoutId id="2147483702" r:id="rId5"/>
    <p:sldLayoutId id="2147483701" r:id="rId6"/>
    <p:sldLayoutId id="2147483700" r:id="rId7"/>
    <p:sldLayoutId id="2147483699" r:id="rId8"/>
    <p:sldLayoutId id="2147483698" r:id="rId9"/>
    <p:sldLayoutId id="2147483697" r:id="rId10"/>
    <p:sldLayoutId id="2147483696" r:id="rId11"/>
    <p:sldLayoutId id="2147483695" r:id="rId12"/>
    <p:sldLayoutId id="2147483694" r:id="rId13"/>
    <p:sldLayoutId id="2147483692" r:id="rId14"/>
    <p:sldLayoutId id="2147483690" r:id="rId15"/>
    <p:sldLayoutId id="2147483687" r:id="rId16"/>
    <p:sldLayoutId id="2147483686" r:id="rId17"/>
    <p:sldLayoutId id="2147483685" r:id="rId18"/>
    <p:sldLayoutId id="2147483684" r:id="rId19"/>
    <p:sldLayoutId id="2147483683" r:id="rId20"/>
    <p:sldLayoutId id="2147483682" r:id="rId21"/>
    <p:sldLayoutId id="2147483681" r:id="rId22"/>
    <p:sldLayoutId id="2147483680" r:id="rId23"/>
    <p:sldLayoutId id="2147483679" r:id="rId24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slide" Target="slide8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BF991FCB-5132-414C-B377-526F56121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6" name="ملف فيديو 15" descr="صورة تحتوي على نص, سبورة سوداء&#10;&#10;تم إنشاء الوصف تلقائياً">
            <a:extLst>
              <a:ext uri="{FF2B5EF4-FFF2-40B4-BE49-F238E27FC236}">
                <a16:creationId xmlns:a16="http://schemas.microsoft.com/office/drawing/2014/main" id="{C8E1C9B1-505F-44DD-A431-DCF091EA85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79" r="-1" b="-1"/>
          <a:stretch/>
        </p:blipFill>
        <p:spPr>
          <a:xfrm>
            <a:off x="20" y="-299774"/>
            <a:ext cx="12188932" cy="68566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23DAFF7-4C98-4E0E-8986-198D54B6C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FA36372-B419-456C-ACA6-07DA06E6A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5654" y="4456144"/>
            <a:ext cx="4880454" cy="816714"/>
          </a:xfrm>
          <a:solidFill>
            <a:srgbClr val="5A2B8D"/>
          </a:solidFill>
        </p:spPr>
        <p:txBody>
          <a:bodyPr anchor="t">
            <a:normAutofit/>
          </a:bodyPr>
          <a:lstStyle/>
          <a:p>
            <a:r>
              <a:rPr lang="en-US" sz="2200" b="1" dirty="0">
                <a:solidFill>
                  <a:srgbClr val="FFFFFF"/>
                </a:solidFill>
              </a:rPr>
              <a:t>Workbook pages (217 – 220)</a:t>
            </a:r>
            <a:endParaRPr lang="ar-SA" sz="2200" b="1" dirty="0">
              <a:solidFill>
                <a:srgbClr val="FFFFFF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FC466B0-D4C1-44D9-9FBB-053F0BA59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4888" y="565150"/>
            <a:ext cx="4959350" cy="3756025"/>
          </a:xfrm>
          <a:solidFill>
            <a:schemeClr val="bg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8000" dirty="0">
                <a:solidFill>
                  <a:srgbClr val="002060"/>
                </a:solidFill>
              </a:rPr>
              <a:t>Unit  8 </a:t>
            </a:r>
            <a:br>
              <a:rPr lang="en-US" sz="8000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What’s wrong</a:t>
            </a:r>
            <a:r>
              <a:rPr lang="en-US" sz="8000" dirty="0">
                <a:solidFill>
                  <a:srgbClr val="002060"/>
                </a:solidFill>
              </a:rPr>
              <a:t>?</a:t>
            </a:r>
            <a:endParaRPr lang="ar-SA" sz="8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4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1926901" cy="1325563"/>
          </a:xfrm>
        </p:spPr>
        <p:txBody>
          <a:bodyPr/>
          <a:lstStyle/>
          <a:p>
            <a:r>
              <a:rPr lang="en-US" dirty="0"/>
              <a:t>p.217</a:t>
            </a:r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BBE8B68-420A-46DA-954D-5246C3A67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3163" y="6399999"/>
            <a:ext cx="4114800" cy="365125"/>
          </a:xfrm>
        </p:spPr>
        <p:txBody>
          <a:bodyPr/>
          <a:lstStyle/>
          <a:p>
            <a:r>
              <a:rPr lang="en-US" dirty="0"/>
              <a:t>Dalal </a:t>
            </a:r>
            <a:r>
              <a:rPr lang="en-US" dirty="0" err="1"/>
              <a:t>ALJuaid</a:t>
            </a:r>
            <a:endParaRPr lang="en-US" dirty="0"/>
          </a:p>
        </p:txBody>
      </p:sp>
      <p:pic>
        <p:nvPicPr>
          <p:cNvPr id="1026" name="Picture 2" descr="well done">
            <a:extLst>
              <a:ext uri="{FF2B5EF4-FFF2-40B4-BE49-F238E27FC236}">
                <a16:creationId xmlns:a16="http://schemas.microsoft.com/office/drawing/2014/main" id="{E6F8547B-97AD-42FC-90F5-FFEB44A79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6958"/>
            <a:ext cx="1770907" cy="177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F225E2C-FB65-C199-F3AF-814DB03C3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115" y="-251870"/>
            <a:ext cx="9044609" cy="6858000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52872EDD-6F68-CD22-229C-8127A387977B}"/>
              </a:ext>
            </a:extLst>
          </p:cNvPr>
          <p:cNvSpPr/>
          <p:nvPr/>
        </p:nvSpPr>
        <p:spPr>
          <a:xfrm>
            <a:off x="3135285" y="5132060"/>
            <a:ext cx="1709534" cy="419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eyes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C9E09EB-FEBC-670B-7844-34B3F23658F9}"/>
              </a:ext>
            </a:extLst>
          </p:cNvPr>
          <p:cNvSpPr/>
          <p:nvPr/>
        </p:nvSpPr>
        <p:spPr>
          <a:xfrm>
            <a:off x="3045834" y="5493468"/>
            <a:ext cx="1709534" cy="331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ear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58B4AD5E-6192-F090-3B9B-AD46CC9E354F}"/>
              </a:ext>
            </a:extLst>
          </p:cNvPr>
          <p:cNvSpPr/>
          <p:nvPr/>
        </p:nvSpPr>
        <p:spPr>
          <a:xfrm>
            <a:off x="3165102" y="5825476"/>
            <a:ext cx="1709534" cy="419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neck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C11975EC-9282-9DC9-653A-D1196F12B7A7}"/>
              </a:ext>
            </a:extLst>
          </p:cNvPr>
          <p:cNvSpPr/>
          <p:nvPr/>
        </p:nvSpPr>
        <p:spPr>
          <a:xfrm>
            <a:off x="3567645" y="6157965"/>
            <a:ext cx="2290821" cy="419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shoulder 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15B53F6-AD1D-5C3B-6146-91684B589742}"/>
              </a:ext>
            </a:extLst>
          </p:cNvPr>
          <p:cNvSpPr/>
          <p:nvPr/>
        </p:nvSpPr>
        <p:spPr>
          <a:xfrm>
            <a:off x="5978501" y="5120845"/>
            <a:ext cx="1709534" cy="419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arm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D0C0A84F-6106-5B02-4E0B-06E7F1A9C2F9}"/>
              </a:ext>
            </a:extLst>
          </p:cNvPr>
          <p:cNvSpPr/>
          <p:nvPr/>
        </p:nvSpPr>
        <p:spPr>
          <a:xfrm>
            <a:off x="6008318" y="5488645"/>
            <a:ext cx="1709534" cy="419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hand 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9E137044-D39D-09C2-E5F6-31EFF6B8DD1B}"/>
              </a:ext>
            </a:extLst>
          </p:cNvPr>
          <p:cNvSpPr/>
          <p:nvPr/>
        </p:nvSpPr>
        <p:spPr>
          <a:xfrm>
            <a:off x="5978501" y="5825053"/>
            <a:ext cx="1709534" cy="331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nose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DFA98CBD-E7CB-250E-00FB-4AA5FA6A1E64}"/>
              </a:ext>
            </a:extLst>
          </p:cNvPr>
          <p:cNvSpPr/>
          <p:nvPr/>
        </p:nvSpPr>
        <p:spPr>
          <a:xfrm>
            <a:off x="6333536" y="6083756"/>
            <a:ext cx="1709534" cy="419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mouth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F5DEAC81-5586-AA96-8ED3-A989F0B10899}"/>
              </a:ext>
            </a:extLst>
          </p:cNvPr>
          <p:cNvSpPr/>
          <p:nvPr/>
        </p:nvSpPr>
        <p:spPr>
          <a:xfrm>
            <a:off x="9198466" y="5132060"/>
            <a:ext cx="2037156" cy="419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stomach 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FDD2B6FD-0D21-9831-F156-F197A9C5B40E}"/>
              </a:ext>
            </a:extLst>
          </p:cNvPr>
          <p:cNvSpPr/>
          <p:nvPr/>
        </p:nvSpPr>
        <p:spPr>
          <a:xfrm>
            <a:off x="8940985" y="5488645"/>
            <a:ext cx="1709534" cy="419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knee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0F9ECCB0-1FEA-C42E-E123-01C1BACF0AC2}"/>
              </a:ext>
            </a:extLst>
          </p:cNvPr>
          <p:cNvSpPr/>
          <p:nvPr/>
        </p:nvSpPr>
        <p:spPr>
          <a:xfrm>
            <a:off x="8802461" y="5812723"/>
            <a:ext cx="1709534" cy="419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leg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D0BB7847-FBAC-1E86-4352-EDE43418A8C2}"/>
              </a:ext>
            </a:extLst>
          </p:cNvPr>
          <p:cNvSpPr/>
          <p:nvPr/>
        </p:nvSpPr>
        <p:spPr>
          <a:xfrm>
            <a:off x="8999852" y="6145014"/>
            <a:ext cx="1709534" cy="419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feet</a:t>
            </a:r>
            <a:endParaRPr lang="ar-SA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8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p.218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343" y="6362929"/>
            <a:ext cx="4114800" cy="365125"/>
          </a:xfrm>
        </p:spPr>
        <p:txBody>
          <a:bodyPr/>
          <a:lstStyle/>
          <a:p>
            <a:r>
              <a:rPr lang="en-US" dirty="0"/>
              <a:t>Dalal </a:t>
            </a:r>
            <a:r>
              <a:rPr lang="en-US" dirty="0" err="1"/>
              <a:t>ALJuaid</a:t>
            </a:r>
            <a:endParaRPr lang="en-US" dirty="0"/>
          </a:p>
        </p:txBody>
      </p:sp>
      <p:pic>
        <p:nvPicPr>
          <p:cNvPr id="2050" name="Picture 2" descr="seal clapping">
            <a:extLst>
              <a:ext uri="{FF2B5EF4-FFF2-40B4-BE49-F238E27FC236}">
                <a16:creationId xmlns:a16="http://schemas.microsoft.com/office/drawing/2014/main" id="{16388EF4-AA8A-4F30-A0A3-FC4E11251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3" y="4207268"/>
            <a:ext cx="2197992" cy="219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B7CCAF3-F48A-4FF2-908C-23554C222E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10" b="48379"/>
          <a:stretch/>
        </p:blipFill>
        <p:spPr>
          <a:xfrm>
            <a:off x="2726774" y="224492"/>
            <a:ext cx="9144000" cy="6455555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F2E03E0-D291-0CCB-8D67-DA149D9A69D6}"/>
              </a:ext>
            </a:extLst>
          </p:cNvPr>
          <p:cNvSpPr/>
          <p:nvPr/>
        </p:nvSpPr>
        <p:spPr>
          <a:xfrm>
            <a:off x="7547250" y="2885375"/>
            <a:ext cx="1709534" cy="419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cold.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15A0FA0-981E-C402-F80E-A0831A13BA1C}"/>
              </a:ext>
            </a:extLst>
          </p:cNvPr>
          <p:cNvSpPr/>
          <p:nvPr/>
        </p:nvSpPr>
        <p:spPr>
          <a:xfrm>
            <a:off x="4128811" y="3509701"/>
            <a:ext cx="6645722" cy="526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    </a:t>
            </a:r>
            <a:r>
              <a:rPr lang="en-US" sz="2400" b="1" dirty="0">
                <a:solidFill>
                  <a:srgbClr val="0070C0"/>
                </a:solidFill>
              </a:rPr>
              <a:t>you have a cold?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When I have a cold, I take aspirin</a:t>
            </a:r>
            <a:r>
              <a:rPr lang="en-US" sz="2800" b="1" dirty="0">
                <a:solidFill>
                  <a:srgbClr val="0070C0"/>
                </a:solidFill>
              </a:rPr>
              <a:t>.</a:t>
            </a:r>
            <a:endParaRPr lang="ar-SA" b="1" dirty="0">
              <a:solidFill>
                <a:srgbClr val="0070C0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DEE698C9-E0A3-DE7D-D085-6CCEB9182DFD}"/>
              </a:ext>
            </a:extLst>
          </p:cNvPr>
          <p:cNvSpPr/>
          <p:nvPr/>
        </p:nvSpPr>
        <p:spPr>
          <a:xfrm>
            <a:off x="6076261" y="4958134"/>
            <a:ext cx="2932047" cy="419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sore throat.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B35042FC-C389-16FD-042E-0BF7C460E6B4}"/>
              </a:ext>
            </a:extLst>
          </p:cNvPr>
          <p:cNvSpPr/>
          <p:nvPr/>
        </p:nvSpPr>
        <p:spPr>
          <a:xfrm>
            <a:off x="3849896" y="5772265"/>
            <a:ext cx="7713386" cy="526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rgbClr val="0070C0"/>
                </a:solidFill>
              </a:rPr>
              <a:t>                     </a:t>
            </a:r>
            <a:r>
              <a:rPr lang="en-US" sz="2400" b="1" dirty="0">
                <a:solidFill>
                  <a:srgbClr val="0070C0"/>
                </a:solidFill>
              </a:rPr>
              <a:t>you have a sore throat?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When I have a sore throat, I go to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the doctor.</a:t>
            </a:r>
            <a:endParaRPr lang="ar-SA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4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8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p.218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810538E-1731-68F0-DE68-8BD54311CA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725"/>
          <a:stretch/>
        </p:blipFill>
        <p:spPr>
          <a:xfrm>
            <a:off x="1845226" y="126725"/>
            <a:ext cx="9144000" cy="673127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8319B081-7D05-5B03-7446-48DD14302897}"/>
              </a:ext>
            </a:extLst>
          </p:cNvPr>
          <p:cNvSpPr/>
          <p:nvPr/>
        </p:nvSpPr>
        <p:spPr>
          <a:xfrm>
            <a:off x="5245031" y="576897"/>
            <a:ext cx="2057399" cy="419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3200" b="1" dirty="0">
                <a:solidFill>
                  <a:srgbClr val="FF0000"/>
                </a:solidFill>
              </a:rPr>
              <a:t>headache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7F447FB8-1C0D-CD84-1D13-A598596B88EC}"/>
              </a:ext>
            </a:extLst>
          </p:cNvPr>
          <p:cNvSpPr/>
          <p:nvPr/>
        </p:nvSpPr>
        <p:spPr>
          <a:xfrm>
            <a:off x="3674644" y="1395164"/>
            <a:ext cx="6102630" cy="526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    </a:t>
            </a:r>
            <a:r>
              <a:rPr lang="en-US" sz="2400" b="1" dirty="0">
                <a:solidFill>
                  <a:srgbClr val="0070C0"/>
                </a:solidFill>
              </a:rPr>
              <a:t>you have a headache?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When I have a headache, I go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 to bed.</a:t>
            </a:r>
            <a:endParaRPr lang="ar-SA" b="1" dirty="0">
              <a:solidFill>
                <a:srgbClr val="0070C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CFD1BBC-A25F-F5F2-E048-57665F4BAB96}"/>
              </a:ext>
            </a:extLst>
          </p:cNvPr>
          <p:cNvSpPr/>
          <p:nvPr/>
        </p:nvSpPr>
        <p:spPr>
          <a:xfrm>
            <a:off x="3783356" y="2639327"/>
            <a:ext cx="1709534" cy="419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cough.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9FD9158-93F9-01D6-8275-8DE81502C34E}"/>
              </a:ext>
            </a:extLst>
          </p:cNvPr>
          <p:cNvSpPr/>
          <p:nvPr/>
        </p:nvSpPr>
        <p:spPr>
          <a:xfrm>
            <a:off x="3137930" y="3492362"/>
            <a:ext cx="6102630" cy="526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             </a:t>
            </a:r>
            <a:r>
              <a:rPr lang="en-US" sz="2400" b="1" dirty="0">
                <a:solidFill>
                  <a:srgbClr val="0070C0"/>
                </a:solidFill>
              </a:rPr>
              <a:t>you have a cough?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When I have a cough, I have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a sore chest.</a:t>
            </a:r>
            <a:endParaRPr lang="ar-SA" sz="1600" b="1" dirty="0">
              <a:solidFill>
                <a:srgbClr val="0070C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1CA9ACA-498A-3A73-2AA6-F81ADCC6BDF6}"/>
              </a:ext>
            </a:extLst>
          </p:cNvPr>
          <p:cNvSpPr/>
          <p:nvPr/>
        </p:nvSpPr>
        <p:spPr>
          <a:xfrm>
            <a:off x="4240559" y="4738323"/>
            <a:ext cx="1709534" cy="419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flu.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A2A7F1C-579F-B055-AE78-7D73D68FACF3}"/>
              </a:ext>
            </a:extLst>
          </p:cNvPr>
          <p:cNvSpPr/>
          <p:nvPr/>
        </p:nvSpPr>
        <p:spPr>
          <a:xfrm>
            <a:off x="3525564" y="5481010"/>
            <a:ext cx="6102630" cy="526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you have the flu?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When I have the flu, I have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a headache and I have a fever.</a:t>
            </a:r>
            <a:endParaRPr lang="ar-SA" sz="1600" b="1" dirty="0">
              <a:solidFill>
                <a:srgbClr val="0070C0"/>
              </a:solidFill>
            </a:endParaRPr>
          </a:p>
        </p:txBody>
      </p:sp>
      <p:pic>
        <p:nvPicPr>
          <p:cNvPr id="18" name="Picture 2" descr="Bitmoji Image">
            <a:extLst>
              <a:ext uri="{FF2B5EF4-FFF2-40B4-BE49-F238E27FC236}">
                <a16:creationId xmlns:a16="http://schemas.microsoft.com/office/drawing/2014/main" id="{642400F9-FE8F-4CA3-8CBF-D18755A30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89" y="2990836"/>
            <a:ext cx="2056599" cy="205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44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p.219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9E0845FC-8ADE-A34A-25EE-089E0385B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046" y="103119"/>
            <a:ext cx="9144000" cy="6651762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FBDAF374-F1B2-9A51-19FA-EDCFD5171C83}"/>
              </a:ext>
            </a:extLst>
          </p:cNvPr>
          <p:cNvSpPr/>
          <p:nvPr/>
        </p:nvSpPr>
        <p:spPr>
          <a:xfrm>
            <a:off x="4398599" y="3916445"/>
            <a:ext cx="2057399" cy="419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b="1" dirty="0">
                <a:solidFill>
                  <a:srgbClr val="FF0000"/>
                </a:solidFill>
              </a:rPr>
              <a:t> should go</a:t>
            </a:r>
            <a:endParaRPr lang="ar-SA" sz="1600" b="1" dirty="0">
              <a:solidFill>
                <a:srgbClr val="FF0000"/>
              </a:solidFill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61792AB4-F7BD-6D40-F93E-C53E0338CD56}"/>
              </a:ext>
            </a:extLst>
          </p:cNvPr>
          <p:cNvSpPr/>
          <p:nvPr/>
        </p:nvSpPr>
        <p:spPr>
          <a:xfrm>
            <a:off x="6846938" y="4385864"/>
            <a:ext cx="2385391" cy="419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b="1" dirty="0">
                <a:solidFill>
                  <a:srgbClr val="FF0000"/>
                </a:solidFill>
              </a:rPr>
              <a:t>shouldn’t be</a:t>
            </a:r>
            <a:endParaRPr lang="ar-SA" sz="1600" b="1" dirty="0">
              <a:solidFill>
                <a:srgbClr val="FF0000"/>
              </a:solidFill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9EF95E23-2A29-2A78-67A5-25CD6818DE01}"/>
              </a:ext>
            </a:extLst>
          </p:cNvPr>
          <p:cNvSpPr/>
          <p:nvPr/>
        </p:nvSpPr>
        <p:spPr>
          <a:xfrm>
            <a:off x="6127385" y="4856594"/>
            <a:ext cx="2385391" cy="419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b="1" dirty="0">
                <a:solidFill>
                  <a:srgbClr val="FF0000"/>
                </a:solidFill>
              </a:rPr>
              <a:t> should take</a:t>
            </a:r>
            <a:endParaRPr lang="ar-SA" sz="1600" b="1" dirty="0">
              <a:solidFill>
                <a:srgbClr val="FF0000"/>
              </a:solidFill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4B6AE828-1F56-76EE-34C4-D91FF27CF88C}"/>
              </a:ext>
            </a:extLst>
          </p:cNvPr>
          <p:cNvSpPr/>
          <p:nvPr/>
        </p:nvSpPr>
        <p:spPr>
          <a:xfrm>
            <a:off x="5674121" y="5326013"/>
            <a:ext cx="2520603" cy="419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b="1" dirty="0">
                <a:solidFill>
                  <a:srgbClr val="FF0000"/>
                </a:solidFill>
              </a:rPr>
              <a:t>should stay</a:t>
            </a:r>
            <a:endParaRPr lang="ar-SA" sz="1600" b="1" dirty="0">
              <a:solidFill>
                <a:srgbClr val="FF0000"/>
              </a:solidFill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9BD8FF52-190A-0B26-8A65-C5B77249E279}"/>
              </a:ext>
            </a:extLst>
          </p:cNvPr>
          <p:cNvSpPr/>
          <p:nvPr/>
        </p:nvSpPr>
        <p:spPr>
          <a:xfrm>
            <a:off x="7503855" y="5795432"/>
            <a:ext cx="2520603" cy="419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b="1" dirty="0">
                <a:solidFill>
                  <a:srgbClr val="FF0000"/>
                </a:solidFill>
              </a:rPr>
              <a:t>shouldn’t do</a:t>
            </a:r>
            <a:endParaRPr lang="ar-SA" sz="1600" b="1" dirty="0">
              <a:solidFill>
                <a:srgbClr val="FF0000"/>
              </a:solidFill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A8A476A5-76B2-D224-3EE8-EDEB2E4C6100}"/>
              </a:ext>
            </a:extLst>
          </p:cNvPr>
          <p:cNvSpPr/>
          <p:nvPr/>
        </p:nvSpPr>
        <p:spPr>
          <a:xfrm>
            <a:off x="2906695" y="6214678"/>
            <a:ext cx="2520603" cy="419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b="1" dirty="0">
                <a:solidFill>
                  <a:srgbClr val="FF0000"/>
                </a:solidFill>
              </a:rPr>
              <a:t>should cover</a:t>
            </a:r>
            <a:endParaRPr lang="ar-SA" sz="16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Nice">
            <a:extLst>
              <a:ext uri="{FF2B5EF4-FFF2-40B4-BE49-F238E27FC236}">
                <a16:creationId xmlns:a16="http://schemas.microsoft.com/office/drawing/2014/main" id="{A1F3E53F-17E1-4295-8AF9-B588D03DC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389" y="-331615"/>
            <a:ext cx="2698541" cy="269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26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53147" cy="1325563"/>
          </a:xfrm>
        </p:spPr>
        <p:txBody>
          <a:bodyPr/>
          <a:lstStyle/>
          <a:p>
            <a:r>
              <a:rPr lang="en-US" dirty="0"/>
              <a:t>p.219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22" name="Picture 2" descr="Bitmoji Image">
            <a:extLst>
              <a:ext uri="{FF2B5EF4-FFF2-40B4-BE49-F238E27FC236}">
                <a16:creationId xmlns:a16="http://schemas.microsoft.com/office/drawing/2014/main" id="{3A0070A7-C52F-48C2-8EAB-0506FA578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4" y="4467767"/>
            <a:ext cx="2137764" cy="213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61D89F0-5CED-A194-986C-D58FE3E98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347" y="58393"/>
            <a:ext cx="9144000" cy="674121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49BD1A6-F3A4-E838-3C63-940ED4055462}"/>
              </a:ext>
            </a:extLst>
          </p:cNvPr>
          <p:cNvSpPr/>
          <p:nvPr/>
        </p:nvSpPr>
        <p:spPr>
          <a:xfrm>
            <a:off x="3317257" y="2172128"/>
            <a:ext cx="5724316" cy="419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b="1" dirty="0">
                <a:solidFill>
                  <a:srgbClr val="FF0000"/>
                </a:solidFill>
              </a:rPr>
              <a:t>She should go to the dentist.</a:t>
            </a:r>
            <a:endParaRPr lang="ar-SA" sz="1600" b="1" dirty="0">
              <a:solidFill>
                <a:srgbClr val="FF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473FB1D-07F2-E6DF-FDB9-3ED52DB1713D}"/>
              </a:ext>
            </a:extLst>
          </p:cNvPr>
          <p:cNvSpPr/>
          <p:nvPr/>
        </p:nvSpPr>
        <p:spPr>
          <a:xfrm>
            <a:off x="3317256" y="3076928"/>
            <a:ext cx="7016404" cy="419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b="1" dirty="0">
                <a:solidFill>
                  <a:srgbClr val="FF0000"/>
                </a:solidFill>
              </a:rPr>
              <a:t>He shouldn’t meet his friends at a restaurant.</a:t>
            </a:r>
            <a:endParaRPr lang="ar-SA" sz="1600" b="1" dirty="0">
              <a:solidFill>
                <a:srgbClr val="FF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E11E038-40C6-EE5B-D4F2-52243313E544}"/>
              </a:ext>
            </a:extLst>
          </p:cNvPr>
          <p:cNvSpPr/>
          <p:nvPr/>
        </p:nvSpPr>
        <p:spPr>
          <a:xfrm>
            <a:off x="3396768" y="4048036"/>
            <a:ext cx="8735875" cy="419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b="1" dirty="0">
                <a:solidFill>
                  <a:srgbClr val="FF0000"/>
                </a:solidFill>
              </a:rPr>
              <a:t>You shouldn’t study now. </a:t>
            </a:r>
            <a:endParaRPr lang="ar-SA" sz="1600" b="1" dirty="0">
              <a:solidFill>
                <a:srgbClr val="FF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30209D7-C4F3-6588-830C-6F6C69B4BF15}"/>
              </a:ext>
            </a:extLst>
          </p:cNvPr>
          <p:cNvSpPr/>
          <p:nvPr/>
        </p:nvSpPr>
        <p:spPr>
          <a:xfrm>
            <a:off x="3396768" y="5372082"/>
            <a:ext cx="8354872" cy="419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b="1" dirty="0">
                <a:solidFill>
                  <a:srgbClr val="FF0000"/>
                </a:solidFill>
              </a:rPr>
              <a:t>She should eat some soup and drink some juice.</a:t>
            </a:r>
            <a:endParaRPr lang="ar-SA" sz="1600" b="1" dirty="0">
              <a:solidFill>
                <a:srgbClr val="FF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71C806CD-5E18-730C-B169-03C9BAB7D749}"/>
              </a:ext>
            </a:extLst>
          </p:cNvPr>
          <p:cNvSpPr/>
          <p:nvPr/>
        </p:nvSpPr>
        <p:spPr>
          <a:xfrm>
            <a:off x="4166817" y="6305086"/>
            <a:ext cx="7697470" cy="419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b="1" dirty="0">
                <a:solidFill>
                  <a:srgbClr val="FF0000"/>
                </a:solidFill>
              </a:rPr>
              <a:t>They shouldn’t play football this afternoon.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They should stay in bed.</a:t>
            </a:r>
            <a:endParaRPr lang="ar-SA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8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53147" cy="1325563"/>
          </a:xfrm>
        </p:spPr>
        <p:txBody>
          <a:bodyPr/>
          <a:lstStyle/>
          <a:p>
            <a:r>
              <a:rPr lang="en-US" dirty="0"/>
              <a:t>p.220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98954" y="6383049"/>
            <a:ext cx="4114800" cy="365125"/>
          </a:xfrm>
        </p:spPr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10" name="Picture 2" descr="Bitmoji Image">
            <a:extLst>
              <a:ext uri="{FF2B5EF4-FFF2-40B4-BE49-F238E27FC236}">
                <a16:creationId xmlns:a16="http://schemas.microsoft.com/office/drawing/2014/main" id="{2C119E96-7FC6-495D-B0A3-A4FA2F77C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059" y="1656791"/>
            <a:ext cx="2400517" cy="240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DCECA5E-E241-0082-5314-039A425AD3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03" t="54167" r="13984" b="6527"/>
          <a:stretch/>
        </p:blipFill>
        <p:spPr>
          <a:xfrm>
            <a:off x="3331638" y="1656791"/>
            <a:ext cx="8572501" cy="4051300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07D104DF-CD01-7937-20E0-BD6DF76F084A}"/>
              </a:ext>
            </a:extLst>
          </p:cNvPr>
          <p:cNvSpPr/>
          <p:nvPr/>
        </p:nvSpPr>
        <p:spPr>
          <a:xfrm>
            <a:off x="3331638" y="2638753"/>
            <a:ext cx="8302060" cy="590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They took a TV and an electric grill. They didn’t take extra clothes.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B53EC02D-93C4-E2A8-F7EF-7D214B5177BB}"/>
              </a:ext>
            </a:extLst>
          </p:cNvPr>
          <p:cNvSpPr/>
          <p:nvPr/>
        </p:nvSpPr>
        <p:spPr>
          <a:xfrm>
            <a:off x="6065314" y="3190475"/>
            <a:ext cx="5572128" cy="590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 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Because they didn’t have any electricity.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E064CBA4-7064-6F0D-48EE-BF20FA956BB4}"/>
              </a:ext>
            </a:extLst>
          </p:cNvPr>
          <p:cNvSpPr/>
          <p:nvPr/>
        </p:nvSpPr>
        <p:spPr>
          <a:xfrm>
            <a:off x="3408249" y="4145991"/>
            <a:ext cx="7952964" cy="590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They wanted to fall in the lake because they wanted to go home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971D6DEA-6E35-A52F-87F0-1A7FC81CC295}"/>
              </a:ext>
            </a:extLst>
          </p:cNvPr>
          <p:cNvSpPr/>
          <p:nvPr/>
        </p:nvSpPr>
        <p:spPr>
          <a:xfrm>
            <a:off x="2969690" y="5076346"/>
            <a:ext cx="7486650" cy="590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They felt sick when they got home.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37" name="صورة الشريحة 36">
                <a:extLst>
                  <a:ext uri="{FF2B5EF4-FFF2-40B4-BE49-F238E27FC236}">
                    <a16:creationId xmlns:a16="http://schemas.microsoft.com/office/drawing/2014/main" id="{737941F5-288D-3A2C-6C6D-3D49673BE54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08148925"/>
                  </p:ext>
                </p:extLst>
              </p:nvPr>
            </p:nvGraphicFramePr>
            <p:xfrm>
              <a:off x="7617888" y="292659"/>
              <a:ext cx="3048000" cy="1714500"/>
            </p:xfrm>
            <a:graphic>
              <a:graphicData uri="http://schemas.microsoft.com/office/powerpoint/2016/slidezoom">
                <pslz:sldZm>
                  <pslz:sldZmObj sldId="601" cId="913611645">
                    <pslz:zmPr id="{3EED5BC1-2E9D-4722-A3EF-21C974A6398E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37" name="صورة الشريحة 36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37941F5-288D-3A2C-6C6D-3D49673BE5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17888" y="292659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9622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67200D8-478A-FB4F-CF41-546C237E8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346AF32-777E-66AE-D817-3D3BE2881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EDC9139-745C-6212-7A92-273DC8A6B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DD4DCCE-D022-0539-0ADF-18853A22F7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28" t="20000" r="26953" b="29753"/>
          <a:stretch/>
        </p:blipFill>
        <p:spPr>
          <a:xfrm>
            <a:off x="173327" y="68911"/>
            <a:ext cx="11702514" cy="672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1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82806" cy="1325563"/>
          </a:xfrm>
        </p:spPr>
        <p:txBody>
          <a:bodyPr/>
          <a:lstStyle/>
          <a:p>
            <a:r>
              <a:rPr lang="en-US" dirty="0"/>
              <a:t>p.220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3DC93E8-D7D4-4665-B3F9-90300E84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2073" y="6334002"/>
            <a:ext cx="4114800" cy="365125"/>
          </a:xfrm>
        </p:spPr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29" name="Picture 2" descr="wowee">
            <a:extLst>
              <a:ext uri="{FF2B5EF4-FFF2-40B4-BE49-F238E27FC236}">
                <a16:creationId xmlns:a16="http://schemas.microsoft.com/office/drawing/2014/main" id="{85946015-E831-4A13-8AE6-E0B0FFEE7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19" y="3857864"/>
            <a:ext cx="2161947" cy="216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B9E9C17-AD6B-A346-84BE-1436283DE2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579" t="32982" r="8816" b="10737"/>
          <a:stretch/>
        </p:blipFill>
        <p:spPr>
          <a:xfrm>
            <a:off x="3901569" y="574109"/>
            <a:ext cx="8072387" cy="556340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D6AB3D9-1EB5-45FE-B38A-751DEECB60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16" t="32982" r="59882" b="38784"/>
          <a:stretch/>
        </p:blipFill>
        <p:spPr>
          <a:xfrm>
            <a:off x="519057" y="1343722"/>
            <a:ext cx="3206818" cy="1936282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80FBDBA8-5B50-C6E7-A819-089437B41C02}"/>
              </a:ext>
            </a:extLst>
          </p:cNvPr>
          <p:cNvSpPr txBox="1"/>
          <p:nvPr/>
        </p:nvSpPr>
        <p:spPr>
          <a:xfrm>
            <a:off x="4102096" y="2040197"/>
            <a:ext cx="7444334" cy="35394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I was sick on vacation last winter. We were on a trip. I was already sick when I arrived. I had a sore throat and a headache. I still went shopping. That was not a good idea. When I finished shopping, I had a fever and an earache. I stayed in bed the rest of the vacation. When you start to feel sick, you shouldn’t go out!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80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98344828"/>
</p:tagLst>
</file>

<file path=ppt/theme/theme1.xml><?xml version="1.0" encoding="utf-8"?>
<a:theme xmlns:a="http://schemas.openxmlformats.org/drawingml/2006/main" name="BlockprintVTI">
  <a:themeElements>
    <a:clrScheme name="مخصص 6">
      <a:dk1>
        <a:srgbClr val="7030A0"/>
      </a:dk1>
      <a:lt1>
        <a:srgbClr val="F8D1CC"/>
      </a:lt1>
      <a:dk2>
        <a:srgbClr val="2C3C43"/>
      </a:dk2>
      <a:lt2>
        <a:srgbClr val="EBEBEB"/>
      </a:lt2>
      <a:accent1>
        <a:srgbClr val="932313"/>
      </a:accent1>
      <a:accent2>
        <a:srgbClr val="ED97E3"/>
      </a:accent2>
      <a:accent3>
        <a:srgbClr val="F8D1CC"/>
      </a:accent3>
      <a:accent4>
        <a:srgbClr val="F1A499"/>
      </a:accent4>
      <a:accent5>
        <a:srgbClr val="C42F1A"/>
      </a:accent5>
      <a:accent6>
        <a:srgbClr val="FDBFF4"/>
      </a:accent6>
      <a:hlink>
        <a:srgbClr val="FE72D9"/>
      </a:hlink>
      <a:folHlink>
        <a:srgbClr val="7030A0"/>
      </a:folHlink>
    </a:clrScheme>
    <a:fontScheme name="Custom 56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TM03457485[[fn=شبكة]]</Template>
  <TotalTime>0</TotalTime>
  <Words>346</Words>
  <Application>Microsoft Office PowerPoint</Application>
  <PresentationFormat>شاشة عريضة</PresentationFormat>
  <Paragraphs>65</Paragraphs>
  <Slides>9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9</vt:i4>
      </vt:variant>
    </vt:vector>
  </HeadingPairs>
  <TitlesOfParts>
    <vt:vector size="15" baseType="lpstr">
      <vt:lpstr>Arial</vt:lpstr>
      <vt:lpstr>AvenirNext LT Pro Medium</vt:lpstr>
      <vt:lpstr>Calibri</vt:lpstr>
      <vt:lpstr>Comic Sans MS</vt:lpstr>
      <vt:lpstr>Segoe UI</vt:lpstr>
      <vt:lpstr>BlockprintVTI</vt:lpstr>
      <vt:lpstr>Unit  8  What’s wrong?</vt:lpstr>
      <vt:lpstr>p.217</vt:lpstr>
      <vt:lpstr>p.218</vt:lpstr>
      <vt:lpstr>p.218</vt:lpstr>
      <vt:lpstr>p.219</vt:lpstr>
      <vt:lpstr>p.219</vt:lpstr>
      <vt:lpstr>p.220</vt:lpstr>
      <vt:lpstr>عرض تقديمي في PowerPoint</vt:lpstr>
      <vt:lpstr>p.220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 1 Lifestyles</dc:title>
  <dc:creator>Dalal Otaibi</dc:creator>
  <cp:lastModifiedBy>Dalal Otaibi</cp:lastModifiedBy>
  <cp:revision>27</cp:revision>
  <dcterms:created xsi:type="dcterms:W3CDTF">2021-09-11T05:33:11Z</dcterms:created>
  <dcterms:modified xsi:type="dcterms:W3CDTF">2023-12-26T16:12:11Z</dcterms:modified>
</cp:coreProperties>
</file>