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66" r:id="rId2"/>
    <p:sldId id="268" r:id="rId3"/>
    <p:sldId id="263" r:id="rId4"/>
    <p:sldId id="269" r:id="rId5"/>
    <p:sldId id="264" r:id="rId6"/>
    <p:sldId id="270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FF"/>
    <a:srgbClr val="51B9C4"/>
    <a:srgbClr val="CBF0FF"/>
    <a:srgbClr val="F27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jpeg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emf"/><Relationship Id="rId5" Type="http://schemas.openxmlformats.org/officeDocument/2006/relationships/image" Target="../media/image4.jpeg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9.emf"/><Relationship Id="rId7" Type="http://schemas.openxmlformats.org/officeDocument/2006/relationships/image" Target="../media/image4.jpeg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8.emf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3.emf"/><Relationship Id="rId5" Type="http://schemas.openxmlformats.org/officeDocument/2006/relationships/image" Target="../media/image10.jpeg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1.jpeg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25146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٣٥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</a:t>
            </a:r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الصفر وفي الواحد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8109403" y="1671211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141924" y="1672490"/>
            <a:ext cx="48844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اشترت ليلى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أحواض، وزرعت في كل منها نبتة زهور . كم نبتة زهور زرعت في الأحواض جميعها ؟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0860606" y="3368904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779292" y="3782158"/>
            <a:ext cx="20950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خاصية العنصر المحايد</a:t>
            </a:r>
            <a:endParaRPr lang="ar-SA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خاصية الضرب في الصفر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793631" y="527283"/>
            <a:ext cx="4891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"الصفر" وفي </a:t>
            </a:r>
            <a:r>
              <a:rPr lang="ku-Arab-IQ" sz="3200" b="1" dirty="0" smtClean="0">
                <a:solidFill>
                  <a:schemeClr val="tx2"/>
                </a:solidFill>
              </a:rPr>
              <a:t>"</a:t>
            </a:r>
            <a:r>
              <a:rPr lang="ar-SA" sz="3200" b="1" dirty="0" smtClean="0">
                <a:solidFill>
                  <a:schemeClr val="tx2"/>
                </a:solidFill>
              </a:rPr>
              <a:t>الواحد</a:t>
            </a:r>
            <a:r>
              <a:rPr lang="ku-Arab-IQ" sz="3200" b="1" dirty="0" smtClean="0">
                <a:solidFill>
                  <a:schemeClr val="tx2"/>
                </a:solidFill>
              </a:rPr>
              <a:t>" 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935" y="1510151"/>
            <a:ext cx="2064000" cy="13192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717475" y="3033141"/>
            <a:ext cx="6802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لمعرفة عدد النبتات في الأحواض جميعها أجد ناتج </a:t>
            </a:r>
            <a:r>
              <a:rPr lang="ku-Arab-IQ" sz="2000" b="1" dirty="0" smtClean="0"/>
              <a:t>٤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١ </a:t>
            </a:r>
            <a:r>
              <a:rPr lang="ar-SA" sz="2000" b="1" dirty="0" smtClean="0"/>
              <a:t>باستعمال قطع العد</a:t>
            </a:r>
            <a:r>
              <a:rPr lang="ku-Arab-IQ" sz="2000" b="1" dirty="0" smtClean="0"/>
              <a:t> </a:t>
            </a:r>
            <a:endParaRPr lang="ar-SA" sz="200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26" b="97733" l="3385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38" y="2676270"/>
            <a:ext cx="795010" cy="971135"/>
          </a:xfrm>
          <a:prstGeom prst="rect">
            <a:avLst/>
          </a:prstGeom>
        </p:spPr>
      </p:pic>
      <p:pic>
        <p:nvPicPr>
          <p:cNvPr id="81" name="صورة 8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44" b="969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2678" y="4781789"/>
            <a:ext cx="1489150" cy="1985087"/>
          </a:xfrm>
          <a:prstGeom prst="rect">
            <a:avLst/>
          </a:prstGeom>
        </p:spPr>
      </p:pic>
      <p:sp>
        <p:nvSpPr>
          <p:cNvPr id="82" name="شكل بيضاوي 81"/>
          <p:cNvSpPr/>
          <p:nvPr/>
        </p:nvSpPr>
        <p:spPr>
          <a:xfrm>
            <a:off x="7656411" y="3647405"/>
            <a:ext cx="738554" cy="70338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7873694" y="383565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6790954" y="3647405"/>
            <a:ext cx="738554" cy="70338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7008237" y="383565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5943759" y="3650618"/>
            <a:ext cx="738554" cy="70338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6161042" y="383886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5101584" y="3650618"/>
            <a:ext cx="738554" cy="70338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5318867" y="383886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ربع نص 89"/>
          <p:cNvSpPr txBox="1"/>
          <p:nvPr/>
        </p:nvSpPr>
        <p:spPr>
          <a:xfrm>
            <a:off x="4520574" y="4694317"/>
            <a:ext cx="44344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مجموعات في كل منها قطعة واحدة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لذلك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533" b="93057" l="50334" r="98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57" t="49231" b="6154"/>
          <a:stretch/>
        </p:blipFill>
        <p:spPr>
          <a:xfrm flipH="1">
            <a:off x="373733" y="3389783"/>
            <a:ext cx="3449325" cy="2800863"/>
          </a:xfrm>
          <a:prstGeom prst="rect">
            <a:avLst/>
          </a:prstGeom>
        </p:spPr>
      </p:pic>
      <p:sp>
        <p:nvSpPr>
          <p:cNvPr id="91" name="مربع نص 90"/>
          <p:cNvSpPr txBox="1"/>
          <p:nvPr/>
        </p:nvSpPr>
        <p:spPr>
          <a:xfrm>
            <a:off x="700741" y="3931926"/>
            <a:ext cx="26169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عند ضرب أي عدد في </a:t>
            </a:r>
            <a:r>
              <a:rPr lang="ku-Arab-IQ" sz="2000" b="1" dirty="0" smtClean="0">
                <a:solidFill>
                  <a:srgbClr val="002060"/>
                </a:solidFill>
              </a:rPr>
              <a:t>١ </a:t>
            </a:r>
            <a:r>
              <a:rPr lang="ar-SA" sz="2000" b="1" dirty="0" smtClean="0">
                <a:solidFill>
                  <a:srgbClr val="002060"/>
                </a:solidFill>
              </a:rPr>
              <a:t>يكون الناتج هو العدد نفسة 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658645" y="4599840"/>
            <a:ext cx="27911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وتسمى هذه الخاصية </a:t>
            </a:r>
            <a:r>
              <a:rPr lang="ar-SA" sz="2000" b="1" dirty="0" smtClean="0">
                <a:solidFill>
                  <a:srgbClr val="FF0000"/>
                </a:solidFill>
              </a:rPr>
              <a:t>بخاصية العنصر المحايد </a:t>
            </a:r>
            <a:r>
              <a:rPr lang="ar-SA" sz="2000" b="1" dirty="0" smtClean="0">
                <a:solidFill>
                  <a:srgbClr val="002060"/>
                </a:solidFill>
              </a:rPr>
              <a:t>لعملية الضرب </a:t>
            </a:r>
          </a:p>
        </p:txBody>
      </p:sp>
    </p:spTree>
    <p:extLst>
      <p:ext uri="{BB962C8B-B14F-4D97-AF65-F5344CB8AC3E}">
        <p14:creationId xmlns:p14="http://schemas.microsoft.com/office/powerpoint/2010/main" val="42455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5" y="2666924"/>
            <a:ext cx="3470734" cy="347073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25146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٣٥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</a:t>
            </a:r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الصفر وفي الواحد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8109403" y="1671211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664137" y="1723036"/>
            <a:ext cx="30750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أجد ناتج ضرب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× صفر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0860606" y="3368904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779292" y="3782158"/>
            <a:ext cx="20950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خاصية العنصر المحايد</a:t>
            </a:r>
            <a:endParaRPr lang="ar-SA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خاصية الضرب في الصفر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793631" y="527283"/>
            <a:ext cx="4891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"الصفر" وفي </a:t>
            </a:r>
            <a:r>
              <a:rPr lang="ku-Arab-IQ" sz="3200" b="1" dirty="0" smtClean="0">
                <a:solidFill>
                  <a:schemeClr val="tx2"/>
                </a:solidFill>
              </a:rPr>
              <a:t>"</a:t>
            </a:r>
            <a:r>
              <a:rPr lang="ar-SA" sz="3200" b="1" dirty="0" smtClean="0">
                <a:solidFill>
                  <a:schemeClr val="tx2"/>
                </a:solidFill>
              </a:rPr>
              <a:t>الواحد</a:t>
            </a:r>
            <a:r>
              <a:rPr lang="ku-Arab-IQ" sz="3200" b="1" dirty="0" smtClean="0">
                <a:solidFill>
                  <a:schemeClr val="tx2"/>
                </a:solidFill>
              </a:rPr>
              <a:t>" 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259339" y="2489497"/>
            <a:ext cx="152228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٠ = ٠ </a:t>
            </a:r>
          </a:p>
          <a:p>
            <a:r>
              <a:rPr lang="ku-Arab-IQ" sz="2400" b="1" dirty="0" smtClean="0"/>
              <a:t>٢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٠ = ٠ </a:t>
            </a:r>
          </a:p>
          <a:p>
            <a:r>
              <a:rPr lang="ku-Arab-IQ" sz="2400" b="1" dirty="0" smtClean="0"/>
              <a:t>٣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٠ = ٠ </a:t>
            </a:r>
          </a:p>
          <a:p>
            <a:r>
              <a:rPr lang="ku-Arab-IQ" sz="2400" b="1" dirty="0" smtClean="0"/>
              <a:t>٤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٠ = ٠ </a:t>
            </a:r>
          </a:p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٠ = ٠ 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091575" y="2884548"/>
            <a:ext cx="2403649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عند ضرب أي عدد في الصفر يكون الناتج صفراً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6495224" y="3131436"/>
            <a:ext cx="649224" cy="1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5636087" y="4587502"/>
            <a:ext cx="1946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= 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92395" y="4633668"/>
            <a:ext cx="27407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وتسمى هذه </a:t>
            </a:r>
            <a:r>
              <a:rPr lang="ar-SA" sz="2400" b="1" dirty="0" smtClean="0">
                <a:solidFill>
                  <a:srgbClr val="FF0000"/>
                </a:solidFill>
              </a:rPr>
              <a:t>خاصية</a:t>
            </a:r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الضرب في الصفر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644384" y="1407369"/>
            <a:ext cx="26773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أتــأكــد</a:t>
            </a:r>
            <a:r>
              <a:rPr lang="ar-SA" sz="2000" b="1" dirty="0" smtClean="0"/>
              <a:t>: أجد </a:t>
            </a:r>
            <a:r>
              <a:rPr lang="ar-SA" sz="2000" b="1" dirty="0"/>
              <a:t>ناتج الضرب 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16" y="1320013"/>
            <a:ext cx="556315" cy="556315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1793631" y="527283"/>
            <a:ext cx="4891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"الصفر" وفي </a:t>
            </a:r>
            <a:r>
              <a:rPr lang="ku-Arab-IQ" sz="3200" b="1" dirty="0" smtClean="0">
                <a:solidFill>
                  <a:schemeClr val="tx2"/>
                </a:solidFill>
              </a:rPr>
              <a:t>"</a:t>
            </a:r>
            <a:r>
              <a:rPr lang="ar-SA" sz="3200" b="1" dirty="0" smtClean="0">
                <a:solidFill>
                  <a:schemeClr val="tx2"/>
                </a:solidFill>
              </a:rPr>
              <a:t>الواحد</a:t>
            </a:r>
            <a:r>
              <a:rPr lang="ku-Arab-IQ" sz="3200" b="1" dirty="0" smtClean="0">
                <a:solidFill>
                  <a:schemeClr val="tx2"/>
                </a:solidFill>
              </a:rPr>
              <a:t>" 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164" y="2179725"/>
            <a:ext cx="1164565" cy="8089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011" y="2179725"/>
            <a:ext cx="1173788" cy="85809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544" y="2174025"/>
            <a:ext cx="1301002" cy="48473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1013" y="2190317"/>
            <a:ext cx="1245949" cy="46843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7386" y="3794226"/>
            <a:ext cx="4934014" cy="163731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010" y="3794226"/>
            <a:ext cx="4613593" cy="1316493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9823580" y="2806991"/>
            <a:ext cx="3602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173534" y="2897403"/>
            <a:ext cx="3602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961002" y="2197091"/>
            <a:ext cx="624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523477" y="2197091"/>
            <a:ext cx="624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218391" y="5548072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طلاب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81437" y="5110719"/>
            <a:ext cx="4156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باستعمال خاصية الضرب في الصفر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33" y="3803107"/>
            <a:ext cx="4446987" cy="82673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726" y="1909590"/>
            <a:ext cx="1043125" cy="79143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217386" y="1407369"/>
            <a:ext cx="41043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 </a:t>
            </a:r>
            <a:r>
              <a:rPr lang="ar-SA" sz="2000" b="1" u="sng" dirty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أ</a:t>
            </a:r>
            <a:r>
              <a:rPr lang="ar-SA" sz="2000" b="1" dirty="0" smtClean="0"/>
              <a:t>جد </a:t>
            </a:r>
            <a:r>
              <a:rPr lang="ar-SA" sz="2000" b="1" dirty="0"/>
              <a:t>ناتج الضرب 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793631" y="527283"/>
            <a:ext cx="4891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"الصفر" وفي </a:t>
            </a:r>
            <a:r>
              <a:rPr lang="ku-Arab-IQ" sz="3200" b="1" dirty="0" smtClean="0">
                <a:solidFill>
                  <a:schemeClr val="tx2"/>
                </a:solidFill>
              </a:rPr>
              <a:t>"</a:t>
            </a:r>
            <a:r>
              <a:rPr lang="ar-SA" sz="3200" b="1" dirty="0" smtClean="0">
                <a:solidFill>
                  <a:schemeClr val="tx2"/>
                </a:solidFill>
              </a:rPr>
              <a:t>الواحد</a:t>
            </a:r>
            <a:r>
              <a:rPr lang="ku-Arab-IQ" sz="3200" b="1" dirty="0" smtClean="0">
                <a:solidFill>
                  <a:schemeClr val="tx2"/>
                </a:solidFill>
              </a:rPr>
              <a:t>" 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9671874" y="2530426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789336" y="2815482"/>
            <a:ext cx="624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547368" y="3891361"/>
            <a:ext cx="14722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 = 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153316" y="4205569"/>
            <a:ext cx="9236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صفر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18" y="1278248"/>
            <a:ext cx="621509" cy="62150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695" y="1901493"/>
            <a:ext cx="1018693" cy="80854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1854" y="1881375"/>
            <a:ext cx="1120502" cy="827767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89" y="1809319"/>
            <a:ext cx="1064131" cy="829797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9243" y="2822759"/>
            <a:ext cx="1060854" cy="44316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5827" y="2861335"/>
            <a:ext cx="1057561" cy="40162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3503" y="2777290"/>
            <a:ext cx="1045005" cy="473158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0589" y="2767613"/>
            <a:ext cx="1093270" cy="44009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19618" y="3878694"/>
            <a:ext cx="2788366" cy="476892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71572" y="4766182"/>
            <a:ext cx="7936412" cy="479617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8885" y="5418921"/>
            <a:ext cx="8754342" cy="972624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5840330" y="3392326"/>
            <a:ext cx="496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كل من المسائل الآتية مستعملاً النماذج إذا لزم الأمر: </a:t>
            </a:r>
            <a:endParaRPr lang="ar-SA" sz="20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6994464" y="2470704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81593" y="2482834"/>
            <a:ext cx="5605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930593" y="2411055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9101536" y="2846619"/>
            <a:ext cx="624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343734" y="2847837"/>
            <a:ext cx="624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278641" y="2777693"/>
            <a:ext cx="624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951422" y="4766182"/>
            <a:ext cx="1903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 = 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بقع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9961459" y="5991435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7405815" y="5984322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620403" y="6012007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2563600" y="5984322"/>
            <a:ext cx="3602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54" y="2021233"/>
            <a:ext cx="10110880" cy="280515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16354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793631" y="527283"/>
            <a:ext cx="4891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"الصفر" وفي </a:t>
            </a:r>
            <a:r>
              <a:rPr lang="ku-Arab-IQ" sz="3200" b="1" dirty="0" smtClean="0">
                <a:solidFill>
                  <a:schemeClr val="tx2"/>
                </a:solidFill>
              </a:rPr>
              <a:t>"</a:t>
            </a:r>
            <a:r>
              <a:rPr lang="ar-SA" sz="3200" b="1" dirty="0" smtClean="0">
                <a:solidFill>
                  <a:schemeClr val="tx2"/>
                </a:solidFill>
              </a:rPr>
              <a:t>الواحد</a:t>
            </a:r>
            <a:r>
              <a:rPr lang="ku-Arab-IQ" sz="3200" b="1" dirty="0" smtClean="0">
                <a:solidFill>
                  <a:schemeClr val="tx2"/>
                </a:solidFill>
              </a:rPr>
              <a:t>" 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81" b="89663" l="5319" r="95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" t="23718" r="5833" b="12693"/>
          <a:stretch/>
        </p:blipFill>
        <p:spPr>
          <a:xfrm>
            <a:off x="10371553" y="1424587"/>
            <a:ext cx="1433750" cy="1590918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8713177" y="4320762"/>
            <a:ext cx="3383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789607" y="4320762"/>
            <a:ext cx="10229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731668" y="4294385"/>
            <a:ext cx="3383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69990" y="3296341"/>
            <a:ext cx="5836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 = 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، باستعمال خاصية الضرب في الصفر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16354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٣٧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793631" y="527283"/>
            <a:ext cx="4891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"الصفر" وفي </a:t>
            </a:r>
            <a:r>
              <a:rPr lang="ku-Arab-IQ" sz="3200" b="1" dirty="0" smtClean="0">
                <a:solidFill>
                  <a:schemeClr val="tx2"/>
                </a:solidFill>
              </a:rPr>
              <a:t>"</a:t>
            </a:r>
            <a:r>
              <a:rPr lang="ar-SA" sz="3200" b="1" dirty="0" smtClean="0">
                <a:solidFill>
                  <a:schemeClr val="tx2"/>
                </a:solidFill>
              </a:rPr>
              <a:t>الواحد</a:t>
            </a:r>
            <a:r>
              <a:rPr lang="ku-Arab-IQ" sz="3200" b="1" dirty="0" smtClean="0">
                <a:solidFill>
                  <a:schemeClr val="tx2"/>
                </a:solidFill>
              </a:rPr>
              <a:t>" 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48" y="1626290"/>
            <a:ext cx="9297173" cy="37847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75" l="187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99" y="2437919"/>
            <a:ext cx="1751601" cy="2189501"/>
          </a:xfrm>
          <a:prstGeom prst="rect">
            <a:avLst/>
          </a:prstGeom>
        </p:spPr>
      </p:pic>
      <p:sp>
        <p:nvSpPr>
          <p:cNvPr id="10" name="مخطط انسيابي: محطة طرفية 9"/>
          <p:cNvSpPr/>
          <p:nvPr/>
        </p:nvSpPr>
        <p:spPr>
          <a:xfrm>
            <a:off x="7938238" y="4703885"/>
            <a:ext cx="1434362" cy="38686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246686" y="4695093"/>
            <a:ext cx="926124" cy="38686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0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354</Words>
  <Application>Microsoft Office PowerPoint</Application>
  <PresentationFormat>شاشة عريضة</PresentationFormat>
  <Paragraphs>79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156</cp:revision>
  <dcterms:created xsi:type="dcterms:W3CDTF">2022-12-02T21:48:32Z</dcterms:created>
  <dcterms:modified xsi:type="dcterms:W3CDTF">2022-12-14T02:52:15Z</dcterms:modified>
</cp:coreProperties>
</file>