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6A7BA2-A02C-46E9-AA9B-B4D86BA42609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BDD7A2-C34F-4DAB-8B54-0F468EE8FA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89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DD7A2-C34F-4DAB-8B54-0F468EE8FAE6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42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6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82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7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717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2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731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9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15/04/42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23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298"/>
            <a:ext cx="2286000" cy="381000"/>
          </a:xfrm>
        </p:spPr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870"/>
            <a:ext cx="3657600" cy="384048"/>
          </a:xfrm>
        </p:spPr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2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1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633"/>
            <a:ext cx="2286000" cy="381000"/>
          </a:xfrm>
        </p:spPr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11/30/2020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9009"/>
            <a:ext cx="3657600" cy="384048"/>
          </a:xfrm>
        </p:spPr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3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559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75058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8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5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25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900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5041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50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0404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2052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11/30/2020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BFC0A15-BC83-404E-8917-73E0CFB586D9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8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07704" y="3429000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Do you know where it is?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875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835715" y="980728"/>
            <a:ext cx="17385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 smtClean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Unit 6</a:t>
            </a:r>
            <a:endParaRPr lang="ar-SA" dirty="0">
              <a:solidFill>
                <a:srgbClr val="9C007F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01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7"/>
            <a:ext cx="4860032" cy="3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 bwMode="auto">
          <a:xfrm>
            <a:off x="17197" y="3356993"/>
            <a:ext cx="4842835" cy="34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47008" y="1484784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Group of islands</a:t>
            </a:r>
            <a:endParaRPr lang="en-US" sz="54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4329" y="4941168"/>
            <a:ext cx="432048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smtClean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 cardinal points</a:t>
            </a:r>
            <a:endParaRPr sz="5400" b="1" spc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" y="3861047"/>
            <a:ext cx="4244528" cy="284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7186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678"/>
            <a:ext cx="2921365" cy="34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4707193" y="3861049"/>
            <a:ext cx="4140367" cy="284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4277"/>
            <a:ext cx="2619375" cy="34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3768" y="1772816"/>
            <a:ext cx="4608512" cy="1143000"/>
          </a:xfrm>
        </p:spPr>
        <p:txBody>
          <a:bodyPr>
            <a:noAutofit/>
          </a:bodyPr>
          <a:lstStyle/>
          <a:p>
            <a:pPr algn="ctr"/>
            <a:r>
              <a:rPr lang="en-US" sz="5400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Newspapers</a:t>
            </a:r>
            <a:endParaRPr lang="en-US" sz="5400" spc="0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80693" y="4714122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spc="0" smtClean="0">
                <a:ln w="18415" cmpd="sng">
                  <a:solidFill>
                    <a:srgbClr val="9C85C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9C85C0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Hotels</a:t>
            </a:r>
            <a:endParaRPr sz="5400" b="1" spc="0">
              <a:ln w="18415" cmpd="sng">
                <a:solidFill>
                  <a:srgbClr val="9C85C0">
                    <a:lumMod val="20000"/>
                    <a:lumOff val="80000"/>
                  </a:srgbClr>
                </a:solidFill>
                <a:prstDash val="solid"/>
              </a:ln>
              <a:solidFill>
                <a:srgbClr val="9C85C0">
                  <a:lumMod val="5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88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5"/>
            <a:ext cx="9144000" cy="68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94" y="411480"/>
            <a:ext cx="6188506" cy="323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366888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Family</a:t>
            </a:r>
            <a:endParaRPr lang="en-US" sz="5400" b="1" spc="0" dirty="0">
              <a:ln w="24500" cmpd="dbl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0549" y="4797152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dirty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sz="54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ations</a:t>
            </a:r>
            <a:endParaRPr sz="54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Autofit/>
          </a:bodyPr>
          <a:lstStyle/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My father bought a house.          </a:t>
            </a:r>
          </a:p>
          <a:p>
            <a:pPr marL="0" indent="0" algn="ctr" rtl="0">
              <a:buNone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The house is near  Aziz mall.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earth looks beautiful from the moon.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Sahara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desert is in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Africa.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pacific is the largest ocean.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ile is the longest river in the world.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united Arab emirates is a modern country.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Jeddah is in the west of Saudi Arabia.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Chinese are the biggest population.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Simpson came to see us last night.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Ritz is a very expensive hotel.</a:t>
            </a:r>
            <a:endParaRPr lang="ar-SA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0396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ead the following</a:t>
            </a:r>
            <a:endParaRPr lang="ar-SA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051720" y="1313813"/>
            <a:ext cx="936104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87624" y="1846750"/>
            <a:ext cx="864096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516216" y="1844858"/>
            <a:ext cx="667308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098644" y="2492930"/>
            <a:ext cx="792088" cy="50339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897562" y="2918587"/>
            <a:ext cx="936104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87624" y="3302986"/>
            <a:ext cx="938842" cy="63007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857094" y="3799295"/>
            <a:ext cx="836867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699024" y="4424649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52625" y="4800545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6520725" y="3302986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281907" y="4853363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4419104" y="2916869"/>
            <a:ext cx="720080" cy="51213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619672" y="5373216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1979712" y="5877272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3203848" y="3393305"/>
            <a:ext cx="720080" cy="557753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1939" b="7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188640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400" i="1" u="sng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Write the definite article the where necessary.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When ____ sun goes down at ____ night, you can see ____ moon and ____ stars.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____ </a:t>
            </a:r>
            <a:r>
              <a:rPr lang="en-US" sz="3400" dirty="0" err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Burj</a:t>
            </a:r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400" dirty="0" err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Khalifa</a:t>
            </a:r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in ____ Dubai is ____ tallest building in ____ world.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____ Great Pyramid of ____ Giza is one of ____ Seven Wonders of ____ Ancient World.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 ____ Calligraphers used ____ Kufic script to write ____ first copies of ____ Holy Qur’an.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5. ____ Last year we went on ____ vacation to ____ island of ____ Penang in ____ Malaysia.</a:t>
            </a:r>
            <a:endParaRPr lang="ar-SA" sz="34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0548" y="62068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5581" y="1132147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36096" y="1128564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64288" y="1625509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09926" y="2132856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7791" y="2636912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314478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99523" y="314478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35696" y="4293096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36096" y="4260687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6734" y="5325443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94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400" b="1" i="1" u="sng" dirty="0">
                <a:latin typeface="Comic Sans MS" pitchFamily="66" charset="0"/>
              </a:rPr>
              <a:t>Write the article a, an, or the where necessary.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1. </a:t>
            </a:r>
            <a:r>
              <a:rPr lang="en-US" sz="3400" dirty="0">
                <a:latin typeface="Comic Sans MS" pitchFamily="66" charset="0"/>
              </a:rPr>
              <a:t>___ bullet train can travel at ____ speed of 300 km </a:t>
            </a:r>
            <a:r>
              <a:rPr lang="en-US" sz="3400" dirty="0" smtClean="0">
                <a:latin typeface="Comic Sans MS" pitchFamily="66" charset="0"/>
              </a:rPr>
              <a:t>____ </a:t>
            </a:r>
            <a:r>
              <a:rPr lang="en-US" sz="3400" dirty="0">
                <a:latin typeface="Comic Sans MS" pitchFamily="66" charset="0"/>
              </a:rPr>
              <a:t>hour. It isn’t as fast as </a:t>
            </a:r>
            <a:r>
              <a:rPr lang="en-US" sz="3400" dirty="0" smtClean="0">
                <a:latin typeface="Comic Sans MS" pitchFamily="66" charset="0"/>
              </a:rPr>
              <a:t>___airplane, but </a:t>
            </a:r>
            <a:r>
              <a:rPr lang="en-US" sz="3400" dirty="0">
                <a:latin typeface="Comic Sans MS" pitchFamily="66" charset="0"/>
              </a:rPr>
              <a:t>____ trip on ____ express train can take </a:t>
            </a:r>
            <a:r>
              <a:rPr lang="en-US" sz="3400" dirty="0" smtClean="0">
                <a:latin typeface="Comic Sans MS" pitchFamily="66" charset="0"/>
              </a:rPr>
              <a:t>__ </a:t>
            </a:r>
            <a:r>
              <a:rPr lang="en-US" sz="3400" dirty="0">
                <a:latin typeface="Comic Sans MS" pitchFamily="66" charset="0"/>
              </a:rPr>
              <a:t>shorter time.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2. </a:t>
            </a:r>
            <a:r>
              <a:rPr lang="en-US" sz="3400" dirty="0">
                <a:latin typeface="Comic Sans MS" pitchFamily="66" charset="0"/>
              </a:rPr>
              <a:t>We usually play ____ football in ____ park on ____ Saturday morning. In ____ </a:t>
            </a:r>
            <a:r>
              <a:rPr lang="en-US" sz="3400" dirty="0" smtClean="0">
                <a:latin typeface="Comic Sans MS" pitchFamily="66" charset="0"/>
              </a:rPr>
              <a:t>afternoon, we </a:t>
            </a:r>
            <a:r>
              <a:rPr lang="en-US" sz="3400" dirty="0">
                <a:latin typeface="Comic Sans MS" pitchFamily="66" charset="0"/>
              </a:rPr>
              <a:t>go for ____ lunch at ____ our favorite restaurant by ____ beach.</a:t>
            </a:r>
          </a:p>
          <a:p>
            <a:pPr algn="l" rtl="0"/>
            <a:endParaRPr lang="ar-SA" sz="3400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946335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8264" y="946335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35896" y="1484784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an</a:t>
            </a:r>
            <a:endParaRPr sz="3200" b="1" spc="0" dirty="0">
              <a:ln w="24500" cmpd="dbl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9672" y="2060848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2636912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3057" y="2060848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76528" y="2636912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30740" y="3575426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28217" y="414908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76528" y="509012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400" b="1" dirty="0" smtClean="0">
                <a:latin typeface="Comic Sans MS" pitchFamily="66" charset="0"/>
              </a:rPr>
              <a:t>3</a:t>
            </a:r>
            <a:r>
              <a:rPr lang="en-US" sz="3400" b="1" dirty="0">
                <a:latin typeface="Comic Sans MS" pitchFamily="66" charset="0"/>
              </a:rPr>
              <a:t>. </a:t>
            </a:r>
            <a:r>
              <a:rPr lang="en-US" sz="3400" dirty="0">
                <a:latin typeface="Comic Sans MS" pitchFamily="66" charset="0"/>
              </a:rPr>
              <a:t>What makes ____ Jeddah ____ global city and one of ____ best places to live in </a:t>
            </a:r>
            <a:r>
              <a:rPr lang="en-US" sz="3400" dirty="0" smtClean="0">
                <a:latin typeface="Comic Sans MS" pitchFamily="66" charset="0"/>
              </a:rPr>
              <a:t>__</a:t>
            </a:r>
            <a:r>
              <a:rPr lang="en-US" sz="3400" dirty="0">
                <a:latin typeface="Comic Sans MS" pitchFamily="66" charset="0"/>
              </a:rPr>
              <a:t> </a:t>
            </a:r>
            <a:r>
              <a:rPr lang="en-US" sz="3400" dirty="0" smtClean="0">
                <a:latin typeface="Comic Sans MS" pitchFamily="66" charset="0"/>
              </a:rPr>
              <a:t> Middle </a:t>
            </a:r>
            <a:r>
              <a:rPr lang="en-US" sz="3400" dirty="0">
                <a:latin typeface="Comic Sans MS" pitchFamily="66" charset="0"/>
              </a:rPr>
              <a:t>East? Is it </a:t>
            </a:r>
            <a:r>
              <a:rPr lang="en-US" sz="3400" dirty="0" smtClean="0">
                <a:latin typeface="Comic Sans MS" pitchFamily="66" charset="0"/>
              </a:rPr>
              <a:t>__ quality </a:t>
            </a:r>
            <a:r>
              <a:rPr lang="en-US" sz="3400" dirty="0">
                <a:latin typeface="Comic Sans MS" pitchFamily="66" charset="0"/>
              </a:rPr>
              <a:t>of ____ life?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4. </a:t>
            </a:r>
            <a:r>
              <a:rPr lang="en-US" sz="3400" dirty="0">
                <a:latin typeface="Comic Sans MS" pitchFamily="66" charset="0"/>
              </a:rPr>
              <a:t>____ Cambridge is surrounded by ____ green areas; ____ quarter of ____ </a:t>
            </a:r>
            <a:r>
              <a:rPr lang="en-US" sz="3400" dirty="0" smtClean="0">
                <a:latin typeface="Comic Sans MS" pitchFamily="66" charset="0"/>
              </a:rPr>
              <a:t>population cycles </a:t>
            </a:r>
            <a:r>
              <a:rPr lang="en-US" sz="3400" dirty="0">
                <a:latin typeface="Comic Sans MS" pitchFamily="66" charset="0"/>
              </a:rPr>
              <a:t>around ____ town, through ____ parks, and along ____ narrow streets.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5. </a:t>
            </a:r>
            <a:r>
              <a:rPr lang="en-US" sz="3400" dirty="0">
                <a:latin typeface="Comic Sans MS" pitchFamily="66" charset="0"/>
              </a:rPr>
              <a:t>____ coral reefs in ____ Red Sea are ____ popular destination for ____ scuba divers</a:t>
            </a:r>
            <a:endParaRPr lang="ar-SA" sz="340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79712" y="3645024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450" y="1117239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9969" y="1117239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2037" y="3140968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40" y="4653136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868" y="54868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31070" y="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9952" y="261269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2486" y="4653136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69899" y="2621761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45763" y="3645024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5157192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03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12. Form, meaning &amp; function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875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2339752" y="3020500"/>
            <a:ext cx="6128457" cy="1084298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3200" i="1" kern="0" dirty="0" smtClean="0">
                <a:ln w="18415" cmpd="sng">
                  <a:solidFill>
                    <a:srgbClr val="E40059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use </a:t>
            </a:r>
            <a:r>
              <a:rPr lang="en-US" sz="3200" i="1" kern="0" dirty="0" smtClean="0">
                <a:ln w="18415" cmpd="sng">
                  <a:solidFill>
                    <a:srgbClr val="E40059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sz="3200" i="1" kern="0" dirty="0" smtClean="0">
                <a:ln w="18415" cmpd="sng">
                  <a:solidFill>
                    <a:srgbClr val="E40059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article  “the” correctly.</a:t>
            </a:r>
            <a:endParaRPr lang="en-US" sz="3200" i="1" kern="0" dirty="0">
              <a:ln w="18415" cmpd="sng">
                <a:solidFill>
                  <a:srgbClr val="E40059">
                    <a:lumMod val="40000"/>
                    <a:lumOff val="6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58546" y="1833500"/>
            <a:ext cx="2952328" cy="714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D9D9"/>
            </a:outerShdw>
          </a:effectLst>
        </p:spPr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kern="0" dirty="0" smtClean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35211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u="sng" dirty="0">
                <a:solidFill>
                  <a:prstClr val="black"/>
                </a:solidFill>
                <a:latin typeface="Comic Sans MS" pitchFamily="66" charset="0"/>
              </a:rPr>
              <a:t>Complete the sentences with a / an / the or - :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1. I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swam in ……… river.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2. Have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……… good summer.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sun is so bright today.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4. I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ate ……… apple in ……… morning.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5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United kingdom is in ……… Europe.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6. Were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you in ……… forest ……… week ago.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7. Who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helps ……… Jane's mother around the house.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Tabuk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 is 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small city in ……… north of S.A.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Sam's parents were in ……… mountains ………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last summer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10.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I don't understand why ……… you like watching 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              keeping up with ………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kardashians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11. There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is ……… new mall next to my house. ……… mall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was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opened last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week. It is ……… biggest one.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051720" y="273235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26434" y="1074287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</a:t>
            </a: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607119" y="1524337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12753" y="1974387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</a:t>
            </a: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2640654" y="2381063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453590" y="3254620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022935" y="3704670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452320" y="5417988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4310854" y="5021133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1403648" y="822333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603757" y="2567467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2608965" y="3353668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2051720" y="5604121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1595512" y="1722433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</a:t>
            </a:r>
            <a:endParaRPr sz="4000" b="1" spc="0">
              <a:ln w="11430"/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899788" y="2216465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2411760" y="3009349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512753" y="3475676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610115" y="3906507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7766092" y="3966543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4826206" y="4779224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5407610" y="5809386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736592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Grammar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7200" dirty="0">
              <a:ln w="28575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200800" cy="1008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article </a:t>
            </a:r>
          </a:p>
          <a:p>
            <a:pPr>
              <a:buNone/>
            </a:pPr>
            <a:r>
              <a:rPr lang="en-US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4069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62" y="4153328"/>
            <a:ext cx="4248472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1" y="211854"/>
            <a:ext cx="80648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043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449647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0"/>
            <a:ext cx="46440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99992" cy="340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7508" y="3068960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unique</a:t>
            </a:r>
            <a:endParaRPr lang="en-US" sz="5400" b="1" spc="0" dirty="0">
              <a:ln w="24500" cmpd="dbl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4"/>
            <a:ext cx="8784976" cy="648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1" y="0"/>
            <a:ext cx="481362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1205" y="1791770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Oceans</a:t>
            </a:r>
            <a:endParaRPr lang="en-US" sz="5400" b="1" spc="0" dirty="0">
              <a:ln w="24500" cmpd="dbl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6957" y="3212976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smtClean="0">
                <a:ln w="24500" cmpd="dbl">
                  <a:solidFill>
                    <a:srgbClr val="D092A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Seas</a:t>
            </a:r>
            <a:endParaRPr sz="5400" b="1" spc="0">
              <a:ln w="24500" cmpd="dbl">
                <a:solidFill>
                  <a:srgbClr val="D092A7">
                    <a:lumMod val="40000"/>
                    <a:lumOff val="6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2481" y="4572113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smtClean="0">
                <a:ln w="24500" cmpd="dbl">
                  <a:solidFill>
                    <a:srgbClr val="D092A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Rivers</a:t>
            </a:r>
            <a:endParaRPr sz="5400" b="1" spc="0">
              <a:ln w="24500" cmpd="dbl">
                <a:solidFill>
                  <a:srgbClr val="D092A7">
                    <a:lumMod val="40000"/>
                    <a:lumOff val="6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533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32" y="3509888"/>
            <a:ext cx="4716015" cy="33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" y="3573016"/>
            <a:ext cx="4395306" cy="33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46"/>
            <a:ext cx="4427984" cy="356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-18819"/>
            <a:ext cx="4713762" cy="35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5776" y="2366888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Deserts</a:t>
            </a:r>
            <a:endParaRPr lang="en-US" sz="5400" b="1" spc="0" dirty="0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1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1964" y="2996952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Mountains ranges</a:t>
            </a:r>
            <a:endParaRPr lang="en-US" sz="5400" b="1" spc="0" dirty="0">
              <a:ln w="24500" cmpd="dbl">
                <a:solidFill>
                  <a:schemeClr val="tx1">
                    <a:lumMod val="9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شرب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596</Words>
  <Application>Microsoft Office PowerPoint</Application>
  <PresentationFormat>عرض على الشاشة (3:4)‏</PresentationFormat>
  <Paragraphs>112</Paragraphs>
  <Slides>17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سمة Office</vt:lpstr>
      <vt:lpstr>ورق</vt:lpstr>
      <vt:lpstr>مشربية</vt:lpstr>
      <vt:lpstr>Do you know where it is?</vt:lpstr>
      <vt:lpstr>12. Form, meaning &amp; function</vt:lpstr>
      <vt:lpstr>عرض تقديمي في PowerPoint</vt:lpstr>
      <vt:lpstr>Grammar </vt:lpstr>
      <vt:lpstr>عرض تقديمي في PowerPoint</vt:lpstr>
      <vt:lpstr>unique</vt:lpstr>
      <vt:lpstr>Oceans</vt:lpstr>
      <vt:lpstr>Deserts</vt:lpstr>
      <vt:lpstr>Mountains ranges</vt:lpstr>
      <vt:lpstr>Group of islands</vt:lpstr>
      <vt:lpstr>Newspapers</vt:lpstr>
      <vt:lpstr>Family</vt:lpstr>
      <vt:lpstr> Read the following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where it is?</dc:title>
  <dc:creator>Duna</dc:creator>
  <cp:lastModifiedBy>-vip-</cp:lastModifiedBy>
  <cp:revision>7</cp:revision>
  <dcterms:created xsi:type="dcterms:W3CDTF">2020-11-30T08:32:53Z</dcterms:created>
  <dcterms:modified xsi:type="dcterms:W3CDTF">2020-11-30T11:30:00Z</dcterms:modified>
</cp:coreProperties>
</file>