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6" r:id="rId3"/>
    <p:sldId id="260" r:id="rId4"/>
    <p:sldId id="261" r:id="rId5"/>
    <p:sldId id="258" r:id="rId6"/>
    <p:sldId id="267" r:id="rId7"/>
    <p:sldId id="262" r:id="rId8"/>
    <p:sldId id="263" r:id="rId9"/>
    <p:sldId id="264" r:id="rId10"/>
    <p:sldId id="268" r:id="rId11"/>
    <p:sldId id="265" r:id="rId12"/>
    <p:sldId id="266" r:id="rId13"/>
    <p:sldId id="318" r:id="rId14"/>
    <p:sldId id="271" r:id="rId15"/>
    <p:sldId id="317" r:id="rId16"/>
    <p:sldId id="319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>
        <p:scale>
          <a:sx n="70" d="100"/>
          <a:sy n="70" d="100"/>
        </p:scale>
        <p:origin x="536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E9F133-0041-8998-4C14-A459C991D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666AA28-D116-C8F8-82F8-87B7CCCBE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AB762FA-0E97-7B8C-1F30-224FDF519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A983-06BD-4392-9068-72022446BCBE}" type="datetimeFigureOut">
              <a:rPr lang="ar-SA" smtClean="0"/>
              <a:t>11/06/45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014CD27-B344-5D87-ED7D-6E50BB158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4F3CD60-621B-5D2F-EFF3-5C5689983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A6AE-8BCF-48FE-8392-CA98425128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6942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E8C5B0-FE12-546F-419F-BF8C58ECA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1C8FED-CB69-D665-6B21-DD8C3378F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1D6E6-5666-620A-623F-AA2082AB6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A983-06BD-4392-9068-72022446BCBE}" type="datetimeFigureOut">
              <a:rPr lang="ar-SA" smtClean="0"/>
              <a:t>11/06/45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1FA5FAF-E48F-1E86-17D5-6EA4CC4F2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5759441-4D3A-712E-CDCC-8B3EECB68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A6AE-8BCF-48FE-8392-CA98425128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6266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87519DB-A311-FBE7-5A3E-955621EC24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6756B9E-20C8-724C-1961-2274AF953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F084B9F-AD4E-DE43-737C-C2E8BFA01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A983-06BD-4392-9068-72022446BCBE}" type="datetimeFigureOut">
              <a:rPr lang="ar-SA" smtClean="0"/>
              <a:t>11/06/45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D5D598F-CC20-6E9E-00BF-0B12C38B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D41C73A-B7E2-388F-A546-0FC2B865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A6AE-8BCF-48FE-8392-CA98425128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645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FD3EFE-2E8A-9B24-396D-94B6BBA02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3DDAB9B-4D4A-7EEE-65BF-194F3B2A7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B129A77-0F1D-D81F-53CD-A37CE5B4D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A983-06BD-4392-9068-72022446BCBE}" type="datetimeFigureOut">
              <a:rPr lang="ar-SA" smtClean="0"/>
              <a:t>11/06/45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16B2DEE-42B0-A943-508B-584FFAD51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CB340E5-2772-2F93-3753-C3552222D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A6AE-8BCF-48FE-8392-CA98425128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2154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4E16A11-0567-4D9B-D10A-B5866F6A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6D5BA6E-136C-838E-4DD7-068ABE308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60A1FA-3E07-9354-4F82-AFEAE8E12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A983-06BD-4392-9068-72022446BCBE}" type="datetimeFigureOut">
              <a:rPr lang="ar-SA" smtClean="0"/>
              <a:t>11/06/45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A5B6ACC-ABD3-F7A7-B6BF-B03BA6212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12B7EC-73A8-BC85-7211-07C704173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A6AE-8BCF-48FE-8392-CA98425128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783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3932C6F-214F-5004-4438-1D8BA4A51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8FC1763-E962-0097-760C-52418E661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060F959-AB47-4A16-2FF0-D4826378D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5A2D1A-EF02-41CB-18A6-F525CF9F8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A983-06BD-4392-9068-72022446BCBE}" type="datetimeFigureOut">
              <a:rPr lang="ar-SA" smtClean="0"/>
              <a:t>11/06/45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5BD6D74-0B6B-8BC0-4837-37732582D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DF00BA1-2BB0-4ED4-E917-2FE7543F6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A6AE-8BCF-48FE-8392-CA98425128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5759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CE9D4FF-EC51-2195-258E-FC033302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0523B36-02CA-68D2-49D8-D9625F5E3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F996370-8BA0-7DE2-1FF0-A7CC1D156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F602E12-D7A7-E840-9094-006501CEDA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7023109-D525-D1CD-7634-AB8F09F416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351EEA9-7FBF-B63D-DDDC-1E64E46B3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A983-06BD-4392-9068-72022446BCBE}" type="datetimeFigureOut">
              <a:rPr lang="ar-SA" smtClean="0"/>
              <a:t>11/06/45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D3A9DC7-6D85-2166-7E9F-2882E865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DB4D5D9-2EF6-A610-AA88-9C67B1B14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A6AE-8BCF-48FE-8392-CA98425128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515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A7F9C0-ABCD-B08E-DA29-54742AC8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A806A96-1C09-5791-DD06-00581FD0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A983-06BD-4392-9068-72022446BCBE}" type="datetimeFigureOut">
              <a:rPr lang="ar-SA" smtClean="0"/>
              <a:t>11/06/45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21E1FD7-DE01-22D3-6006-01899544C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6DBDCF8-CAEF-F6FD-FB12-E16A54D2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A6AE-8BCF-48FE-8392-CA98425128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323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7D260C5-428D-C55D-7028-FD6774F25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A983-06BD-4392-9068-72022446BCBE}" type="datetimeFigureOut">
              <a:rPr lang="ar-SA" smtClean="0"/>
              <a:t>11/06/45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D516E23E-4D7A-DC5C-0DFB-307A8536D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299F401-4641-90A2-9093-C1DA7FF30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A6AE-8BCF-48FE-8392-CA98425128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76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4BD5A39-1A69-033F-8124-19801FB5B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FA7A5FB-D9C5-41E7-72C9-D03CAB84B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8C22D96-A2BB-C81C-AFFF-5CFD72AE3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61B63B4-62C1-9D30-6909-4409B12AB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A983-06BD-4392-9068-72022446BCBE}" type="datetimeFigureOut">
              <a:rPr lang="ar-SA" smtClean="0"/>
              <a:t>11/06/45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FB44CB9-21FD-191D-A752-E72A38872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D3EF05A-0C9D-764E-BECE-5B991AC07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A6AE-8BCF-48FE-8392-CA98425128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7155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43B059-A292-EDAC-5793-3A2695E15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EE09495-7ECB-D823-3868-A99A419C9A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3551009-C810-FE86-6399-2626F8817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FD787C-F755-941E-55F5-80A1806AF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A983-06BD-4392-9068-72022446BCBE}" type="datetimeFigureOut">
              <a:rPr lang="ar-SA" smtClean="0"/>
              <a:t>11/06/45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16416CC-2684-E6AD-756C-D048F402E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9292A6C-99C9-CF0D-A6DF-5C64A5E41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A6AE-8BCF-48FE-8392-CA98425128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5277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7BFEA7D-2421-78BC-136B-29FF7CCC5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F770E2F-B1F7-D41C-C8B3-C66D5BFB8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DD011CB-E731-F1F5-2DBB-4091304DE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1A983-06BD-4392-9068-72022446BCBE}" type="datetimeFigureOut">
              <a:rPr lang="ar-SA" smtClean="0"/>
              <a:t>11/06/45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83FDA7-A48B-8BFD-0A09-4366EE5CF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CEBFEA2-B934-E9D5-A1EB-6394C58F9E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1A6AE-8BCF-48FE-8392-CA98425128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360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5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20.jpeg"/><Relationship Id="rId4" Type="http://schemas.openxmlformats.org/officeDocument/2006/relationships/image" Target="../media/image11.pn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3417B66-31F7-E7B4-DC3C-9D0016EB1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" name="Picture 2" descr="1,286,600+ Cute Background Stock Illustrations, Royalty-Free Vector  Graphics &amp; Clip Art - iStock | Cute background vector, Cute background  pattern, Simple cute background">
            <a:extLst>
              <a:ext uri="{FF2B5EF4-FFF2-40B4-BE49-F238E27FC236}">
                <a16:creationId xmlns:a16="http://schemas.microsoft.com/office/drawing/2014/main" id="{1DAEB891-BBE5-80D7-AE87-463E7C7DE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5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BC9DB666-4282-701B-243F-7C28CEAAB173}"/>
              </a:ext>
            </a:extLst>
          </p:cNvPr>
          <p:cNvSpPr/>
          <p:nvPr/>
        </p:nvSpPr>
        <p:spPr>
          <a:xfrm>
            <a:off x="3630169" y="1807434"/>
            <a:ext cx="5413248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effectLst/>
                <a:latin typeface="Cooper Black" panose="0208090404030B020404" pitchFamily="18" charset="0"/>
                <a:cs typeface="Aharoni" panose="02010803020104030203" pitchFamily="2" charset="-79"/>
              </a:rPr>
              <a:t>It’s a Good Deal , Isn’t It ?</a:t>
            </a:r>
            <a:endParaRPr lang="ar-SA" sz="4800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00000"/>
              </a:solidFill>
              <a:effectLst/>
              <a:latin typeface="Cooper Black" panose="0208090404030B020404" pitchFamily="18" charset="0"/>
            </a:endParaRPr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47807228-04C0-2244-EB72-88830B9DF40C}"/>
              </a:ext>
            </a:extLst>
          </p:cNvPr>
          <p:cNvSpPr txBox="1">
            <a:spLocks/>
          </p:cNvSpPr>
          <p:nvPr/>
        </p:nvSpPr>
        <p:spPr>
          <a:xfrm>
            <a:off x="5056313" y="4705382"/>
            <a:ext cx="2545977" cy="572524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latin typeface="Comic Sans MS" panose="030F0702030302020204" pitchFamily="66" charset="0"/>
              </a:rPr>
              <a:t>Page 70, 71</a:t>
            </a:r>
            <a:endParaRPr lang="ar-SA" b="1" dirty="0">
              <a:latin typeface="Comic Sans MS" panose="030F07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8D73F80-CD1A-BC5F-49D6-00A6D1ED0C2B}"/>
              </a:ext>
            </a:extLst>
          </p:cNvPr>
          <p:cNvSpPr txBox="1"/>
          <p:nvPr/>
        </p:nvSpPr>
        <p:spPr>
          <a:xfrm>
            <a:off x="357194" y="182563"/>
            <a:ext cx="1824031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Unit 7</a:t>
            </a:r>
          </a:p>
        </p:txBody>
      </p:sp>
      <p:sp>
        <p:nvSpPr>
          <p:cNvPr id="4" name="عنوان فرعي 2">
            <a:extLst>
              <a:ext uri="{FF2B5EF4-FFF2-40B4-BE49-F238E27FC236}">
                <a16:creationId xmlns:a16="http://schemas.microsoft.com/office/drawing/2014/main" id="{75437C8B-3D70-296E-91C7-9B4FE0F19FC9}"/>
              </a:ext>
            </a:extLst>
          </p:cNvPr>
          <p:cNvSpPr txBox="1">
            <a:spLocks/>
          </p:cNvSpPr>
          <p:nvPr/>
        </p:nvSpPr>
        <p:spPr>
          <a:xfrm>
            <a:off x="4920298" y="3729158"/>
            <a:ext cx="2818006" cy="745985"/>
          </a:xfrm>
          <a:prstGeom prst="rect">
            <a:avLst/>
          </a:prstGeom>
          <a:noFill/>
        </p:spPr>
        <p:txBody>
          <a:bodyPr vert="horz" lIns="91440" tIns="45720" rIns="91440" bIns="45720" rtlCol="1">
            <a:normAutofit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Reading</a:t>
            </a:r>
            <a:endParaRPr lang="ar-SA" sz="4800" b="1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147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,286,600+ Cute Background Stock Illustrations, Royalty-Free Vector  Graphics &amp; Clip Art - iStock | Cute background vector, Cute background  pattern, Simple cute background">
            <a:extLst>
              <a:ext uri="{FF2B5EF4-FFF2-40B4-BE49-F238E27FC236}">
                <a16:creationId xmlns:a16="http://schemas.microsoft.com/office/drawing/2014/main" id="{73D4BCC1-94B7-5088-B4C7-E32807998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5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اعلام امارة سهلان في العراق والوطن العربي - #كتب لكم ابو علي السهلاني ( 7 ،  يوليو ، 2019 ) . بسم الله الرحمن الرحيم . وَمَا جَعَلَ أَدْعِيَاءَكُمْ  أَبْنَاءَكُمْ ذَلِكُمْ قَوْلُكُمْ">
            <a:extLst>
              <a:ext uri="{FF2B5EF4-FFF2-40B4-BE49-F238E27FC236}">
                <a16:creationId xmlns:a16="http://schemas.microsoft.com/office/drawing/2014/main" id="{EEDAA1F2-117A-0F22-0FF6-3EF5025016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5" b="29357"/>
          <a:stretch/>
        </p:blipFill>
        <p:spPr bwMode="auto">
          <a:xfrm>
            <a:off x="2031683" y="1641030"/>
            <a:ext cx="8969130" cy="3575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770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,286,600+ Cute Background Stock Illustrations, Royalty-Free Vector  Graphics &amp; Clip Art - iStock | Cute background vector, Cute background  pattern, Simple cute background">
            <a:extLst>
              <a:ext uri="{FF2B5EF4-FFF2-40B4-BE49-F238E27FC236}">
                <a16:creationId xmlns:a16="http://schemas.microsoft.com/office/drawing/2014/main" id="{4F690497-70D6-E645-527C-A896DC1F8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152"/>
            <a:ext cx="12192000" cy="675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ow to Structure a Paragraph - TED IELTS">
            <a:extLst>
              <a:ext uri="{FF2B5EF4-FFF2-40B4-BE49-F238E27FC236}">
                <a16:creationId xmlns:a16="http://schemas.microsoft.com/office/drawing/2014/main" id="{CB603601-DC44-A315-7501-BCA282FF15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58750" r="2812" b="17500"/>
          <a:stretch/>
        </p:blipFill>
        <p:spPr bwMode="auto">
          <a:xfrm>
            <a:off x="130673" y="139324"/>
            <a:ext cx="3352800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715344D9-AC8C-0D1E-88C0-E45B16EDA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614" y="296140"/>
            <a:ext cx="858044" cy="85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5FFD1891-49F7-872A-A203-BC94DEB67D98}"/>
              </a:ext>
            </a:extLst>
          </p:cNvPr>
          <p:cNvSpPr/>
          <p:nvPr/>
        </p:nvSpPr>
        <p:spPr>
          <a:xfrm>
            <a:off x="4449555" y="426801"/>
            <a:ext cx="3292889" cy="707886"/>
          </a:xfrm>
          <a:prstGeom prst="rect">
            <a:avLst/>
          </a:prstGeom>
          <a:solidFill>
            <a:srgbClr val="FFD5D5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ln w="0"/>
                <a:solidFill>
                  <a:srgbClr val="9933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Twins’ Story</a:t>
            </a:r>
            <a:endParaRPr kumimoji="0" lang="ar-SA" sz="4000" b="1" i="0" u="none" strike="noStrike" kern="0" cap="none" spc="0" normalizeH="0" baseline="0" noProof="0" dirty="0">
              <a:ln w="0"/>
              <a:solidFill>
                <a:srgbClr val="9933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AF273D8E-648F-03E8-00EB-E6457B104D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950" t="29333" r="8051" b="32064"/>
          <a:stretch/>
        </p:blipFill>
        <p:spPr>
          <a:xfrm>
            <a:off x="1728216" y="1561487"/>
            <a:ext cx="10241280" cy="2647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مستطيل: زوايا مستديرة 26">
            <a:extLst>
              <a:ext uri="{FF2B5EF4-FFF2-40B4-BE49-F238E27FC236}">
                <a16:creationId xmlns:a16="http://schemas.microsoft.com/office/drawing/2014/main" id="{F7B00442-BA76-AC78-4139-16FB52C2E26C}"/>
              </a:ext>
            </a:extLst>
          </p:cNvPr>
          <p:cNvSpPr/>
          <p:nvPr/>
        </p:nvSpPr>
        <p:spPr>
          <a:xfrm>
            <a:off x="3538728" y="1694412"/>
            <a:ext cx="1081881" cy="314801"/>
          </a:xfrm>
          <a:prstGeom prst="round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>
              <a:solidFill>
                <a:srgbClr val="FFCCCC"/>
              </a:solidFill>
            </a:endParaRPr>
          </a:p>
        </p:txBody>
      </p:sp>
      <p:pic>
        <p:nvPicPr>
          <p:cNvPr id="9" name="Picture 2" descr="Red Arrow Sign Clipart, Sign, Right, Arrow PNG and Vector with Transparent  Background for Free Download in 2023 | Arrow image, Arrow signs, Red arrow">
            <a:extLst>
              <a:ext uri="{FF2B5EF4-FFF2-40B4-BE49-F238E27FC236}">
                <a16:creationId xmlns:a16="http://schemas.microsoft.com/office/drawing/2014/main" id="{CA95E9CC-2219-2455-E74C-85BA2C5DC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64335" flipH="1">
            <a:off x="2056849" y="736006"/>
            <a:ext cx="1616401" cy="181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AF41F4E3-342F-68BB-E7F5-7A73F4E7FC85}"/>
              </a:ext>
            </a:extLst>
          </p:cNvPr>
          <p:cNvSpPr/>
          <p:nvPr/>
        </p:nvSpPr>
        <p:spPr>
          <a:xfrm>
            <a:off x="130673" y="1327120"/>
            <a:ext cx="1679839" cy="1384995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Having emotional effect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5ACD5C28-87C1-26B5-8D92-5C737F7406BB}"/>
              </a:ext>
            </a:extLst>
          </p:cNvPr>
          <p:cNvSpPr/>
          <p:nvPr/>
        </p:nvSpPr>
        <p:spPr>
          <a:xfrm>
            <a:off x="2865049" y="4354577"/>
            <a:ext cx="698190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3- How were the Giggle twins similar?</a:t>
            </a:r>
            <a:endParaRPr lang="ar-SA" sz="28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59F74C01-8824-46EC-0E81-FC3C71488603}"/>
              </a:ext>
            </a:extLst>
          </p:cNvPr>
          <p:cNvSpPr/>
          <p:nvPr/>
        </p:nvSpPr>
        <p:spPr>
          <a:xfrm>
            <a:off x="388304" y="4876557"/>
            <a:ext cx="1165756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Blue was their favorite color, They both like cold and black coffee , They both fell down some stairs at age of 15 . They were talkative and laughed a lot</a:t>
            </a:r>
            <a:endParaRPr lang="ar-SA" sz="2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/>
              <a:latin typeface="Aharoni" panose="02010803020104030203" pitchFamily="2" charset="-79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242FE27A-CE80-371B-21F9-5D382F7623DB}"/>
              </a:ext>
            </a:extLst>
          </p:cNvPr>
          <p:cNvSpPr/>
          <p:nvPr/>
        </p:nvSpPr>
        <p:spPr>
          <a:xfrm>
            <a:off x="2499288" y="5850106"/>
            <a:ext cx="820833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2800" b="1" cap="none" spc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- </a:t>
            </a:r>
            <a:r>
              <a:rPr lang="en-US" sz="28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Why were they called the “Giggle” twins</a:t>
            </a:r>
            <a:r>
              <a:rPr lang="en-US" sz="2800" b="1" cap="none" spc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?</a:t>
            </a:r>
            <a:endParaRPr lang="ar-SA" sz="28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88DA5409-214A-C631-EDD7-B3701E09C821}"/>
              </a:ext>
            </a:extLst>
          </p:cNvPr>
          <p:cNvSpPr/>
          <p:nvPr/>
        </p:nvSpPr>
        <p:spPr>
          <a:xfrm>
            <a:off x="2424368" y="6323183"/>
            <a:ext cx="865816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Because they were talkative and laughed a lot</a:t>
            </a:r>
            <a:endParaRPr lang="ar-SA" sz="2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/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6101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  <p:bldP spid="12" grpId="0" animBg="1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,286,600+ Cute Background Stock Illustrations, Royalty-Free Vector  Graphics &amp; Clip Art - iStock | Cute background vector, Cute background  pattern, Simple cute background">
            <a:extLst>
              <a:ext uri="{FF2B5EF4-FFF2-40B4-BE49-F238E27FC236}">
                <a16:creationId xmlns:a16="http://schemas.microsoft.com/office/drawing/2014/main" id="{74401FCD-49E0-7EC5-AA05-94F606618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5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Number 4 Generic Circular icon">
            <a:extLst>
              <a:ext uri="{FF2B5EF4-FFF2-40B4-BE49-F238E27FC236}">
                <a16:creationId xmlns:a16="http://schemas.microsoft.com/office/drawing/2014/main" id="{57908E0E-A512-3ED7-2450-8B4239FA8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373" y="269735"/>
            <a:ext cx="803276" cy="80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ow to Structure a Paragraph - TED IELTS">
            <a:extLst>
              <a:ext uri="{FF2B5EF4-FFF2-40B4-BE49-F238E27FC236}">
                <a16:creationId xmlns:a16="http://schemas.microsoft.com/office/drawing/2014/main" id="{A7FB7056-EFEA-AD2A-FC65-292781A00A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58750" r="2812" b="17500"/>
          <a:stretch/>
        </p:blipFill>
        <p:spPr bwMode="auto">
          <a:xfrm>
            <a:off x="99118" y="173692"/>
            <a:ext cx="3352800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8EEE1C31-03B0-0561-5C2F-5C0089642968}"/>
              </a:ext>
            </a:extLst>
          </p:cNvPr>
          <p:cNvSpPr/>
          <p:nvPr/>
        </p:nvSpPr>
        <p:spPr>
          <a:xfrm>
            <a:off x="4339532" y="365125"/>
            <a:ext cx="6353175" cy="707886"/>
          </a:xfrm>
          <a:prstGeom prst="rect">
            <a:avLst/>
          </a:prstGeom>
          <a:solidFill>
            <a:srgbClr val="FFD5D5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ln w="0"/>
                <a:solidFill>
                  <a:srgbClr val="9933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Heredity or Environment</a:t>
            </a:r>
            <a:endParaRPr lang="ar-SA" sz="4000" b="1" kern="0" dirty="0">
              <a:ln w="0"/>
              <a:solidFill>
                <a:srgbClr val="9933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D9B4FBE-17A7-3DE7-705F-8343C0D36F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74" t="67467" r="6775" b="10800"/>
          <a:stretch/>
        </p:blipFill>
        <p:spPr>
          <a:xfrm>
            <a:off x="585216" y="1886622"/>
            <a:ext cx="10625328" cy="1490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مستطيل: زوايا مستديرة 26">
            <a:extLst>
              <a:ext uri="{FF2B5EF4-FFF2-40B4-BE49-F238E27FC236}">
                <a16:creationId xmlns:a16="http://schemas.microsoft.com/office/drawing/2014/main" id="{D6A3E1FC-B674-9F92-D695-158FB95F72EF}"/>
              </a:ext>
            </a:extLst>
          </p:cNvPr>
          <p:cNvSpPr/>
          <p:nvPr/>
        </p:nvSpPr>
        <p:spPr>
          <a:xfrm>
            <a:off x="2002536" y="2542801"/>
            <a:ext cx="1081881" cy="314801"/>
          </a:xfrm>
          <a:prstGeom prst="round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>
              <a:solidFill>
                <a:srgbClr val="FFCCCC"/>
              </a:solidFill>
            </a:endParaRPr>
          </a:p>
        </p:txBody>
      </p:sp>
      <p:pic>
        <p:nvPicPr>
          <p:cNvPr id="9" name="Picture 2" descr="Red Arrow Sign Clipart, Sign, Right, Arrow PNG and Vector with Transparent  Background for Free Download in 2023 | Arrow image, Arrow signs, Red arrow">
            <a:extLst>
              <a:ext uri="{FF2B5EF4-FFF2-40B4-BE49-F238E27FC236}">
                <a16:creationId xmlns:a16="http://schemas.microsoft.com/office/drawing/2014/main" id="{7EDB2A53-301E-204C-A0F7-3B753FCD5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15190" flipH="1">
            <a:off x="1125608" y="2520420"/>
            <a:ext cx="1616401" cy="181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2055486B-A6B6-B29E-2255-226111F768CC}"/>
              </a:ext>
            </a:extLst>
          </p:cNvPr>
          <p:cNvSpPr/>
          <p:nvPr/>
        </p:nvSpPr>
        <p:spPr>
          <a:xfrm>
            <a:off x="2133209" y="3477054"/>
            <a:ext cx="2953744" cy="954107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you get from your parents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109462D1-C148-3871-95B7-718FE9139BDE}"/>
              </a:ext>
            </a:extLst>
          </p:cNvPr>
          <p:cNvSpPr/>
          <p:nvPr/>
        </p:nvSpPr>
        <p:spPr>
          <a:xfrm>
            <a:off x="2340864" y="4773293"/>
            <a:ext cx="873251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2800" b="1" cap="none" spc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- </a:t>
            </a:r>
            <a:r>
              <a:rPr lang="en-US" sz="28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Why is the case of the “Giggle” twin thought to be heredity</a:t>
            </a:r>
            <a:r>
              <a:rPr lang="en-US" sz="2800" b="1" cap="none" spc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?</a:t>
            </a:r>
            <a:endParaRPr lang="ar-SA" sz="28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1701B718-1287-A4C9-AFA0-A543EE2B541E}"/>
              </a:ext>
            </a:extLst>
          </p:cNvPr>
          <p:cNvSpPr/>
          <p:nvPr/>
        </p:nvSpPr>
        <p:spPr>
          <a:xfrm>
            <a:off x="1494379" y="5827360"/>
            <a:ext cx="1042548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Because they grew up in different places. Still they are very similar</a:t>
            </a:r>
            <a:endParaRPr lang="ar-SA" sz="2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/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3105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4DBDDD3-63C2-245B-1182-44BF590E3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EA1A614-4346-29F0-ED11-42B399F57A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47B53B80-2232-F13A-B413-217A04879599}"/>
              </a:ext>
            </a:extLst>
          </p:cNvPr>
          <p:cNvSpPr/>
          <p:nvPr/>
        </p:nvSpPr>
        <p:spPr>
          <a:xfrm>
            <a:off x="753368" y="3748766"/>
            <a:ext cx="4427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endParaRPr lang="ar-SA" sz="48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3CAEB8CA-9BAD-B2F1-605B-F386C6B99BAA}"/>
              </a:ext>
            </a:extLst>
          </p:cNvPr>
          <p:cNvSpPr/>
          <p:nvPr/>
        </p:nvSpPr>
        <p:spPr>
          <a:xfrm>
            <a:off x="753368" y="4229969"/>
            <a:ext cx="5148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endParaRPr lang="ar-SA" sz="48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F88E5DA-5BA7-22A2-BFB0-A2C91EEAA085}"/>
              </a:ext>
            </a:extLst>
          </p:cNvPr>
          <p:cNvSpPr/>
          <p:nvPr/>
        </p:nvSpPr>
        <p:spPr>
          <a:xfrm>
            <a:off x="717300" y="4711172"/>
            <a:ext cx="5148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</a:t>
            </a:r>
            <a:endParaRPr lang="ar-SA" sz="48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A01F7850-CB9B-8970-0A33-66609A5C6D58}"/>
              </a:ext>
            </a:extLst>
          </p:cNvPr>
          <p:cNvSpPr/>
          <p:nvPr/>
        </p:nvSpPr>
        <p:spPr>
          <a:xfrm>
            <a:off x="738140" y="5060966"/>
            <a:ext cx="4940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</a:t>
            </a:r>
            <a:endParaRPr lang="ar-SA" sz="48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74B7C8F0-6116-B91B-905E-A576A7EB7319}"/>
              </a:ext>
            </a:extLst>
          </p:cNvPr>
          <p:cNvSpPr/>
          <p:nvPr/>
        </p:nvSpPr>
        <p:spPr>
          <a:xfrm>
            <a:off x="779018" y="5439454"/>
            <a:ext cx="4892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endParaRPr lang="ar-SA" sz="48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269132BF-F4D6-4D28-9169-6934331C26F8}"/>
              </a:ext>
            </a:extLst>
          </p:cNvPr>
          <p:cNvSpPr/>
          <p:nvPr/>
        </p:nvSpPr>
        <p:spPr>
          <a:xfrm>
            <a:off x="753368" y="5959483"/>
            <a:ext cx="3802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</a:t>
            </a:r>
            <a:endParaRPr lang="ar-SA" sz="48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365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4062E10-77CA-60B7-95DC-0FAAC44C6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802A99F-6F1E-A89E-2C30-54FDF69E5F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62" t="20416" r="19218" b="39861"/>
          <a:stretch/>
        </p:blipFill>
        <p:spPr>
          <a:xfrm>
            <a:off x="85724" y="328612"/>
            <a:ext cx="11237865" cy="391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77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ow to Set Up a Homework Club | Teach Starter">
            <a:extLst>
              <a:ext uri="{FF2B5EF4-FFF2-40B4-BE49-F238E27FC236}">
                <a16:creationId xmlns:a16="http://schemas.microsoft.com/office/drawing/2014/main" id="{46C85B68-9A05-F842-427F-39409C84E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0"/>
            <a:ext cx="11991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FBA88E9B-A745-D2D4-AE91-B77E791BFE82}"/>
              </a:ext>
            </a:extLst>
          </p:cNvPr>
          <p:cNvSpPr/>
          <p:nvPr/>
        </p:nvSpPr>
        <p:spPr>
          <a:xfrm>
            <a:off x="3805236" y="4376985"/>
            <a:ext cx="5008807" cy="76944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6699"/>
                </a:solidFill>
                <a:effectLst/>
              </a:rPr>
              <a:t>Work Book page 201</a:t>
            </a:r>
            <a:endParaRPr lang="ar-SA" sz="4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6699"/>
              </a:solidFill>
              <a:effectLst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79AB9A35-EA50-534B-F4BE-762CF8982B94}"/>
              </a:ext>
            </a:extLst>
          </p:cNvPr>
          <p:cNvSpPr/>
          <p:nvPr/>
        </p:nvSpPr>
        <p:spPr>
          <a:xfrm>
            <a:off x="2144483" y="5550073"/>
            <a:ext cx="19975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Tr.Kholud</a:t>
            </a:r>
            <a:endParaRPr lang="ar-SA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90824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7EC254A-793F-6227-659C-60F89DACD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1,286,600+ Cute Background Stock Illustrations, Royalty-Free Vector  Graphics &amp; Clip Art - iStock | Cute background vector, Cute background  pattern, Simple cute background">
            <a:extLst>
              <a:ext uri="{FF2B5EF4-FFF2-40B4-BE49-F238E27FC236}">
                <a16:creationId xmlns:a16="http://schemas.microsoft.com/office/drawing/2014/main" id="{FBC1EAE8-1B4A-87DD-A41D-CA2B83645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5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Floral card - have a nice day Royalty Free Vector Image">
            <a:extLst>
              <a:ext uri="{FF2B5EF4-FFF2-40B4-BE49-F238E27FC236}">
                <a16:creationId xmlns:a16="http://schemas.microsoft.com/office/drawing/2014/main" id="{C495C900-C41D-6D52-65EC-CAA064707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4"/>
          <a:stretch/>
        </p:blipFill>
        <p:spPr bwMode="auto">
          <a:xfrm>
            <a:off x="2573909" y="265176"/>
            <a:ext cx="6330950" cy="6327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560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,286,600+ Cute Background Stock Illustrations, Royalty-Free Vector  Graphics &amp; Clip Art - iStock | Cute background vector, Cute background  pattern, Simple cute background">
            <a:extLst>
              <a:ext uri="{FF2B5EF4-FFF2-40B4-BE49-F238E27FC236}">
                <a16:creationId xmlns:a16="http://schemas.microsoft.com/office/drawing/2014/main" id="{9593C546-5845-5EF1-6716-9610EF63B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5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riplets — All Blog Post — Wendy Lindsey Photography">
            <a:extLst>
              <a:ext uri="{FF2B5EF4-FFF2-40B4-BE49-F238E27FC236}">
                <a16:creationId xmlns:a16="http://schemas.microsoft.com/office/drawing/2014/main" id="{CA321625-5A79-DA77-6B75-B97421289B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27"/>
          <a:stretch/>
        </p:blipFill>
        <p:spPr bwMode="auto">
          <a:xfrm>
            <a:off x="304800" y="2038350"/>
            <a:ext cx="6858000" cy="45243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win Pregnancies Are on the Rise | Lexington Medical Center Blog | LexWell">
            <a:extLst>
              <a:ext uri="{FF2B5EF4-FFF2-40B4-BE49-F238E27FC236}">
                <a16:creationId xmlns:a16="http://schemas.microsoft.com/office/drawing/2014/main" id="{E68D14A1-A018-E7F7-9FB0-6059946A6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1" y="414338"/>
            <a:ext cx="4305300" cy="28649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t takes a village to raise twin boys - Cerebral Palsy Alliance">
            <a:extLst>
              <a:ext uri="{FF2B5EF4-FFF2-40B4-BE49-F238E27FC236}">
                <a16:creationId xmlns:a16="http://schemas.microsoft.com/office/drawing/2014/main" id="{74257E83-C6F1-1DD0-EE08-BAC7A048D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1" y="3697744"/>
            <a:ext cx="4270330" cy="28649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E128664E-53BA-D343-918E-F0A17EF8408D}"/>
              </a:ext>
            </a:extLst>
          </p:cNvPr>
          <p:cNvSpPr/>
          <p:nvPr/>
        </p:nvSpPr>
        <p:spPr>
          <a:xfrm>
            <a:off x="210377" y="295275"/>
            <a:ext cx="69333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 you know about twins?</a:t>
            </a:r>
          </a:p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Have you ever met one?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373698A2-A199-CB61-FE4E-B67007B578DB}"/>
              </a:ext>
            </a:extLst>
          </p:cNvPr>
          <p:cNvSpPr/>
          <p:nvPr/>
        </p:nvSpPr>
        <p:spPr>
          <a:xfrm>
            <a:off x="393842" y="2148185"/>
            <a:ext cx="2012667" cy="830997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triplets</a:t>
            </a:r>
            <a:endParaRPr lang="ar-SA" sz="4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B08AE214-F579-EE8D-7B38-338EA047B926}"/>
              </a:ext>
            </a:extLst>
          </p:cNvPr>
          <p:cNvSpPr/>
          <p:nvPr/>
        </p:nvSpPr>
        <p:spPr>
          <a:xfrm>
            <a:off x="8848058" y="3073033"/>
            <a:ext cx="1582486" cy="830997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twins</a:t>
            </a:r>
            <a:endParaRPr lang="ar-SA" sz="4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223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,286,600+ Cute Background Stock Illustrations, Royalty-Free Vector  Graphics &amp; Clip Art - iStock | Cute background vector, Cute background  pattern, Simple cute background">
            <a:extLst>
              <a:ext uri="{FF2B5EF4-FFF2-40B4-BE49-F238E27FC236}">
                <a16:creationId xmlns:a16="http://schemas.microsoft.com/office/drawing/2014/main" id="{FAC4851B-48CF-D4CF-860C-B855E196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5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B9C7E0C1-37A5-5D29-3D9D-CFE633255D1F}"/>
              </a:ext>
            </a:extLst>
          </p:cNvPr>
          <p:cNvSpPr/>
          <p:nvPr/>
        </p:nvSpPr>
        <p:spPr>
          <a:xfrm>
            <a:off x="1782673" y="3813627"/>
            <a:ext cx="8359981" cy="707886"/>
          </a:xfrm>
          <a:prstGeom prst="rect">
            <a:avLst/>
          </a:prstGeom>
          <a:solidFill>
            <a:srgbClr val="FF9999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Answer some questions by reading</a:t>
            </a:r>
            <a:endParaRPr lang="ar-SA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2D59A3F-EED3-7DDB-AC3D-0758C783910D}"/>
              </a:ext>
            </a:extLst>
          </p:cNvPr>
          <p:cNvSpPr/>
          <p:nvPr/>
        </p:nvSpPr>
        <p:spPr>
          <a:xfrm>
            <a:off x="1544919" y="5127543"/>
            <a:ext cx="9102172" cy="707886"/>
          </a:xfrm>
          <a:prstGeom prst="rect">
            <a:avLst/>
          </a:prstGeom>
          <a:solidFill>
            <a:srgbClr val="FF9999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Match the words with their meanings</a:t>
            </a:r>
            <a:endParaRPr lang="ar-SA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148" name="Picture 4" descr="Terminal Objectives and Enabling Objectives">
            <a:extLst>
              <a:ext uri="{FF2B5EF4-FFF2-40B4-BE49-F238E27FC236}">
                <a16:creationId xmlns:a16="http://schemas.microsoft.com/office/drawing/2014/main" id="{6D12B4BC-40BC-3F99-72EF-156B9D578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926" y="-88539"/>
            <a:ext cx="5322499" cy="248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3E4344C4-37F0-0741-F4CD-E284B660FE5E}"/>
              </a:ext>
            </a:extLst>
          </p:cNvPr>
          <p:cNvSpPr/>
          <p:nvPr/>
        </p:nvSpPr>
        <p:spPr>
          <a:xfrm>
            <a:off x="266518" y="2721114"/>
            <a:ext cx="11658961" cy="707886"/>
          </a:xfrm>
          <a:prstGeom prst="rect">
            <a:avLst/>
          </a:prstGeom>
          <a:solidFill>
            <a:srgbClr val="FF9999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Scan the text to give a title for each paragraph</a:t>
            </a:r>
            <a:endParaRPr lang="ar-SA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62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9873C16-5692-FAFA-E3AE-CEDE76259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A Triple Blessing: Couple Delivers Set Of Natural Triplets,">
            <a:extLst>
              <a:ext uri="{FF2B5EF4-FFF2-40B4-BE49-F238E27FC236}">
                <a16:creationId xmlns:a16="http://schemas.microsoft.com/office/drawing/2014/main" id="{B4A2C531-76E6-BD7A-D98B-A692EFCF0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WL Chart: ( Know, Want To Know, Learned ) Graphic Organizer | Learning  Chart For Kids &amp; Teens | Large 8.5''x11'' Inches : Pubs., KWL: Amazon.sg:  Books">
            <a:extLst>
              <a:ext uri="{FF2B5EF4-FFF2-40B4-BE49-F238E27FC236}">
                <a16:creationId xmlns:a16="http://schemas.microsoft.com/office/drawing/2014/main" id="{23F40285-DEC8-762C-F835-DB071129BE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66"/>
          <a:stretch/>
        </p:blipFill>
        <p:spPr bwMode="auto">
          <a:xfrm>
            <a:off x="354807" y="3248026"/>
            <a:ext cx="3540704" cy="32448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3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,286,600+ Cute Background Stock Illustrations, Royalty-Free Vector  Graphics &amp; Clip Art - iStock | Cute background vector, Cute background  pattern, Simple cute background">
            <a:extLst>
              <a:ext uri="{FF2B5EF4-FFF2-40B4-BE49-F238E27FC236}">
                <a16:creationId xmlns:a16="http://schemas.microsoft.com/office/drawing/2014/main" id="{E1AE7460-BF0D-7DDD-C801-E8666BD7B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5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unt shares genius way to tell her identical triplet nephews apart - Good  Morning America">
            <a:extLst>
              <a:ext uri="{FF2B5EF4-FFF2-40B4-BE49-F238E27FC236}">
                <a16:creationId xmlns:a16="http://schemas.microsoft.com/office/drawing/2014/main" id="{35AA0260-4420-3189-FD58-E13266285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006" y="435314"/>
            <a:ext cx="7519988" cy="6270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uper Goal 6 1 It's a Good Deal, Isn't It? 9 Reading - YouTube">
            <a:extLst>
              <a:ext uri="{FF2B5EF4-FFF2-40B4-BE49-F238E27FC236}">
                <a16:creationId xmlns:a16="http://schemas.microsoft.com/office/drawing/2014/main" id="{A60064AF-F673-2F51-8E2D-DD00A84E43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4" t="19723" r="10078" b="65277"/>
          <a:stretch/>
        </p:blipFill>
        <p:spPr bwMode="auto">
          <a:xfrm>
            <a:off x="1276350" y="352426"/>
            <a:ext cx="9305925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590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1,286,600+ Cute Background Stock Illustrations, Royalty-Free Vector  Graphics &amp; Clip Art - iStock | Cute background vector, Cute background  pattern, Simple cute background">
            <a:extLst>
              <a:ext uri="{FF2B5EF4-FFF2-40B4-BE49-F238E27FC236}">
                <a16:creationId xmlns:a16="http://schemas.microsoft.com/office/drawing/2014/main" id="{9557A435-12AC-DAED-81BB-249D7A3DC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5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B3A51B8-F886-F8B0-D565-E622CB567F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28438" t="17083" r="27969"/>
          <a:stretch/>
        </p:blipFill>
        <p:spPr>
          <a:xfrm>
            <a:off x="257174" y="9832"/>
            <a:ext cx="6400801" cy="6848168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7229F6F6-C279-16C8-3600-F0983C096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5" y="1151245"/>
            <a:ext cx="530520" cy="53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9C67BCCE-5E6D-C283-4AA7-2CC884F46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4" y="2898480"/>
            <a:ext cx="530520" cy="53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587FBC69-30CE-8F20-1B32-8854C738E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4" y="4347720"/>
            <a:ext cx="490094" cy="49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Number 4 Generic Circular icon">
            <a:extLst>
              <a:ext uri="{FF2B5EF4-FFF2-40B4-BE49-F238E27FC236}">
                <a16:creationId xmlns:a16="http://schemas.microsoft.com/office/drawing/2014/main" id="{310EFF3C-623E-9864-C553-DAF9AF0A1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4" y="5827554"/>
            <a:ext cx="490094" cy="49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lorful Speech Bubble Clipart Transparent Background, Speech Bubble With  Blue And Yellow Color, Speech Bubble, Paper Cut, Dialogue PNG Image For  Free Download">
            <a:extLst>
              <a:ext uri="{FF2B5EF4-FFF2-40B4-BE49-F238E27FC236}">
                <a16:creationId xmlns:a16="http://schemas.microsoft.com/office/drawing/2014/main" id="{A16DF6B3-EAE4-71D7-AE82-70DD972B0D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0" r="9822" b="15121"/>
          <a:stretch/>
        </p:blipFill>
        <p:spPr bwMode="auto">
          <a:xfrm>
            <a:off x="6731293" y="283465"/>
            <a:ext cx="4774201" cy="379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319F7553-DB36-A28C-B18F-11CC87D41E58}"/>
              </a:ext>
            </a:extLst>
          </p:cNvPr>
          <p:cNvSpPr/>
          <p:nvPr/>
        </p:nvSpPr>
        <p:spPr>
          <a:xfrm>
            <a:off x="7528966" y="1258015"/>
            <a:ext cx="34985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the title ?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: زوايا مستديرة 26">
            <a:extLst>
              <a:ext uri="{FF2B5EF4-FFF2-40B4-BE49-F238E27FC236}">
                <a16:creationId xmlns:a16="http://schemas.microsoft.com/office/drawing/2014/main" id="{6B845714-78A4-A6E8-83BC-C3EB56919441}"/>
              </a:ext>
            </a:extLst>
          </p:cNvPr>
          <p:cNvSpPr/>
          <p:nvPr/>
        </p:nvSpPr>
        <p:spPr>
          <a:xfrm>
            <a:off x="950976" y="656637"/>
            <a:ext cx="5001768" cy="530520"/>
          </a:xfrm>
          <a:prstGeom prst="roundRect">
            <a:avLst/>
          </a:prstGeom>
          <a:solidFill>
            <a:srgbClr val="FFC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>
              <a:solidFill>
                <a:srgbClr val="FFC000"/>
              </a:solidFill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DFF15D8C-C463-2B1F-6818-99DDB799C0E3}"/>
              </a:ext>
            </a:extLst>
          </p:cNvPr>
          <p:cNvSpPr/>
          <p:nvPr/>
        </p:nvSpPr>
        <p:spPr>
          <a:xfrm>
            <a:off x="6977706" y="2180868"/>
            <a:ext cx="460110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any paragraphs are there?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8" name="Picture 4" descr="260 Triplets ideas | triplets, new baby products, triplets photography">
            <a:extLst>
              <a:ext uri="{FF2B5EF4-FFF2-40B4-BE49-F238E27FC236}">
                <a16:creationId xmlns:a16="http://schemas.microsoft.com/office/drawing/2014/main" id="{5D4D2481-2FDD-D3F2-2203-C403312926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 b="21697"/>
          <a:stretch/>
        </p:blipFill>
        <p:spPr bwMode="auto">
          <a:xfrm>
            <a:off x="7102602" y="4184935"/>
            <a:ext cx="3924949" cy="218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38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,286,600+ Cute Background Stock Illustrations, Royalty-Free Vector  Graphics &amp; Clip Art - iStock | Cute background vector, Cute background  pattern, Simple cute background">
            <a:extLst>
              <a:ext uri="{FF2B5EF4-FFF2-40B4-BE49-F238E27FC236}">
                <a16:creationId xmlns:a16="http://schemas.microsoft.com/office/drawing/2014/main" id="{060DD857-509A-1A75-7707-5D771A7BE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5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ow to Structure a Paragraph - TED IELTS">
            <a:extLst>
              <a:ext uri="{FF2B5EF4-FFF2-40B4-BE49-F238E27FC236}">
                <a16:creationId xmlns:a16="http://schemas.microsoft.com/office/drawing/2014/main" id="{1575E0C5-8B92-7C79-6C5E-2B5930D5C8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58750" r="2812" b="17500"/>
          <a:stretch/>
        </p:blipFill>
        <p:spPr bwMode="auto">
          <a:xfrm>
            <a:off x="189014" y="240937"/>
            <a:ext cx="3352800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78E9817-0ED6-FB7E-238F-38DED4D14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605" y="395096"/>
            <a:ext cx="858044" cy="85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839A2B23-11D7-675D-2793-809BCF3866B0}"/>
              </a:ext>
            </a:extLst>
          </p:cNvPr>
          <p:cNvSpPr/>
          <p:nvPr/>
        </p:nvSpPr>
        <p:spPr>
          <a:xfrm>
            <a:off x="6230652" y="477079"/>
            <a:ext cx="5243743" cy="707886"/>
          </a:xfrm>
          <a:prstGeom prst="rect">
            <a:avLst/>
          </a:prstGeom>
          <a:solidFill>
            <a:srgbClr val="FFD5D5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9933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</a:rPr>
              <a:t>Amazing Coincidence</a:t>
            </a:r>
            <a:endParaRPr kumimoji="0" lang="ar-SA" sz="4000" b="1" i="0" u="none" strike="noStrike" kern="0" cap="none" spc="0" normalizeH="0" baseline="0" noProof="0" dirty="0">
              <a:ln w="0"/>
              <a:solidFill>
                <a:srgbClr val="9933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2" descr="How to Structure a Paragraph - TED IELTS">
            <a:extLst>
              <a:ext uri="{FF2B5EF4-FFF2-40B4-BE49-F238E27FC236}">
                <a16:creationId xmlns:a16="http://schemas.microsoft.com/office/drawing/2014/main" id="{C6EC3542-618E-F44F-5EC3-F2645F5E5F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58750" r="2812" b="17500"/>
          <a:stretch/>
        </p:blipFill>
        <p:spPr bwMode="auto">
          <a:xfrm>
            <a:off x="213418" y="1604502"/>
            <a:ext cx="3352800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ow to Structure a Paragraph - TED IELTS">
            <a:extLst>
              <a:ext uri="{FF2B5EF4-FFF2-40B4-BE49-F238E27FC236}">
                <a16:creationId xmlns:a16="http://schemas.microsoft.com/office/drawing/2014/main" id="{252E6ADB-D60C-A899-E132-92B07E1F2B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58750" r="2812" b="17500"/>
          <a:stretch/>
        </p:blipFill>
        <p:spPr bwMode="auto">
          <a:xfrm>
            <a:off x="206873" y="3029542"/>
            <a:ext cx="3352800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17C0B46-784B-6E83-69E6-B6378E8BB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289" y="1757612"/>
            <a:ext cx="828676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33186E22-6EE0-B186-81DB-5E863BAAB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814" y="3186358"/>
            <a:ext cx="858044" cy="85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umber 4 Generic Circular icon">
            <a:extLst>
              <a:ext uri="{FF2B5EF4-FFF2-40B4-BE49-F238E27FC236}">
                <a16:creationId xmlns:a16="http://schemas.microsoft.com/office/drawing/2014/main" id="{E636762C-24DA-486B-7993-C3AB10079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673" y="4475573"/>
            <a:ext cx="803276" cy="80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ow to Structure a Paragraph - TED IELTS">
            <a:extLst>
              <a:ext uri="{FF2B5EF4-FFF2-40B4-BE49-F238E27FC236}">
                <a16:creationId xmlns:a16="http://schemas.microsoft.com/office/drawing/2014/main" id="{C3D2D946-489B-14AF-B149-2FECD4CF70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58750" r="2812" b="17500"/>
          <a:stretch/>
        </p:blipFill>
        <p:spPr bwMode="auto">
          <a:xfrm>
            <a:off x="213418" y="4379530"/>
            <a:ext cx="3352800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rrow Images: High-Quality Photos, Cliparts, and Graphics | Free Download">
            <a:extLst>
              <a:ext uri="{FF2B5EF4-FFF2-40B4-BE49-F238E27FC236}">
                <a16:creationId xmlns:a16="http://schemas.microsoft.com/office/drawing/2014/main" id="{7DDBEEE2-4BC9-D24E-6D17-470CB6949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649" y="404392"/>
            <a:ext cx="1567951" cy="88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Arrow Images: High-Quality Photos, Cliparts, and Graphics | Free Download">
            <a:extLst>
              <a:ext uri="{FF2B5EF4-FFF2-40B4-BE49-F238E27FC236}">
                <a16:creationId xmlns:a16="http://schemas.microsoft.com/office/drawing/2014/main" id="{B61BB5E9-D2A6-75A5-DFEF-27A95CAC8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966" y="1746860"/>
            <a:ext cx="1039710" cy="88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Arrow Images: High-Quality Photos, Cliparts, and Graphics | Free Download">
            <a:extLst>
              <a:ext uri="{FF2B5EF4-FFF2-40B4-BE49-F238E27FC236}">
                <a16:creationId xmlns:a16="http://schemas.microsoft.com/office/drawing/2014/main" id="{299B8CF4-EAD8-F759-98A3-B492DFFD0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650" y="4434271"/>
            <a:ext cx="1025025" cy="88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مستطيل 20">
            <a:extLst>
              <a:ext uri="{FF2B5EF4-FFF2-40B4-BE49-F238E27FC236}">
                <a16:creationId xmlns:a16="http://schemas.microsoft.com/office/drawing/2014/main" id="{B2BAFF39-FD69-DFE4-F77D-815738FA0DA6}"/>
              </a:ext>
            </a:extLst>
          </p:cNvPr>
          <p:cNvSpPr/>
          <p:nvPr/>
        </p:nvSpPr>
        <p:spPr>
          <a:xfrm>
            <a:off x="6812882" y="1832605"/>
            <a:ext cx="3970960" cy="707886"/>
          </a:xfrm>
          <a:prstGeom prst="rect">
            <a:avLst/>
          </a:prstGeom>
          <a:solidFill>
            <a:srgbClr val="FFD5D5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9933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</a:rPr>
              <a:t>Triplets’ Story</a:t>
            </a:r>
            <a:endParaRPr kumimoji="0" lang="ar-SA" sz="4000" b="1" i="0" u="none" strike="noStrike" kern="0" cap="none" spc="0" normalizeH="0" baseline="0" noProof="0" dirty="0">
              <a:ln w="0"/>
              <a:solidFill>
                <a:srgbClr val="9933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FF207C34-5DA6-6CE4-0515-BBAD51A2DBA7}"/>
              </a:ext>
            </a:extLst>
          </p:cNvPr>
          <p:cNvSpPr/>
          <p:nvPr/>
        </p:nvSpPr>
        <p:spPr>
          <a:xfrm>
            <a:off x="6998280" y="3255343"/>
            <a:ext cx="3292889" cy="707886"/>
          </a:xfrm>
          <a:prstGeom prst="rect">
            <a:avLst/>
          </a:prstGeom>
          <a:solidFill>
            <a:srgbClr val="FFD5D5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ln w="0"/>
                <a:solidFill>
                  <a:srgbClr val="9933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Twins’ Story</a:t>
            </a:r>
            <a:endParaRPr kumimoji="0" lang="ar-SA" sz="4000" b="1" i="0" u="none" strike="noStrike" kern="0" cap="none" spc="0" normalizeH="0" baseline="0" noProof="0" dirty="0">
              <a:ln w="0"/>
              <a:solidFill>
                <a:srgbClr val="9933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8" name="Picture 2" descr="Arrow Images: High-Quality Photos, Cliparts, and Graphics | Free Download">
            <a:extLst>
              <a:ext uri="{FF2B5EF4-FFF2-40B4-BE49-F238E27FC236}">
                <a16:creationId xmlns:a16="http://schemas.microsoft.com/office/drawing/2014/main" id="{60297ED8-9400-996F-06C0-3A3F7D60F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966" y="3206544"/>
            <a:ext cx="1447556" cy="88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مستطيل 22">
            <a:extLst>
              <a:ext uri="{FF2B5EF4-FFF2-40B4-BE49-F238E27FC236}">
                <a16:creationId xmlns:a16="http://schemas.microsoft.com/office/drawing/2014/main" id="{73DB05C6-E25D-2219-77F9-D802FA3CA56B}"/>
              </a:ext>
            </a:extLst>
          </p:cNvPr>
          <p:cNvSpPr/>
          <p:nvPr/>
        </p:nvSpPr>
        <p:spPr>
          <a:xfrm>
            <a:off x="5625407" y="4570963"/>
            <a:ext cx="6353175" cy="707886"/>
          </a:xfrm>
          <a:prstGeom prst="rect">
            <a:avLst/>
          </a:prstGeom>
          <a:solidFill>
            <a:srgbClr val="FFD5D5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ln w="0"/>
                <a:solidFill>
                  <a:srgbClr val="9933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Heredity or Environment</a:t>
            </a:r>
            <a:endParaRPr lang="ar-SA" sz="4000" b="1" kern="0" dirty="0">
              <a:ln w="0"/>
              <a:solidFill>
                <a:srgbClr val="9933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" name="Picture 2" descr="Illustration Twin Girls Hugging Each Other Stock Vector (Royalty Free)  1124715617 | Shutterstock">
            <a:extLst>
              <a:ext uri="{FF2B5EF4-FFF2-40B4-BE49-F238E27FC236}">
                <a16:creationId xmlns:a16="http://schemas.microsoft.com/office/drawing/2014/main" id="{D059EA0B-C332-1FDA-5A06-5E537969A8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6"/>
          <a:stretch/>
        </p:blipFill>
        <p:spPr bwMode="auto">
          <a:xfrm>
            <a:off x="3848549" y="5320151"/>
            <a:ext cx="1552126" cy="152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ewis Family Dentistry - Congratulations to Dr. Chip Lewis and his wife,  Dr. Molly Lewis, on the birth of their beautiful triplets! We are excited  for you and praying for your family. #">
            <a:extLst>
              <a:ext uri="{FF2B5EF4-FFF2-40B4-BE49-F238E27FC236}">
                <a16:creationId xmlns:a16="http://schemas.microsoft.com/office/drawing/2014/main" id="{A44068C9-2D2F-9BA1-5E92-F69A0389F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DFD"/>
              </a:clrFrom>
              <a:clrTo>
                <a:srgbClr val="FF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355" y="5418127"/>
            <a:ext cx="2270369" cy="133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0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,286,600+ Cute Background Stock Illustrations, Royalty-Free Vector  Graphics &amp; Clip Art - iStock | Cute background vector, Cute background  pattern, Simple cute background">
            <a:extLst>
              <a:ext uri="{FF2B5EF4-FFF2-40B4-BE49-F238E27FC236}">
                <a16:creationId xmlns:a16="http://schemas.microsoft.com/office/drawing/2014/main" id="{37B3F16D-9D5D-C7AC-01FC-E856D6124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5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ow to Structure a Paragraph - TED IELTS">
            <a:extLst>
              <a:ext uri="{FF2B5EF4-FFF2-40B4-BE49-F238E27FC236}">
                <a16:creationId xmlns:a16="http://schemas.microsoft.com/office/drawing/2014/main" id="{F2E32FCB-3666-B675-0433-C195513C7A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58750" r="2812" b="17500"/>
          <a:stretch/>
        </p:blipFill>
        <p:spPr bwMode="auto">
          <a:xfrm>
            <a:off x="189014" y="240937"/>
            <a:ext cx="3352800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5AC6B7-8299-A69C-9599-B4B8EA55D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605" y="395096"/>
            <a:ext cx="858044" cy="85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FF040B00-EC04-D674-6B38-9B5ED5B8DB21}"/>
              </a:ext>
            </a:extLst>
          </p:cNvPr>
          <p:cNvSpPr/>
          <p:nvPr/>
        </p:nvSpPr>
        <p:spPr>
          <a:xfrm>
            <a:off x="4468527" y="459821"/>
            <a:ext cx="5243743" cy="707886"/>
          </a:xfrm>
          <a:prstGeom prst="rect">
            <a:avLst/>
          </a:prstGeom>
          <a:solidFill>
            <a:srgbClr val="FFD5D5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9933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</a:rPr>
              <a:t>Amazing Coincidence</a:t>
            </a:r>
            <a:endParaRPr kumimoji="0" lang="ar-SA" sz="4000" b="1" i="0" u="none" strike="noStrike" kern="0" cap="none" spc="0" normalizeH="0" baseline="0" noProof="0" dirty="0">
              <a:ln w="0"/>
              <a:solidFill>
                <a:srgbClr val="9933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1D02A33-107D-E85D-54B8-707F78216A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75" t="29733" r="53575" b="19867"/>
          <a:stretch/>
        </p:blipFill>
        <p:spPr>
          <a:xfrm>
            <a:off x="285007" y="1869377"/>
            <a:ext cx="6108192" cy="3940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مستطيل: زوايا مستديرة 26">
            <a:extLst>
              <a:ext uri="{FF2B5EF4-FFF2-40B4-BE49-F238E27FC236}">
                <a16:creationId xmlns:a16="http://schemas.microsoft.com/office/drawing/2014/main" id="{F827AD69-5DD3-DC69-BC34-54FED9675F5E}"/>
              </a:ext>
            </a:extLst>
          </p:cNvPr>
          <p:cNvSpPr/>
          <p:nvPr/>
        </p:nvSpPr>
        <p:spPr>
          <a:xfrm>
            <a:off x="4404519" y="4681728"/>
            <a:ext cx="1630522" cy="356616"/>
          </a:xfrm>
          <a:prstGeom prst="round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>
              <a:solidFill>
                <a:srgbClr val="FFCCCC"/>
              </a:solidFill>
            </a:endParaRPr>
          </a:p>
        </p:txBody>
      </p:sp>
      <p:pic>
        <p:nvPicPr>
          <p:cNvPr id="7170" name="Picture 2" descr="Red Arrow Sign Clipart, Sign, Right, Arrow PNG and Vector with Transparent  Background for Free Download in 2023 | Arrow image, Arrow signs, Red arrow">
            <a:extLst>
              <a:ext uri="{FF2B5EF4-FFF2-40B4-BE49-F238E27FC236}">
                <a16:creationId xmlns:a16="http://schemas.microsoft.com/office/drawing/2014/main" id="{B248E6A2-E2A2-9489-8D23-D22E3B622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5763">
            <a:off x="5182297" y="2188621"/>
            <a:ext cx="2184539" cy="245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8DE47733-1C2F-7413-FA2C-E86779A3A0C7}"/>
              </a:ext>
            </a:extLst>
          </p:cNvPr>
          <p:cNvSpPr/>
          <p:nvPr/>
        </p:nvSpPr>
        <p:spPr>
          <a:xfrm>
            <a:off x="7178040" y="1471041"/>
            <a:ext cx="3968594" cy="1754326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 two things happen together by chance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2C67E5B4-22F1-88CE-37A5-1960E1753D6F}"/>
              </a:ext>
            </a:extLst>
          </p:cNvPr>
          <p:cNvSpPr/>
          <p:nvPr/>
        </p:nvSpPr>
        <p:spPr>
          <a:xfrm>
            <a:off x="6201155" y="3544746"/>
            <a:ext cx="599084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1- How did Bobby and Eddy first meet?</a:t>
            </a:r>
            <a:endParaRPr lang="ar-SA" sz="28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2BD6C0E5-B23D-35F0-3427-9C7A9B9BCEE2}"/>
              </a:ext>
            </a:extLst>
          </p:cNvPr>
          <p:cNvSpPr/>
          <p:nvPr/>
        </p:nvSpPr>
        <p:spPr>
          <a:xfrm>
            <a:off x="6797200" y="4721338"/>
            <a:ext cx="5168893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They met by an amazing coincident at the age of 19</a:t>
            </a:r>
            <a:endParaRPr lang="ar-SA" sz="32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/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3029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,286,600+ Cute Background Stock Illustrations, Royalty-Free Vector  Graphics &amp; Clip Art - iStock | Cute background vector, Cute background  pattern, Simple cute background">
            <a:extLst>
              <a:ext uri="{FF2B5EF4-FFF2-40B4-BE49-F238E27FC236}">
                <a16:creationId xmlns:a16="http://schemas.microsoft.com/office/drawing/2014/main" id="{AEEA4AAC-DBE9-42A3-B909-21AA1CD11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"/>
            <a:ext cx="12192000" cy="675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ow to Structure a Paragraph - TED IELTS">
            <a:extLst>
              <a:ext uri="{FF2B5EF4-FFF2-40B4-BE49-F238E27FC236}">
                <a16:creationId xmlns:a16="http://schemas.microsoft.com/office/drawing/2014/main" id="{A27C0B67-2F43-4B76-51D2-4009351E8C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58750" r="2812" b="17500"/>
          <a:stretch/>
        </p:blipFill>
        <p:spPr bwMode="auto">
          <a:xfrm>
            <a:off x="156268" y="137022"/>
            <a:ext cx="3352800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80568ABD-446D-56D0-1291-EADC90FFB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139" y="290132"/>
            <a:ext cx="828676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CFA4DA6B-5996-E752-5BDD-3800AF6EF413}"/>
              </a:ext>
            </a:extLst>
          </p:cNvPr>
          <p:cNvSpPr/>
          <p:nvPr/>
        </p:nvSpPr>
        <p:spPr>
          <a:xfrm>
            <a:off x="4403056" y="350527"/>
            <a:ext cx="3970960" cy="707886"/>
          </a:xfrm>
          <a:prstGeom prst="rect">
            <a:avLst/>
          </a:prstGeom>
          <a:solidFill>
            <a:srgbClr val="FFD5D5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9933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</a:rPr>
              <a:t>Triplets’ Story</a:t>
            </a:r>
            <a:endParaRPr kumimoji="0" lang="ar-SA" sz="4000" b="1" i="0" u="none" strike="noStrike" kern="0" cap="none" spc="0" normalizeH="0" baseline="0" noProof="0" dirty="0">
              <a:ln w="0"/>
              <a:solidFill>
                <a:srgbClr val="9933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4E0055D9-B17C-2AC2-9C55-5608AC7152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25" t="51200" r="9100" b="10534"/>
          <a:stretch/>
        </p:blipFill>
        <p:spPr>
          <a:xfrm>
            <a:off x="989076" y="1581912"/>
            <a:ext cx="10213848" cy="2624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مستطيل: زوايا مستديرة 26">
            <a:extLst>
              <a:ext uri="{FF2B5EF4-FFF2-40B4-BE49-F238E27FC236}">
                <a16:creationId xmlns:a16="http://schemas.microsoft.com/office/drawing/2014/main" id="{FBE374E8-A9B9-8EE0-FAD0-01AFF51759A0}"/>
              </a:ext>
            </a:extLst>
          </p:cNvPr>
          <p:cNvSpPr/>
          <p:nvPr/>
        </p:nvSpPr>
        <p:spPr>
          <a:xfrm>
            <a:off x="7220871" y="2154079"/>
            <a:ext cx="1081881" cy="314801"/>
          </a:xfrm>
          <a:prstGeom prst="round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>
              <a:solidFill>
                <a:srgbClr val="FFCCCC"/>
              </a:solidFill>
            </a:endParaRPr>
          </a:p>
        </p:txBody>
      </p:sp>
      <p:sp>
        <p:nvSpPr>
          <p:cNvPr id="11" name="مستطيل: زوايا مستديرة 26">
            <a:extLst>
              <a:ext uri="{FF2B5EF4-FFF2-40B4-BE49-F238E27FC236}">
                <a16:creationId xmlns:a16="http://schemas.microsoft.com/office/drawing/2014/main" id="{C7808D49-8F25-0ED9-4A31-123BDA8A43A5}"/>
              </a:ext>
            </a:extLst>
          </p:cNvPr>
          <p:cNvSpPr/>
          <p:nvPr/>
        </p:nvSpPr>
        <p:spPr>
          <a:xfrm>
            <a:off x="10066940" y="2715768"/>
            <a:ext cx="942436" cy="329184"/>
          </a:xfrm>
          <a:prstGeom prst="round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>
              <a:solidFill>
                <a:srgbClr val="FFCCCC"/>
              </a:solidFill>
            </a:endParaRPr>
          </a:p>
        </p:txBody>
      </p:sp>
      <p:sp>
        <p:nvSpPr>
          <p:cNvPr id="12" name="مستطيل: زوايا مستديرة 26">
            <a:extLst>
              <a:ext uri="{FF2B5EF4-FFF2-40B4-BE49-F238E27FC236}">
                <a16:creationId xmlns:a16="http://schemas.microsoft.com/office/drawing/2014/main" id="{77E7AB1F-893C-7FDB-1ADC-5EE080BA0A3A}"/>
              </a:ext>
            </a:extLst>
          </p:cNvPr>
          <p:cNvSpPr/>
          <p:nvPr/>
        </p:nvSpPr>
        <p:spPr>
          <a:xfrm>
            <a:off x="2127663" y="3849624"/>
            <a:ext cx="871569" cy="356616"/>
          </a:xfrm>
          <a:prstGeom prst="round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>
              <a:solidFill>
                <a:srgbClr val="FFCCCC"/>
              </a:solidFill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02875552-C047-073D-CCFF-A1F611FA1671}"/>
              </a:ext>
            </a:extLst>
          </p:cNvPr>
          <p:cNvSpPr/>
          <p:nvPr/>
        </p:nvSpPr>
        <p:spPr>
          <a:xfrm>
            <a:off x="9118842" y="439887"/>
            <a:ext cx="2838632" cy="1384995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Think wrongly that a person is someone else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2" descr="Red Arrow Sign Clipart, Sign, Right, Arrow PNG and Vector with Transparent  Background for Free Download in 2023 | Arrow image, Arrow signs, Red arrow">
            <a:extLst>
              <a:ext uri="{FF2B5EF4-FFF2-40B4-BE49-F238E27FC236}">
                <a16:creationId xmlns:a16="http://schemas.microsoft.com/office/drawing/2014/main" id="{B43AB53A-77DB-33DD-AFA2-8329DD5B9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9607">
            <a:off x="7683079" y="595171"/>
            <a:ext cx="1616401" cy="181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30B6A9CC-C130-90CA-602B-9134C85C70BB}"/>
              </a:ext>
            </a:extLst>
          </p:cNvPr>
          <p:cNvSpPr/>
          <p:nvPr/>
        </p:nvSpPr>
        <p:spPr>
          <a:xfrm>
            <a:off x="9207234" y="3985358"/>
            <a:ext cx="2838632" cy="954107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child who lost his parents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Picture 2" descr="Red Arrow Sign Clipart, Sign, Right, Arrow PNG and Vector with Transparent  Background for Free Download in 2023 | Arrow image, Arrow signs, Red arrow">
            <a:extLst>
              <a:ext uri="{FF2B5EF4-FFF2-40B4-BE49-F238E27FC236}">
                <a16:creationId xmlns:a16="http://schemas.microsoft.com/office/drawing/2014/main" id="{8688AF62-B04B-2D7F-27A7-770F5B7F5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61198">
            <a:off x="10632389" y="2534119"/>
            <a:ext cx="1616401" cy="181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1804BD8C-76F5-3D2B-0852-4054B5D995D5}"/>
              </a:ext>
            </a:extLst>
          </p:cNvPr>
          <p:cNvSpPr/>
          <p:nvPr/>
        </p:nvSpPr>
        <p:spPr>
          <a:xfrm>
            <a:off x="160600" y="4178713"/>
            <a:ext cx="3112952" cy="954107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three children born at the same time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Picture 2" descr="Red Arrow Sign Clipart, Sign, Right, Arrow PNG and Vector with Transparent  Background for Free Download in 2023 | Arrow image, Arrow signs, Red arrow">
            <a:extLst>
              <a:ext uri="{FF2B5EF4-FFF2-40B4-BE49-F238E27FC236}">
                <a16:creationId xmlns:a16="http://schemas.microsoft.com/office/drawing/2014/main" id="{DE67C023-F23E-5593-14C6-03855BD55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45679" flipH="1">
            <a:off x="374423" y="2869720"/>
            <a:ext cx="1616401" cy="181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مستطيل 18">
            <a:extLst>
              <a:ext uri="{FF2B5EF4-FFF2-40B4-BE49-F238E27FC236}">
                <a16:creationId xmlns:a16="http://schemas.microsoft.com/office/drawing/2014/main" id="{D0634260-CE4E-BA3A-5431-E490015F9B10}"/>
              </a:ext>
            </a:extLst>
          </p:cNvPr>
          <p:cNvSpPr/>
          <p:nvPr/>
        </p:nvSpPr>
        <p:spPr>
          <a:xfrm>
            <a:off x="3314242" y="4729739"/>
            <a:ext cx="599084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2- What happened when David read the newspaper?</a:t>
            </a:r>
            <a:endParaRPr lang="ar-SA" sz="28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F2FC3CF8-83BE-E35F-6A83-3A720B0482BB}"/>
              </a:ext>
            </a:extLst>
          </p:cNvPr>
          <p:cNvSpPr/>
          <p:nvPr/>
        </p:nvSpPr>
        <p:spPr>
          <a:xfrm>
            <a:off x="388304" y="5791871"/>
            <a:ext cx="1165756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He realized that he is their brothe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 too! So, the twins became triplets</a:t>
            </a:r>
            <a:endParaRPr lang="ar-SA" sz="2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/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3497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19" grpId="0"/>
      <p:bldP spid="20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266</Words>
  <Application>Microsoft Office PowerPoint</Application>
  <PresentationFormat>شاشة عريضة</PresentationFormat>
  <Paragraphs>45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3" baseType="lpstr">
      <vt:lpstr>Aharoni</vt:lpstr>
      <vt:lpstr>Arial</vt:lpstr>
      <vt:lpstr>Calibri</vt:lpstr>
      <vt:lpstr>Calibri Light</vt:lpstr>
      <vt:lpstr>Comic Sans MS</vt:lpstr>
      <vt:lpstr>Cooper Black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خلود حسينون</dc:creator>
  <cp:lastModifiedBy>خلود حسينون</cp:lastModifiedBy>
  <cp:revision>28</cp:revision>
  <dcterms:created xsi:type="dcterms:W3CDTF">2023-12-01T18:27:03Z</dcterms:created>
  <dcterms:modified xsi:type="dcterms:W3CDTF">2023-12-23T18:21:11Z</dcterms:modified>
</cp:coreProperties>
</file>