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57" r:id="rId3"/>
    <p:sldId id="260" r:id="rId4"/>
    <p:sldId id="268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EE9C11-17CB-4626-95BE-85FD691CC5F2}" type="datetimeFigureOut">
              <a:rPr lang="ar-SA" smtClean="0"/>
              <a:t>01/05/45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B22CA3-2F14-4EA2-8B81-8F2FB4F1C3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862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98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bd6ebcaa4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bd6ebcaa4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a131ff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a131ff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06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59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942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06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49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39567" y="-310167"/>
            <a:ext cx="10658800" cy="54852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18533" y="3763467"/>
            <a:ext cx="3884400" cy="348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5400000">
            <a:off x="10531767" y="543600"/>
            <a:ext cx="2815200" cy="2603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391601" y="1210400"/>
            <a:ext cx="9205600" cy="2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2" name="Google Shape;155;p28">
            <a:extLst>
              <a:ext uri="{FF2B5EF4-FFF2-40B4-BE49-F238E27FC236}">
                <a16:creationId xmlns:a16="http://schemas.microsoft.com/office/drawing/2014/main" id="{7576F0ED-F039-53B1-57C3-AB93BF9498B7}"/>
              </a:ext>
            </a:extLst>
          </p:cNvPr>
          <p:cNvSpPr txBox="1">
            <a:spLocks/>
          </p:cNvSpPr>
          <p:nvPr userDrawn="1"/>
        </p:nvSpPr>
        <p:spPr>
          <a:xfrm rot="1416">
            <a:off x="8054749" y="5362800"/>
            <a:ext cx="388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 sz="1867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By: Nora M. </a:t>
            </a:r>
            <a:r>
              <a:rPr lang="en-US" b="1" kern="0" dirty="0" err="1"/>
              <a:t>Alshaman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01666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461088" y="3142155"/>
            <a:ext cx="1136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4642867" y="2089835"/>
            <a:ext cx="2906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53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9454800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3"/>
          <p:cNvSpPr/>
          <p:nvPr/>
        </p:nvSpPr>
        <p:spPr>
          <a:xfrm>
            <a:off x="-1745667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9829141" y="2951219"/>
            <a:ext cx="161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770856" y="3303773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6583877" y="3303773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770856" y="4585947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6736276" y="4585947"/>
            <a:ext cx="272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770773" y="2541251"/>
            <a:ext cx="41736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6583976" y="2541251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770773" y="4208263"/>
            <a:ext cx="417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6875973" y="4208263"/>
            <a:ext cx="2584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4179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9829141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574179" y="2951219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5849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 flipH="1">
            <a:off x="5772833" y="154534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 flipH="1">
            <a:off x="5772833" y="2099177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 idx="2"/>
          </p:nvPr>
        </p:nvSpPr>
        <p:spPr>
          <a:xfrm flipH="1">
            <a:off x="7360333" y="4346064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 flipH="1">
            <a:off x="7360333" y="4914961"/>
            <a:ext cx="3253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ctrTitle" idx="4"/>
          </p:nvPr>
        </p:nvSpPr>
        <p:spPr>
          <a:xfrm flipH="1">
            <a:off x="6585633" y="29735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 flipH="1">
            <a:off x="6585633" y="3535841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36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 flipH="1">
            <a:off x="6811100" y="3056133"/>
            <a:ext cx="4055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 flipH="1">
            <a:off x="1163100" y="3048633"/>
            <a:ext cx="4134800" cy="1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5123367" y="472300"/>
            <a:ext cx="6233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6893643" y="5228700"/>
            <a:ext cx="21996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 flipH="1">
            <a:off x="3055500" y="5228685"/>
            <a:ext cx="22424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224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8807584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8539184" y="3881933"/>
            <a:ext cx="261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1303608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1170001" y="3881933"/>
            <a:ext cx="23480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4885808" y="3319119"/>
            <a:ext cx="242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4885801" y="3881933"/>
            <a:ext cx="242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347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 flipH="1">
            <a:off x="8261384" y="2035748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flipH="1">
            <a:off x="8067584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2"/>
          </p:nvPr>
        </p:nvSpPr>
        <p:spPr>
          <a:xfrm flipH="1">
            <a:off x="5090551" y="2035748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3"/>
          </p:nvPr>
        </p:nvSpPr>
        <p:spPr>
          <a:xfrm flipH="1">
            <a:off x="4721151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4"/>
          </p:nvPr>
        </p:nvSpPr>
        <p:spPr>
          <a:xfrm flipH="1">
            <a:off x="8436984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5"/>
          </p:nvPr>
        </p:nvSpPr>
        <p:spPr>
          <a:xfrm flipH="1">
            <a:off x="8067584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 idx="6"/>
          </p:nvPr>
        </p:nvSpPr>
        <p:spPr>
          <a:xfrm flipH="1">
            <a:off x="1674217" y="2226948"/>
            <a:ext cx="2080800" cy="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7"/>
          </p:nvPr>
        </p:nvSpPr>
        <p:spPr>
          <a:xfrm flipH="1">
            <a:off x="1304817" y="2819573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 idx="8"/>
          </p:nvPr>
        </p:nvSpPr>
        <p:spPr>
          <a:xfrm flipH="1">
            <a:off x="5090551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9"/>
          </p:nvPr>
        </p:nvSpPr>
        <p:spPr>
          <a:xfrm flipH="1">
            <a:off x="4721151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13"/>
          </p:nvPr>
        </p:nvSpPr>
        <p:spPr>
          <a:xfrm flipH="1">
            <a:off x="1674219" y="41837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4"/>
          </p:nvPr>
        </p:nvSpPr>
        <p:spPr>
          <a:xfrm flipH="1">
            <a:off x="1304817" y="4973676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15"/>
          </p:nvPr>
        </p:nvSpPr>
        <p:spPr>
          <a:xfrm>
            <a:off x="792867" y="474200"/>
            <a:ext cx="3284000" cy="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09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hasCustomPrompt="1"/>
          </p:nvPr>
        </p:nvSpPr>
        <p:spPr>
          <a:xfrm>
            <a:off x="822467" y="4521000"/>
            <a:ext cx="45528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2870367" y="2356200"/>
            <a:ext cx="47276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 flipH="1">
            <a:off x="6171167" y="43130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3"/>
          </p:nvPr>
        </p:nvSpPr>
        <p:spPr>
          <a:xfrm flipH="1">
            <a:off x="7901033" y="23197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4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20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831375" y="1643931"/>
            <a:ext cx="23960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79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0"/>
          <p:cNvSpPr/>
          <p:nvPr/>
        </p:nvSpPr>
        <p:spPr>
          <a:xfrm>
            <a:off x="-733233" y="2278833"/>
            <a:ext cx="3806800" cy="3405200"/>
          </a:xfrm>
          <a:prstGeom prst="roundRect">
            <a:avLst>
              <a:gd name="adj" fmla="val 785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073513" y="1911133"/>
            <a:ext cx="685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18200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83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638967" y="2390267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1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447021" y="2694755"/>
            <a:ext cx="7167600" cy="3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92868" y="474200"/>
            <a:ext cx="78508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2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41000" y="-295867"/>
            <a:ext cx="2019200" cy="26396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6832600" y="5355900"/>
            <a:ext cx="5968000" cy="1988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7738400" y="4092000"/>
            <a:ext cx="34936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75511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-376067" y="2445533"/>
            <a:ext cx="5214800" cy="4798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2"/>
          <p:cNvSpPr/>
          <p:nvPr/>
        </p:nvSpPr>
        <p:spPr>
          <a:xfrm>
            <a:off x="5473700" y="-310167"/>
            <a:ext cx="9350800" cy="33524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2"/>
          <p:cNvSpPr/>
          <p:nvPr/>
        </p:nvSpPr>
        <p:spPr>
          <a:xfrm>
            <a:off x="3403600" y="5808733"/>
            <a:ext cx="2628800" cy="14348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7642957" y="4672500"/>
            <a:ext cx="36916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111641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816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651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32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39567" y="-310167"/>
            <a:ext cx="10658800" cy="54852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18533" y="3763467"/>
            <a:ext cx="3884400" cy="348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5400000">
            <a:off x="10531767" y="543600"/>
            <a:ext cx="2815200" cy="2603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391601" y="1210400"/>
            <a:ext cx="9205600" cy="2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7275949" y="5254433"/>
            <a:ext cx="3884400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277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41000" y="-295867"/>
            <a:ext cx="2019200" cy="26396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6832600" y="5355900"/>
            <a:ext cx="5968000" cy="1988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7738400" y="4092000"/>
            <a:ext cx="34936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50992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5419167" y="5040967"/>
            <a:ext cx="7836000" cy="128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292000" y="2539000"/>
            <a:ext cx="3411200" cy="17800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34100" y="2116967"/>
            <a:ext cx="57024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94467" y="3069404"/>
            <a:ext cx="42072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4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7498273" y="2661225"/>
            <a:ext cx="20808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7498357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2270059" y="2661219"/>
            <a:ext cx="2423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338843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47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876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833000" y="1762400"/>
            <a:ext cx="10272000" cy="4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3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5419167" y="5040967"/>
            <a:ext cx="7836000" cy="128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292000" y="2539000"/>
            <a:ext cx="3411200" cy="17800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34100" y="2116967"/>
            <a:ext cx="57024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94467" y="3069404"/>
            <a:ext cx="42072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595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2481100" y="-111933"/>
            <a:ext cx="10431200" cy="54620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8"/>
          <p:cNvSpPr/>
          <p:nvPr/>
        </p:nvSpPr>
        <p:spPr>
          <a:xfrm flipH="1">
            <a:off x="-473900" y="3585833"/>
            <a:ext cx="3887200" cy="2447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8764367" y="5769533"/>
            <a:ext cx="2815200" cy="2603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948300" y="1330067"/>
            <a:ext cx="4986400" cy="2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699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287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 flipH="1">
            <a:off x="812773" y="1648373"/>
            <a:ext cx="29828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92868" y="474193"/>
            <a:ext cx="34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706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5207000" y="536067"/>
            <a:ext cx="7987200" cy="41572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617867" y="1330067"/>
            <a:ext cx="4986400" cy="2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850333" y="720000"/>
            <a:ext cx="4434000" cy="1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179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461088" y="3142155"/>
            <a:ext cx="1136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4642867" y="2089835"/>
            <a:ext cx="2906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728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9454800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3"/>
          <p:cNvSpPr/>
          <p:nvPr/>
        </p:nvSpPr>
        <p:spPr>
          <a:xfrm>
            <a:off x="-1745667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9829141" y="2951219"/>
            <a:ext cx="161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770856" y="3303773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6583877" y="3303773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770856" y="4585947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6736276" y="4585947"/>
            <a:ext cx="272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770773" y="2541251"/>
            <a:ext cx="41736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6583976" y="2541251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770773" y="4208263"/>
            <a:ext cx="417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6875973" y="4208263"/>
            <a:ext cx="2584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4179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9829141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574179" y="2951219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3811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 flipH="1">
            <a:off x="5772833" y="154534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 flipH="1">
            <a:off x="5772833" y="2099177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 idx="2"/>
          </p:nvPr>
        </p:nvSpPr>
        <p:spPr>
          <a:xfrm flipH="1">
            <a:off x="7360333" y="4346064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 flipH="1">
            <a:off x="7360333" y="4914961"/>
            <a:ext cx="3253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ctrTitle" idx="4"/>
          </p:nvPr>
        </p:nvSpPr>
        <p:spPr>
          <a:xfrm flipH="1">
            <a:off x="6585633" y="29735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 flipH="1">
            <a:off x="6585633" y="3535841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901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 flipH="1">
            <a:off x="6811100" y="3056133"/>
            <a:ext cx="4055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 flipH="1">
            <a:off x="1163100" y="3048633"/>
            <a:ext cx="4134800" cy="1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5123367" y="472300"/>
            <a:ext cx="6233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6893643" y="5228700"/>
            <a:ext cx="21996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 flipH="1">
            <a:off x="3055500" y="5228685"/>
            <a:ext cx="22424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483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8807584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8539184" y="3881933"/>
            <a:ext cx="261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1303608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1170001" y="3881933"/>
            <a:ext cx="23480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4885808" y="3319119"/>
            <a:ext cx="242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4885801" y="3881933"/>
            <a:ext cx="242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486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 flipH="1">
            <a:off x="8261384" y="2035748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flipH="1">
            <a:off x="8067584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2"/>
          </p:nvPr>
        </p:nvSpPr>
        <p:spPr>
          <a:xfrm flipH="1">
            <a:off x="5090551" y="2035748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3"/>
          </p:nvPr>
        </p:nvSpPr>
        <p:spPr>
          <a:xfrm flipH="1">
            <a:off x="4721151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4"/>
          </p:nvPr>
        </p:nvSpPr>
        <p:spPr>
          <a:xfrm flipH="1">
            <a:off x="8436984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5"/>
          </p:nvPr>
        </p:nvSpPr>
        <p:spPr>
          <a:xfrm flipH="1">
            <a:off x="8067584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 idx="6"/>
          </p:nvPr>
        </p:nvSpPr>
        <p:spPr>
          <a:xfrm flipH="1">
            <a:off x="1674217" y="2226948"/>
            <a:ext cx="2080800" cy="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7"/>
          </p:nvPr>
        </p:nvSpPr>
        <p:spPr>
          <a:xfrm flipH="1">
            <a:off x="1304817" y="2819573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 idx="8"/>
          </p:nvPr>
        </p:nvSpPr>
        <p:spPr>
          <a:xfrm flipH="1">
            <a:off x="5090551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9"/>
          </p:nvPr>
        </p:nvSpPr>
        <p:spPr>
          <a:xfrm flipH="1">
            <a:off x="4721151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13"/>
          </p:nvPr>
        </p:nvSpPr>
        <p:spPr>
          <a:xfrm flipH="1">
            <a:off x="1674219" y="41837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4"/>
          </p:nvPr>
        </p:nvSpPr>
        <p:spPr>
          <a:xfrm flipH="1">
            <a:off x="1304817" y="4973676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15"/>
          </p:nvPr>
        </p:nvSpPr>
        <p:spPr>
          <a:xfrm>
            <a:off x="792867" y="474200"/>
            <a:ext cx="3284000" cy="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48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7498273" y="2661225"/>
            <a:ext cx="20808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7498357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2270059" y="2661219"/>
            <a:ext cx="2423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338843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022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hasCustomPrompt="1"/>
          </p:nvPr>
        </p:nvSpPr>
        <p:spPr>
          <a:xfrm>
            <a:off x="822467" y="4521000"/>
            <a:ext cx="45528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2870367" y="2356200"/>
            <a:ext cx="47276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 flipH="1">
            <a:off x="6171167" y="43130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3"/>
          </p:nvPr>
        </p:nvSpPr>
        <p:spPr>
          <a:xfrm flipH="1">
            <a:off x="7901033" y="23197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4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285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831375" y="1643931"/>
            <a:ext cx="23960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743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0"/>
          <p:cNvSpPr/>
          <p:nvPr/>
        </p:nvSpPr>
        <p:spPr>
          <a:xfrm>
            <a:off x="-733233" y="2278833"/>
            <a:ext cx="3806800" cy="3405200"/>
          </a:xfrm>
          <a:prstGeom prst="roundRect">
            <a:avLst>
              <a:gd name="adj" fmla="val 785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073513" y="1911133"/>
            <a:ext cx="685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18200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973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638967" y="2390267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1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447021" y="2694755"/>
            <a:ext cx="7167600" cy="3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92868" y="474200"/>
            <a:ext cx="78508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69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-376067" y="2445533"/>
            <a:ext cx="5214800" cy="4798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2"/>
          <p:cNvSpPr/>
          <p:nvPr/>
        </p:nvSpPr>
        <p:spPr>
          <a:xfrm>
            <a:off x="5473700" y="-310167"/>
            <a:ext cx="9350800" cy="33524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2"/>
          <p:cNvSpPr/>
          <p:nvPr/>
        </p:nvSpPr>
        <p:spPr>
          <a:xfrm>
            <a:off x="3403600" y="5808733"/>
            <a:ext cx="2628800" cy="14348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7642957" y="4672500"/>
            <a:ext cx="36916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702273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8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333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51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833000" y="1762400"/>
            <a:ext cx="10272000" cy="4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9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02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 flipH="1">
            <a:off x="812773" y="1648373"/>
            <a:ext cx="29828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92868" y="474193"/>
            <a:ext cx="34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43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5207000" y="536067"/>
            <a:ext cx="7987200" cy="41572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617867" y="1330067"/>
            <a:ext cx="4986400" cy="2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850333" y="720000"/>
            <a:ext cx="4434000" cy="1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91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904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1597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1391601" y="1210400"/>
            <a:ext cx="9205600" cy="27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i="0" u="none" strike="noStrike" baseline="0" dirty="0">
                <a:solidFill>
                  <a:srgbClr val="DCE8DE"/>
                </a:solidFill>
                <a:latin typeface="ProximaNova-Bold"/>
              </a:rPr>
              <a:t>7 </a:t>
            </a:r>
            <a: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  <a:t>Everyone Makes Mistakes</a:t>
            </a:r>
            <a:b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  <a:t>   </a:t>
            </a:r>
            <a:r>
              <a:rPr lang="en-US" sz="3200" dirty="0">
                <a:solidFill>
                  <a:srgbClr val="FFFFFF"/>
                </a:solidFill>
                <a:latin typeface="ProximaNovaExCn-Regular"/>
              </a:rPr>
              <a:t>Listening &amp; Pronunciation</a:t>
            </a:r>
            <a:b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  <a:t> </a:t>
            </a:r>
            <a:b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  <a:t>    </a:t>
            </a:r>
            <a:r>
              <a:rPr lang="en-US" sz="3200" b="0" i="0" u="none" strike="noStrike" baseline="0" dirty="0">
                <a:solidFill>
                  <a:srgbClr val="FFFFFF"/>
                </a:solidFill>
                <a:latin typeface="ProximaNovaExCn-Regular"/>
              </a:rPr>
              <a:t>P.  101</a:t>
            </a:r>
            <a:b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endParaRPr sz="23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792861" y="168915"/>
            <a:ext cx="11108194" cy="16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dirty="0"/>
              <a:t>Find</a:t>
            </a:r>
            <a:r>
              <a:rPr lang="en-US" sz="2800" dirty="0"/>
              <a:t> the meanings of new vocabulary.</a:t>
            </a:r>
            <a:endParaRPr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BED2FD3-BA5B-B5AB-5ABD-19B5459A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5" t="16145" r="22387" b="61420"/>
          <a:stretch/>
        </p:blipFill>
        <p:spPr>
          <a:xfrm>
            <a:off x="379973" y="1826941"/>
            <a:ext cx="11108194" cy="34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1"/>
          <p:cNvSpPr txBox="1">
            <a:spLocks noGrp="1"/>
          </p:cNvSpPr>
          <p:nvPr>
            <p:ph type="title"/>
          </p:nvPr>
        </p:nvSpPr>
        <p:spPr>
          <a:xfrm>
            <a:off x="3948300" y="1330067"/>
            <a:ext cx="4986400" cy="25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latin typeface="Maiandra GD" panose="020E0502030308020204" pitchFamily="34" charset="0"/>
              </a:rPr>
              <a:t>Have a Nice Day!</a:t>
            </a:r>
            <a:endParaRPr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 idx="6"/>
          </p:nvPr>
        </p:nvSpPr>
        <p:spPr>
          <a:xfrm>
            <a:off x="804699" y="474195"/>
            <a:ext cx="5609955" cy="1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LESSON CONTENT</a:t>
            </a:r>
            <a:endParaRPr dirty="0"/>
          </a:p>
        </p:txBody>
      </p:sp>
      <p:grpSp>
        <p:nvGrpSpPr>
          <p:cNvPr id="191" name="Google Shape;191;p32"/>
          <p:cNvGrpSpPr/>
          <p:nvPr/>
        </p:nvGrpSpPr>
        <p:grpSpPr>
          <a:xfrm rot="10800000">
            <a:off x="5744733" y="2667096"/>
            <a:ext cx="4524800" cy="3501633"/>
            <a:chOff x="1528725" y="1395875"/>
            <a:chExt cx="3393600" cy="2626225"/>
          </a:xfrm>
        </p:grpSpPr>
        <p:sp>
          <p:nvSpPr>
            <p:cNvPr id="192" name="Google Shape;192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32"/>
          <p:cNvGrpSpPr/>
          <p:nvPr/>
        </p:nvGrpSpPr>
        <p:grpSpPr>
          <a:xfrm>
            <a:off x="2038300" y="1861168"/>
            <a:ext cx="4524800" cy="3501633"/>
            <a:chOff x="1528725" y="1395875"/>
            <a:chExt cx="3393600" cy="2626225"/>
          </a:xfrm>
        </p:grpSpPr>
        <p:sp>
          <p:nvSpPr>
            <p:cNvPr id="195" name="Google Shape;195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7" name="Google Shape;197;p32"/>
          <p:cNvSpPr/>
          <p:nvPr/>
        </p:nvSpPr>
        <p:spPr>
          <a:xfrm>
            <a:off x="8457600" y="2388700"/>
            <a:ext cx="2780800" cy="32508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4705600" y="2388700"/>
            <a:ext cx="2780800" cy="32508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953600" y="2388700"/>
            <a:ext cx="2780800" cy="32508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ctrTitle" idx="2"/>
          </p:nvPr>
        </p:nvSpPr>
        <p:spPr>
          <a:xfrm flipH="1">
            <a:off x="1303608" y="3319119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Listen</a:t>
            </a:r>
            <a:endParaRPr dirty="0"/>
          </a:p>
        </p:txBody>
      </p:sp>
      <p:sp>
        <p:nvSpPr>
          <p:cNvPr id="201" name="Google Shape;201;p32"/>
          <p:cNvSpPr txBox="1">
            <a:spLocks noGrp="1"/>
          </p:cNvSpPr>
          <p:nvPr>
            <p:ph type="subTitle" idx="3"/>
          </p:nvPr>
        </p:nvSpPr>
        <p:spPr>
          <a:xfrm flipH="1">
            <a:off x="1170001" y="3881933"/>
            <a:ext cx="2348000" cy="116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To two stories </a:t>
            </a:r>
            <a:endParaRPr dirty="0"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 flipH="1">
            <a:off x="8539184" y="3881933"/>
            <a:ext cx="2617600" cy="116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New vocabulary</a:t>
            </a:r>
            <a:endParaRPr dirty="0"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5"/>
          </p:nvPr>
        </p:nvSpPr>
        <p:spPr>
          <a:xfrm flipH="1">
            <a:off x="4885801" y="3881933"/>
            <a:ext cx="2420400" cy="116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Reduced modals</a:t>
            </a:r>
            <a:endParaRPr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/>
          </p:nvPr>
        </p:nvSpPr>
        <p:spPr>
          <a:xfrm flipH="1">
            <a:off x="8732063" y="3293146"/>
            <a:ext cx="2320874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Learn</a:t>
            </a:r>
            <a:endParaRPr dirty="0"/>
          </a:p>
        </p:txBody>
      </p:sp>
      <p:sp>
        <p:nvSpPr>
          <p:cNvPr id="205" name="Google Shape;205;p32"/>
          <p:cNvSpPr txBox="1">
            <a:spLocks noGrp="1"/>
          </p:cNvSpPr>
          <p:nvPr>
            <p:ph type="ctrTitle" idx="4"/>
          </p:nvPr>
        </p:nvSpPr>
        <p:spPr>
          <a:xfrm flipH="1">
            <a:off x="4885808" y="3319119"/>
            <a:ext cx="24204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Pronounce</a:t>
            </a:r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ctrTitle" idx="2"/>
          </p:nvPr>
        </p:nvSpPr>
        <p:spPr>
          <a:xfrm flipH="1">
            <a:off x="1303608" y="2696611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400">
                <a:solidFill>
                  <a:schemeClr val="lt1"/>
                </a:solidFill>
              </a:rPr>
              <a:t>01</a:t>
            </a:r>
            <a:endParaRPr sz="6400">
              <a:solidFill>
                <a:schemeClr val="lt1"/>
              </a:solidFill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ctrTitle" idx="2"/>
          </p:nvPr>
        </p:nvSpPr>
        <p:spPr>
          <a:xfrm flipH="1">
            <a:off x="5055608" y="2696611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400">
                <a:solidFill>
                  <a:schemeClr val="lt1"/>
                </a:solidFill>
              </a:rPr>
              <a:t>02</a:t>
            </a:r>
            <a:endParaRPr sz="6400">
              <a:solidFill>
                <a:schemeClr val="lt1"/>
              </a:solidFill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ctrTitle" idx="2"/>
          </p:nvPr>
        </p:nvSpPr>
        <p:spPr>
          <a:xfrm flipH="1">
            <a:off x="8807608" y="2696611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400">
                <a:solidFill>
                  <a:schemeClr val="lt1"/>
                </a:solidFill>
              </a:rPr>
              <a:t>03</a:t>
            </a:r>
            <a:endParaRPr sz="6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400" dirty="0"/>
              <a:t>Listening</a:t>
            </a:r>
            <a:endParaRPr sz="5400"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title" idx="2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1517741" y="2698448"/>
            <a:ext cx="4207200" cy="107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Guess the Topics</a:t>
            </a:r>
            <a:endParaRPr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5452153" y="5305176"/>
            <a:ext cx="6237013" cy="7439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/>
              <a:t>What do you think you will listen about? </a:t>
            </a:r>
            <a:endParaRPr sz="2800" b="1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AE6293C-DAB1-FE81-C42B-A5828CF50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351" y="1616627"/>
            <a:ext cx="3445582" cy="28174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EA7B351-8FAA-4EED-2506-1B813F833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003" y="230218"/>
            <a:ext cx="2220686" cy="31478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E3BBFDE-EB93-4E23-676C-55359EB66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660" y="2690900"/>
            <a:ext cx="2510117" cy="21605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792861" y="168915"/>
            <a:ext cx="11108194" cy="16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/>
              <a:t>Listen </a:t>
            </a:r>
            <a:r>
              <a:rPr lang="en-US" sz="2800" dirty="0"/>
              <a:t>to two stories about silly mistakes. Then fill the chart.</a:t>
            </a:r>
            <a:endParaRPr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23B091-77F5-E233-1820-0AEE8CFD65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04" t="47715" r="24159" b="34741"/>
          <a:stretch/>
        </p:blipFill>
        <p:spPr>
          <a:xfrm>
            <a:off x="528638" y="2443163"/>
            <a:ext cx="10829925" cy="2068812"/>
          </a:xfrm>
          <a:prstGeom prst="rect">
            <a:avLst/>
          </a:prstGeom>
        </p:spPr>
      </p:pic>
      <p:pic>
        <p:nvPicPr>
          <p:cNvPr id="2" name="MG Bk 3 F-SA_2023_2-16">
            <a:hlinkClick r:id="" action="ppaction://media"/>
            <a:extLst>
              <a:ext uri="{FF2B5EF4-FFF2-40B4-BE49-F238E27FC236}">
                <a16:creationId xmlns:a16="http://schemas.microsoft.com/office/drawing/2014/main" id="{95E70F93-7BC8-08B5-41E0-A5E74BC9C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4323" y="1010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792861" y="168915"/>
            <a:ext cx="11108194" cy="16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/>
              <a:t>Listen </a:t>
            </a:r>
            <a:r>
              <a:rPr lang="en-US" sz="2800" dirty="0"/>
              <a:t>to two stories about silly mistakes. Then fill the chart.</a:t>
            </a:r>
            <a:endParaRPr b="1" dirty="0"/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9705023-A84B-C307-E361-9D6C67005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844875"/>
              </p:ext>
            </p:extLst>
          </p:nvPr>
        </p:nvGraphicFramePr>
        <p:xfrm>
          <a:off x="541903" y="2349407"/>
          <a:ext cx="11108193" cy="3706524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3349059">
                  <a:extLst>
                    <a:ext uri="{9D8B030D-6E8A-4147-A177-3AD203B41FA5}">
                      <a16:colId xmlns:a16="http://schemas.microsoft.com/office/drawing/2014/main" val="2978881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244251262"/>
                    </a:ext>
                  </a:extLst>
                </a:gridCol>
                <a:gridCol w="4101534">
                  <a:extLst>
                    <a:ext uri="{9D8B030D-6E8A-4147-A177-3AD203B41FA5}">
                      <a16:colId xmlns:a16="http://schemas.microsoft.com/office/drawing/2014/main" val="3246681407"/>
                    </a:ext>
                  </a:extLst>
                </a:gridCol>
              </a:tblGrid>
              <a:tr h="92663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850536"/>
                  </a:ext>
                </a:extLst>
              </a:tr>
              <a:tr h="926631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94009"/>
                  </a:ext>
                </a:extLst>
              </a:tr>
              <a:tr h="92663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73477"/>
                  </a:ext>
                </a:extLst>
              </a:tr>
              <a:tr h="92663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64879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A4D9C94E-2C54-842D-9A94-20F42367B357}"/>
              </a:ext>
            </a:extLst>
          </p:cNvPr>
          <p:cNvSpPr txBox="1"/>
          <p:nvPr/>
        </p:nvSpPr>
        <p:spPr>
          <a:xfrm>
            <a:off x="4929188" y="2538800"/>
            <a:ext cx="31432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i="0" u="none" strike="noStrike" baseline="0" dirty="0"/>
              <a:t>to get rid of the bees</a:t>
            </a:r>
            <a:endParaRPr lang="ar-SA" sz="2000" b="1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E96300B-12E5-033F-46B1-F1E1A4184719}"/>
              </a:ext>
            </a:extLst>
          </p:cNvPr>
          <p:cNvSpPr txBox="1"/>
          <p:nvPr/>
        </p:nvSpPr>
        <p:spPr>
          <a:xfrm>
            <a:off x="4929188" y="3441144"/>
            <a:ext cx="31432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Yes</a:t>
            </a:r>
            <a:endParaRPr lang="ar-SA" sz="24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E42B567-850E-0ACA-933A-20F88CAD910F}"/>
              </a:ext>
            </a:extLst>
          </p:cNvPr>
          <p:cNvSpPr txBox="1"/>
          <p:nvPr/>
        </p:nvSpPr>
        <p:spPr>
          <a:xfrm>
            <a:off x="4929188" y="4343488"/>
            <a:ext cx="31432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He set his shed on fire</a:t>
            </a:r>
            <a:endParaRPr lang="ar-SA" sz="20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9EA5515-8CB4-1BF7-4D4A-E35DFC8015D3}"/>
              </a:ext>
            </a:extLst>
          </p:cNvPr>
          <p:cNvSpPr txBox="1"/>
          <p:nvPr/>
        </p:nvSpPr>
        <p:spPr>
          <a:xfrm>
            <a:off x="4929188" y="5241690"/>
            <a:ext cx="3143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The fire caused $80,000</a:t>
            </a:r>
          </a:p>
          <a:p>
            <a:pPr algn="ctr"/>
            <a:r>
              <a:rPr lang="en-US" sz="2000" b="1" dirty="0"/>
              <a:t>worth of damage.</a:t>
            </a:r>
            <a:endParaRPr lang="ar-SA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09D575-5950-17E6-8E20-A67B6EB7C5BA}"/>
              </a:ext>
            </a:extLst>
          </p:cNvPr>
          <p:cNvSpPr txBox="1"/>
          <p:nvPr/>
        </p:nvSpPr>
        <p:spPr>
          <a:xfrm>
            <a:off x="8560424" y="2405897"/>
            <a:ext cx="2769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+mj-lt"/>
              </a:rPr>
              <a:t>to give his wife an</a:t>
            </a:r>
          </a:p>
          <a:p>
            <a:pPr algn="ctr"/>
            <a:r>
              <a:rPr lang="en-US" sz="2000" b="1" i="0" u="none" strike="noStrike" baseline="0" dirty="0">
                <a:latin typeface="+mj-lt"/>
              </a:rPr>
              <a:t>anniversary ring.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31CDF-7137-8F10-E2EC-29D3288FE20A}"/>
              </a:ext>
            </a:extLst>
          </p:cNvPr>
          <p:cNvSpPr txBox="1"/>
          <p:nvPr/>
        </p:nvSpPr>
        <p:spPr>
          <a:xfrm>
            <a:off x="8560424" y="3390275"/>
            <a:ext cx="2769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+mj-lt"/>
              </a:rPr>
              <a:t>No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1BC67CE-5818-CDFA-63C8-23CA732A2DFC}"/>
              </a:ext>
            </a:extLst>
          </p:cNvPr>
          <p:cNvSpPr txBox="1"/>
          <p:nvPr/>
        </p:nvSpPr>
        <p:spPr>
          <a:xfrm>
            <a:off x="8373581" y="4288477"/>
            <a:ext cx="3143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/>
              <a:t>The wind pulled the balloon from his hand.</a:t>
            </a:r>
            <a:endParaRPr lang="en-US" sz="2400" b="1" i="0" u="none" strike="noStrike" baseline="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700A343-0AA3-5A44-AFBD-321FDB1AACA7}"/>
              </a:ext>
            </a:extLst>
          </p:cNvPr>
          <p:cNvSpPr txBox="1"/>
          <p:nvPr/>
        </p:nvSpPr>
        <p:spPr>
          <a:xfrm>
            <a:off x="8445019" y="5184628"/>
            <a:ext cx="3143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/>
              <a:t>The wind pulled the balloon from his hand.</a:t>
            </a:r>
            <a:endParaRPr lang="en-US" sz="2400" b="1" i="0" u="none" strike="noStrike" baseline="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C15801F-7111-7ECA-D65C-515D1D9BC675}"/>
              </a:ext>
            </a:extLst>
          </p:cNvPr>
          <p:cNvSpPr txBox="1"/>
          <p:nvPr/>
        </p:nvSpPr>
        <p:spPr>
          <a:xfrm>
            <a:off x="637483" y="2433343"/>
            <a:ext cx="38162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1. What was the person’s goal?</a:t>
            </a:r>
            <a:endParaRPr lang="ar-SA" sz="20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FAC8E77-073F-5AEB-E848-22341FE63F18}"/>
              </a:ext>
            </a:extLst>
          </p:cNvPr>
          <p:cNvSpPr txBox="1"/>
          <p:nvPr/>
        </p:nvSpPr>
        <p:spPr>
          <a:xfrm>
            <a:off x="637482" y="3390275"/>
            <a:ext cx="38162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2. Did the person achieve the goal?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114FF4F-328C-C23B-3DD7-83AB2D9068AC}"/>
              </a:ext>
            </a:extLst>
          </p:cNvPr>
          <p:cNvSpPr txBox="1"/>
          <p:nvPr/>
        </p:nvSpPr>
        <p:spPr>
          <a:xfrm>
            <a:off x="559848" y="4244637"/>
            <a:ext cx="381621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3. What mistake did the person make?</a:t>
            </a:r>
            <a:endParaRPr lang="ar-SA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E1A71D4-C864-143B-0756-59D0B6C0AE7A}"/>
              </a:ext>
            </a:extLst>
          </p:cNvPr>
          <p:cNvSpPr txBox="1"/>
          <p:nvPr/>
        </p:nvSpPr>
        <p:spPr>
          <a:xfrm>
            <a:off x="559848" y="5201569"/>
            <a:ext cx="42298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4. What were the consequences of the mistake?</a:t>
            </a:r>
            <a:endParaRPr lang="ar-SA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Google Shape;758;p49">
            <a:extLst>
              <a:ext uri="{FF2B5EF4-FFF2-40B4-BE49-F238E27FC236}">
                <a16:creationId xmlns:a16="http://schemas.microsoft.com/office/drawing/2014/main" id="{9E97989E-015A-A785-5ED1-15EFE7452C3D}"/>
              </a:ext>
            </a:extLst>
          </p:cNvPr>
          <p:cNvSpPr/>
          <p:nvPr/>
        </p:nvSpPr>
        <p:spPr>
          <a:xfrm>
            <a:off x="5137913" y="1515304"/>
            <a:ext cx="2505900" cy="6192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</a:rPr>
              <a:t>Bees Story</a:t>
            </a:r>
            <a:endParaRPr sz="2400" b="1" dirty="0">
              <a:solidFill>
                <a:schemeClr val="bg2"/>
              </a:solidFill>
            </a:endParaRPr>
          </a:p>
        </p:txBody>
      </p:sp>
      <p:sp>
        <p:nvSpPr>
          <p:cNvPr id="21" name="Google Shape;758;p49">
            <a:extLst>
              <a:ext uri="{FF2B5EF4-FFF2-40B4-BE49-F238E27FC236}">
                <a16:creationId xmlns:a16="http://schemas.microsoft.com/office/drawing/2014/main" id="{F7B8A702-11A8-D300-08D7-4C53C2A769D0}"/>
              </a:ext>
            </a:extLst>
          </p:cNvPr>
          <p:cNvSpPr/>
          <p:nvPr/>
        </p:nvSpPr>
        <p:spPr>
          <a:xfrm>
            <a:off x="8519484" y="1481161"/>
            <a:ext cx="2505900" cy="6192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</a:rPr>
              <a:t>The Ring Story</a:t>
            </a:r>
            <a:endParaRPr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5583382" y="2969600"/>
            <a:ext cx="5828727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400" dirty="0"/>
              <a:t>Pronunciation</a:t>
            </a:r>
            <a:endParaRPr sz="5400"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title" idx="2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365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792861" y="168915"/>
            <a:ext cx="11108194" cy="16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/>
              <a:t>Listen and Practice</a:t>
            </a:r>
            <a:r>
              <a:rPr lang="en-US" sz="2800" dirty="0"/>
              <a:t>.</a:t>
            </a:r>
            <a:endParaRPr b="1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34413D2-787B-B161-1AEC-D2CC105FD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05" t="23421" r="32387" b="38581"/>
          <a:stretch/>
        </p:blipFill>
        <p:spPr>
          <a:xfrm>
            <a:off x="1456303" y="1558157"/>
            <a:ext cx="9781309" cy="455169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3D10CC5-4A60-43A4-711F-582094FB1A20}"/>
              </a:ext>
            </a:extLst>
          </p:cNvPr>
          <p:cNvSpPr/>
          <p:nvPr/>
        </p:nvSpPr>
        <p:spPr>
          <a:xfrm>
            <a:off x="3865418" y="1608381"/>
            <a:ext cx="1565564" cy="436898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2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2287C3D-3381-66FB-7247-24AEDE44EF9E}"/>
              </a:ext>
            </a:extLst>
          </p:cNvPr>
          <p:cNvSpPr/>
          <p:nvPr/>
        </p:nvSpPr>
        <p:spPr>
          <a:xfrm>
            <a:off x="2299853" y="2029454"/>
            <a:ext cx="1690255" cy="436898"/>
          </a:xfrm>
          <a:prstGeom prst="rect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2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A82C3A1-482C-C6A3-D07F-ED92E6CB72C3}"/>
              </a:ext>
            </a:extLst>
          </p:cNvPr>
          <p:cNvSpPr/>
          <p:nvPr/>
        </p:nvSpPr>
        <p:spPr>
          <a:xfrm>
            <a:off x="5624946" y="2008435"/>
            <a:ext cx="1690255" cy="436898"/>
          </a:xfrm>
          <a:prstGeom prst="rect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2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7486EF7-2486-A702-8077-CA1659ED72E6}"/>
              </a:ext>
            </a:extLst>
          </p:cNvPr>
          <p:cNvSpPr/>
          <p:nvPr/>
        </p:nvSpPr>
        <p:spPr>
          <a:xfrm>
            <a:off x="1939634" y="3762136"/>
            <a:ext cx="5486402" cy="436898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2"/>
              </a:solidFill>
            </a:endParaRPr>
          </a:p>
        </p:txBody>
      </p:sp>
      <p:pic>
        <p:nvPicPr>
          <p:cNvPr id="3" name="MG Bk 3 F-SA_2023_2-17">
            <a:hlinkClick r:id="" action="ppaction://media"/>
            <a:extLst>
              <a:ext uri="{FF2B5EF4-FFF2-40B4-BE49-F238E27FC236}">
                <a16:creationId xmlns:a16="http://schemas.microsoft.com/office/drawing/2014/main" id="{2F946BFE-CAC9-7FB9-2FD9-186757140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434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6650182" y="3662327"/>
            <a:ext cx="5828727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n-US" sz="5400" dirty="0"/>
              <a:t>Vocabulary Building</a:t>
            </a:r>
            <a:endParaRPr sz="5400"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title" idx="2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5644946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183</Words>
  <Application>Microsoft Office PowerPoint</Application>
  <PresentationFormat>شاشة عريضة</PresentationFormat>
  <Paragraphs>40</Paragraphs>
  <Slides>11</Slides>
  <Notes>11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6" baseType="lpstr">
      <vt:lpstr>Arial</vt:lpstr>
      <vt:lpstr>Assistant</vt:lpstr>
      <vt:lpstr>Assistant ExtraLight</vt:lpstr>
      <vt:lpstr>Calibri</vt:lpstr>
      <vt:lpstr>Maiandra GD</vt:lpstr>
      <vt:lpstr>Marvel</vt:lpstr>
      <vt:lpstr>Nunito Light</vt:lpstr>
      <vt:lpstr>ProximaNova-Bold</vt:lpstr>
      <vt:lpstr>ProximaNovaExCn-Regular</vt:lpstr>
      <vt:lpstr>PT Serif</vt:lpstr>
      <vt:lpstr>Raleway Thin</vt:lpstr>
      <vt:lpstr>Roboto Condensed Light</vt:lpstr>
      <vt:lpstr>Thasadith</vt:lpstr>
      <vt:lpstr>Pregnancy Breakthrough by Slidesgo</vt:lpstr>
      <vt:lpstr>1_Pregnancy Breakthrough by Slidesgo</vt:lpstr>
      <vt:lpstr>7 Everyone Makes Mistakes    Listening &amp; Pronunciation       P.  101 </vt:lpstr>
      <vt:lpstr>LESSON CONTENT</vt:lpstr>
      <vt:lpstr>Listening</vt:lpstr>
      <vt:lpstr>Guess the Topics</vt:lpstr>
      <vt:lpstr>Listen to two stories about silly mistakes. Then fill the chart.</vt:lpstr>
      <vt:lpstr>Listen to two stories about silly mistakes. Then fill the chart.</vt:lpstr>
      <vt:lpstr>Pronunciation</vt:lpstr>
      <vt:lpstr>Listen and Practice.</vt:lpstr>
      <vt:lpstr>Vocabulary Building</vt:lpstr>
      <vt:lpstr>Find the meanings of new vocabulary.</vt:lpstr>
      <vt:lpstr>Have a Nice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Everyone Makes Mistakes    Listening &amp; Pronunciation       P.  101 </dc:title>
  <dc:creator>Nora M</dc:creator>
  <cp:lastModifiedBy>Nora M</cp:lastModifiedBy>
  <cp:revision>2</cp:revision>
  <dcterms:created xsi:type="dcterms:W3CDTF">2023-11-03T13:01:13Z</dcterms:created>
  <dcterms:modified xsi:type="dcterms:W3CDTF">2023-11-13T10:45:59Z</dcterms:modified>
</cp:coreProperties>
</file>