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5" r:id="rId2"/>
  </p:sldMasterIdLst>
  <p:notesMasterIdLst>
    <p:notesMasterId r:id="rId18"/>
  </p:notesMasterIdLst>
  <p:sldIdLst>
    <p:sldId id="257" r:id="rId3"/>
    <p:sldId id="260" r:id="rId4"/>
    <p:sldId id="268" r:id="rId5"/>
    <p:sldId id="259" r:id="rId6"/>
    <p:sldId id="269" r:id="rId7"/>
    <p:sldId id="270" r:id="rId8"/>
    <p:sldId id="271" r:id="rId9"/>
    <p:sldId id="265" r:id="rId10"/>
    <p:sldId id="272" r:id="rId11"/>
    <p:sldId id="273" r:id="rId12"/>
    <p:sldId id="274" r:id="rId13"/>
    <p:sldId id="275" r:id="rId14"/>
    <p:sldId id="263" r:id="rId15"/>
    <p:sldId id="276" r:id="rId16"/>
    <p:sldId id="277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EE4D10-8C74-44A9-AF51-36E926980730}" type="datetimeFigureOut">
              <a:rPr lang="ar-SA" smtClean="0"/>
              <a:t>01/05/45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34EDD9-A424-462F-8150-517BAB1863A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5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7c3e161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7c3e161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86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a131ff5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0a131ff5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6bd6ebcaa4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6bd6ebcaa4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0a131ff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0a131ff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da1a4385_0_16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da1a4385_0_16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061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70a131ff5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70a131ff5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0a131ff5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0a131ff5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0b2335a7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0b2335a7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15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39567" y="-310167"/>
            <a:ext cx="10658800" cy="54852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18533" y="3763467"/>
            <a:ext cx="3884400" cy="348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5400000">
            <a:off x="10531767" y="543600"/>
            <a:ext cx="2815200" cy="2603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391601" y="1210400"/>
            <a:ext cx="9205600" cy="2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2" name="Google Shape;155;p28">
            <a:extLst>
              <a:ext uri="{FF2B5EF4-FFF2-40B4-BE49-F238E27FC236}">
                <a16:creationId xmlns:a16="http://schemas.microsoft.com/office/drawing/2014/main" id="{7576F0ED-F039-53B1-57C3-AB93BF9498B7}"/>
              </a:ext>
            </a:extLst>
          </p:cNvPr>
          <p:cNvSpPr txBox="1">
            <a:spLocks/>
          </p:cNvSpPr>
          <p:nvPr userDrawn="1"/>
        </p:nvSpPr>
        <p:spPr>
          <a:xfrm rot="1416">
            <a:off x="8054749" y="5362800"/>
            <a:ext cx="38844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 sz="1867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0" indent="0">
              <a:buNone/>
            </a:pPr>
            <a:r>
              <a:rPr lang="en-US" b="1" kern="0" dirty="0"/>
              <a:t>By: Nora M. </a:t>
            </a:r>
            <a:r>
              <a:rPr lang="en-US" b="1" kern="0" dirty="0" err="1"/>
              <a:t>Alshaman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32457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461088" y="3142155"/>
            <a:ext cx="1136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4642867" y="2089835"/>
            <a:ext cx="2906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63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9454800" y="2455213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13"/>
          <p:cNvSpPr/>
          <p:nvPr/>
        </p:nvSpPr>
        <p:spPr>
          <a:xfrm>
            <a:off x="-1745667" y="2455213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3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9829141" y="2951219"/>
            <a:ext cx="161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770856" y="3303773"/>
            <a:ext cx="295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6583877" y="3303773"/>
            <a:ext cx="28760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5561400" y="459600"/>
            <a:ext cx="579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 flipH="1">
            <a:off x="2770856" y="4585947"/>
            <a:ext cx="295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6736276" y="4585947"/>
            <a:ext cx="272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 flipH="1">
            <a:off x="2770773" y="2541251"/>
            <a:ext cx="41736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6583976" y="2541251"/>
            <a:ext cx="28760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 flipH="1">
            <a:off x="2770773" y="4208263"/>
            <a:ext cx="417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6875973" y="4208263"/>
            <a:ext cx="2584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4179" y="4251167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9829141" y="4251167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574179" y="2951219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2100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 flipH="1">
            <a:off x="5772833" y="154534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 flipH="1">
            <a:off x="5772833" y="2099177"/>
            <a:ext cx="267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ctrTitle" idx="2"/>
          </p:nvPr>
        </p:nvSpPr>
        <p:spPr>
          <a:xfrm flipH="1">
            <a:off x="7360333" y="4346064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3"/>
          </p:nvPr>
        </p:nvSpPr>
        <p:spPr>
          <a:xfrm flipH="1">
            <a:off x="7360333" y="4914961"/>
            <a:ext cx="3253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ctrTitle" idx="4"/>
          </p:nvPr>
        </p:nvSpPr>
        <p:spPr>
          <a:xfrm flipH="1">
            <a:off x="6585633" y="297350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5"/>
          </p:nvPr>
        </p:nvSpPr>
        <p:spPr>
          <a:xfrm flipH="1">
            <a:off x="6585633" y="3535841"/>
            <a:ext cx="267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6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669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 flipH="1">
            <a:off x="6811100" y="3056133"/>
            <a:ext cx="4055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 flipH="1">
            <a:off x="1163100" y="3048633"/>
            <a:ext cx="4134800" cy="1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5123367" y="472300"/>
            <a:ext cx="6233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6893643" y="5228700"/>
            <a:ext cx="21996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 flipH="1">
            <a:off x="3055500" y="5228685"/>
            <a:ext cx="22424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38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8807584" y="33191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8539184" y="3881933"/>
            <a:ext cx="261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1303608" y="33191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1170001" y="3881933"/>
            <a:ext cx="23480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4885808" y="3319119"/>
            <a:ext cx="242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4885801" y="3881933"/>
            <a:ext cx="242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6"/>
          </p:nvPr>
        </p:nvSpPr>
        <p:spPr>
          <a:xfrm>
            <a:off x="804700" y="474195"/>
            <a:ext cx="4524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12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 flipH="1">
            <a:off x="8261384" y="2035748"/>
            <a:ext cx="243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 flipH="1">
            <a:off x="8067584" y="2819575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2"/>
          </p:nvPr>
        </p:nvSpPr>
        <p:spPr>
          <a:xfrm flipH="1">
            <a:off x="5090551" y="2035748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3"/>
          </p:nvPr>
        </p:nvSpPr>
        <p:spPr>
          <a:xfrm flipH="1">
            <a:off x="4721151" y="2819575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4"/>
          </p:nvPr>
        </p:nvSpPr>
        <p:spPr>
          <a:xfrm flipH="1">
            <a:off x="8436984" y="4183696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5"/>
          </p:nvPr>
        </p:nvSpPr>
        <p:spPr>
          <a:xfrm flipH="1">
            <a:off x="8067584" y="4973657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ctrTitle" idx="6"/>
          </p:nvPr>
        </p:nvSpPr>
        <p:spPr>
          <a:xfrm flipH="1">
            <a:off x="1674217" y="2226948"/>
            <a:ext cx="2080800" cy="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7"/>
          </p:nvPr>
        </p:nvSpPr>
        <p:spPr>
          <a:xfrm flipH="1">
            <a:off x="1304817" y="2819573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 idx="8"/>
          </p:nvPr>
        </p:nvSpPr>
        <p:spPr>
          <a:xfrm flipH="1">
            <a:off x="5090551" y="4183696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9"/>
          </p:nvPr>
        </p:nvSpPr>
        <p:spPr>
          <a:xfrm flipH="1">
            <a:off x="4721151" y="4973657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 idx="13"/>
          </p:nvPr>
        </p:nvSpPr>
        <p:spPr>
          <a:xfrm flipH="1">
            <a:off x="1674219" y="418370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4"/>
          </p:nvPr>
        </p:nvSpPr>
        <p:spPr>
          <a:xfrm flipH="1">
            <a:off x="1304817" y="4973676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15"/>
          </p:nvPr>
        </p:nvSpPr>
        <p:spPr>
          <a:xfrm>
            <a:off x="792867" y="474200"/>
            <a:ext cx="3284000" cy="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0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hasCustomPrompt="1"/>
          </p:nvPr>
        </p:nvSpPr>
        <p:spPr>
          <a:xfrm>
            <a:off x="822467" y="4521000"/>
            <a:ext cx="45528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 hasCustomPrompt="1"/>
          </p:nvPr>
        </p:nvSpPr>
        <p:spPr>
          <a:xfrm>
            <a:off x="2870367" y="2356200"/>
            <a:ext cx="47276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 flipH="1">
            <a:off x="6171167" y="4313003"/>
            <a:ext cx="3052400" cy="15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3"/>
          </p:nvPr>
        </p:nvSpPr>
        <p:spPr>
          <a:xfrm flipH="1">
            <a:off x="7901033" y="2319703"/>
            <a:ext cx="3052400" cy="15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4"/>
          </p:nvPr>
        </p:nvSpPr>
        <p:spPr>
          <a:xfrm>
            <a:off x="804700" y="474195"/>
            <a:ext cx="4524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22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Technology design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 flipH="1">
            <a:off x="831375" y="1643931"/>
            <a:ext cx="23960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04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0"/>
          <p:cNvSpPr/>
          <p:nvPr/>
        </p:nvSpPr>
        <p:spPr>
          <a:xfrm>
            <a:off x="-733233" y="2278833"/>
            <a:ext cx="3806800" cy="3405200"/>
          </a:xfrm>
          <a:prstGeom prst="roundRect">
            <a:avLst>
              <a:gd name="adj" fmla="val 785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073513" y="1911133"/>
            <a:ext cx="685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867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18200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258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-638967" y="2390267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1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447021" y="2694755"/>
            <a:ext cx="7167600" cy="3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867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92868" y="474200"/>
            <a:ext cx="78508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63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41000" y="-295867"/>
            <a:ext cx="2019200" cy="26396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6832600" y="5355900"/>
            <a:ext cx="5968000" cy="198800"/>
          </a:xfrm>
          <a:prstGeom prst="roundRect">
            <a:avLst>
              <a:gd name="adj" fmla="val 50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410800" y="2969600"/>
            <a:ext cx="4821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7738400" y="4092000"/>
            <a:ext cx="34936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4987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-376067" y="2445533"/>
            <a:ext cx="5214800" cy="4798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2"/>
          <p:cNvSpPr/>
          <p:nvPr/>
        </p:nvSpPr>
        <p:spPr>
          <a:xfrm>
            <a:off x="5473700" y="-310167"/>
            <a:ext cx="9350800" cy="33524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2"/>
          <p:cNvSpPr/>
          <p:nvPr/>
        </p:nvSpPr>
        <p:spPr>
          <a:xfrm>
            <a:off x="3403600" y="5808733"/>
            <a:ext cx="2628800" cy="14348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7642957" y="4672500"/>
            <a:ext cx="36916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454923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5561400" y="459600"/>
            <a:ext cx="579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69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12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470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39567" y="-310167"/>
            <a:ext cx="10658800" cy="54852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218533" y="3763467"/>
            <a:ext cx="3884400" cy="3480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5400000">
            <a:off x="10531767" y="543600"/>
            <a:ext cx="2815200" cy="2603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 rot="896">
            <a:off x="1391601" y="1210400"/>
            <a:ext cx="9205600" cy="2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Thasadith"/>
              <a:buNone/>
              <a:defRPr sz="69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 rot="1416">
            <a:off x="7275949" y="5254433"/>
            <a:ext cx="3884400" cy="10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3733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42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041000" y="-295867"/>
            <a:ext cx="2019200" cy="26396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>
            <a:off x="6832600" y="5355900"/>
            <a:ext cx="5968000" cy="198800"/>
          </a:xfrm>
          <a:prstGeom prst="roundRect">
            <a:avLst>
              <a:gd name="adj" fmla="val 50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410800" y="2969600"/>
            <a:ext cx="4821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 flipH="1">
            <a:off x="7738400" y="4092000"/>
            <a:ext cx="3493600" cy="2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38754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5419167" y="5040967"/>
            <a:ext cx="7836000" cy="128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292000" y="2539000"/>
            <a:ext cx="3411200" cy="17800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334100" y="2116967"/>
            <a:ext cx="57024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94467" y="3069404"/>
            <a:ext cx="4207200" cy="10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71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7498273" y="2661225"/>
            <a:ext cx="20808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7498357" y="3202889"/>
            <a:ext cx="3354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2270059" y="2661219"/>
            <a:ext cx="2423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338843" y="3202889"/>
            <a:ext cx="3354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827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387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833000" y="1762400"/>
            <a:ext cx="10272000" cy="4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297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5419167" y="5040967"/>
            <a:ext cx="7836000" cy="1288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292000" y="2539000"/>
            <a:ext cx="3411200" cy="17800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334100" y="2116967"/>
            <a:ext cx="5702400" cy="37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Font typeface="Raleway Thin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94467" y="3069404"/>
            <a:ext cx="4207200" cy="10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80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 flipH="1">
            <a:off x="2481100" y="-111933"/>
            <a:ext cx="10431200" cy="54620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8"/>
          <p:cNvSpPr/>
          <p:nvPr/>
        </p:nvSpPr>
        <p:spPr>
          <a:xfrm flipH="1">
            <a:off x="-473900" y="3585833"/>
            <a:ext cx="3887200" cy="2447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8"/>
          <p:cNvSpPr/>
          <p:nvPr/>
        </p:nvSpPr>
        <p:spPr>
          <a:xfrm rot="-5400000" flipH="1">
            <a:off x="8764367" y="5769533"/>
            <a:ext cx="2815200" cy="26032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948300" y="1330067"/>
            <a:ext cx="4986400" cy="2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398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344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 flipH="1">
            <a:off x="812773" y="1648373"/>
            <a:ext cx="29828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92868" y="474193"/>
            <a:ext cx="341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00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5207000" y="536067"/>
            <a:ext cx="7987200" cy="41572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617867" y="1330067"/>
            <a:ext cx="4986400" cy="2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850333" y="720000"/>
            <a:ext cx="4434000" cy="10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921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 hasCustomPrompt="1"/>
          </p:nvPr>
        </p:nvSpPr>
        <p:spPr>
          <a:xfrm rot="121">
            <a:off x="461088" y="3142155"/>
            <a:ext cx="1136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>
            <a:spLocks noGrp="1"/>
          </p:cNvSpPr>
          <p:nvPr>
            <p:ph type="subTitle" idx="1"/>
          </p:nvPr>
        </p:nvSpPr>
        <p:spPr>
          <a:xfrm flipH="1">
            <a:off x="4642867" y="2089835"/>
            <a:ext cx="2906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646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9454800" y="2455213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13"/>
          <p:cNvSpPr/>
          <p:nvPr/>
        </p:nvSpPr>
        <p:spPr>
          <a:xfrm>
            <a:off x="-1745667" y="2455213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13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hasCustomPrompt="1"/>
          </p:nvPr>
        </p:nvSpPr>
        <p:spPr>
          <a:xfrm flipH="1">
            <a:off x="9829141" y="2951219"/>
            <a:ext cx="161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2770856" y="3303773"/>
            <a:ext cx="295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"/>
          </p:nvPr>
        </p:nvSpPr>
        <p:spPr>
          <a:xfrm>
            <a:off x="6583877" y="3303773"/>
            <a:ext cx="28760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3"/>
          </p:nvPr>
        </p:nvSpPr>
        <p:spPr>
          <a:xfrm>
            <a:off x="5561400" y="459600"/>
            <a:ext cx="579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"/>
          </p:nvPr>
        </p:nvSpPr>
        <p:spPr>
          <a:xfrm flipH="1">
            <a:off x="2770856" y="4585947"/>
            <a:ext cx="29592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5"/>
          </p:nvPr>
        </p:nvSpPr>
        <p:spPr>
          <a:xfrm>
            <a:off x="6736276" y="4585947"/>
            <a:ext cx="272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6"/>
          </p:nvPr>
        </p:nvSpPr>
        <p:spPr>
          <a:xfrm flipH="1">
            <a:off x="2770773" y="2541251"/>
            <a:ext cx="41736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7"/>
          </p:nvPr>
        </p:nvSpPr>
        <p:spPr>
          <a:xfrm>
            <a:off x="6583976" y="2541251"/>
            <a:ext cx="28760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8"/>
          </p:nvPr>
        </p:nvSpPr>
        <p:spPr>
          <a:xfrm flipH="1">
            <a:off x="2770773" y="4208263"/>
            <a:ext cx="41736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6875973" y="4208263"/>
            <a:ext cx="25840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hasadith"/>
              <a:buNone/>
              <a:defRPr sz="3200" b="1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Thasadith"/>
              <a:buNone/>
              <a:defRPr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574179" y="4251167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9829141" y="4251167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 hasCustomPrompt="1"/>
          </p:nvPr>
        </p:nvSpPr>
        <p:spPr>
          <a:xfrm>
            <a:off x="574179" y="2951219"/>
            <a:ext cx="1764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Font typeface="Thasadith"/>
              <a:buNone/>
              <a:defRPr sz="7333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593411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 flipH="1">
            <a:off x="5772833" y="154534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 flipH="1">
            <a:off x="5772833" y="2099177"/>
            <a:ext cx="267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ctrTitle" idx="2"/>
          </p:nvPr>
        </p:nvSpPr>
        <p:spPr>
          <a:xfrm flipH="1">
            <a:off x="7360333" y="4346064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3"/>
          </p:nvPr>
        </p:nvSpPr>
        <p:spPr>
          <a:xfrm flipH="1">
            <a:off x="7360333" y="4914961"/>
            <a:ext cx="3253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ctrTitle" idx="4"/>
          </p:nvPr>
        </p:nvSpPr>
        <p:spPr>
          <a:xfrm flipH="1">
            <a:off x="6585633" y="297350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5"/>
          </p:nvPr>
        </p:nvSpPr>
        <p:spPr>
          <a:xfrm flipH="1">
            <a:off x="6585633" y="3535841"/>
            <a:ext cx="26712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6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261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 flipH="1">
            <a:off x="6811100" y="3056133"/>
            <a:ext cx="4055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 flipH="1">
            <a:off x="1163100" y="3048633"/>
            <a:ext cx="4134800" cy="14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5123367" y="472300"/>
            <a:ext cx="6233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3"/>
          </p:nvPr>
        </p:nvSpPr>
        <p:spPr>
          <a:xfrm flipH="1">
            <a:off x="6893643" y="5228700"/>
            <a:ext cx="21996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4"/>
          </p:nvPr>
        </p:nvSpPr>
        <p:spPr>
          <a:xfrm flipH="1">
            <a:off x="3055500" y="5228685"/>
            <a:ext cx="22424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hasadith"/>
              <a:buNone/>
              <a:defRPr sz="4000"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140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 flipH="1">
            <a:off x="8807584" y="33191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 flipH="1">
            <a:off x="8539184" y="3881933"/>
            <a:ext cx="261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ctrTitle" idx="2"/>
          </p:nvPr>
        </p:nvSpPr>
        <p:spPr>
          <a:xfrm flipH="1">
            <a:off x="1303608" y="3319119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3"/>
          </p:nvPr>
        </p:nvSpPr>
        <p:spPr>
          <a:xfrm flipH="1">
            <a:off x="1170001" y="3881933"/>
            <a:ext cx="23480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ctrTitle" idx="4"/>
          </p:nvPr>
        </p:nvSpPr>
        <p:spPr>
          <a:xfrm flipH="1">
            <a:off x="4885808" y="3319119"/>
            <a:ext cx="242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5"/>
          </p:nvPr>
        </p:nvSpPr>
        <p:spPr>
          <a:xfrm flipH="1">
            <a:off x="4885801" y="3881933"/>
            <a:ext cx="24204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6"/>
          </p:nvPr>
        </p:nvSpPr>
        <p:spPr>
          <a:xfrm>
            <a:off x="804700" y="474195"/>
            <a:ext cx="4524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5694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7"/>
          <p:cNvSpPr txBox="1">
            <a:spLocks noGrp="1"/>
          </p:cNvSpPr>
          <p:nvPr>
            <p:ph type="ctrTitle"/>
          </p:nvPr>
        </p:nvSpPr>
        <p:spPr>
          <a:xfrm flipH="1">
            <a:off x="8261384" y="2035748"/>
            <a:ext cx="243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 flipH="1">
            <a:off x="8067584" y="2819575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 idx="2"/>
          </p:nvPr>
        </p:nvSpPr>
        <p:spPr>
          <a:xfrm flipH="1">
            <a:off x="5090551" y="2035748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3"/>
          </p:nvPr>
        </p:nvSpPr>
        <p:spPr>
          <a:xfrm flipH="1">
            <a:off x="4721151" y="2819575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ctrTitle" idx="4"/>
          </p:nvPr>
        </p:nvSpPr>
        <p:spPr>
          <a:xfrm flipH="1">
            <a:off x="8436984" y="4183696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ubTitle" idx="5"/>
          </p:nvPr>
        </p:nvSpPr>
        <p:spPr>
          <a:xfrm flipH="1">
            <a:off x="8067584" y="4973657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ctrTitle" idx="6"/>
          </p:nvPr>
        </p:nvSpPr>
        <p:spPr>
          <a:xfrm flipH="1">
            <a:off x="1674217" y="2226948"/>
            <a:ext cx="2080800" cy="57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7"/>
          </p:nvPr>
        </p:nvSpPr>
        <p:spPr>
          <a:xfrm flipH="1">
            <a:off x="1304817" y="2819573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ctrTitle" idx="8"/>
          </p:nvPr>
        </p:nvSpPr>
        <p:spPr>
          <a:xfrm flipH="1">
            <a:off x="5090551" y="4183696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9"/>
          </p:nvPr>
        </p:nvSpPr>
        <p:spPr>
          <a:xfrm flipH="1">
            <a:off x="4721151" y="4973657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ctrTitle" idx="13"/>
          </p:nvPr>
        </p:nvSpPr>
        <p:spPr>
          <a:xfrm flipH="1">
            <a:off x="1674219" y="4183707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4"/>
          </p:nvPr>
        </p:nvSpPr>
        <p:spPr>
          <a:xfrm flipH="1">
            <a:off x="1304817" y="4973676"/>
            <a:ext cx="28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 idx="15"/>
          </p:nvPr>
        </p:nvSpPr>
        <p:spPr>
          <a:xfrm>
            <a:off x="792867" y="474200"/>
            <a:ext cx="3284000" cy="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33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 flipH="1">
            <a:off x="7498273" y="2661225"/>
            <a:ext cx="20808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 flipH="1">
            <a:off x="7498357" y="3202889"/>
            <a:ext cx="3354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ctrTitle" idx="2"/>
          </p:nvPr>
        </p:nvSpPr>
        <p:spPr>
          <a:xfrm flipH="1">
            <a:off x="2270059" y="2661219"/>
            <a:ext cx="2423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 flipH="1">
            <a:off x="1338843" y="3202889"/>
            <a:ext cx="3354800" cy="2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4"/>
          </p:nvPr>
        </p:nvSpPr>
        <p:spPr>
          <a:xfrm>
            <a:off x="7236467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86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hasCustomPrompt="1"/>
          </p:nvPr>
        </p:nvSpPr>
        <p:spPr>
          <a:xfrm>
            <a:off x="822467" y="4521000"/>
            <a:ext cx="45528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 idx="2" hasCustomPrompt="1"/>
          </p:nvPr>
        </p:nvSpPr>
        <p:spPr>
          <a:xfrm>
            <a:off x="2870367" y="2356200"/>
            <a:ext cx="47276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 flipH="1">
            <a:off x="6171167" y="4313003"/>
            <a:ext cx="3052400" cy="15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3"/>
          </p:nvPr>
        </p:nvSpPr>
        <p:spPr>
          <a:xfrm flipH="1">
            <a:off x="7901033" y="2319703"/>
            <a:ext cx="3052400" cy="15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3200">
                <a:latin typeface="Marvel"/>
                <a:ea typeface="Marvel"/>
                <a:cs typeface="Marvel"/>
                <a:sym typeface="Marv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4"/>
          </p:nvPr>
        </p:nvSpPr>
        <p:spPr>
          <a:xfrm>
            <a:off x="804700" y="474195"/>
            <a:ext cx="4524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5681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 1">
  <p:cSld name="Technology design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 flipH="1">
            <a:off x="831375" y="1643931"/>
            <a:ext cx="2396000" cy="1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969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0"/>
          <p:cNvSpPr/>
          <p:nvPr/>
        </p:nvSpPr>
        <p:spPr>
          <a:xfrm>
            <a:off x="-733233" y="2278833"/>
            <a:ext cx="3806800" cy="3405200"/>
          </a:xfrm>
          <a:prstGeom prst="roundRect">
            <a:avLst>
              <a:gd name="adj" fmla="val 785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073513" y="1911133"/>
            <a:ext cx="6853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867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818200" y="4748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44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-638967" y="2390267"/>
            <a:ext cx="4526800" cy="3180800"/>
          </a:xfrm>
          <a:prstGeom prst="roundRect">
            <a:avLst>
              <a:gd name="adj" fmla="val 13861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1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3447021" y="2694755"/>
            <a:ext cx="7167600" cy="36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867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792868" y="474200"/>
            <a:ext cx="78508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2666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-376067" y="2445533"/>
            <a:ext cx="5214800" cy="4798000"/>
          </a:xfrm>
          <a:prstGeom prst="roundRect">
            <a:avLst>
              <a:gd name="adj" fmla="val 16667"/>
            </a:avLst>
          </a:prstGeom>
          <a:solidFill>
            <a:srgbClr val="AED7E8">
              <a:alpha val="528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2"/>
          <p:cNvSpPr/>
          <p:nvPr/>
        </p:nvSpPr>
        <p:spPr>
          <a:xfrm>
            <a:off x="5473700" y="-310167"/>
            <a:ext cx="9350800" cy="33524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2"/>
          <p:cNvSpPr/>
          <p:nvPr/>
        </p:nvSpPr>
        <p:spPr>
          <a:xfrm>
            <a:off x="3403600" y="5808733"/>
            <a:ext cx="2628800" cy="1434800"/>
          </a:xfrm>
          <a:prstGeom prst="roundRect">
            <a:avLst>
              <a:gd name="adj" fmla="val 16667"/>
            </a:avLst>
          </a:prstGeom>
          <a:solidFill>
            <a:srgbClr val="EE8C94">
              <a:alpha val="60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7642957" y="4672500"/>
            <a:ext cx="36916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1333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679952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103252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5561400" y="459600"/>
            <a:ext cx="5793600" cy="9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6106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225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20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883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flipH="1">
            <a:off x="833000" y="1762400"/>
            <a:ext cx="10272000" cy="4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92876" y="474188"/>
            <a:ext cx="4207200" cy="16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745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819640" y="2842100"/>
            <a:ext cx="3341200" cy="1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7227668" y="563732"/>
            <a:ext cx="41304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0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-165000" y="-54567"/>
            <a:ext cx="2019200" cy="1410800"/>
          </a:xfrm>
          <a:prstGeom prst="roundRect">
            <a:avLst>
              <a:gd name="adj" fmla="val 16667"/>
            </a:avLst>
          </a:prstGeom>
          <a:solidFill>
            <a:srgbClr val="EE8C94">
              <a:alpha val="2527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 flipH="1">
            <a:off x="812773" y="1648373"/>
            <a:ext cx="2982800" cy="3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792868" y="474193"/>
            <a:ext cx="3410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13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5207000" y="536067"/>
            <a:ext cx="7987200" cy="41572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617867" y="1330067"/>
            <a:ext cx="4986400" cy="25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64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850333" y="720000"/>
            <a:ext cx="4434000" cy="10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40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3655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vel"/>
              <a:buNone/>
              <a:defRPr sz="2400" b="1">
                <a:solidFill>
                  <a:schemeClr val="dk1"/>
                </a:solidFill>
                <a:latin typeface="Marvel"/>
                <a:ea typeface="Marvel"/>
                <a:cs typeface="Marvel"/>
                <a:sym typeface="Marv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ssistant ExtraLight"/>
              <a:buChar char="●"/>
              <a:defRPr sz="18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 ExtraLight"/>
              <a:buChar char="○"/>
              <a:defRPr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924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ctrTitle"/>
          </p:nvPr>
        </p:nvSpPr>
        <p:spPr>
          <a:xfrm rot="896">
            <a:off x="1391601" y="1210400"/>
            <a:ext cx="9205600" cy="27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400" i="0" u="none" strike="noStrike" baseline="0" dirty="0">
                <a:solidFill>
                  <a:srgbClr val="DCE8DE"/>
                </a:solidFill>
                <a:latin typeface="ProximaNova-Bold"/>
              </a:rPr>
              <a:t>7 </a:t>
            </a:r>
            <a:r>
              <a:rPr lang="en-US" sz="4400" i="0" u="none" strike="noStrike" baseline="0" dirty="0">
                <a:solidFill>
                  <a:srgbClr val="FFFFFF"/>
                </a:solidFill>
                <a:latin typeface="ProximaNovaExCn-Regular"/>
              </a:rPr>
              <a:t>Everyone Makes Mistakes</a:t>
            </a:r>
            <a:br>
              <a:rPr lang="en-US" sz="4400" i="0" u="none" strike="noStrike" baseline="0" dirty="0">
                <a:solidFill>
                  <a:srgbClr val="FFFFFF"/>
                </a:solidFill>
                <a:latin typeface="ProximaNovaExCn-Regular"/>
              </a:rPr>
            </a:br>
            <a:r>
              <a:rPr lang="en-US" sz="4400" i="0" u="none" strike="noStrike" baseline="0" dirty="0">
                <a:solidFill>
                  <a:srgbClr val="FFFFFF"/>
                </a:solidFill>
                <a:latin typeface="ProximaNovaExCn-Regular"/>
              </a:rPr>
              <a:t>   </a:t>
            </a:r>
            <a: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  <a:t>CONVERSATION</a:t>
            </a:r>
            <a:b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</a:br>
            <a: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  <a:t> </a:t>
            </a:r>
            <a:b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</a:br>
            <a:r>
              <a:rPr lang="en-US" sz="3200" i="0" u="none" strike="noStrike" baseline="0" dirty="0">
                <a:solidFill>
                  <a:srgbClr val="FFFFFF"/>
                </a:solidFill>
                <a:latin typeface="ProximaNovaExCn-Regular"/>
              </a:rPr>
              <a:t>    </a:t>
            </a:r>
            <a:r>
              <a:rPr lang="en-US" sz="3200" b="0" i="0" u="none" strike="noStrike" baseline="0" dirty="0">
                <a:solidFill>
                  <a:srgbClr val="FFFFFF"/>
                </a:solidFill>
                <a:latin typeface="ProximaNovaExCn-Regular"/>
              </a:rPr>
              <a:t>P. 100 </a:t>
            </a:r>
            <a:br>
              <a:rPr lang="en-US" sz="4400" i="0" u="none" strike="noStrike" baseline="0" dirty="0">
                <a:solidFill>
                  <a:srgbClr val="FFFFFF"/>
                </a:solidFill>
                <a:latin typeface="ProximaNovaExCn-Regular"/>
              </a:rPr>
            </a:br>
            <a:endParaRPr sz="23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1085236" y="617148"/>
            <a:ext cx="4207200" cy="107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Real Talk</a:t>
            </a:r>
            <a:endParaRPr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FA043FA-96F0-3A73-A989-762802B34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73" t="15741" r="40227" b="68614"/>
          <a:stretch/>
        </p:blipFill>
        <p:spPr>
          <a:xfrm>
            <a:off x="1318473" y="2226103"/>
            <a:ext cx="10169000" cy="2385222"/>
          </a:xfrm>
          <a:prstGeom prst="rect">
            <a:avLst/>
          </a:prstGeom>
        </p:spPr>
      </p:pic>
      <p:sp>
        <p:nvSpPr>
          <p:cNvPr id="6" name="فقاعة الكلام: مستطيلة 5">
            <a:extLst>
              <a:ext uri="{FF2B5EF4-FFF2-40B4-BE49-F238E27FC236}">
                <a16:creationId xmlns:a16="http://schemas.microsoft.com/office/drawing/2014/main" id="{1E520E35-F125-2CAC-F4AE-4E542D4BD862}"/>
              </a:ext>
            </a:extLst>
          </p:cNvPr>
          <p:cNvSpPr/>
          <p:nvPr/>
        </p:nvSpPr>
        <p:spPr>
          <a:xfrm rot="247587">
            <a:off x="6696814" y="378825"/>
            <a:ext cx="2075490" cy="1549045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said each one and why?</a:t>
            </a:r>
            <a:endParaRPr lang="ar-SA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429491" y="2892800"/>
            <a:ext cx="4207200" cy="107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Let</a:t>
            </a:r>
            <a:r>
              <a:rPr lang="en" dirty="0"/>
              <a:t>’s Practice!</a:t>
            </a:r>
            <a:endParaRPr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D36C53F-9D88-D721-6C23-12B039C470BA}"/>
              </a:ext>
            </a:extLst>
          </p:cNvPr>
          <p:cNvSpPr txBox="1"/>
          <p:nvPr/>
        </p:nvSpPr>
        <p:spPr>
          <a:xfrm>
            <a:off x="4987637" y="999943"/>
            <a:ext cx="6774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u="none" strike="noStrike" baseline="0" dirty="0">
                <a:latin typeface="+mj-lt"/>
              </a:rPr>
              <a:t>1</a:t>
            </a:r>
            <a:r>
              <a:rPr lang="en-US" sz="2800" b="1" u="none" strike="noStrike" baseline="0" dirty="0">
                <a:latin typeface="+mj-lt"/>
              </a:rPr>
              <a:t>. </a:t>
            </a:r>
            <a:r>
              <a:rPr lang="en-US" sz="2000" b="1" u="none" strike="noStrike" baseline="0" dirty="0">
                <a:latin typeface="+mj-lt"/>
              </a:rPr>
              <a:t>Would you like people to </a:t>
            </a:r>
            <a:r>
              <a:rPr lang="en-US" sz="2000" b="1" u="none" strike="noStrike" baseline="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make a big deal </a:t>
            </a:r>
            <a:r>
              <a:rPr lang="en-US" sz="2000" b="1" u="none" strike="noStrike" baseline="0" dirty="0">
                <a:latin typeface="+mj-lt"/>
              </a:rPr>
              <a:t>about your graduation?</a:t>
            </a:r>
            <a:endParaRPr lang="ar-SA" sz="2000" dirty="0">
              <a:latin typeface="+mj-lt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296DD6-B4D7-E4C1-EBF2-0B71E37C6217}"/>
              </a:ext>
            </a:extLst>
          </p:cNvPr>
          <p:cNvSpPr txBox="1"/>
          <p:nvPr/>
        </p:nvSpPr>
        <p:spPr>
          <a:xfrm>
            <a:off x="4987637" y="2046620"/>
            <a:ext cx="677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2. Has someone’s graduation or another important</a:t>
            </a:r>
          </a:p>
          <a:p>
            <a:pPr algn="l"/>
            <a:r>
              <a:rPr lang="en-US" sz="2000" b="1" dirty="0"/>
              <a:t>event ever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slipped your mind</a:t>
            </a:r>
            <a:r>
              <a:rPr lang="en-US" sz="2000" b="1" dirty="0"/>
              <a:t>? How did you feel?</a:t>
            </a:r>
            <a:endParaRPr lang="ar-SA" sz="32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3778A9B-AD12-DDCC-3A63-169817B44706}"/>
              </a:ext>
            </a:extLst>
          </p:cNvPr>
          <p:cNvSpPr txBox="1"/>
          <p:nvPr/>
        </p:nvSpPr>
        <p:spPr>
          <a:xfrm>
            <a:off x="4987637" y="3067630"/>
            <a:ext cx="6774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3. Tell about a situation when someone apologized</a:t>
            </a:r>
          </a:p>
          <a:p>
            <a:pPr algn="l"/>
            <a:r>
              <a:rPr lang="en-US" sz="2000" b="1" dirty="0"/>
              <a:t>to you. Did the person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make too much of it</a:t>
            </a:r>
            <a:r>
              <a:rPr lang="en-US" sz="2000" b="1" dirty="0"/>
              <a:t>?</a:t>
            </a:r>
            <a:endParaRPr lang="ar-SA" sz="36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7D3F277-8183-76B6-6D52-6D7684BA5ECA}"/>
              </a:ext>
            </a:extLst>
          </p:cNvPr>
          <p:cNvSpPr txBox="1"/>
          <p:nvPr/>
        </p:nvSpPr>
        <p:spPr>
          <a:xfrm>
            <a:off x="5044652" y="4068531"/>
            <a:ext cx="67748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4. Have you ever felt like a </a:t>
            </a: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flake</a:t>
            </a:r>
            <a:r>
              <a:rPr lang="en-US" sz="2000" b="1" dirty="0"/>
              <a:t>?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6410800" y="2969600"/>
            <a:ext cx="48212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400" dirty="0"/>
              <a:t>Your Turn</a:t>
            </a:r>
            <a:endParaRPr sz="5400" dirty="0"/>
          </a:p>
        </p:txBody>
      </p:sp>
      <p:sp>
        <p:nvSpPr>
          <p:cNvPr id="553" name="Google Shape;553;p40"/>
          <p:cNvSpPr txBox="1">
            <a:spLocks noGrp="1"/>
          </p:cNvSpPr>
          <p:nvPr>
            <p:ph type="subTitle" idx="1"/>
          </p:nvPr>
        </p:nvSpPr>
        <p:spPr>
          <a:xfrm flipH="1">
            <a:off x="7738400" y="4092000"/>
            <a:ext cx="3493600" cy="20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Role Play Activity</a:t>
            </a:r>
            <a:endParaRPr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title" idx="2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869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>
            <a:spLocks noGrp="1"/>
          </p:cNvSpPr>
          <p:nvPr>
            <p:ph type="subTitle" idx="4"/>
          </p:nvPr>
        </p:nvSpPr>
        <p:spPr>
          <a:xfrm flipH="1">
            <a:off x="2020978" y="1959620"/>
            <a:ext cx="2242400" cy="84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2800" b="1" i="0" u="none" strike="noStrike" baseline="0" dirty="0">
                <a:solidFill>
                  <a:schemeClr val="bg2"/>
                </a:solidFill>
                <a:latin typeface="ProximaNova-Bold"/>
              </a:rPr>
              <a:t>Apologizing</a:t>
            </a:r>
            <a:endParaRPr sz="4400" dirty="0">
              <a:solidFill>
                <a:schemeClr val="bg2"/>
              </a:solidFill>
            </a:endParaRPr>
          </a:p>
        </p:txBody>
      </p:sp>
      <p:sp>
        <p:nvSpPr>
          <p:cNvPr id="261" name="Google Shape;261;p35"/>
          <p:cNvSpPr/>
          <p:nvPr/>
        </p:nvSpPr>
        <p:spPr>
          <a:xfrm>
            <a:off x="1122549" y="5770279"/>
            <a:ext cx="4298000" cy="128800"/>
          </a:xfrm>
          <a:prstGeom prst="roundRect">
            <a:avLst>
              <a:gd name="adj" fmla="val 50000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/>
          <p:nvPr/>
        </p:nvSpPr>
        <p:spPr>
          <a:xfrm>
            <a:off x="6547351" y="5770279"/>
            <a:ext cx="4440500" cy="128800"/>
          </a:xfrm>
          <a:prstGeom prst="roundRect">
            <a:avLst>
              <a:gd name="adj" fmla="val 50000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35"/>
          <p:cNvSpPr/>
          <p:nvPr/>
        </p:nvSpPr>
        <p:spPr>
          <a:xfrm>
            <a:off x="1204251" y="2066233"/>
            <a:ext cx="1038400" cy="781600"/>
          </a:xfrm>
          <a:prstGeom prst="roundRect">
            <a:avLst>
              <a:gd name="adj" fmla="val 21234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35"/>
          <p:cNvSpPr txBox="1">
            <a:spLocks noGrp="1"/>
          </p:cNvSpPr>
          <p:nvPr>
            <p:ph type="subTitle" idx="4"/>
          </p:nvPr>
        </p:nvSpPr>
        <p:spPr>
          <a:xfrm flipH="1">
            <a:off x="1288552" y="2012367"/>
            <a:ext cx="844000" cy="84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chemeClr val="lt1"/>
                </a:solidFill>
              </a:rPr>
              <a:t>01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9949451" y="2066233"/>
            <a:ext cx="1038400" cy="781600"/>
          </a:xfrm>
          <a:prstGeom prst="roundRect">
            <a:avLst>
              <a:gd name="adj" fmla="val 21234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>
            <a:spLocks noGrp="1"/>
          </p:cNvSpPr>
          <p:nvPr>
            <p:ph type="subTitle" idx="4"/>
          </p:nvPr>
        </p:nvSpPr>
        <p:spPr>
          <a:xfrm flipH="1">
            <a:off x="10064784" y="2012367"/>
            <a:ext cx="844000" cy="845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 algn="l"/>
            <a:r>
              <a:rPr lang="en" sz="4000">
                <a:solidFill>
                  <a:schemeClr val="lt1"/>
                </a:solidFill>
              </a:rPr>
              <a:t>02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8868A7-C48A-621C-4B28-328545589A98}"/>
              </a:ext>
            </a:extLst>
          </p:cNvPr>
          <p:cNvSpPr txBox="1"/>
          <p:nvPr/>
        </p:nvSpPr>
        <p:spPr>
          <a:xfrm>
            <a:off x="3766051" y="2226200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bg2"/>
                </a:solidFill>
                <a:latin typeface="ProximaNova-Bold"/>
              </a:rPr>
              <a:t>Responding to an Apology</a:t>
            </a:r>
            <a:endParaRPr lang="ar-SA" sz="2400" dirty="0">
              <a:solidFill>
                <a:schemeClr val="bg2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476D9F5-5633-FC79-7E21-5571F6702A20}"/>
              </a:ext>
            </a:extLst>
          </p:cNvPr>
          <p:cNvSpPr txBox="1"/>
          <p:nvPr/>
        </p:nvSpPr>
        <p:spPr>
          <a:xfrm>
            <a:off x="1492827" y="3261370"/>
            <a:ext cx="89396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0062A8"/>
                </a:solidFill>
                <a:latin typeface="ProximaNova-Semibold"/>
              </a:rPr>
              <a:t>Can you forgive me?                                    Don’t sweat it.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62A8"/>
                </a:solidFill>
                <a:latin typeface="ProximaNova-Semibold"/>
              </a:rPr>
              <a:t>I feel awful about this.                                 Don’t worry about it.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62A8"/>
                </a:solidFill>
                <a:latin typeface="ProximaNova-Semibold"/>
              </a:rPr>
              <a:t>I’m so sorry.                                                   Forget about it.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62A8"/>
                </a:solidFill>
                <a:latin typeface="ProximaNova-Semibold"/>
              </a:rPr>
              <a:t>I’m sorry. I should (not) have…                  It’s no big deal.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62A8"/>
                </a:solidFill>
                <a:latin typeface="ProximaNova-Semibold"/>
              </a:rPr>
              <a:t>Please excuse me for…                               That’s OK.</a:t>
            </a: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1157703" y="3055549"/>
            <a:ext cx="4207200" cy="107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Your Task</a:t>
            </a:r>
            <a:endParaRPr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592F3DF-A242-61F9-D657-9D2B803431AA}"/>
              </a:ext>
            </a:extLst>
          </p:cNvPr>
          <p:cNvSpPr txBox="1"/>
          <p:nvPr/>
        </p:nvSpPr>
        <p:spPr>
          <a:xfrm>
            <a:off x="5184794" y="2828835"/>
            <a:ext cx="67748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ProximaNova-Light"/>
              </a:rPr>
              <a:t>Role-play with a partner</a:t>
            </a:r>
            <a:r>
              <a:rPr lang="en-US" sz="2400" b="0" i="0" u="none" strike="noStrike" baseline="0" dirty="0">
                <a:latin typeface="ProximaNova-Light"/>
              </a:rPr>
              <a:t>. Choose a situation 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in which </a:t>
            </a:r>
            <a:r>
              <a:rPr lang="en-US" sz="2400" b="0" i="0" u="sng" strike="noStrike" baseline="0" dirty="0">
                <a:latin typeface="ProximaNova-Light"/>
              </a:rPr>
              <a:t>one person apologizes to another</a:t>
            </a:r>
            <a:r>
              <a:rPr lang="en-US" sz="2400" b="0" i="0" u="none" strike="noStrike" baseline="0" dirty="0">
                <a:latin typeface="ProximaNova-Light"/>
              </a:rPr>
              <a:t>. 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Use phrases for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ProximaNova-Light"/>
              </a:rPr>
              <a:t>apologizing</a:t>
            </a:r>
            <a:r>
              <a:rPr lang="en-US" sz="2400" b="0" i="0" u="none" strike="noStrike" baseline="0" dirty="0">
                <a:latin typeface="ProximaNova-Light"/>
              </a:rPr>
              <a:t> and </a:t>
            </a:r>
            <a:r>
              <a:rPr lang="en-US" sz="2400" b="1" i="0" u="none" strike="noStrike" baseline="0" dirty="0">
                <a:solidFill>
                  <a:schemeClr val="accent2"/>
                </a:solidFill>
                <a:latin typeface="ProximaNova-Light"/>
              </a:rPr>
              <a:t>responding</a:t>
            </a:r>
            <a:r>
              <a:rPr lang="en-US" sz="2400" b="0" i="0" u="none" strike="noStrike" baseline="0" dirty="0">
                <a:solidFill>
                  <a:schemeClr val="accent2"/>
                </a:solidFill>
                <a:latin typeface="ProximaNova-Light"/>
              </a:rPr>
              <a:t> </a:t>
            </a:r>
          </a:p>
          <a:p>
            <a:pPr algn="l"/>
            <a:r>
              <a:rPr lang="en-US" sz="2400" b="1" i="0" u="none" strike="noStrike" baseline="0" dirty="0">
                <a:solidFill>
                  <a:schemeClr val="accent2"/>
                </a:solidFill>
                <a:latin typeface="ProximaNova-Light"/>
              </a:rPr>
              <a:t>to an apology</a:t>
            </a:r>
            <a:r>
              <a:rPr lang="en-US" sz="2400" b="0" i="0" u="none" strike="noStrike" baseline="0" dirty="0">
                <a:latin typeface="ProximaNova-Light"/>
              </a:rPr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1"/>
          <p:cNvSpPr txBox="1">
            <a:spLocks noGrp="1"/>
          </p:cNvSpPr>
          <p:nvPr>
            <p:ph type="title"/>
          </p:nvPr>
        </p:nvSpPr>
        <p:spPr>
          <a:xfrm>
            <a:off x="3948300" y="1330067"/>
            <a:ext cx="4986400" cy="256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dirty="0">
                <a:latin typeface="Maiandra GD" panose="020E0502030308020204" pitchFamily="34" charset="0"/>
              </a:rPr>
              <a:t>Have a Nice Day!</a:t>
            </a:r>
            <a:endParaRPr dirty="0">
              <a:latin typeface="Maiandra GD" panose="020E0502030308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 idx="6"/>
          </p:nvPr>
        </p:nvSpPr>
        <p:spPr>
          <a:xfrm>
            <a:off x="804699" y="474195"/>
            <a:ext cx="5609955" cy="100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LESSON CONTENT</a:t>
            </a:r>
            <a:endParaRPr dirty="0"/>
          </a:p>
        </p:txBody>
      </p:sp>
      <p:grpSp>
        <p:nvGrpSpPr>
          <p:cNvPr id="191" name="Google Shape;191;p32"/>
          <p:cNvGrpSpPr/>
          <p:nvPr/>
        </p:nvGrpSpPr>
        <p:grpSpPr>
          <a:xfrm rot="10800000">
            <a:off x="5744733" y="2667096"/>
            <a:ext cx="4524800" cy="3501633"/>
            <a:chOff x="1528725" y="1395875"/>
            <a:chExt cx="3393600" cy="2626225"/>
          </a:xfrm>
        </p:grpSpPr>
        <p:sp>
          <p:nvSpPr>
            <p:cNvPr id="192" name="Google Shape;192;p32"/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32"/>
          <p:cNvGrpSpPr/>
          <p:nvPr/>
        </p:nvGrpSpPr>
        <p:grpSpPr>
          <a:xfrm>
            <a:off x="2038300" y="1861168"/>
            <a:ext cx="4524800" cy="3501633"/>
            <a:chOff x="1528725" y="1395875"/>
            <a:chExt cx="3393600" cy="2626225"/>
          </a:xfrm>
        </p:grpSpPr>
        <p:sp>
          <p:nvSpPr>
            <p:cNvPr id="195" name="Google Shape;195;p32"/>
            <p:cNvSpPr/>
            <p:nvPr/>
          </p:nvSpPr>
          <p:spPr>
            <a:xfrm>
              <a:off x="1750000" y="1395875"/>
              <a:ext cx="2875500" cy="24381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528725" y="1800300"/>
              <a:ext cx="3393600" cy="222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defTabSz="1219170" rtl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32"/>
          <p:cNvSpPr/>
          <p:nvPr/>
        </p:nvSpPr>
        <p:spPr>
          <a:xfrm>
            <a:off x="8457600" y="2388700"/>
            <a:ext cx="2780800" cy="32508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4705600" y="2388700"/>
            <a:ext cx="2780800" cy="32508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32"/>
          <p:cNvSpPr/>
          <p:nvPr/>
        </p:nvSpPr>
        <p:spPr>
          <a:xfrm>
            <a:off x="953600" y="2388700"/>
            <a:ext cx="2780800" cy="3250800"/>
          </a:xfrm>
          <a:prstGeom prst="roundRect">
            <a:avLst>
              <a:gd name="adj" fmla="val 16667"/>
            </a:avLst>
          </a:prstGeom>
          <a:solidFill>
            <a:srgbClr val="AED7E8">
              <a:alpha val="736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defTabSz="1219170" rtl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32"/>
          <p:cNvSpPr txBox="1">
            <a:spLocks noGrp="1"/>
          </p:cNvSpPr>
          <p:nvPr>
            <p:ph type="ctrTitle" idx="2"/>
          </p:nvPr>
        </p:nvSpPr>
        <p:spPr>
          <a:xfrm flipH="1">
            <a:off x="1303608" y="3319119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STUDY</a:t>
            </a:r>
            <a:endParaRPr dirty="0"/>
          </a:p>
        </p:txBody>
      </p:sp>
      <p:sp>
        <p:nvSpPr>
          <p:cNvPr id="201" name="Google Shape;201;p32"/>
          <p:cNvSpPr txBox="1">
            <a:spLocks noGrp="1"/>
          </p:cNvSpPr>
          <p:nvPr>
            <p:ph type="subTitle" idx="3"/>
          </p:nvPr>
        </p:nvSpPr>
        <p:spPr>
          <a:xfrm flipH="1">
            <a:off x="1170001" y="3881933"/>
            <a:ext cx="2348000" cy="116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The conversation </a:t>
            </a:r>
            <a:endParaRPr dirty="0"/>
          </a:p>
        </p:txBody>
      </p:sp>
      <p:sp>
        <p:nvSpPr>
          <p:cNvPr id="202" name="Google Shape;202;p32"/>
          <p:cNvSpPr txBox="1">
            <a:spLocks noGrp="1"/>
          </p:cNvSpPr>
          <p:nvPr>
            <p:ph type="subTitle" idx="1"/>
          </p:nvPr>
        </p:nvSpPr>
        <p:spPr>
          <a:xfrm flipH="1">
            <a:off x="8539184" y="3881933"/>
            <a:ext cx="2617600" cy="116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Apologizing and responding to apology </a:t>
            </a:r>
            <a:endParaRPr dirty="0"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5"/>
          </p:nvPr>
        </p:nvSpPr>
        <p:spPr>
          <a:xfrm flipH="1">
            <a:off x="4885801" y="3881933"/>
            <a:ext cx="2420400" cy="116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New words and expressions</a:t>
            </a:r>
            <a:endParaRPr dirty="0"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/>
          </p:nvPr>
        </p:nvSpPr>
        <p:spPr>
          <a:xfrm flipH="1">
            <a:off x="8732063" y="3293146"/>
            <a:ext cx="2320874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ROLE PLAY</a:t>
            </a:r>
            <a:endParaRPr dirty="0"/>
          </a:p>
        </p:txBody>
      </p:sp>
      <p:sp>
        <p:nvSpPr>
          <p:cNvPr id="205" name="Google Shape;205;p32"/>
          <p:cNvSpPr txBox="1">
            <a:spLocks noGrp="1"/>
          </p:cNvSpPr>
          <p:nvPr>
            <p:ph type="ctrTitle" idx="4"/>
          </p:nvPr>
        </p:nvSpPr>
        <p:spPr>
          <a:xfrm flipH="1">
            <a:off x="4885808" y="3319119"/>
            <a:ext cx="24204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/>
              <a:t>LEARN</a:t>
            </a:r>
            <a:endParaRPr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ctrTitle" idx="2"/>
          </p:nvPr>
        </p:nvSpPr>
        <p:spPr>
          <a:xfrm flipH="1">
            <a:off x="1303608" y="2696611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400">
                <a:solidFill>
                  <a:schemeClr val="lt1"/>
                </a:solidFill>
              </a:rPr>
              <a:t>01</a:t>
            </a:r>
            <a:endParaRPr sz="6400">
              <a:solidFill>
                <a:schemeClr val="lt1"/>
              </a:solidFill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ctrTitle" idx="2"/>
          </p:nvPr>
        </p:nvSpPr>
        <p:spPr>
          <a:xfrm flipH="1">
            <a:off x="5055608" y="2696611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400">
                <a:solidFill>
                  <a:schemeClr val="lt1"/>
                </a:solidFill>
              </a:rPr>
              <a:t>02</a:t>
            </a:r>
            <a:endParaRPr sz="6400">
              <a:solidFill>
                <a:schemeClr val="lt1"/>
              </a:solidFill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type="ctrTitle" idx="2"/>
          </p:nvPr>
        </p:nvSpPr>
        <p:spPr>
          <a:xfrm flipH="1">
            <a:off x="8807608" y="2696611"/>
            <a:ext cx="2080800" cy="77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6400">
                <a:solidFill>
                  <a:schemeClr val="lt1"/>
                </a:solidFill>
              </a:rPr>
              <a:t>03</a:t>
            </a:r>
            <a:endParaRPr sz="6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6410800" y="2969600"/>
            <a:ext cx="48212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400" dirty="0"/>
              <a:t>conversation</a:t>
            </a:r>
            <a:endParaRPr sz="5400" dirty="0"/>
          </a:p>
        </p:txBody>
      </p:sp>
      <p:sp>
        <p:nvSpPr>
          <p:cNvPr id="553" name="Google Shape;553;p40"/>
          <p:cNvSpPr txBox="1">
            <a:spLocks noGrp="1"/>
          </p:cNvSpPr>
          <p:nvPr>
            <p:ph type="subTitle" idx="1"/>
          </p:nvPr>
        </p:nvSpPr>
        <p:spPr>
          <a:xfrm flipH="1">
            <a:off x="7738400" y="4092000"/>
            <a:ext cx="3493600" cy="20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LISTEN AND ANSWER QUESTION</a:t>
            </a:r>
            <a:endParaRPr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title" idx="2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894467" y="3069404"/>
            <a:ext cx="4207200" cy="107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DESRCIBE THE PICTURE</a:t>
            </a:r>
            <a:endParaRPr dirty="0"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5719460" y="5345075"/>
            <a:ext cx="5702400" cy="7439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/>
              <a:t>What do you think happened? </a:t>
            </a:r>
            <a:endParaRPr sz="28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EA435A6-4651-FBEF-3380-292C8F737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460" y="768928"/>
            <a:ext cx="5204000" cy="408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792861" y="474200"/>
            <a:ext cx="6458800" cy="16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/>
              <a:t>Listen and find out!</a:t>
            </a:r>
            <a:endParaRPr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AEEE85D-DF49-EC4D-92EA-E4D0C227A8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</a:extLst>
          </a:blip>
          <a:srcRect l="18418" t="20592" r="27302" b="19177"/>
          <a:stretch/>
        </p:blipFill>
        <p:spPr>
          <a:xfrm>
            <a:off x="1784751" y="1440736"/>
            <a:ext cx="8010412" cy="476467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FD96438-CF83-A24D-A4C6-FF5CED687C69}"/>
              </a:ext>
            </a:extLst>
          </p:cNvPr>
          <p:cNvSpPr txBox="1"/>
          <p:nvPr/>
        </p:nvSpPr>
        <p:spPr>
          <a:xfrm>
            <a:off x="6373090" y="1437806"/>
            <a:ext cx="3422073" cy="1828800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42675D-C8D1-4A9C-59C8-9DB2770B8183}"/>
              </a:ext>
            </a:extLst>
          </p:cNvPr>
          <p:cNvSpPr txBox="1"/>
          <p:nvPr/>
        </p:nvSpPr>
        <p:spPr>
          <a:xfrm>
            <a:off x="7791939" y="1952096"/>
            <a:ext cx="33691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Books should be closed!</a:t>
            </a:r>
            <a:endParaRPr lang="ar-SA" sz="2000" b="1" dirty="0"/>
          </a:p>
        </p:txBody>
      </p:sp>
      <p:pic>
        <p:nvPicPr>
          <p:cNvPr id="3" name="MG Bk 3 F-SA_2023_2-15">
            <a:hlinkClick r:id="" action="ppaction://media"/>
            <a:extLst>
              <a:ext uri="{FF2B5EF4-FFF2-40B4-BE49-F238E27FC236}">
                <a16:creationId xmlns:a16="http://schemas.microsoft.com/office/drawing/2014/main" id="{6507558E-6009-0864-F7CF-C34CCB7C2B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16412" y="25046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792861" y="168915"/>
            <a:ext cx="6458800" cy="16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/>
              <a:t>Listen and read!</a:t>
            </a:r>
            <a:endParaRPr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AEEE85D-DF49-EC4D-92EA-E4D0C227A8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18" t="20592" r="27302" b="19177"/>
          <a:stretch/>
        </p:blipFill>
        <p:spPr>
          <a:xfrm>
            <a:off x="1952248" y="1281988"/>
            <a:ext cx="8577206" cy="510181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FD96438-CF83-A24D-A4C6-FF5CED687C69}"/>
              </a:ext>
            </a:extLst>
          </p:cNvPr>
          <p:cNvSpPr txBox="1"/>
          <p:nvPr/>
        </p:nvSpPr>
        <p:spPr>
          <a:xfrm>
            <a:off x="6968837" y="1281987"/>
            <a:ext cx="3560618" cy="1987685"/>
          </a:xfrm>
          <a:prstGeom prst="rect">
            <a:avLst/>
          </a:prstGeom>
          <a:solidFill>
            <a:srgbClr val="FFFFFF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" name="MG Bk 3 F-SA_2023_2-15">
            <a:hlinkClick r:id="" action="ppaction://media"/>
            <a:extLst>
              <a:ext uri="{FF2B5EF4-FFF2-40B4-BE49-F238E27FC236}">
                <a16:creationId xmlns:a16="http://schemas.microsoft.com/office/drawing/2014/main" id="{69F8115C-8AE5-46C3-B4D2-1CA1912C6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9146" y="1971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894467" y="3069404"/>
            <a:ext cx="4207200" cy="107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Answer</a:t>
            </a:r>
            <a:endParaRPr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D6CE133-3326-4F86-0DC8-BCD80C485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5" t="41006" r="51591" b="41208"/>
          <a:stretch/>
        </p:blipFill>
        <p:spPr>
          <a:xfrm>
            <a:off x="4090825" y="1801092"/>
            <a:ext cx="7809085" cy="2673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>
            <a:spLocks noGrp="1"/>
          </p:cNvSpPr>
          <p:nvPr>
            <p:ph type="title"/>
          </p:nvPr>
        </p:nvSpPr>
        <p:spPr>
          <a:xfrm>
            <a:off x="792868" y="474200"/>
            <a:ext cx="7850800" cy="16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About the Conversation</a:t>
            </a:r>
            <a:endParaRPr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6564D25-900F-E041-9BC0-1B48C8119E05}"/>
              </a:ext>
            </a:extLst>
          </p:cNvPr>
          <p:cNvSpPr txBox="1"/>
          <p:nvPr/>
        </p:nvSpPr>
        <p:spPr>
          <a:xfrm>
            <a:off x="1097667" y="2731808"/>
            <a:ext cx="69656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i="0" u="none" strike="noStrike" baseline="0" dirty="0">
                <a:latin typeface="ProximaNova-Bold"/>
              </a:rPr>
              <a:t>1</a:t>
            </a:r>
            <a:r>
              <a:rPr lang="en-US" sz="2400" b="1" i="0" u="none" strike="noStrike" baseline="0" dirty="0">
                <a:latin typeface="ProximaNova-Bold"/>
              </a:rPr>
              <a:t>. </a:t>
            </a:r>
            <a:r>
              <a:rPr lang="en-US" sz="2400" b="1" i="0" u="none" strike="noStrike" baseline="0" dirty="0">
                <a:latin typeface="ProximaNova-Light"/>
              </a:rPr>
              <a:t>Why is Sarah apologizing?</a:t>
            </a:r>
            <a:endParaRPr lang="ar-SA" sz="2400" b="1" i="0" u="none" strike="noStrike" baseline="0" dirty="0">
              <a:latin typeface="ProximaNova-Light"/>
            </a:endParaRPr>
          </a:p>
          <a:p>
            <a:pPr algn="l"/>
            <a:endParaRPr lang="en-US" sz="2400" b="1" i="0" u="none" strike="noStrike" baseline="0" dirty="0"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2. </a:t>
            </a:r>
            <a:r>
              <a:rPr lang="en-US" sz="2400" b="1" i="0" u="none" strike="noStrike" baseline="0" dirty="0">
                <a:latin typeface="ProximaNova-Light"/>
              </a:rPr>
              <a:t>What is Sarah’s excuse?</a:t>
            </a:r>
          </a:p>
          <a:p>
            <a:pPr algn="l"/>
            <a:endParaRPr lang="en-US" sz="2400" b="1" i="0" u="none" strike="noStrike" baseline="0" dirty="0">
              <a:latin typeface="ProximaNova-Light"/>
            </a:endParaRP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3. </a:t>
            </a:r>
            <a:r>
              <a:rPr lang="en-US" sz="2400" b="1" i="0" u="none" strike="noStrike" baseline="0" dirty="0">
                <a:latin typeface="ProximaNova-Light"/>
              </a:rPr>
              <a:t>What is Fatima’s response to</a:t>
            </a:r>
          </a:p>
          <a:p>
            <a:pPr algn="l"/>
            <a:r>
              <a:rPr lang="en-US" sz="2400" b="1" i="0" u="none" strike="noStrike" baseline="0" dirty="0">
                <a:latin typeface="ProximaNova-Light"/>
              </a:rPr>
              <a:t> Sarah’s apologies?</a:t>
            </a:r>
            <a:endParaRPr lang="ar-SA" sz="24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3BE37C1-6722-E50C-546B-347DC9BEDF77}"/>
              </a:ext>
            </a:extLst>
          </p:cNvPr>
          <p:cNvSpPr txBox="1"/>
          <p:nvPr/>
        </p:nvSpPr>
        <p:spPr>
          <a:xfrm>
            <a:off x="4067104" y="2731808"/>
            <a:ext cx="72104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ProximaNova-Light"/>
              </a:rPr>
              <a:t>She’s apologizing for forgetting Fatima’s graduation day.</a:t>
            </a:r>
            <a:endParaRPr lang="ar-S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157AA26-1628-815E-D9FB-C2AEFB81A190}"/>
              </a:ext>
            </a:extLst>
          </p:cNvPr>
          <p:cNvSpPr txBox="1"/>
          <p:nvPr/>
        </p:nvSpPr>
        <p:spPr>
          <a:xfrm>
            <a:off x="3900054" y="3429000"/>
            <a:ext cx="6414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ProximaNova-Light"/>
              </a:rPr>
              <a:t>Sarah was focused on studying for final exams.</a:t>
            </a:r>
            <a:endParaRPr lang="ar-S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2A6FDAF-78BF-A9E0-8E8A-A3935052362C}"/>
              </a:ext>
            </a:extLst>
          </p:cNvPr>
          <p:cNvSpPr txBox="1"/>
          <p:nvPr/>
        </p:nvSpPr>
        <p:spPr>
          <a:xfrm>
            <a:off x="5157753" y="4234566"/>
            <a:ext cx="6414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accent3">
                    <a:lumMod val="50000"/>
                  </a:schemeClr>
                </a:solidFill>
                <a:latin typeface="ProximaNova-Light"/>
              </a:rPr>
              <a:t>Fatima doesn’t mind. She tells Sarah not to worry about it.</a:t>
            </a:r>
            <a:endParaRPr lang="ar-SA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>
            <a:spLocks noGrp="1"/>
          </p:cNvSpPr>
          <p:nvPr>
            <p:ph type="title"/>
          </p:nvPr>
        </p:nvSpPr>
        <p:spPr>
          <a:xfrm>
            <a:off x="6410800" y="2969600"/>
            <a:ext cx="4821200" cy="1122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400" dirty="0"/>
              <a:t>Real Talk</a:t>
            </a:r>
            <a:endParaRPr sz="5400" dirty="0"/>
          </a:p>
        </p:txBody>
      </p:sp>
      <p:sp>
        <p:nvSpPr>
          <p:cNvPr id="553" name="Google Shape;553;p40"/>
          <p:cNvSpPr txBox="1">
            <a:spLocks noGrp="1"/>
          </p:cNvSpPr>
          <p:nvPr>
            <p:ph type="subTitle" idx="1"/>
          </p:nvPr>
        </p:nvSpPr>
        <p:spPr>
          <a:xfrm flipH="1">
            <a:off x="7738400" y="4092000"/>
            <a:ext cx="3493600" cy="20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Learn &amp; Practice</a:t>
            </a:r>
            <a:endParaRPr dirty="0"/>
          </a:p>
        </p:txBody>
      </p:sp>
      <p:sp>
        <p:nvSpPr>
          <p:cNvPr id="554" name="Google Shape;554;p40"/>
          <p:cNvSpPr txBox="1">
            <a:spLocks noGrp="1"/>
          </p:cNvSpPr>
          <p:nvPr>
            <p:ph type="title" idx="2"/>
          </p:nvPr>
        </p:nvSpPr>
        <p:spPr>
          <a:xfrm>
            <a:off x="-102808" y="587700"/>
            <a:ext cx="4306800" cy="164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8782689"/>
      </p:ext>
    </p:extLst>
  </p:cSld>
  <p:clrMapOvr>
    <a:masterClrMapping/>
  </p:clrMapOvr>
</p:sld>
</file>

<file path=ppt/theme/theme1.xml><?xml version="1.0" encoding="utf-8"?>
<a:theme xmlns:a="http://schemas.openxmlformats.org/drawingml/2006/main" name="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gnancy Breakthrough by Slidesgo">
  <a:themeElements>
    <a:clrScheme name="Simple Light">
      <a:dk1>
        <a:srgbClr val="434343"/>
      </a:dk1>
      <a:lt1>
        <a:srgbClr val="F2F2F2"/>
      </a:lt1>
      <a:dk2>
        <a:srgbClr val="595959"/>
      </a:dk2>
      <a:lt2>
        <a:srgbClr val="EE8C94"/>
      </a:lt2>
      <a:accent1>
        <a:srgbClr val="F2F2F2"/>
      </a:accent1>
      <a:accent2>
        <a:srgbClr val="EE8C94"/>
      </a:accent2>
      <a:accent3>
        <a:srgbClr val="AED7E8"/>
      </a:accent3>
      <a:accent4>
        <a:srgbClr val="F2D9CF"/>
      </a:accent4>
      <a:accent5>
        <a:srgbClr val="EE8C94"/>
      </a:accent5>
      <a:accent6>
        <a:srgbClr val="AED7E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304</Words>
  <Application>Microsoft Office PowerPoint</Application>
  <PresentationFormat>شاشة عريضة</PresentationFormat>
  <Paragraphs>60</Paragraphs>
  <Slides>15</Slides>
  <Notes>15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32" baseType="lpstr">
      <vt:lpstr>Arial</vt:lpstr>
      <vt:lpstr>Assistant</vt:lpstr>
      <vt:lpstr>Assistant ExtraLight</vt:lpstr>
      <vt:lpstr>Calibri</vt:lpstr>
      <vt:lpstr>Maiandra GD</vt:lpstr>
      <vt:lpstr>Marvel</vt:lpstr>
      <vt:lpstr>Nunito Light</vt:lpstr>
      <vt:lpstr>ProximaNova-Bold</vt:lpstr>
      <vt:lpstr>ProximaNovaExCn-Regular</vt:lpstr>
      <vt:lpstr>ProximaNova-Light</vt:lpstr>
      <vt:lpstr>ProximaNova-Semibold</vt:lpstr>
      <vt:lpstr>PT Serif</vt:lpstr>
      <vt:lpstr>Raleway Thin</vt:lpstr>
      <vt:lpstr>Roboto Condensed Light</vt:lpstr>
      <vt:lpstr>Thasadith</vt:lpstr>
      <vt:lpstr>Pregnancy Breakthrough by Slidesgo</vt:lpstr>
      <vt:lpstr>1_Pregnancy Breakthrough by Slidesgo</vt:lpstr>
      <vt:lpstr>7 Everyone Makes Mistakes    CONVERSATION       P. 100  </vt:lpstr>
      <vt:lpstr>LESSON CONTENT</vt:lpstr>
      <vt:lpstr>conversation</vt:lpstr>
      <vt:lpstr>DESRCIBE THE PICTURE</vt:lpstr>
      <vt:lpstr>Listen and find out!</vt:lpstr>
      <vt:lpstr>Listen and read!</vt:lpstr>
      <vt:lpstr>Answer</vt:lpstr>
      <vt:lpstr>About the Conversation</vt:lpstr>
      <vt:lpstr>Real Talk</vt:lpstr>
      <vt:lpstr>Real Talk</vt:lpstr>
      <vt:lpstr>Let’s Practice!</vt:lpstr>
      <vt:lpstr>Your Turn</vt:lpstr>
      <vt:lpstr>عرض تقديمي في PowerPoint</vt:lpstr>
      <vt:lpstr>Your Task</vt:lpstr>
      <vt:lpstr>Have a Nice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Everyone Makes Mistakes    CONVERSATION       P. 100 - 101 </dc:title>
  <dc:creator>Nora M</dc:creator>
  <cp:lastModifiedBy>Nora M</cp:lastModifiedBy>
  <cp:revision>4</cp:revision>
  <dcterms:created xsi:type="dcterms:W3CDTF">2023-11-03T09:15:43Z</dcterms:created>
  <dcterms:modified xsi:type="dcterms:W3CDTF">2023-11-13T10:50:27Z</dcterms:modified>
</cp:coreProperties>
</file>