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14"/>
  </p:notesMasterIdLst>
  <p:sldIdLst>
    <p:sldId id="258" r:id="rId2"/>
    <p:sldId id="260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73621ED8-F495-3046-A43A-EB7573B8426E}" type="datetimeFigureOut">
              <a:rPr lang="ar-SA" smtClean="0"/>
              <a:t>30 جمادى الأولى، 1443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7E8779D-759C-EA47-B4BD-4CFC8B184B8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93657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8779D-759C-EA47-B4BD-4CFC8B184B85}" type="slidenum">
              <a:rPr lang="ar-SA" smtClean="0"/>
              <a:t>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006707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8779D-759C-EA47-B4BD-4CFC8B184B85}" type="slidenum">
              <a:rPr lang="ar-SA" smtClean="0"/>
              <a:t>10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006707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8779D-759C-EA47-B4BD-4CFC8B184B85}" type="slidenum">
              <a:rPr lang="ar-SA" smtClean="0"/>
              <a:t>11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006707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8779D-759C-EA47-B4BD-4CFC8B184B85}" type="slidenum">
              <a:rPr lang="ar-SA" smtClean="0"/>
              <a:t>12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00670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8779D-759C-EA47-B4BD-4CFC8B184B85}" type="slidenum">
              <a:rPr lang="ar-SA" smtClean="0"/>
              <a:t>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00670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8779D-759C-EA47-B4BD-4CFC8B184B85}" type="slidenum">
              <a:rPr lang="ar-SA" smtClean="0"/>
              <a:t>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00670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8779D-759C-EA47-B4BD-4CFC8B184B85}" type="slidenum">
              <a:rPr lang="ar-SA" smtClean="0"/>
              <a:t>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00670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8779D-759C-EA47-B4BD-4CFC8B184B85}" type="slidenum">
              <a:rPr lang="ar-SA" smtClean="0"/>
              <a:t>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006707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8779D-759C-EA47-B4BD-4CFC8B184B85}" type="slidenum">
              <a:rPr lang="ar-SA" smtClean="0"/>
              <a:t>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006707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8779D-759C-EA47-B4BD-4CFC8B184B85}" type="slidenum">
              <a:rPr lang="ar-SA" smtClean="0"/>
              <a:t>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006707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8779D-759C-EA47-B4BD-4CFC8B184B85}" type="slidenum">
              <a:rPr lang="ar-SA" smtClean="0"/>
              <a:t>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006707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8779D-759C-EA47-B4BD-4CFC8B184B85}" type="slidenum">
              <a:rPr lang="ar-SA" smtClean="0"/>
              <a:t>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00670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76597F7-9F12-2A44-B788-104F830A41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00CACD65-3EF1-0949-AE8C-5DDC3CF5C0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EAFF647-B53A-2B47-85C0-126C4911D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C6C1D-AF42-564B-BAA8-3FB79CA35295}" type="datetimeFigureOut">
              <a:rPr lang="ar-SA" smtClean="0"/>
              <a:t>30 جمادى الأولى،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124B70A-15A9-F145-8934-E536DC26A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9009127-1FB6-EB40-8F1A-F4D37E9F0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85515-C5DC-C84F-9064-D70F27BA9F4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04384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40D38E7-8373-2540-AE40-7B30B1778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6F4FF0C0-4CCA-6647-91F3-BD85BCEC46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E531D3F-0BD0-9643-A063-9C395267B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C6C1D-AF42-564B-BAA8-3FB79CA35295}" type="datetimeFigureOut">
              <a:rPr lang="ar-SA" smtClean="0"/>
              <a:t>30 جمادى الأولى،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F83A11E-DA43-7B47-A14C-848D1115B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289EBC8-36AD-804F-81E3-844BE4055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85515-C5DC-C84F-9064-D70F27BA9F4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82870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6B32E14D-5700-884E-A506-D867E35FC1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0F47BBC9-0FAB-D846-BD15-861C9B8066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C5CE1CE-CFD9-6A49-ABF5-AB83B60B3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C6C1D-AF42-564B-BAA8-3FB79CA35295}" type="datetimeFigureOut">
              <a:rPr lang="ar-SA" smtClean="0"/>
              <a:t>30 جمادى الأولى،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F6D2BD3-A580-B943-8F09-5E2B7E4AC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97951ED-AFC5-884A-98D2-F7238255C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85515-C5DC-C84F-9064-D70F27BA9F4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94974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063AA26-490C-114D-BFD5-63178A6A4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D05F3C3-E432-A34E-9FD0-6325A5679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35E25EA-8420-2C46-80E7-F10D42876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C6C1D-AF42-564B-BAA8-3FB79CA35295}" type="datetimeFigureOut">
              <a:rPr lang="ar-SA" smtClean="0"/>
              <a:t>30 جمادى الأولى،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0C32FC3-AA59-F842-A15A-99465C04F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F4578F5-DCA7-4A41-9D68-4BFB50FF6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85515-C5DC-C84F-9064-D70F27BA9F4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97984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A9FBCCA-6C81-7442-B6E3-610024DDF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B01BAA9-CE79-B54C-B9AC-8D1BE2D3E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44B8811-7D17-F84B-977F-87D26BB34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C6C1D-AF42-564B-BAA8-3FB79CA35295}" type="datetimeFigureOut">
              <a:rPr lang="ar-SA" smtClean="0"/>
              <a:t>30 جمادى الأولى،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E4A64B1-25AD-0C48-B334-8ACFDD99E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672BF0E-C8EA-A044-8C16-D51DB8F8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85515-C5DC-C84F-9064-D70F27BA9F4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71381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2B408AB-8CBA-1F40-978D-C652485C4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5581FD5-5BFA-5148-A8E1-C55C15DE2C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730F54FA-CBA0-C04D-8D8F-53C4747F12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925ABB6-AF62-F74E-B854-EDA135EFA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C6C1D-AF42-564B-BAA8-3FB79CA35295}" type="datetimeFigureOut">
              <a:rPr lang="ar-SA" smtClean="0"/>
              <a:t>30 جمادى الأولى، 1443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C9E4B43-660C-D940-A573-BC4E963B8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62FB7F0-7C64-914D-85E6-7DF808D17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85515-C5DC-C84F-9064-D70F27BA9F4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66646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409FADC-060C-414D-8288-C7DD9A26A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63371569-2D8E-7E44-85B3-8EC0352EF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740EE539-1E6B-5E4B-BC50-7A9162AD25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94A7284E-1B38-F64D-B66E-3F095502F9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08C0DE0C-D400-AA42-9E89-AFD20BB97E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BC71134F-8F48-F94E-8ACA-3CB43A7F6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C6C1D-AF42-564B-BAA8-3FB79CA35295}" type="datetimeFigureOut">
              <a:rPr lang="ar-SA" smtClean="0"/>
              <a:t>30 جمادى الأولى، 1443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D84EEB27-BF13-0144-B0AD-E8E9074C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A4B76CFE-AA65-1448-954D-131AF2B4F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85515-C5DC-C84F-9064-D70F27BA9F4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11875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501019B-2556-A648-827E-42C6C8820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941C6776-87FE-BA49-BC4C-18A5ABC2B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C6C1D-AF42-564B-BAA8-3FB79CA35295}" type="datetimeFigureOut">
              <a:rPr lang="ar-SA" smtClean="0"/>
              <a:t>30 جمادى الأولى، 1443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D32DCD39-2B7D-6B47-B4AC-394EB44AE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28163CBF-E973-C049-AC0F-CCB1BFB4B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85515-C5DC-C84F-9064-D70F27BA9F4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91824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BD0BB621-0EF5-6440-82D4-C64D61761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C6C1D-AF42-564B-BAA8-3FB79CA35295}" type="datetimeFigureOut">
              <a:rPr lang="ar-SA" smtClean="0"/>
              <a:t>30 جمادى الأولى، 1443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C36DBC8D-AA9B-5C44-A00C-AC753F122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BAB59B1A-8A50-8946-9064-7CA3A721B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85515-C5DC-C84F-9064-D70F27BA9F4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32609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CBC70F0-ACD6-5B48-BB39-3379EE106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2EA2C9A-9A66-7D43-B104-FBBB2C8CF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0519FAEF-84B9-9B41-A691-EA7CFFFFC3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57AC43E-59AD-DA45-A0C4-7E5E894CA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C6C1D-AF42-564B-BAA8-3FB79CA35295}" type="datetimeFigureOut">
              <a:rPr lang="ar-SA" smtClean="0"/>
              <a:t>30 جمادى الأولى، 1443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FAFB39E-73C2-F545-8BDC-3ADB3958C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5D0CFCD-B520-0B47-BFFF-AB22283CD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85515-C5DC-C84F-9064-D70F27BA9F4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6171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BE16458-C09F-FC47-8595-628AFDB30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F47CD6E0-F561-0D4D-BC3A-DE5A945420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080F82C5-95B3-BE44-A1E6-1B90B7AFCB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C40011D-7FC7-FD4B-BA14-9CE4F8A3B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C6C1D-AF42-564B-BAA8-3FB79CA35295}" type="datetimeFigureOut">
              <a:rPr lang="ar-SA" smtClean="0"/>
              <a:t>30 جمادى الأولى، 1443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1B154633-F94D-354A-BEF9-D5E85BB13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7C55B18-542C-5B49-BE13-BF5CB6360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85515-C5DC-C84F-9064-D70F27BA9F4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59871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DA1B957B-EB7F-8E44-84A2-479B8E10A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74FBFE0-9959-F841-8F10-51C1A07FA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D6C757C-6F4B-CA46-923D-E001C159EE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C6C1D-AF42-564B-BAA8-3FB79CA35295}" type="datetimeFigureOut">
              <a:rPr lang="ar-SA" smtClean="0"/>
              <a:t>30 جمادى الأولى،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BA5BDAB-4D8E-4045-B835-5E066CCF9B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96D4D4C-1935-7341-B726-4843BB5842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B85515-C5DC-C84F-9064-D70F27BA9F4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83141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صورة 6">
            <a:extLst>
              <a:ext uri="{FF2B5EF4-FFF2-40B4-BE49-F238E27FC236}">
                <a16:creationId xmlns:a16="http://schemas.microsoft.com/office/drawing/2014/main" id="{0448059B-C71B-4F44-A335-AA44D648E0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889" y="-18367"/>
            <a:ext cx="2983098" cy="1350989"/>
          </a:xfrm>
          <a:prstGeom prst="rect">
            <a:avLst/>
          </a:prstGeom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CEC2C7D7-D8ED-8B4B-B289-6AC12DA678AF}"/>
              </a:ext>
            </a:extLst>
          </p:cNvPr>
          <p:cNvSpPr txBox="1"/>
          <p:nvPr/>
        </p:nvSpPr>
        <p:spPr>
          <a:xfrm>
            <a:off x="5179457" y="6002811"/>
            <a:ext cx="61051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dirty="0"/>
              <a:t>معلمة المادة : أ /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1A5A28C4-971D-8C4E-81E5-BB7DA5945FEC}"/>
              </a:ext>
            </a:extLst>
          </p:cNvPr>
          <p:cNvSpPr txBox="1"/>
          <p:nvPr/>
        </p:nvSpPr>
        <p:spPr>
          <a:xfrm>
            <a:off x="3211192" y="2322681"/>
            <a:ext cx="610518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800" dirty="0"/>
              <a:t>ملف الفهم القرائي </a:t>
            </a:r>
          </a:p>
          <a:p>
            <a:pPr algn="ctr"/>
            <a:r>
              <a:rPr lang="ar-SA" sz="4800" dirty="0"/>
              <a:t>الفصل الدراسي الثاني  </a:t>
            </a:r>
          </a:p>
          <a:p>
            <a:pPr algn="ctr"/>
            <a:r>
              <a:rPr lang="ar-SA" sz="4800" dirty="0"/>
              <a:t>عام١٤٤٢-١٤٤٣هـ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90E14D5F-6BDA-5249-BC2F-F319A0F567EE}"/>
              </a:ext>
            </a:extLst>
          </p:cNvPr>
          <p:cNvSpPr txBox="1"/>
          <p:nvPr/>
        </p:nvSpPr>
        <p:spPr>
          <a:xfrm>
            <a:off x="5790804" y="186649"/>
            <a:ext cx="61051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dirty="0"/>
              <a:t>المملكة العربية السعودية </a:t>
            </a:r>
          </a:p>
          <a:p>
            <a:r>
              <a:rPr lang="ar-SA" dirty="0"/>
              <a:t>وزارة التعليم </a:t>
            </a:r>
          </a:p>
          <a:p>
            <a:r>
              <a:rPr lang="ar-SA" dirty="0"/>
              <a:t>إدارة تعليم الطائف</a:t>
            </a:r>
          </a:p>
          <a:p>
            <a:r>
              <a:rPr lang="ar-SA" dirty="0"/>
              <a:t>المدرسة : </a:t>
            </a:r>
          </a:p>
        </p:txBody>
      </p:sp>
    </p:spTree>
    <p:extLst>
      <p:ext uri="{BB962C8B-B14F-4D97-AF65-F5344CB8AC3E}">
        <p14:creationId xmlns:p14="http://schemas.microsoft.com/office/powerpoint/2010/main" val="12972308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صورة 6">
            <a:extLst>
              <a:ext uri="{FF2B5EF4-FFF2-40B4-BE49-F238E27FC236}">
                <a16:creationId xmlns:a16="http://schemas.microsoft.com/office/drawing/2014/main" id="{0448059B-C71B-4F44-A335-AA44D648E0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889" y="-18367"/>
            <a:ext cx="2983098" cy="1350989"/>
          </a:xfrm>
          <a:prstGeom prst="rect">
            <a:avLst/>
          </a:prstGeom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CEC2C7D7-D8ED-8B4B-B289-6AC12DA678AF}"/>
              </a:ext>
            </a:extLst>
          </p:cNvPr>
          <p:cNvSpPr txBox="1"/>
          <p:nvPr/>
        </p:nvSpPr>
        <p:spPr>
          <a:xfrm>
            <a:off x="5179457" y="6002811"/>
            <a:ext cx="61051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dirty="0"/>
              <a:t>معلمة المادة : أ / 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1A5A28C4-971D-8C4E-81E5-BB7DA5945FEC}"/>
              </a:ext>
            </a:extLst>
          </p:cNvPr>
          <p:cNvSpPr txBox="1"/>
          <p:nvPr/>
        </p:nvSpPr>
        <p:spPr>
          <a:xfrm>
            <a:off x="2204442" y="1300327"/>
            <a:ext cx="61051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dirty="0"/>
              <a:t>الأسبوع التاسع   –الفصل الثاني –الفهم القرائي 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90E14D5F-6BDA-5249-BC2F-F319A0F567EE}"/>
              </a:ext>
            </a:extLst>
          </p:cNvPr>
          <p:cNvSpPr txBox="1"/>
          <p:nvPr/>
        </p:nvSpPr>
        <p:spPr>
          <a:xfrm>
            <a:off x="5790804" y="186649"/>
            <a:ext cx="61051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dirty="0"/>
              <a:t>المملكة العربية السعودية </a:t>
            </a:r>
          </a:p>
          <a:p>
            <a:r>
              <a:rPr lang="ar-SA" dirty="0"/>
              <a:t>وزارة التعليم </a:t>
            </a:r>
          </a:p>
          <a:p>
            <a:r>
              <a:rPr lang="ar-SA" dirty="0"/>
              <a:t>إدارة تعليم الطائف</a:t>
            </a:r>
          </a:p>
          <a:p>
            <a:r>
              <a:rPr lang="ar-SA" dirty="0"/>
              <a:t>المدرسة : </a:t>
            </a:r>
          </a:p>
        </p:txBody>
      </p:sp>
      <p:graphicFrame>
        <p:nvGraphicFramePr>
          <p:cNvPr id="2" name="جدول 2">
            <a:extLst>
              <a:ext uri="{FF2B5EF4-FFF2-40B4-BE49-F238E27FC236}">
                <a16:creationId xmlns:a16="http://schemas.microsoft.com/office/drawing/2014/main" id="{BB0F8C00-85AC-FC4B-A153-7976BF45D2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2186882"/>
              </p:ext>
            </p:extLst>
          </p:nvPr>
        </p:nvGraphicFramePr>
        <p:xfrm>
          <a:off x="2175586" y="1998510"/>
          <a:ext cx="7888824" cy="3917652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629608">
                  <a:extLst>
                    <a:ext uri="{9D8B030D-6E8A-4147-A177-3AD203B41FA5}">
                      <a16:colId xmlns:a16="http://schemas.microsoft.com/office/drawing/2014/main" val="4128517485"/>
                    </a:ext>
                  </a:extLst>
                </a:gridCol>
                <a:gridCol w="2629608">
                  <a:extLst>
                    <a:ext uri="{9D8B030D-6E8A-4147-A177-3AD203B41FA5}">
                      <a16:colId xmlns:a16="http://schemas.microsoft.com/office/drawing/2014/main" val="1763342848"/>
                    </a:ext>
                  </a:extLst>
                </a:gridCol>
                <a:gridCol w="2629608">
                  <a:extLst>
                    <a:ext uri="{9D8B030D-6E8A-4147-A177-3AD203B41FA5}">
                      <a16:colId xmlns:a16="http://schemas.microsoft.com/office/drawing/2014/main" val="906925417"/>
                    </a:ext>
                  </a:extLst>
                </a:gridCol>
              </a:tblGrid>
              <a:tr h="979413">
                <a:tc>
                  <a:txBody>
                    <a:bodyPr/>
                    <a:lstStyle/>
                    <a:p>
                      <a:pPr rtl="1"/>
                      <a:r>
                        <a:rPr lang="ar-SA" sz="2400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االدرس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الشواهد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967573"/>
                  </a:ext>
                </a:extLst>
              </a:tr>
              <a:tr h="979413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الخامس </a:t>
                      </a:r>
                    </a:p>
                    <a:p>
                      <a:pPr rtl="1"/>
                      <a:r>
                        <a:rPr lang="ar-SA" dirty="0"/>
                        <a:t>٥-٢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أالكسور المتكافئة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8282786"/>
                  </a:ext>
                </a:extLst>
              </a:tr>
              <a:tr h="979413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السادس </a:t>
                      </a:r>
                    </a:p>
                    <a:p>
                      <a:pPr rtl="1"/>
                      <a:r>
                        <a:rPr lang="ar-SA" dirty="0"/>
                        <a:t>٦-١</a:t>
                      </a:r>
                    </a:p>
                    <a:p>
                      <a:pPr rtl="1"/>
                      <a:r>
                        <a:rPr lang="ar-SA" dirty="0"/>
                        <a:t>٦-٢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ضرب الكسور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0726348"/>
                  </a:ext>
                </a:extLst>
              </a:tr>
              <a:tr h="979413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563948"/>
                  </a:ext>
                </a:extLst>
              </a:tr>
            </a:tbl>
          </a:graphicData>
        </a:graphic>
      </p:graphicFrame>
      <p:pic>
        <p:nvPicPr>
          <p:cNvPr id="3" name="صورة 3">
            <a:extLst>
              <a:ext uri="{FF2B5EF4-FFF2-40B4-BE49-F238E27FC236}">
                <a16:creationId xmlns:a16="http://schemas.microsoft.com/office/drawing/2014/main" id="{932EC845-DC05-2546-8EC9-A7AAD84EF02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556948" y="4573214"/>
            <a:ext cx="1784450" cy="911371"/>
          </a:xfrm>
          <a:prstGeom prst="rect">
            <a:avLst/>
          </a:prstGeom>
        </p:spPr>
      </p:pic>
      <p:pic>
        <p:nvPicPr>
          <p:cNvPr id="4" name="صورة 4">
            <a:extLst>
              <a:ext uri="{FF2B5EF4-FFF2-40B4-BE49-F238E27FC236}">
                <a16:creationId xmlns:a16="http://schemas.microsoft.com/office/drawing/2014/main" id="{5AB77135-C65C-A149-B86F-9DCB08ED69B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374240" y="3301236"/>
            <a:ext cx="1967158" cy="91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8944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صورة 6">
            <a:extLst>
              <a:ext uri="{FF2B5EF4-FFF2-40B4-BE49-F238E27FC236}">
                <a16:creationId xmlns:a16="http://schemas.microsoft.com/office/drawing/2014/main" id="{0448059B-C71B-4F44-A335-AA44D648E0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889" y="-18367"/>
            <a:ext cx="2983098" cy="1350989"/>
          </a:xfrm>
          <a:prstGeom prst="rect">
            <a:avLst/>
          </a:prstGeom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CEC2C7D7-D8ED-8B4B-B289-6AC12DA678AF}"/>
              </a:ext>
            </a:extLst>
          </p:cNvPr>
          <p:cNvSpPr txBox="1"/>
          <p:nvPr/>
        </p:nvSpPr>
        <p:spPr>
          <a:xfrm>
            <a:off x="5179457" y="6002811"/>
            <a:ext cx="61051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dirty="0"/>
              <a:t>معلمة المادة : أ / 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1A5A28C4-971D-8C4E-81E5-BB7DA5945FEC}"/>
              </a:ext>
            </a:extLst>
          </p:cNvPr>
          <p:cNvSpPr txBox="1"/>
          <p:nvPr/>
        </p:nvSpPr>
        <p:spPr>
          <a:xfrm>
            <a:off x="2204442" y="1300327"/>
            <a:ext cx="61051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dirty="0"/>
              <a:t>الأسبوع العاشر –الفصل الثاني-الفهم القرائي 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90E14D5F-6BDA-5249-BC2F-F319A0F567EE}"/>
              </a:ext>
            </a:extLst>
          </p:cNvPr>
          <p:cNvSpPr txBox="1"/>
          <p:nvPr/>
        </p:nvSpPr>
        <p:spPr>
          <a:xfrm>
            <a:off x="5790804" y="186649"/>
            <a:ext cx="61051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dirty="0"/>
              <a:t>المملكة العربية السعودية </a:t>
            </a:r>
          </a:p>
          <a:p>
            <a:r>
              <a:rPr lang="ar-SA" dirty="0"/>
              <a:t>وزارة التعليم </a:t>
            </a:r>
          </a:p>
          <a:p>
            <a:r>
              <a:rPr lang="ar-SA" dirty="0"/>
              <a:t>إدارة تعليم الطائف</a:t>
            </a:r>
          </a:p>
          <a:p>
            <a:r>
              <a:rPr lang="ar-SA" dirty="0"/>
              <a:t>المدرسة : </a:t>
            </a:r>
          </a:p>
        </p:txBody>
      </p:sp>
      <p:graphicFrame>
        <p:nvGraphicFramePr>
          <p:cNvPr id="2" name="جدول 2">
            <a:extLst>
              <a:ext uri="{FF2B5EF4-FFF2-40B4-BE49-F238E27FC236}">
                <a16:creationId xmlns:a16="http://schemas.microsoft.com/office/drawing/2014/main" id="{BB0F8C00-85AC-FC4B-A153-7976BF45D2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5166467"/>
              </p:ext>
            </p:extLst>
          </p:nvPr>
        </p:nvGraphicFramePr>
        <p:xfrm>
          <a:off x="2175586" y="1998510"/>
          <a:ext cx="7888824" cy="3917652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629608">
                  <a:extLst>
                    <a:ext uri="{9D8B030D-6E8A-4147-A177-3AD203B41FA5}">
                      <a16:colId xmlns:a16="http://schemas.microsoft.com/office/drawing/2014/main" val="4128517485"/>
                    </a:ext>
                  </a:extLst>
                </a:gridCol>
                <a:gridCol w="2629608">
                  <a:extLst>
                    <a:ext uri="{9D8B030D-6E8A-4147-A177-3AD203B41FA5}">
                      <a16:colId xmlns:a16="http://schemas.microsoft.com/office/drawing/2014/main" val="1763342848"/>
                    </a:ext>
                  </a:extLst>
                </a:gridCol>
                <a:gridCol w="2629608">
                  <a:extLst>
                    <a:ext uri="{9D8B030D-6E8A-4147-A177-3AD203B41FA5}">
                      <a16:colId xmlns:a16="http://schemas.microsoft.com/office/drawing/2014/main" val="906925417"/>
                    </a:ext>
                  </a:extLst>
                </a:gridCol>
              </a:tblGrid>
              <a:tr h="979413">
                <a:tc>
                  <a:txBody>
                    <a:bodyPr/>
                    <a:lstStyle/>
                    <a:p>
                      <a:pPr rtl="1"/>
                      <a:r>
                        <a:rPr lang="ar-SA" sz="2400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االدرس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الشواهد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967573"/>
                  </a:ext>
                </a:extLst>
              </a:tr>
              <a:tr h="979413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الخامس </a:t>
                      </a:r>
                    </a:p>
                    <a:p>
                      <a:pPr rtl="1"/>
                      <a:r>
                        <a:rPr lang="ar-SA" dirty="0"/>
                        <a:t>٥-٢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اخطة حل المسألة (البحث عن نمط 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8282786"/>
                  </a:ext>
                </a:extLst>
              </a:tr>
              <a:tr h="979413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السادس </a:t>
                      </a:r>
                    </a:p>
                    <a:p>
                      <a:pPr rtl="1"/>
                      <a:r>
                        <a:rPr lang="ar-SA" dirty="0"/>
                        <a:t>٦-١</a:t>
                      </a:r>
                    </a:p>
                    <a:p>
                      <a:pPr rtl="1"/>
                      <a:r>
                        <a:rPr lang="ar-SA" dirty="0"/>
                        <a:t>٦-٢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قسمة الكسور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0726348"/>
                  </a:ext>
                </a:extLst>
              </a:tr>
              <a:tr h="979413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563948"/>
                  </a:ext>
                </a:extLst>
              </a:tr>
            </a:tbl>
          </a:graphicData>
        </a:graphic>
      </p:graphicFrame>
      <p:pic>
        <p:nvPicPr>
          <p:cNvPr id="3" name="صورة 3">
            <a:extLst>
              <a:ext uri="{FF2B5EF4-FFF2-40B4-BE49-F238E27FC236}">
                <a16:creationId xmlns:a16="http://schemas.microsoft.com/office/drawing/2014/main" id="{932EC845-DC05-2546-8EC9-A7AAD84EF02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556948" y="4775265"/>
            <a:ext cx="1784450" cy="934838"/>
          </a:xfrm>
          <a:prstGeom prst="rect">
            <a:avLst/>
          </a:prstGeom>
        </p:spPr>
      </p:pic>
      <p:pic>
        <p:nvPicPr>
          <p:cNvPr id="4" name="صورة 4">
            <a:extLst>
              <a:ext uri="{FF2B5EF4-FFF2-40B4-BE49-F238E27FC236}">
                <a16:creationId xmlns:a16="http://schemas.microsoft.com/office/drawing/2014/main" id="{5AB77135-C65C-A149-B86F-9DCB08ED69B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996362" y="3112626"/>
            <a:ext cx="1089419" cy="125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5840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صورة 6">
            <a:extLst>
              <a:ext uri="{FF2B5EF4-FFF2-40B4-BE49-F238E27FC236}">
                <a16:creationId xmlns:a16="http://schemas.microsoft.com/office/drawing/2014/main" id="{0448059B-C71B-4F44-A335-AA44D648E0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889" y="-18367"/>
            <a:ext cx="2983098" cy="1350989"/>
          </a:xfrm>
          <a:prstGeom prst="rect">
            <a:avLst/>
          </a:prstGeom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CEC2C7D7-D8ED-8B4B-B289-6AC12DA678AF}"/>
              </a:ext>
            </a:extLst>
          </p:cNvPr>
          <p:cNvSpPr txBox="1"/>
          <p:nvPr/>
        </p:nvSpPr>
        <p:spPr>
          <a:xfrm>
            <a:off x="5179457" y="6002811"/>
            <a:ext cx="61051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dirty="0"/>
              <a:t>معلمة المادة : أ /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1A5A28C4-971D-8C4E-81E5-BB7DA5945FEC}"/>
              </a:ext>
            </a:extLst>
          </p:cNvPr>
          <p:cNvSpPr txBox="1"/>
          <p:nvPr/>
        </p:nvSpPr>
        <p:spPr>
          <a:xfrm>
            <a:off x="2204442" y="1300327"/>
            <a:ext cx="61051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dirty="0"/>
              <a:t>الأسبوع الحادي عشر   –الفصل الثاني–الفهم القرائي 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90E14D5F-6BDA-5249-BC2F-F319A0F567EE}"/>
              </a:ext>
            </a:extLst>
          </p:cNvPr>
          <p:cNvSpPr txBox="1"/>
          <p:nvPr/>
        </p:nvSpPr>
        <p:spPr>
          <a:xfrm>
            <a:off x="5790804" y="186649"/>
            <a:ext cx="61051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dirty="0"/>
              <a:t>المملكة العربية السعودية </a:t>
            </a:r>
          </a:p>
          <a:p>
            <a:r>
              <a:rPr lang="ar-SA" dirty="0"/>
              <a:t>وزارة التعليم </a:t>
            </a:r>
          </a:p>
          <a:p>
            <a:r>
              <a:rPr lang="ar-SA" dirty="0"/>
              <a:t>إدارة تعليم الطائف</a:t>
            </a:r>
          </a:p>
          <a:p>
            <a:r>
              <a:rPr lang="ar-SA" dirty="0"/>
              <a:t>المدرسة </a:t>
            </a:r>
          </a:p>
        </p:txBody>
      </p:sp>
      <p:graphicFrame>
        <p:nvGraphicFramePr>
          <p:cNvPr id="2" name="جدول 2">
            <a:extLst>
              <a:ext uri="{FF2B5EF4-FFF2-40B4-BE49-F238E27FC236}">
                <a16:creationId xmlns:a16="http://schemas.microsoft.com/office/drawing/2014/main" id="{BB0F8C00-85AC-FC4B-A153-7976BF45D2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92887"/>
              </p:ext>
            </p:extLst>
          </p:nvPr>
        </p:nvGraphicFramePr>
        <p:xfrm>
          <a:off x="2175586" y="1998510"/>
          <a:ext cx="7888824" cy="3917652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629608">
                  <a:extLst>
                    <a:ext uri="{9D8B030D-6E8A-4147-A177-3AD203B41FA5}">
                      <a16:colId xmlns:a16="http://schemas.microsoft.com/office/drawing/2014/main" val="4128517485"/>
                    </a:ext>
                  </a:extLst>
                </a:gridCol>
                <a:gridCol w="2629608">
                  <a:extLst>
                    <a:ext uri="{9D8B030D-6E8A-4147-A177-3AD203B41FA5}">
                      <a16:colId xmlns:a16="http://schemas.microsoft.com/office/drawing/2014/main" val="1763342848"/>
                    </a:ext>
                  </a:extLst>
                </a:gridCol>
                <a:gridCol w="2629608">
                  <a:extLst>
                    <a:ext uri="{9D8B030D-6E8A-4147-A177-3AD203B41FA5}">
                      <a16:colId xmlns:a16="http://schemas.microsoft.com/office/drawing/2014/main" val="906925417"/>
                    </a:ext>
                  </a:extLst>
                </a:gridCol>
              </a:tblGrid>
              <a:tr h="979413">
                <a:tc>
                  <a:txBody>
                    <a:bodyPr/>
                    <a:lstStyle/>
                    <a:p>
                      <a:pPr rtl="1"/>
                      <a:r>
                        <a:rPr lang="ar-SA" sz="2400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االدرس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الشواهد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967573"/>
                  </a:ext>
                </a:extLst>
              </a:tr>
              <a:tr h="979413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الخامس </a:t>
                      </a:r>
                    </a:p>
                    <a:p>
                      <a:pPr rtl="1"/>
                      <a:r>
                        <a:rPr lang="ar-SA" dirty="0"/>
                        <a:t>٥-٢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مقارنة الكسور الاعتيادية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8282786"/>
                  </a:ext>
                </a:extLst>
              </a:tr>
              <a:tr h="979413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السادس </a:t>
                      </a:r>
                    </a:p>
                    <a:p>
                      <a:pPr rtl="1"/>
                      <a:r>
                        <a:rPr lang="ar-SA" dirty="0"/>
                        <a:t>٦-١</a:t>
                      </a:r>
                    </a:p>
                    <a:p>
                      <a:pPr rtl="1"/>
                      <a:r>
                        <a:rPr lang="ar-SA" dirty="0"/>
                        <a:t>٦-٢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قسمة الأعداد الكسرية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0726348"/>
                  </a:ext>
                </a:extLst>
              </a:tr>
              <a:tr h="979413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563948"/>
                  </a:ext>
                </a:extLst>
              </a:tr>
            </a:tbl>
          </a:graphicData>
        </a:graphic>
      </p:graphicFrame>
      <p:pic>
        <p:nvPicPr>
          <p:cNvPr id="3" name="صورة 3">
            <a:extLst>
              <a:ext uri="{FF2B5EF4-FFF2-40B4-BE49-F238E27FC236}">
                <a16:creationId xmlns:a16="http://schemas.microsoft.com/office/drawing/2014/main" id="{932EC845-DC05-2546-8EC9-A7AAD84EF02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608281" y="4276235"/>
            <a:ext cx="1511260" cy="1222391"/>
          </a:xfrm>
          <a:prstGeom prst="rect">
            <a:avLst/>
          </a:prstGeom>
        </p:spPr>
      </p:pic>
      <p:pic>
        <p:nvPicPr>
          <p:cNvPr id="4" name="صورة 4">
            <a:extLst>
              <a:ext uri="{FF2B5EF4-FFF2-40B4-BE49-F238E27FC236}">
                <a16:creationId xmlns:a16="http://schemas.microsoft.com/office/drawing/2014/main" id="{5AB77135-C65C-A149-B86F-9DCB08ED69B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706372" y="2960509"/>
            <a:ext cx="1307547" cy="122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984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صورة 6">
            <a:extLst>
              <a:ext uri="{FF2B5EF4-FFF2-40B4-BE49-F238E27FC236}">
                <a16:creationId xmlns:a16="http://schemas.microsoft.com/office/drawing/2014/main" id="{0448059B-C71B-4F44-A335-AA44D648E0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889" y="-18367"/>
            <a:ext cx="2983098" cy="1350989"/>
          </a:xfrm>
          <a:prstGeom prst="rect">
            <a:avLst/>
          </a:prstGeom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CEC2C7D7-D8ED-8B4B-B289-6AC12DA678AF}"/>
              </a:ext>
            </a:extLst>
          </p:cNvPr>
          <p:cNvSpPr txBox="1"/>
          <p:nvPr/>
        </p:nvSpPr>
        <p:spPr>
          <a:xfrm>
            <a:off x="5179457" y="6002811"/>
            <a:ext cx="61051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dirty="0"/>
              <a:t>معلمة المادة : أ / 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1A5A28C4-971D-8C4E-81E5-BB7DA5945FEC}"/>
              </a:ext>
            </a:extLst>
          </p:cNvPr>
          <p:cNvSpPr txBox="1"/>
          <p:nvPr/>
        </p:nvSpPr>
        <p:spPr>
          <a:xfrm>
            <a:off x="2204442" y="1300327"/>
            <a:ext cx="61051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dirty="0"/>
              <a:t>الأسبوع الأول  –الفصل الثاني  –الفهم القرائي 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90E14D5F-6BDA-5249-BC2F-F319A0F567EE}"/>
              </a:ext>
            </a:extLst>
          </p:cNvPr>
          <p:cNvSpPr txBox="1"/>
          <p:nvPr/>
        </p:nvSpPr>
        <p:spPr>
          <a:xfrm>
            <a:off x="5790804" y="186649"/>
            <a:ext cx="61051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dirty="0"/>
              <a:t>المملكة العربية السعودية </a:t>
            </a:r>
          </a:p>
          <a:p>
            <a:r>
              <a:rPr lang="ar-SA" dirty="0"/>
              <a:t>وزارة التعليم </a:t>
            </a:r>
          </a:p>
          <a:p>
            <a:r>
              <a:rPr lang="ar-SA" dirty="0"/>
              <a:t>إدارة تعليم الطائف</a:t>
            </a:r>
          </a:p>
          <a:p>
            <a:r>
              <a:rPr lang="ar-SA" dirty="0"/>
              <a:t>المدرسة : </a:t>
            </a:r>
          </a:p>
        </p:txBody>
      </p:sp>
      <p:graphicFrame>
        <p:nvGraphicFramePr>
          <p:cNvPr id="2" name="جدول 2">
            <a:extLst>
              <a:ext uri="{FF2B5EF4-FFF2-40B4-BE49-F238E27FC236}">
                <a16:creationId xmlns:a16="http://schemas.microsoft.com/office/drawing/2014/main" id="{BB0F8C00-85AC-FC4B-A153-7976BF45D2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958182"/>
              </p:ext>
            </p:extLst>
          </p:nvPr>
        </p:nvGraphicFramePr>
        <p:xfrm>
          <a:off x="2175586" y="1998510"/>
          <a:ext cx="7888824" cy="3917652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629608">
                  <a:extLst>
                    <a:ext uri="{9D8B030D-6E8A-4147-A177-3AD203B41FA5}">
                      <a16:colId xmlns:a16="http://schemas.microsoft.com/office/drawing/2014/main" val="4128517485"/>
                    </a:ext>
                  </a:extLst>
                </a:gridCol>
                <a:gridCol w="2629608">
                  <a:extLst>
                    <a:ext uri="{9D8B030D-6E8A-4147-A177-3AD203B41FA5}">
                      <a16:colId xmlns:a16="http://schemas.microsoft.com/office/drawing/2014/main" val="1763342848"/>
                    </a:ext>
                  </a:extLst>
                </a:gridCol>
                <a:gridCol w="2629608">
                  <a:extLst>
                    <a:ext uri="{9D8B030D-6E8A-4147-A177-3AD203B41FA5}">
                      <a16:colId xmlns:a16="http://schemas.microsoft.com/office/drawing/2014/main" val="906925417"/>
                    </a:ext>
                  </a:extLst>
                </a:gridCol>
              </a:tblGrid>
              <a:tr h="979413">
                <a:tc>
                  <a:txBody>
                    <a:bodyPr/>
                    <a:lstStyle/>
                    <a:p>
                      <a:pPr rtl="1"/>
                      <a:r>
                        <a:rPr lang="ar-SA" sz="2400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االدرس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الشواهد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967573"/>
                  </a:ext>
                </a:extLst>
              </a:tr>
              <a:tr h="979413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الخامس </a:t>
                      </a:r>
                    </a:p>
                    <a:p>
                      <a:pPr rtl="1"/>
                      <a:r>
                        <a:rPr lang="ar-SA" dirty="0"/>
                        <a:t>٥-٢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عبارات الجمع والطرح الجبرية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8282786"/>
                  </a:ext>
                </a:extLst>
              </a:tr>
              <a:tr h="979413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السادس </a:t>
                      </a:r>
                    </a:p>
                    <a:p>
                      <a:pPr rtl="1"/>
                      <a:r>
                        <a:rPr lang="ar-SA" dirty="0"/>
                        <a:t>٦-١</a:t>
                      </a:r>
                    </a:p>
                    <a:p>
                      <a:pPr rtl="1"/>
                      <a:r>
                        <a:rPr lang="ar-SA" dirty="0"/>
                        <a:t>٦-٢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القاسم المشترك الأكبر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0726348"/>
                  </a:ext>
                </a:extLst>
              </a:tr>
              <a:tr h="979413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563948"/>
                  </a:ext>
                </a:extLst>
              </a:tr>
            </a:tbl>
          </a:graphicData>
        </a:graphic>
      </p:graphicFrame>
      <p:pic>
        <p:nvPicPr>
          <p:cNvPr id="4" name="صورة 4">
            <a:extLst>
              <a:ext uri="{FF2B5EF4-FFF2-40B4-BE49-F238E27FC236}">
                <a16:creationId xmlns:a16="http://schemas.microsoft.com/office/drawing/2014/main" id="{5AB77135-C65C-A149-B86F-9DCB08ED69B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680254" y="2960509"/>
            <a:ext cx="1288405" cy="1222392"/>
          </a:xfrm>
          <a:prstGeom prst="rect">
            <a:avLst/>
          </a:prstGeom>
        </p:spPr>
      </p:pic>
      <p:pic>
        <p:nvPicPr>
          <p:cNvPr id="5" name="صورة 7">
            <a:extLst>
              <a:ext uri="{FF2B5EF4-FFF2-40B4-BE49-F238E27FC236}">
                <a16:creationId xmlns:a16="http://schemas.microsoft.com/office/drawing/2014/main" id="{9E977C4D-8081-3D44-8FCA-2FB7C84F4C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163" y="4352414"/>
            <a:ext cx="1934741" cy="129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392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صورة 6">
            <a:extLst>
              <a:ext uri="{FF2B5EF4-FFF2-40B4-BE49-F238E27FC236}">
                <a16:creationId xmlns:a16="http://schemas.microsoft.com/office/drawing/2014/main" id="{0448059B-C71B-4F44-A335-AA44D648E0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889" y="-18367"/>
            <a:ext cx="2983098" cy="1350989"/>
          </a:xfrm>
          <a:prstGeom prst="rect">
            <a:avLst/>
          </a:prstGeom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CEC2C7D7-D8ED-8B4B-B289-6AC12DA678AF}"/>
              </a:ext>
            </a:extLst>
          </p:cNvPr>
          <p:cNvSpPr txBox="1"/>
          <p:nvPr/>
        </p:nvSpPr>
        <p:spPr>
          <a:xfrm>
            <a:off x="5179457" y="6002811"/>
            <a:ext cx="61051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dirty="0"/>
              <a:t>معلمة المادة : أ / 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1A5A28C4-971D-8C4E-81E5-BB7DA5945FEC}"/>
              </a:ext>
            </a:extLst>
          </p:cNvPr>
          <p:cNvSpPr txBox="1"/>
          <p:nvPr/>
        </p:nvSpPr>
        <p:spPr>
          <a:xfrm>
            <a:off x="2204442" y="1300327"/>
            <a:ext cx="61051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dirty="0"/>
              <a:t>الأسبوع الثاني  –الفصل الثاني –الفهم القرائي 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90E14D5F-6BDA-5249-BC2F-F319A0F567EE}"/>
              </a:ext>
            </a:extLst>
          </p:cNvPr>
          <p:cNvSpPr txBox="1"/>
          <p:nvPr/>
        </p:nvSpPr>
        <p:spPr>
          <a:xfrm>
            <a:off x="5790804" y="186649"/>
            <a:ext cx="61051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dirty="0"/>
              <a:t>المملكة العربية السعودية </a:t>
            </a:r>
          </a:p>
          <a:p>
            <a:r>
              <a:rPr lang="ar-SA" dirty="0"/>
              <a:t>وزارة التعليم </a:t>
            </a:r>
          </a:p>
          <a:p>
            <a:r>
              <a:rPr lang="ar-SA" dirty="0"/>
              <a:t>إدارة تعليم الطائف</a:t>
            </a:r>
          </a:p>
          <a:p>
            <a:r>
              <a:rPr lang="ar-SA" dirty="0"/>
              <a:t>المدرسة : </a:t>
            </a:r>
          </a:p>
        </p:txBody>
      </p:sp>
      <p:graphicFrame>
        <p:nvGraphicFramePr>
          <p:cNvPr id="2" name="جدول 2">
            <a:extLst>
              <a:ext uri="{FF2B5EF4-FFF2-40B4-BE49-F238E27FC236}">
                <a16:creationId xmlns:a16="http://schemas.microsoft.com/office/drawing/2014/main" id="{BB0F8C00-85AC-FC4B-A153-7976BF45D2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1991714"/>
              </p:ext>
            </p:extLst>
          </p:nvPr>
        </p:nvGraphicFramePr>
        <p:xfrm>
          <a:off x="2175586" y="1998510"/>
          <a:ext cx="7888824" cy="3917652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629608">
                  <a:extLst>
                    <a:ext uri="{9D8B030D-6E8A-4147-A177-3AD203B41FA5}">
                      <a16:colId xmlns:a16="http://schemas.microsoft.com/office/drawing/2014/main" val="4128517485"/>
                    </a:ext>
                  </a:extLst>
                </a:gridCol>
                <a:gridCol w="2629608">
                  <a:extLst>
                    <a:ext uri="{9D8B030D-6E8A-4147-A177-3AD203B41FA5}">
                      <a16:colId xmlns:a16="http://schemas.microsoft.com/office/drawing/2014/main" val="1763342848"/>
                    </a:ext>
                  </a:extLst>
                </a:gridCol>
                <a:gridCol w="2629608">
                  <a:extLst>
                    <a:ext uri="{9D8B030D-6E8A-4147-A177-3AD203B41FA5}">
                      <a16:colId xmlns:a16="http://schemas.microsoft.com/office/drawing/2014/main" val="906925417"/>
                    </a:ext>
                  </a:extLst>
                </a:gridCol>
              </a:tblGrid>
              <a:tr h="979413">
                <a:tc>
                  <a:txBody>
                    <a:bodyPr/>
                    <a:lstStyle/>
                    <a:p>
                      <a:pPr rtl="1"/>
                      <a:r>
                        <a:rPr lang="ar-SA" sz="2400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االدرس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الشواهد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967573"/>
                  </a:ext>
                </a:extLst>
              </a:tr>
              <a:tr h="979413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الخامس </a:t>
                      </a:r>
                    </a:p>
                    <a:p>
                      <a:pPr rtl="1"/>
                      <a:r>
                        <a:rPr lang="ar-SA" dirty="0"/>
                        <a:t>٥-٢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استقصاء حل المسألة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8282786"/>
                  </a:ext>
                </a:extLst>
              </a:tr>
              <a:tr h="979413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السادس </a:t>
                      </a:r>
                    </a:p>
                    <a:p>
                      <a:pPr rtl="1"/>
                      <a:r>
                        <a:rPr lang="ar-SA" dirty="0"/>
                        <a:t>٦-١</a:t>
                      </a:r>
                    </a:p>
                    <a:p>
                      <a:pPr rtl="1"/>
                      <a:r>
                        <a:rPr lang="ar-SA" dirty="0"/>
                        <a:t>٦-٢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الأعداد الكسرية والكسور الغير فعلية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0726348"/>
                  </a:ext>
                </a:extLst>
              </a:tr>
              <a:tr h="979413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563948"/>
                  </a:ext>
                </a:extLst>
              </a:tr>
            </a:tbl>
          </a:graphicData>
        </a:graphic>
      </p:graphicFrame>
      <p:pic>
        <p:nvPicPr>
          <p:cNvPr id="3" name="صورة 3">
            <a:extLst>
              <a:ext uri="{FF2B5EF4-FFF2-40B4-BE49-F238E27FC236}">
                <a16:creationId xmlns:a16="http://schemas.microsoft.com/office/drawing/2014/main" id="{932EC845-DC05-2546-8EC9-A7AAD84EF02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369312" y="4413479"/>
            <a:ext cx="2540577" cy="1180296"/>
          </a:xfrm>
          <a:prstGeom prst="rect">
            <a:avLst/>
          </a:prstGeom>
        </p:spPr>
      </p:pic>
      <p:pic>
        <p:nvPicPr>
          <p:cNvPr id="4" name="صورة 4">
            <a:extLst>
              <a:ext uri="{FF2B5EF4-FFF2-40B4-BE49-F238E27FC236}">
                <a16:creationId xmlns:a16="http://schemas.microsoft.com/office/drawing/2014/main" id="{5AB77135-C65C-A149-B86F-9DCB08ED69B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369312" y="2991298"/>
            <a:ext cx="2085541" cy="96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829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صورة 6">
            <a:extLst>
              <a:ext uri="{FF2B5EF4-FFF2-40B4-BE49-F238E27FC236}">
                <a16:creationId xmlns:a16="http://schemas.microsoft.com/office/drawing/2014/main" id="{0448059B-C71B-4F44-A335-AA44D648E0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889" y="-18367"/>
            <a:ext cx="2983098" cy="1350989"/>
          </a:xfrm>
          <a:prstGeom prst="rect">
            <a:avLst/>
          </a:prstGeom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CEC2C7D7-D8ED-8B4B-B289-6AC12DA678AF}"/>
              </a:ext>
            </a:extLst>
          </p:cNvPr>
          <p:cNvSpPr txBox="1"/>
          <p:nvPr/>
        </p:nvSpPr>
        <p:spPr>
          <a:xfrm>
            <a:off x="5179457" y="6002811"/>
            <a:ext cx="61051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dirty="0"/>
              <a:t>معلمة المادة : أ /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1A5A28C4-971D-8C4E-81E5-BB7DA5945FEC}"/>
              </a:ext>
            </a:extLst>
          </p:cNvPr>
          <p:cNvSpPr txBox="1"/>
          <p:nvPr/>
        </p:nvSpPr>
        <p:spPr>
          <a:xfrm>
            <a:off x="2204442" y="1300327"/>
            <a:ext cx="61051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dirty="0"/>
              <a:t>الأسبوع الثالث –الفصل الثاني –الفهم القرائي 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90E14D5F-6BDA-5249-BC2F-F319A0F567EE}"/>
              </a:ext>
            </a:extLst>
          </p:cNvPr>
          <p:cNvSpPr txBox="1"/>
          <p:nvPr/>
        </p:nvSpPr>
        <p:spPr>
          <a:xfrm>
            <a:off x="5790804" y="186649"/>
            <a:ext cx="61051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dirty="0"/>
              <a:t>المملكة العربية السعودية </a:t>
            </a:r>
          </a:p>
          <a:p>
            <a:r>
              <a:rPr lang="ar-SA" dirty="0"/>
              <a:t>وزارة التعليم </a:t>
            </a:r>
          </a:p>
          <a:p>
            <a:r>
              <a:rPr lang="ar-SA" dirty="0"/>
              <a:t>إدارة تعليم الطائف</a:t>
            </a:r>
          </a:p>
          <a:p>
            <a:r>
              <a:rPr lang="ar-SA" dirty="0"/>
              <a:t>المدرسة : </a:t>
            </a:r>
          </a:p>
        </p:txBody>
      </p:sp>
      <p:graphicFrame>
        <p:nvGraphicFramePr>
          <p:cNvPr id="2" name="جدول 2">
            <a:extLst>
              <a:ext uri="{FF2B5EF4-FFF2-40B4-BE49-F238E27FC236}">
                <a16:creationId xmlns:a16="http://schemas.microsoft.com/office/drawing/2014/main" id="{BB0F8C00-85AC-FC4B-A153-7976BF45D2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9461967"/>
              </p:ext>
            </p:extLst>
          </p:nvPr>
        </p:nvGraphicFramePr>
        <p:xfrm>
          <a:off x="2175586" y="1998510"/>
          <a:ext cx="7888824" cy="3917652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629608">
                  <a:extLst>
                    <a:ext uri="{9D8B030D-6E8A-4147-A177-3AD203B41FA5}">
                      <a16:colId xmlns:a16="http://schemas.microsoft.com/office/drawing/2014/main" val="4128517485"/>
                    </a:ext>
                  </a:extLst>
                </a:gridCol>
                <a:gridCol w="2629608">
                  <a:extLst>
                    <a:ext uri="{9D8B030D-6E8A-4147-A177-3AD203B41FA5}">
                      <a16:colId xmlns:a16="http://schemas.microsoft.com/office/drawing/2014/main" val="1763342848"/>
                    </a:ext>
                  </a:extLst>
                </a:gridCol>
                <a:gridCol w="2629608">
                  <a:extLst>
                    <a:ext uri="{9D8B030D-6E8A-4147-A177-3AD203B41FA5}">
                      <a16:colId xmlns:a16="http://schemas.microsoft.com/office/drawing/2014/main" val="906925417"/>
                    </a:ext>
                  </a:extLst>
                </a:gridCol>
              </a:tblGrid>
              <a:tr h="979413">
                <a:tc>
                  <a:txBody>
                    <a:bodyPr/>
                    <a:lstStyle/>
                    <a:p>
                      <a:pPr rtl="1"/>
                      <a:r>
                        <a:rPr lang="ar-SA" sz="2400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االدرس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الشواهد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967573"/>
                  </a:ext>
                </a:extLst>
              </a:tr>
              <a:tr h="979413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الخامس </a:t>
                      </a:r>
                    </a:p>
                    <a:p>
                      <a:pPr rtl="1"/>
                      <a:r>
                        <a:rPr lang="ar-SA" dirty="0"/>
                        <a:t>٥-٢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القسمة والكسور الاعتيادية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8282786"/>
                  </a:ext>
                </a:extLst>
              </a:tr>
              <a:tr h="979413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السادس </a:t>
                      </a:r>
                    </a:p>
                    <a:p>
                      <a:pPr rtl="1"/>
                      <a:r>
                        <a:rPr lang="ar-SA" dirty="0"/>
                        <a:t>٦-١</a:t>
                      </a:r>
                    </a:p>
                    <a:p>
                      <a:pPr rtl="1"/>
                      <a:r>
                        <a:rPr lang="ar-SA" dirty="0"/>
                        <a:t>٦-٢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كتابة الكسور العشرية في صورة كسور اعتيادية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0726348"/>
                  </a:ext>
                </a:extLst>
              </a:tr>
              <a:tr h="979413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563948"/>
                  </a:ext>
                </a:extLst>
              </a:tr>
            </a:tbl>
          </a:graphicData>
        </a:graphic>
      </p:graphicFrame>
      <p:pic>
        <p:nvPicPr>
          <p:cNvPr id="3" name="صورة 3">
            <a:extLst>
              <a:ext uri="{FF2B5EF4-FFF2-40B4-BE49-F238E27FC236}">
                <a16:creationId xmlns:a16="http://schemas.microsoft.com/office/drawing/2014/main" id="{932EC845-DC05-2546-8EC9-A7AAD84EF02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220237" y="4610445"/>
            <a:ext cx="2236638" cy="1115185"/>
          </a:xfrm>
          <a:prstGeom prst="rect">
            <a:avLst/>
          </a:prstGeom>
        </p:spPr>
      </p:pic>
      <p:pic>
        <p:nvPicPr>
          <p:cNvPr id="4" name="صورة 4">
            <a:extLst>
              <a:ext uri="{FF2B5EF4-FFF2-40B4-BE49-F238E27FC236}">
                <a16:creationId xmlns:a16="http://schemas.microsoft.com/office/drawing/2014/main" id="{5AB77135-C65C-A149-B86F-9DCB08ED69B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694840" y="3166409"/>
            <a:ext cx="1645039" cy="109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548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صورة 6">
            <a:extLst>
              <a:ext uri="{FF2B5EF4-FFF2-40B4-BE49-F238E27FC236}">
                <a16:creationId xmlns:a16="http://schemas.microsoft.com/office/drawing/2014/main" id="{0448059B-C71B-4F44-A335-AA44D648E0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889" y="-18367"/>
            <a:ext cx="2983098" cy="1350989"/>
          </a:xfrm>
          <a:prstGeom prst="rect">
            <a:avLst/>
          </a:prstGeom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CEC2C7D7-D8ED-8B4B-B289-6AC12DA678AF}"/>
              </a:ext>
            </a:extLst>
          </p:cNvPr>
          <p:cNvSpPr txBox="1"/>
          <p:nvPr/>
        </p:nvSpPr>
        <p:spPr>
          <a:xfrm>
            <a:off x="5179457" y="6002811"/>
            <a:ext cx="61051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dirty="0"/>
              <a:t>معلمة المادة : أ / 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1A5A28C4-971D-8C4E-81E5-BB7DA5945FEC}"/>
              </a:ext>
            </a:extLst>
          </p:cNvPr>
          <p:cNvSpPr txBox="1"/>
          <p:nvPr/>
        </p:nvSpPr>
        <p:spPr>
          <a:xfrm>
            <a:off x="2204442" y="1300327"/>
            <a:ext cx="61051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dirty="0"/>
              <a:t>الأسبوع الرابع –الفصل الثاني –الفهم القرائي 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90E14D5F-6BDA-5249-BC2F-F319A0F567EE}"/>
              </a:ext>
            </a:extLst>
          </p:cNvPr>
          <p:cNvSpPr txBox="1"/>
          <p:nvPr/>
        </p:nvSpPr>
        <p:spPr>
          <a:xfrm>
            <a:off x="5790804" y="186649"/>
            <a:ext cx="61051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dirty="0"/>
              <a:t>المملكة العربية السعودية </a:t>
            </a:r>
          </a:p>
          <a:p>
            <a:r>
              <a:rPr lang="ar-SA" dirty="0"/>
              <a:t>وزارة التعليم </a:t>
            </a:r>
          </a:p>
          <a:p>
            <a:r>
              <a:rPr lang="ar-SA" dirty="0"/>
              <a:t>إدارة تعليم الطائف</a:t>
            </a:r>
          </a:p>
          <a:p>
            <a:r>
              <a:rPr lang="ar-SA" dirty="0"/>
              <a:t>المدرسة : </a:t>
            </a:r>
          </a:p>
        </p:txBody>
      </p:sp>
      <p:graphicFrame>
        <p:nvGraphicFramePr>
          <p:cNvPr id="2" name="جدول 2">
            <a:extLst>
              <a:ext uri="{FF2B5EF4-FFF2-40B4-BE49-F238E27FC236}">
                <a16:creationId xmlns:a16="http://schemas.microsoft.com/office/drawing/2014/main" id="{BB0F8C00-85AC-FC4B-A153-7976BF45D2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6941846"/>
              </p:ext>
            </p:extLst>
          </p:nvPr>
        </p:nvGraphicFramePr>
        <p:xfrm>
          <a:off x="2457026" y="1829927"/>
          <a:ext cx="7888824" cy="3917652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629608">
                  <a:extLst>
                    <a:ext uri="{9D8B030D-6E8A-4147-A177-3AD203B41FA5}">
                      <a16:colId xmlns:a16="http://schemas.microsoft.com/office/drawing/2014/main" val="4128517485"/>
                    </a:ext>
                  </a:extLst>
                </a:gridCol>
                <a:gridCol w="2629608">
                  <a:extLst>
                    <a:ext uri="{9D8B030D-6E8A-4147-A177-3AD203B41FA5}">
                      <a16:colId xmlns:a16="http://schemas.microsoft.com/office/drawing/2014/main" val="1763342848"/>
                    </a:ext>
                  </a:extLst>
                </a:gridCol>
                <a:gridCol w="2629608">
                  <a:extLst>
                    <a:ext uri="{9D8B030D-6E8A-4147-A177-3AD203B41FA5}">
                      <a16:colId xmlns:a16="http://schemas.microsoft.com/office/drawing/2014/main" val="906925417"/>
                    </a:ext>
                  </a:extLst>
                </a:gridCol>
              </a:tblGrid>
              <a:tr h="979413">
                <a:tc>
                  <a:txBody>
                    <a:bodyPr/>
                    <a:lstStyle/>
                    <a:p>
                      <a:pPr rtl="1"/>
                      <a:r>
                        <a:rPr lang="ar-SA" sz="2400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االدرس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الشواهد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967573"/>
                  </a:ext>
                </a:extLst>
              </a:tr>
              <a:tr h="979413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الخامس </a:t>
                      </a:r>
                    </a:p>
                    <a:p>
                      <a:pPr rtl="1"/>
                      <a:r>
                        <a:rPr lang="ar-SA" dirty="0"/>
                        <a:t>٥-٢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خطة حل المسألة (التمثيل بأشكال ڤن 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8282786"/>
                  </a:ext>
                </a:extLst>
              </a:tr>
              <a:tr h="979413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السادس </a:t>
                      </a:r>
                    </a:p>
                    <a:p>
                      <a:pPr rtl="1"/>
                      <a:r>
                        <a:rPr lang="ar-SA" dirty="0"/>
                        <a:t>٦-١</a:t>
                      </a:r>
                    </a:p>
                    <a:p>
                      <a:pPr rtl="1"/>
                      <a:r>
                        <a:rPr lang="ar-SA" dirty="0"/>
                        <a:t>٦-٢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كتابة الكسور الاعتيادية في صورة كسور عشرية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0726348"/>
                  </a:ext>
                </a:extLst>
              </a:tr>
              <a:tr h="979413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563948"/>
                  </a:ext>
                </a:extLst>
              </a:tr>
            </a:tbl>
          </a:graphicData>
        </a:graphic>
      </p:graphicFrame>
      <p:pic>
        <p:nvPicPr>
          <p:cNvPr id="3" name="صورة 3">
            <a:extLst>
              <a:ext uri="{FF2B5EF4-FFF2-40B4-BE49-F238E27FC236}">
                <a16:creationId xmlns:a16="http://schemas.microsoft.com/office/drawing/2014/main" id="{932EC845-DC05-2546-8EC9-A7AAD84EF02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103741" y="2869980"/>
            <a:ext cx="951077" cy="1094937"/>
          </a:xfrm>
          <a:prstGeom prst="rect">
            <a:avLst/>
          </a:prstGeom>
        </p:spPr>
      </p:pic>
      <p:pic>
        <p:nvPicPr>
          <p:cNvPr id="4" name="صورة 4">
            <a:extLst>
              <a:ext uri="{FF2B5EF4-FFF2-40B4-BE49-F238E27FC236}">
                <a16:creationId xmlns:a16="http://schemas.microsoft.com/office/drawing/2014/main" id="{5AB77135-C65C-A149-B86F-9DCB08ED69B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849313" y="4125185"/>
            <a:ext cx="1314557" cy="88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115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صورة 6">
            <a:extLst>
              <a:ext uri="{FF2B5EF4-FFF2-40B4-BE49-F238E27FC236}">
                <a16:creationId xmlns:a16="http://schemas.microsoft.com/office/drawing/2014/main" id="{0448059B-C71B-4F44-A335-AA44D648E0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889" y="-18367"/>
            <a:ext cx="2983098" cy="1350989"/>
          </a:xfrm>
          <a:prstGeom prst="rect">
            <a:avLst/>
          </a:prstGeom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CEC2C7D7-D8ED-8B4B-B289-6AC12DA678AF}"/>
              </a:ext>
            </a:extLst>
          </p:cNvPr>
          <p:cNvSpPr txBox="1"/>
          <p:nvPr/>
        </p:nvSpPr>
        <p:spPr>
          <a:xfrm>
            <a:off x="5179457" y="6002811"/>
            <a:ext cx="61051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dirty="0"/>
              <a:t>معلمة المادة : أ /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1A5A28C4-971D-8C4E-81E5-BB7DA5945FEC}"/>
              </a:ext>
            </a:extLst>
          </p:cNvPr>
          <p:cNvSpPr txBox="1"/>
          <p:nvPr/>
        </p:nvSpPr>
        <p:spPr>
          <a:xfrm>
            <a:off x="2204442" y="1300327"/>
            <a:ext cx="61051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dirty="0"/>
              <a:t>الأسبوع الخامس –الفصل الثاني –الفهم القرائي 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90E14D5F-6BDA-5249-BC2F-F319A0F567EE}"/>
              </a:ext>
            </a:extLst>
          </p:cNvPr>
          <p:cNvSpPr txBox="1"/>
          <p:nvPr/>
        </p:nvSpPr>
        <p:spPr>
          <a:xfrm>
            <a:off x="5790804" y="186649"/>
            <a:ext cx="61051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dirty="0"/>
              <a:t>المملكة العربية السعودية </a:t>
            </a:r>
          </a:p>
          <a:p>
            <a:r>
              <a:rPr lang="ar-SA" dirty="0"/>
              <a:t>وزارة التعليم </a:t>
            </a:r>
          </a:p>
          <a:p>
            <a:r>
              <a:rPr lang="ar-SA" dirty="0"/>
              <a:t>إدارة تعليم الطائف</a:t>
            </a:r>
          </a:p>
          <a:p>
            <a:r>
              <a:rPr lang="ar-SA" dirty="0"/>
              <a:t>المدرسة : </a:t>
            </a:r>
          </a:p>
        </p:txBody>
      </p:sp>
      <p:graphicFrame>
        <p:nvGraphicFramePr>
          <p:cNvPr id="2" name="جدول 2">
            <a:extLst>
              <a:ext uri="{FF2B5EF4-FFF2-40B4-BE49-F238E27FC236}">
                <a16:creationId xmlns:a16="http://schemas.microsoft.com/office/drawing/2014/main" id="{BB0F8C00-85AC-FC4B-A153-7976BF45D2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2068410"/>
              </p:ext>
            </p:extLst>
          </p:nvPr>
        </p:nvGraphicFramePr>
        <p:xfrm>
          <a:off x="2175586" y="1998510"/>
          <a:ext cx="7888824" cy="3917652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629608">
                  <a:extLst>
                    <a:ext uri="{9D8B030D-6E8A-4147-A177-3AD203B41FA5}">
                      <a16:colId xmlns:a16="http://schemas.microsoft.com/office/drawing/2014/main" val="4128517485"/>
                    </a:ext>
                  </a:extLst>
                </a:gridCol>
                <a:gridCol w="2629608">
                  <a:extLst>
                    <a:ext uri="{9D8B030D-6E8A-4147-A177-3AD203B41FA5}">
                      <a16:colId xmlns:a16="http://schemas.microsoft.com/office/drawing/2014/main" val="1763342848"/>
                    </a:ext>
                  </a:extLst>
                </a:gridCol>
                <a:gridCol w="2629608">
                  <a:extLst>
                    <a:ext uri="{9D8B030D-6E8A-4147-A177-3AD203B41FA5}">
                      <a16:colId xmlns:a16="http://schemas.microsoft.com/office/drawing/2014/main" val="906925417"/>
                    </a:ext>
                  </a:extLst>
                </a:gridCol>
              </a:tblGrid>
              <a:tr h="979413">
                <a:tc>
                  <a:txBody>
                    <a:bodyPr/>
                    <a:lstStyle/>
                    <a:p>
                      <a:pPr rtl="1"/>
                      <a:r>
                        <a:rPr lang="ar-SA" sz="2400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االدرس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الشواهد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967573"/>
                  </a:ext>
                </a:extLst>
              </a:tr>
              <a:tr h="979413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الخامس </a:t>
                      </a:r>
                    </a:p>
                    <a:p>
                      <a:pPr rtl="1"/>
                      <a:r>
                        <a:rPr lang="ar-SA" dirty="0"/>
                        <a:t>٥-٢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 ستقصاء حل المسألة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8282786"/>
                  </a:ext>
                </a:extLst>
              </a:tr>
              <a:tr h="979413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السادس </a:t>
                      </a:r>
                    </a:p>
                    <a:p>
                      <a:pPr rtl="1"/>
                      <a:r>
                        <a:rPr lang="ar-SA" dirty="0"/>
                        <a:t>٦-١</a:t>
                      </a:r>
                    </a:p>
                    <a:p>
                      <a:pPr rtl="1"/>
                      <a:r>
                        <a:rPr lang="ar-SA" dirty="0"/>
                        <a:t>٦-٢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مهارة حل المسألة باستعمال المقياس المرجعي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0726348"/>
                  </a:ext>
                </a:extLst>
              </a:tr>
              <a:tr h="979413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563948"/>
                  </a:ext>
                </a:extLst>
              </a:tr>
            </a:tbl>
          </a:graphicData>
        </a:graphic>
      </p:graphicFrame>
      <p:pic>
        <p:nvPicPr>
          <p:cNvPr id="3" name="صورة 3">
            <a:extLst>
              <a:ext uri="{FF2B5EF4-FFF2-40B4-BE49-F238E27FC236}">
                <a16:creationId xmlns:a16="http://schemas.microsoft.com/office/drawing/2014/main" id="{932EC845-DC05-2546-8EC9-A7AAD84EF02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552215" y="4435991"/>
            <a:ext cx="1681547" cy="1323950"/>
          </a:xfrm>
          <a:prstGeom prst="rect">
            <a:avLst/>
          </a:prstGeom>
        </p:spPr>
      </p:pic>
      <p:pic>
        <p:nvPicPr>
          <p:cNvPr id="4" name="صورة 4">
            <a:extLst>
              <a:ext uri="{FF2B5EF4-FFF2-40B4-BE49-F238E27FC236}">
                <a16:creationId xmlns:a16="http://schemas.microsoft.com/office/drawing/2014/main" id="{5AB77135-C65C-A149-B86F-9DCB08ED69B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740745" y="2969986"/>
            <a:ext cx="1423125" cy="13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709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صورة 6">
            <a:extLst>
              <a:ext uri="{FF2B5EF4-FFF2-40B4-BE49-F238E27FC236}">
                <a16:creationId xmlns:a16="http://schemas.microsoft.com/office/drawing/2014/main" id="{0448059B-C71B-4F44-A335-AA44D648E0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889" y="-18367"/>
            <a:ext cx="2983098" cy="1350989"/>
          </a:xfrm>
          <a:prstGeom prst="rect">
            <a:avLst/>
          </a:prstGeom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CEC2C7D7-D8ED-8B4B-B289-6AC12DA678AF}"/>
              </a:ext>
            </a:extLst>
          </p:cNvPr>
          <p:cNvSpPr txBox="1"/>
          <p:nvPr/>
        </p:nvSpPr>
        <p:spPr>
          <a:xfrm>
            <a:off x="5179457" y="6002811"/>
            <a:ext cx="61051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dirty="0"/>
              <a:t>معلمة المادة : أ / 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1A5A28C4-971D-8C4E-81E5-BB7DA5945FEC}"/>
              </a:ext>
            </a:extLst>
          </p:cNvPr>
          <p:cNvSpPr txBox="1"/>
          <p:nvPr/>
        </p:nvSpPr>
        <p:spPr>
          <a:xfrm>
            <a:off x="2204442" y="1300327"/>
            <a:ext cx="61051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dirty="0"/>
              <a:t>الأسبوع السادس   –الفصل الثاني–الفهم القرائي 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90E14D5F-6BDA-5249-BC2F-F319A0F567EE}"/>
              </a:ext>
            </a:extLst>
          </p:cNvPr>
          <p:cNvSpPr txBox="1"/>
          <p:nvPr/>
        </p:nvSpPr>
        <p:spPr>
          <a:xfrm>
            <a:off x="5790804" y="186649"/>
            <a:ext cx="61051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dirty="0"/>
              <a:t>المملكة العربية السعودية </a:t>
            </a:r>
          </a:p>
          <a:p>
            <a:r>
              <a:rPr lang="ar-SA" dirty="0"/>
              <a:t>وزارة التعليم </a:t>
            </a:r>
          </a:p>
          <a:p>
            <a:r>
              <a:rPr lang="ar-SA" dirty="0"/>
              <a:t>إدارة تعليم الطائف</a:t>
            </a:r>
          </a:p>
          <a:p>
            <a:r>
              <a:rPr lang="ar-SA" dirty="0"/>
              <a:t>المدرسة : </a:t>
            </a:r>
          </a:p>
        </p:txBody>
      </p:sp>
      <p:graphicFrame>
        <p:nvGraphicFramePr>
          <p:cNvPr id="2" name="جدول 2">
            <a:extLst>
              <a:ext uri="{FF2B5EF4-FFF2-40B4-BE49-F238E27FC236}">
                <a16:creationId xmlns:a16="http://schemas.microsoft.com/office/drawing/2014/main" id="{BB0F8C00-85AC-FC4B-A153-7976BF45D2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201362"/>
              </p:ext>
            </p:extLst>
          </p:nvPr>
        </p:nvGraphicFramePr>
        <p:xfrm>
          <a:off x="2278184" y="1829927"/>
          <a:ext cx="7888824" cy="3917652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629608">
                  <a:extLst>
                    <a:ext uri="{9D8B030D-6E8A-4147-A177-3AD203B41FA5}">
                      <a16:colId xmlns:a16="http://schemas.microsoft.com/office/drawing/2014/main" val="4128517485"/>
                    </a:ext>
                  </a:extLst>
                </a:gridCol>
                <a:gridCol w="2629608">
                  <a:extLst>
                    <a:ext uri="{9D8B030D-6E8A-4147-A177-3AD203B41FA5}">
                      <a16:colId xmlns:a16="http://schemas.microsoft.com/office/drawing/2014/main" val="1763342848"/>
                    </a:ext>
                  </a:extLst>
                </a:gridCol>
                <a:gridCol w="2629608">
                  <a:extLst>
                    <a:ext uri="{9D8B030D-6E8A-4147-A177-3AD203B41FA5}">
                      <a16:colId xmlns:a16="http://schemas.microsoft.com/office/drawing/2014/main" val="906925417"/>
                    </a:ext>
                  </a:extLst>
                </a:gridCol>
              </a:tblGrid>
              <a:tr h="979413">
                <a:tc>
                  <a:txBody>
                    <a:bodyPr/>
                    <a:lstStyle/>
                    <a:p>
                      <a:pPr rtl="1"/>
                      <a:r>
                        <a:rPr lang="ar-SA" sz="2400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االدرس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الشواهد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967573"/>
                  </a:ext>
                </a:extLst>
              </a:tr>
              <a:tr h="979413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الخامس </a:t>
                      </a:r>
                    </a:p>
                    <a:p>
                      <a:pPr rtl="1"/>
                      <a:r>
                        <a:rPr lang="ar-SA" dirty="0"/>
                        <a:t>٥-٢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استقصاء حل المسألة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8282786"/>
                  </a:ext>
                </a:extLst>
              </a:tr>
              <a:tr h="979413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السادس </a:t>
                      </a:r>
                    </a:p>
                    <a:p>
                      <a:pPr rtl="1"/>
                      <a:r>
                        <a:rPr lang="ar-SA" dirty="0"/>
                        <a:t>٦-١</a:t>
                      </a:r>
                    </a:p>
                    <a:p>
                      <a:pPr rtl="1"/>
                      <a:r>
                        <a:rPr lang="ar-SA" dirty="0"/>
                        <a:t>٦-٢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خطة حل المسألة (تمثيل المسألة)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0726348"/>
                  </a:ext>
                </a:extLst>
              </a:tr>
              <a:tr h="979413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563948"/>
                  </a:ext>
                </a:extLst>
              </a:tr>
            </a:tbl>
          </a:graphicData>
        </a:graphic>
      </p:graphicFrame>
      <p:pic>
        <p:nvPicPr>
          <p:cNvPr id="3" name="صورة 3">
            <a:extLst>
              <a:ext uri="{FF2B5EF4-FFF2-40B4-BE49-F238E27FC236}">
                <a16:creationId xmlns:a16="http://schemas.microsoft.com/office/drawing/2014/main" id="{932EC845-DC05-2546-8EC9-A7AAD84EF02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874708" y="4454571"/>
            <a:ext cx="1289161" cy="1218630"/>
          </a:xfrm>
          <a:prstGeom prst="rect">
            <a:avLst/>
          </a:prstGeom>
        </p:spPr>
      </p:pic>
      <p:pic>
        <p:nvPicPr>
          <p:cNvPr id="4" name="صورة 4">
            <a:extLst>
              <a:ext uri="{FF2B5EF4-FFF2-40B4-BE49-F238E27FC236}">
                <a16:creationId xmlns:a16="http://schemas.microsoft.com/office/drawing/2014/main" id="{5AB77135-C65C-A149-B86F-9DCB08ED69B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874708" y="2824369"/>
            <a:ext cx="1289161" cy="155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0677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صورة 6">
            <a:extLst>
              <a:ext uri="{FF2B5EF4-FFF2-40B4-BE49-F238E27FC236}">
                <a16:creationId xmlns:a16="http://schemas.microsoft.com/office/drawing/2014/main" id="{0448059B-C71B-4F44-A335-AA44D648E0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889" y="-18367"/>
            <a:ext cx="2983098" cy="1350989"/>
          </a:xfrm>
          <a:prstGeom prst="rect">
            <a:avLst/>
          </a:prstGeom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CEC2C7D7-D8ED-8B4B-B289-6AC12DA678AF}"/>
              </a:ext>
            </a:extLst>
          </p:cNvPr>
          <p:cNvSpPr txBox="1"/>
          <p:nvPr/>
        </p:nvSpPr>
        <p:spPr>
          <a:xfrm>
            <a:off x="5179457" y="6002811"/>
            <a:ext cx="61051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dirty="0"/>
              <a:t>معلمة المادة : أ /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1A5A28C4-971D-8C4E-81E5-BB7DA5945FEC}"/>
              </a:ext>
            </a:extLst>
          </p:cNvPr>
          <p:cNvSpPr txBox="1"/>
          <p:nvPr/>
        </p:nvSpPr>
        <p:spPr>
          <a:xfrm>
            <a:off x="2204442" y="1300327"/>
            <a:ext cx="61051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dirty="0"/>
              <a:t>الأسبوع السابع   –الفصل الثاني–الفهم القرائي 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90E14D5F-6BDA-5249-BC2F-F319A0F567EE}"/>
              </a:ext>
            </a:extLst>
          </p:cNvPr>
          <p:cNvSpPr txBox="1"/>
          <p:nvPr/>
        </p:nvSpPr>
        <p:spPr>
          <a:xfrm>
            <a:off x="5790804" y="186649"/>
            <a:ext cx="61051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dirty="0"/>
              <a:t>المملكة العربية السعودية </a:t>
            </a:r>
          </a:p>
          <a:p>
            <a:r>
              <a:rPr lang="ar-SA" dirty="0"/>
              <a:t>وزارة التعليم </a:t>
            </a:r>
          </a:p>
          <a:p>
            <a:r>
              <a:rPr lang="ar-SA" dirty="0"/>
              <a:t>إدارة تعليم الطائف</a:t>
            </a:r>
          </a:p>
          <a:p>
            <a:r>
              <a:rPr lang="ar-SA" dirty="0"/>
              <a:t>المدرسة :</a:t>
            </a:r>
          </a:p>
        </p:txBody>
      </p:sp>
      <p:graphicFrame>
        <p:nvGraphicFramePr>
          <p:cNvPr id="2" name="جدول 2">
            <a:extLst>
              <a:ext uri="{FF2B5EF4-FFF2-40B4-BE49-F238E27FC236}">
                <a16:creationId xmlns:a16="http://schemas.microsoft.com/office/drawing/2014/main" id="{BB0F8C00-85AC-FC4B-A153-7976BF45D2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3406570"/>
              </p:ext>
            </p:extLst>
          </p:nvPr>
        </p:nvGraphicFramePr>
        <p:xfrm>
          <a:off x="2175586" y="1998510"/>
          <a:ext cx="7888824" cy="3917652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629608">
                  <a:extLst>
                    <a:ext uri="{9D8B030D-6E8A-4147-A177-3AD203B41FA5}">
                      <a16:colId xmlns:a16="http://schemas.microsoft.com/office/drawing/2014/main" val="4128517485"/>
                    </a:ext>
                  </a:extLst>
                </a:gridCol>
                <a:gridCol w="2629608">
                  <a:extLst>
                    <a:ext uri="{9D8B030D-6E8A-4147-A177-3AD203B41FA5}">
                      <a16:colId xmlns:a16="http://schemas.microsoft.com/office/drawing/2014/main" val="1763342848"/>
                    </a:ext>
                  </a:extLst>
                </a:gridCol>
                <a:gridCol w="2629608">
                  <a:extLst>
                    <a:ext uri="{9D8B030D-6E8A-4147-A177-3AD203B41FA5}">
                      <a16:colId xmlns:a16="http://schemas.microsoft.com/office/drawing/2014/main" val="906925417"/>
                    </a:ext>
                  </a:extLst>
                </a:gridCol>
              </a:tblGrid>
              <a:tr h="979413">
                <a:tc>
                  <a:txBody>
                    <a:bodyPr/>
                    <a:lstStyle/>
                    <a:p>
                      <a:pPr rtl="1"/>
                      <a:r>
                        <a:rPr lang="ar-SA" sz="2400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االدرس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الشواهد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967573"/>
                  </a:ext>
                </a:extLst>
              </a:tr>
              <a:tr h="979413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الخامس </a:t>
                      </a:r>
                    </a:p>
                    <a:p>
                      <a:pPr rtl="1"/>
                      <a:r>
                        <a:rPr lang="ar-SA" dirty="0"/>
                        <a:t>٥-٢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خطة حل المسألة (انشاء قائمة)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8282786"/>
                  </a:ext>
                </a:extLst>
              </a:tr>
              <a:tr h="979413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السادس </a:t>
                      </a:r>
                    </a:p>
                    <a:p>
                      <a:pPr rtl="1"/>
                      <a:r>
                        <a:rPr lang="ar-SA" dirty="0"/>
                        <a:t>٦-١</a:t>
                      </a:r>
                    </a:p>
                    <a:p>
                      <a:pPr rtl="1"/>
                      <a:r>
                        <a:rPr lang="ar-SA" dirty="0"/>
                        <a:t>٦-٢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جمع الكسور المشابهة وطرحها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0726348"/>
                  </a:ext>
                </a:extLst>
              </a:tr>
              <a:tr h="979413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563948"/>
                  </a:ext>
                </a:extLst>
              </a:tr>
            </a:tbl>
          </a:graphicData>
        </a:graphic>
      </p:graphicFrame>
      <p:pic>
        <p:nvPicPr>
          <p:cNvPr id="3" name="صورة 3">
            <a:extLst>
              <a:ext uri="{FF2B5EF4-FFF2-40B4-BE49-F238E27FC236}">
                <a16:creationId xmlns:a16="http://schemas.microsoft.com/office/drawing/2014/main" id="{932EC845-DC05-2546-8EC9-A7AAD84EF02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556948" y="4875510"/>
            <a:ext cx="1784450" cy="709035"/>
          </a:xfrm>
          <a:prstGeom prst="rect">
            <a:avLst/>
          </a:prstGeom>
        </p:spPr>
      </p:pic>
      <p:pic>
        <p:nvPicPr>
          <p:cNvPr id="4" name="صورة 4">
            <a:extLst>
              <a:ext uri="{FF2B5EF4-FFF2-40B4-BE49-F238E27FC236}">
                <a16:creationId xmlns:a16="http://schemas.microsoft.com/office/drawing/2014/main" id="{5AB77135-C65C-A149-B86F-9DCB08ED69B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994311" y="3100299"/>
            <a:ext cx="1203916" cy="144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0774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صورة 6">
            <a:extLst>
              <a:ext uri="{FF2B5EF4-FFF2-40B4-BE49-F238E27FC236}">
                <a16:creationId xmlns:a16="http://schemas.microsoft.com/office/drawing/2014/main" id="{0448059B-C71B-4F44-A335-AA44D648E0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889" y="-18367"/>
            <a:ext cx="2983098" cy="1350989"/>
          </a:xfrm>
          <a:prstGeom prst="rect">
            <a:avLst/>
          </a:prstGeom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CEC2C7D7-D8ED-8B4B-B289-6AC12DA678AF}"/>
              </a:ext>
            </a:extLst>
          </p:cNvPr>
          <p:cNvSpPr txBox="1"/>
          <p:nvPr/>
        </p:nvSpPr>
        <p:spPr>
          <a:xfrm>
            <a:off x="5179457" y="6002811"/>
            <a:ext cx="61051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dirty="0"/>
              <a:t>معلمة المادة : أ /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1A5A28C4-971D-8C4E-81E5-BB7DA5945FEC}"/>
              </a:ext>
            </a:extLst>
          </p:cNvPr>
          <p:cNvSpPr txBox="1"/>
          <p:nvPr/>
        </p:nvSpPr>
        <p:spPr>
          <a:xfrm>
            <a:off x="2204442" y="1300327"/>
            <a:ext cx="61051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dirty="0"/>
              <a:t>الأسبوع الثامن  –الفصل الثاني–الفهم القرائي 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90E14D5F-6BDA-5249-BC2F-F319A0F567EE}"/>
              </a:ext>
            </a:extLst>
          </p:cNvPr>
          <p:cNvSpPr txBox="1"/>
          <p:nvPr/>
        </p:nvSpPr>
        <p:spPr>
          <a:xfrm>
            <a:off x="5790804" y="186649"/>
            <a:ext cx="61051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dirty="0"/>
              <a:t>المملكة العربية السعودية </a:t>
            </a:r>
          </a:p>
          <a:p>
            <a:r>
              <a:rPr lang="ar-SA" dirty="0"/>
              <a:t>وزارة التعليم </a:t>
            </a:r>
          </a:p>
          <a:p>
            <a:r>
              <a:rPr lang="ar-SA" dirty="0"/>
              <a:t>إدارة تعليم الطائف</a:t>
            </a:r>
          </a:p>
          <a:p>
            <a:r>
              <a:rPr lang="ar-SA" dirty="0"/>
              <a:t>المدرسة </a:t>
            </a:r>
          </a:p>
        </p:txBody>
      </p:sp>
      <p:graphicFrame>
        <p:nvGraphicFramePr>
          <p:cNvPr id="2" name="جدول 2">
            <a:extLst>
              <a:ext uri="{FF2B5EF4-FFF2-40B4-BE49-F238E27FC236}">
                <a16:creationId xmlns:a16="http://schemas.microsoft.com/office/drawing/2014/main" id="{BB0F8C00-85AC-FC4B-A153-7976BF45D2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4697876"/>
              </p:ext>
            </p:extLst>
          </p:nvPr>
        </p:nvGraphicFramePr>
        <p:xfrm>
          <a:off x="2175586" y="1998510"/>
          <a:ext cx="7888824" cy="3917652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629608">
                  <a:extLst>
                    <a:ext uri="{9D8B030D-6E8A-4147-A177-3AD203B41FA5}">
                      <a16:colId xmlns:a16="http://schemas.microsoft.com/office/drawing/2014/main" val="4128517485"/>
                    </a:ext>
                  </a:extLst>
                </a:gridCol>
                <a:gridCol w="2629608">
                  <a:extLst>
                    <a:ext uri="{9D8B030D-6E8A-4147-A177-3AD203B41FA5}">
                      <a16:colId xmlns:a16="http://schemas.microsoft.com/office/drawing/2014/main" val="1763342848"/>
                    </a:ext>
                  </a:extLst>
                </a:gridCol>
                <a:gridCol w="2629608">
                  <a:extLst>
                    <a:ext uri="{9D8B030D-6E8A-4147-A177-3AD203B41FA5}">
                      <a16:colId xmlns:a16="http://schemas.microsoft.com/office/drawing/2014/main" val="906925417"/>
                    </a:ext>
                  </a:extLst>
                </a:gridCol>
              </a:tblGrid>
              <a:tr h="979413">
                <a:tc>
                  <a:txBody>
                    <a:bodyPr/>
                    <a:lstStyle/>
                    <a:p>
                      <a:pPr rtl="1"/>
                      <a:r>
                        <a:rPr lang="ar-SA" sz="2400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االدرس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الشواهد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967573"/>
                  </a:ext>
                </a:extLst>
              </a:tr>
              <a:tr h="979413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الخامس </a:t>
                      </a:r>
                    </a:p>
                    <a:p>
                      <a:pPr rtl="1"/>
                      <a:r>
                        <a:rPr lang="ar-SA" dirty="0"/>
                        <a:t>٥-٢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القواسم والمضاعفات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8282786"/>
                  </a:ext>
                </a:extLst>
              </a:tr>
              <a:tr h="979413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السادس </a:t>
                      </a:r>
                    </a:p>
                    <a:p>
                      <a:pPr rtl="1"/>
                      <a:r>
                        <a:rPr lang="ar-SA" dirty="0"/>
                        <a:t>٦-١</a:t>
                      </a:r>
                    </a:p>
                    <a:p>
                      <a:pPr rtl="1"/>
                      <a:r>
                        <a:rPr lang="ar-SA" dirty="0"/>
                        <a:t>٦-٢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جمع الأعداد الكسرية وطرحها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0726348"/>
                  </a:ext>
                </a:extLst>
              </a:tr>
              <a:tr h="979413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563948"/>
                  </a:ext>
                </a:extLst>
              </a:tr>
            </a:tbl>
          </a:graphicData>
        </a:graphic>
      </p:graphicFrame>
      <p:pic>
        <p:nvPicPr>
          <p:cNvPr id="3" name="صورة 3">
            <a:extLst>
              <a:ext uri="{FF2B5EF4-FFF2-40B4-BE49-F238E27FC236}">
                <a16:creationId xmlns:a16="http://schemas.microsoft.com/office/drawing/2014/main" id="{932EC845-DC05-2546-8EC9-A7AAD84EF02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693537" y="4538529"/>
            <a:ext cx="1511272" cy="918151"/>
          </a:xfrm>
          <a:prstGeom prst="rect">
            <a:avLst/>
          </a:prstGeom>
        </p:spPr>
      </p:pic>
      <p:pic>
        <p:nvPicPr>
          <p:cNvPr id="4" name="صورة 4">
            <a:extLst>
              <a:ext uri="{FF2B5EF4-FFF2-40B4-BE49-F238E27FC236}">
                <a16:creationId xmlns:a16="http://schemas.microsoft.com/office/drawing/2014/main" id="{5AB77135-C65C-A149-B86F-9DCB08ED69B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288230" y="3228630"/>
            <a:ext cx="2117514" cy="88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360620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شاشة عريضة</PresentationFormat>
  <Slides>12</Slides>
  <Notes>12</Notes>
  <HiddenSlides>0</HiddenSlide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12</vt:i4>
      </vt:variant>
    </vt:vector>
  </HeadingPairs>
  <TitlesOfParts>
    <vt:vector size="13" baseType="lpstr"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وفاء الشنبري</dc:creator>
  <cp:lastModifiedBy>وفاء الشنبري</cp:lastModifiedBy>
  <cp:revision>14</cp:revision>
  <dcterms:created xsi:type="dcterms:W3CDTF">2021-10-08T06:05:04Z</dcterms:created>
  <dcterms:modified xsi:type="dcterms:W3CDTF">2022-01-03T01:34:14Z</dcterms:modified>
</cp:coreProperties>
</file>