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59" r:id="rId7"/>
    <p:sldId id="272" r:id="rId8"/>
    <p:sldId id="273" r:id="rId9"/>
    <p:sldId id="265" r:id="rId10"/>
    <p:sldId id="315" r:id="rId11"/>
    <p:sldId id="274" r:id="rId12"/>
    <p:sldId id="314" r:id="rId13"/>
    <p:sldId id="316" r:id="rId14"/>
    <p:sldId id="311" r:id="rId15"/>
    <p:sldId id="313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41B4A2-FEA7-4B54-61E3-8BFA9BC0B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DA2B54B-679C-C663-7851-709CFB495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A619F2-C87E-DFF0-6445-25D1AE16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A123B3-7145-7758-9FA8-7D3A3564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8A5FAD-B0A5-2A52-0050-2FB52F73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400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47AB21-D9A5-5A56-BF4E-3265BFCFF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D111523-FDEB-CB85-5F95-123A7137F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46D434E-3D01-29A4-E580-CDEC2513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7DD7A6-35BA-FFE0-DCEA-D98B8D71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3C0872-8B61-D5D8-2448-8C89B788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751D384-6745-8DEC-9CA4-3CC9CC5EF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148FEFC-2B84-EC4B-D76C-8084C2B14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47BCC52-3BF3-19F7-B293-3A1A578D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DD55E4-0521-6E5D-AF61-7CAFE060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4E9953-1E63-A9B7-F768-386BD7B1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2012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848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1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D2D2D2"/>
                </a:solidFill>
              </a:rPr>
              <a:pPr/>
              <a:t>12/19/2023</a:t>
            </a:fld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1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7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658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861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852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34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840074-2AC7-4460-CF9F-F2CAB78E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0FC7EE-DE9C-A4F1-8087-ECDC8BD32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74294DE-0DF0-577F-5445-855B69805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177C85-4582-BF69-2D53-F96C8746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2D7983-BC99-0716-4533-5D71DA17A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7536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057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369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11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B81880-5ACF-BD2D-75AB-A458E480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34F971-3714-7CFB-7C2C-3601FC289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5AFFD0-6D0F-AAA7-3A37-2600643C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CA9AAFC-988D-3256-BB7B-8A76E4BF1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550281-3BBF-5092-4A31-F4A04FBDC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804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9D7A9E-4855-30FA-76D0-9DFA8A1B0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63C3C77-9762-A9E1-68B5-4F08B15DB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09FE5D-9F91-C071-68EB-1ABAF0A10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3C2628C-F335-C3A1-383C-8EFAE1BF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D706D24-94A9-54B7-CC60-DC844096B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9A2D690-13C4-8D52-334D-E8EE6207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372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AC3655-D42D-C064-98F4-ECBA267FC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EF1BCD-6CAE-DB83-8715-B9F75EF0B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1722782-7AFE-C4C9-F6FB-AB6CCD776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FD6F486-301A-DC51-E8E3-A65F60B66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20BFBA5-C775-6ECB-E076-706E8052A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CD2255C-379A-A3DD-0191-75F26E0E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8437EA9-22C6-AA43-2694-A2E566B0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2EF1AB9-A9D2-4E16-90A4-AB1D036F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371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95FD10-7332-262C-042F-0778C3F99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E711B7C-4842-AAE1-7FD8-7ED05598C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B5EF01A-C71A-75AE-0AB3-D13DB6D8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E433A63-3614-4FC4-85C9-C4178348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702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DA579DA-7E0F-9E40-9718-DA67DAF7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E38D63F-B455-7CFE-4A8F-81097A56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6FD2F4B-21AC-EC38-508B-B99E06B0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891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91C3B9-ED57-0C83-A365-5F11C644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B135DF5-07E8-22BA-F865-C296E8A12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AE29D6-7629-060D-9CE8-922D000FC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B99848A-D3D3-8500-1639-0C66B88D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1D599D7-525F-E924-E148-723D92527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1E37E3E-7C28-9420-0C0A-13FB5BBB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775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71A5BD-CA63-6CB6-67FB-F1407C405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6A3EBC4-9E5B-8779-7DD1-ECE0D6FE6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53D9A09-112B-0D16-129E-8B9A24795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1DF3412-CF24-F960-96C7-D6E73BFD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3C0E27C-7AB8-01B5-0EBE-F6F5E8DF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B23BF7-94E2-1C0E-7C21-C4427C19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82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2CE5E0E-76FA-5464-A4CC-EC534016C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D121497-C8AB-BA6F-72AE-B83824A8D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6F2D91-8709-8D2C-CF51-C65874AC2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40F59-67D4-495F-975C-A7053E330A7B}" type="datetimeFigureOut">
              <a:rPr lang="ar-SA" smtClean="0"/>
              <a:t>07/06/45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6B2806-C64C-59D7-988A-44AAF498A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643F71-401A-26CE-BE14-10C2771AF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2ADAA-2136-4259-817E-EC58BE1E46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39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 rtl="0"/>
              <a:t>12/19/2023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BFC0A15-BC83-404E-8917-73E0CFB586D9}" type="slidenum">
              <a:rPr lang="en-GB" smtClean="0"/>
              <a:pPr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52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تسوق لافضل الملابس النسائية في السعودية مع كود خصم حتى 40% - صبايا">
            <a:extLst>
              <a:ext uri="{FF2B5EF4-FFF2-40B4-BE49-F238E27FC236}">
                <a16:creationId xmlns:a16="http://schemas.microsoft.com/office/drawing/2014/main" id="{1A3EE959-9DD8-E72E-7377-AEDAD3F5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43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703512" y="620688"/>
            <a:ext cx="89289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i="1" u="sng" dirty="0">
                <a:solidFill>
                  <a:srgbClr val="C00000"/>
                </a:solidFill>
                <a:latin typeface="Comic Sans MS" pitchFamily="66" charset="0"/>
              </a:rPr>
              <a:t>B. Comprehension. Answer about the garage sale.</a:t>
            </a:r>
          </a:p>
          <a:p>
            <a:pPr marL="514350" indent="-514350" algn="l" rtl="0">
              <a:lnSpc>
                <a:spcPct val="200000"/>
              </a:lnSpc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Andrew doesn’t have a brother, does he?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2. John Smith is organizing a garage sale, isn't he?</a:t>
            </a:r>
          </a:p>
          <a:p>
            <a:pPr algn="l" rtl="0"/>
            <a:endParaRPr lang="en-US" sz="28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 3. The lawn mower runs on electricity, doesn’t it?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4. The elderly couple need a new lamp, don’t they?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5. There aren’t any plants for sale, are there? </a:t>
            </a:r>
          </a:p>
        </p:txBody>
      </p:sp>
      <p:sp>
        <p:nvSpPr>
          <p:cNvPr id="2" name="مستطيل 8">
            <a:extLst>
              <a:ext uri="{FF2B5EF4-FFF2-40B4-BE49-F238E27FC236}">
                <a16:creationId xmlns:a16="http://schemas.microsoft.com/office/drawing/2014/main" id="{B7A77206-8AF2-EF0A-0F5C-7579157E6060}"/>
              </a:ext>
            </a:extLst>
          </p:cNvPr>
          <p:cNvSpPr/>
          <p:nvPr/>
        </p:nvSpPr>
        <p:spPr>
          <a:xfrm>
            <a:off x="171440" y="97582"/>
            <a:ext cx="120968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page 69</a:t>
            </a:r>
            <a:endParaRPr lang="ar-SA" sz="2000" b="1" dirty="0">
              <a:ln w="22225">
                <a:noFill/>
                <a:prstDash val="solid"/>
              </a:ln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6E08585-D213-7E49-9769-DD8C2B433C07}"/>
              </a:ext>
            </a:extLst>
          </p:cNvPr>
          <p:cNvSpPr/>
          <p:nvPr/>
        </p:nvSpPr>
        <p:spPr>
          <a:xfrm>
            <a:off x="1703512" y="1781267"/>
            <a:ext cx="395433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1. Yes, he does.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A5345A7-BC1F-5FC5-51F5-DF21708FAFAC}"/>
              </a:ext>
            </a:extLst>
          </p:cNvPr>
          <p:cNvSpPr/>
          <p:nvPr/>
        </p:nvSpPr>
        <p:spPr>
          <a:xfrm>
            <a:off x="1692846" y="2715771"/>
            <a:ext cx="395433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2. Yes, he is.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028FFE5-8CA9-32CC-9ED8-01702786F22E}"/>
              </a:ext>
            </a:extLst>
          </p:cNvPr>
          <p:cNvSpPr/>
          <p:nvPr/>
        </p:nvSpPr>
        <p:spPr>
          <a:xfrm>
            <a:off x="1692846" y="3559873"/>
            <a:ext cx="395433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3. Yes, it does.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851B5FF-097B-010D-8210-DA077F74CF77}"/>
              </a:ext>
            </a:extLst>
          </p:cNvPr>
          <p:cNvSpPr/>
          <p:nvPr/>
        </p:nvSpPr>
        <p:spPr>
          <a:xfrm>
            <a:off x="1692846" y="4423025"/>
            <a:ext cx="395433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4. Yes, they do.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7AC2E1E-9BA0-E74F-853A-88F076B0F791}"/>
              </a:ext>
            </a:extLst>
          </p:cNvPr>
          <p:cNvSpPr/>
          <p:nvPr/>
        </p:nvSpPr>
        <p:spPr>
          <a:xfrm>
            <a:off x="1703512" y="5340724"/>
            <a:ext cx="395433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5. No, there aren’t. </a:t>
            </a:r>
          </a:p>
        </p:txBody>
      </p:sp>
      <p:pic>
        <p:nvPicPr>
          <p:cNvPr id="6146" name="Picture 2" descr="Garage sale clip art - Saint Theresa Catholic Church">
            <a:extLst>
              <a:ext uri="{FF2B5EF4-FFF2-40B4-BE49-F238E27FC236}">
                <a16:creationId xmlns:a16="http://schemas.microsoft.com/office/drawing/2014/main" id="{C23AD029-C215-8FE1-EB9A-77E34A246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4394763"/>
            <a:ext cx="2600453" cy="239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9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6EBB908B-63E9-F1A7-9FCA-1E90BEBB669A}"/>
              </a:ext>
            </a:extLst>
          </p:cNvPr>
          <p:cNvSpPr/>
          <p:nvPr/>
        </p:nvSpPr>
        <p:spPr>
          <a:xfrm>
            <a:off x="335786" y="2736780"/>
            <a:ext cx="64803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5050"/>
                </a:solidFill>
                <a:effectLst/>
              </a:rPr>
              <a:t>Work Book page 209 : A , B</a:t>
            </a:r>
            <a:endParaRPr lang="ar-SA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5050"/>
              </a:solidFill>
              <a:effectLst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4100AC15-5FA6-6D54-9C5C-BB5BACA3CBDF}"/>
              </a:ext>
            </a:extLst>
          </p:cNvPr>
          <p:cNvGrpSpPr/>
          <p:nvPr/>
        </p:nvGrpSpPr>
        <p:grpSpPr>
          <a:xfrm>
            <a:off x="7281863" y="805770"/>
            <a:ext cx="4286250" cy="5246459"/>
            <a:chOff x="7519988" y="1459140"/>
            <a:chExt cx="4286250" cy="5246459"/>
          </a:xfrm>
        </p:grpSpPr>
        <p:pic>
          <p:nvPicPr>
            <p:cNvPr id="7170" name="Picture 2" descr="Girl homework clipart - Cliparting.com">
              <a:extLst>
                <a:ext uri="{FF2B5EF4-FFF2-40B4-BE49-F238E27FC236}">
                  <a16:creationId xmlns:a16="http://schemas.microsoft.com/office/drawing/2014/main" id="{ECEE65FD-CEEB-D01F-9EFD-A6C66313DB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988" y="3116490"/>
              <a:ext cx="4286250" cy="3589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omework Post Stock Illustrations, Cliparts and Royalty Free Homework Post  Vectors">
              <a:extLst>
                <a:ext uri="{FF2B5EF4-FFF2-40B4-BE49-F238E27FC236}">
                  <a16:creationId xmlns:a16="http://schemas.microsoft.com/office/drawing/2014/main" id="{C7021D4E-01D9-EE71-BD3F-5CC8A6742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33"/>
            <a:stretch/>
          </p:blipFill>
          <p:spPr bwMode="auto">
            <a:xfrm>
              <a:off x="7519988" y="1459140"/>
              <a:ext cx="4286250" cy="165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D3512188-2824-0B19-38D8-9FA54D3E9F78}"/>
              </a:ext>
            </a:extLst>
          </p:cNvPr>
          <p:cNvSpPr/>
          <p:nvPr/>
        </p:nvSpPr>
        <p:spPr>
          <a:xfrm rot="916484">
            <a:off x="7238355" y="5313371"/>
            <a:ext cx="19062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Vivaldi" panose="03020602050506090804" pitchFamily="66" charset="0"/>
              </a:rPr>
              <a:t>Tr.Kholud</a:t>
            </a:r>
            <a:endParaRPr lang="ar-SA" sz="3200" b="1" cap="none" spc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Vivaldi" panose="0302060205050609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3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ve a nice day&quot; smiley face wall prints for living room - TenStickers">
            <a:extLst>
              <a:ext uri="{FF2B5EF4-FFF2-40B4-BE49-F238E27FC236}">
                <a16:creationId xmlns:a16="http://schemas.microsoft.com/office/drawing/2014/main" id="{88D4A81C-F570-E55D-678B-A949F871D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962"/>
            <a:ext cx="7162800" cy="669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ve a nice day on Behance">
            <a:extLst>
              <a:ext uri="{FF2B5EF4-FFF2-40B4-BE49-F238E27FC236}">
                <a16:creationId xmlns:a16="http://schemas.microsoft.com/office/drawing/2014/main" id="{83B99142-AE96-D381-D09F-73BF21401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4"/>
          <a:stretch/>
        </p:blipFill>
        <p:spPr bwMode="auto">
          <a:xfrm>
            <a:off x="7564244" y="1695450"/>
            <a:ext cx="4516244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71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6BAD3AA-5BF4-4234-B9D3-E1F4FD198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7600" r="46850" b="24147"/>
          <a:stretch/>
        </p:blipFill>
        <p:spPr>
          <a:xfrm>
            <a:off x="1524000" y="-99392"/>
            <a:ext cx="9144000" cy="695739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215681" y="1412777"/>
            <a:ext cx="1567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teapot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259796" y="2585619"/>
            <a:ext cx="1241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pliers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3017912" y="3762803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rocking chair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3215680" y="5161004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teddy bear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3215681" y="6165305"/>
            <a:ext cx="1567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hammer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7695012" y="1334344"/>
            <a:ext cx="1456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fan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7730097" y="2564904"/>
            <a:ext cx="1386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pot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7508901" y="3762803"/>
            <a:ext cx="182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saw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7176120" y="5161005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frying pan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7695012" y="6165304"/>
            <a:ext cx="2089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screwdriver</a:t>
            </a:r>
            <a:endParaRPr lang="ar-SA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738464" y="199500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F81BD">
                    <a:lumMod val="75000"/>
                  </a:srgbClr>
                </a:solidFill>
                <a:latin typeface="Comic Sans MS" pitchFamily="66" charset="0"/>
              </a:rPr>
              <a:t>W. B. p. 89</a:t>
            </a:r>
          </a:p>
        </p:txBody>
      </p:sp>
    </p:spTree>
    <p:extLst>
      <p:ext uri="{BB962C8B-B14F-4D97-AF65-F5344CB8AC3E}">
        <p14:creationId xmlns:p14="http://schemas.microsoft.com/office/powerpoint/2010/main" val="2909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5273E4-96E9-4D85-82F6-ACF313963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58401" r="40284" b="11624"/>
          <a:stretch/>
        </p:blipFill>
        <p:spPr>
          <a:xfrm>
            <a:off x="1720080" y="260648"/>
            <a:ext cx="8624392" cy="6048672"/>
          </a:xfrm>
          <a:prstGeom prst="rect">
            <a:avLst/>
          </a:prstGeom>
        </p:spPr>
      </p:pic>
      <p:sp>
        <p:nvSpPr>
          <p:cNvPr id="18" name="مربع نص 17"/>
          <p:cNvSpPr txBox="1"/>
          <p:nvPr/>
        </p:nvSpPr>
        <p:spPr>
          <a:xfrm>
            <a:off x="2924327" y="2849971"/>
            <a:ext cx="13501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pliers</a:t>
            </a:r>
            <a:endParaRPr lang="ar-SA" sz="2400" dirty="0">
              <a:solidFill>
                <a:srgbClr val="FF000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924328" y="3626464"/>
            <a:ext cx="15908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hammer</a:t>
            </a:r>
            <a:endParaRPr lang="ar-SA" sz="2400" dirty="0">
              <a:solidFill>
                <a:srgbClr val="FF000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036263" y="4434833"/>
            <a:ext cx="13501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saw</a:t>
            </a:r>
            <a:endParaRPr lang="ar-SA" sz="2400" dirty="0">
              <a:solidFill>
                <a:srgbClr val="FF000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767221" y="5373217"/>
            <a:ext cx="19050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screwdriver</a:t>
            </a:r>
            <a:endParaRPr lang="ar-SA" sz="2400" dirty="0">
              <a:solidFill>
                <a:srgbClr val="FF000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592892" y="2895629"/>
            <a:ext cx="14411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8064A2">
                    <a:lumMod val="75000"/>
                  </a:srgbClr>
                </a:solidFill>
                <a:latin typeface="Comic Sans MS" pitchFamily="66" charset="0"/>
              </a:rPr>
              <a:t>teapot</a:t>
            </a:r>
            <a:endParaRPr lang="ar-SA" sz="2400" dirty="0">
              <a:solidFill>
                <a:srgbClr val="8064A2">
                  <a:lumMod val="75000"/>
                </a:srgbClr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779555" y="3537853"/>
            <a:ext cx="10677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8064A2">
                    <a:lumMod val="75000"/>
                  </a:srgbClr>
                </a:solidFill>
                <a:latin typeface="Comic Sans MS" pitchFamily="66" charset="0"/>
              </a:rPr>
              <a:t>pot</a:t>
            </a:r>
            <a:endParaRPr lang="ar-SA" sz="2400" dirty="0">
              <a:solidFill>
                <a:srgbClr val="8064A2">
                  <a:lumMod val="75000"/>
                </a:srgbClr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5476361" y="4388667"/>
            <a:ext cx="16741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8064A2">
                    <a:lumMod val="75000"/>
                  </a:srgbClr>
                </a:solidFill>
                <a:latin typeface="Comic Sans MS" pitchFamily="66" charset="0"/>
              </a:rPr>
              <a:t>frying pan</a:t>
            </a:r>
            <a:endParaRPr lang="ar-SA" sz="2400" dirty="0">
              <a:solidFill>
                <a:srgbClr val="8064A2">
                  <a:lumMod val="75000"/>
                </a:srgbClr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7422297" y="2849971"/>
            <a:ext cx="28058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9BBB59">
                    <a:lumMod val="75000"/>
                  </a:srgbClr>
                </a:solidFill>
                <a:latin typeface="Comic Sans MS" pitchFamily="66" charset="0"/>
              </a:rPr>
              <a:t>rocking chair</a:t>
            </a:r>
            <a:endParaRPr lang="ar-SA" sz="2400" dirty="0">
              <a:solidFill>
                <a:srgbClr val="9BBB59">
                  <a:lumMod val="75000"/>
                </a:srgbClr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7752184" y="3537853"/>
            <a:ext cx="18179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9BBB59">
                    <a:lumMod val="75000"/>
                  </a:srgbClr>
                </a:solidFill>
                <a:latin typeface="Comic Sans MS" pitchFamily="66" charset="0"/>
              </a:rPr>
              <a:t>teddy bear </a:t>
            </a:r>
            <a:endParaRPr lang="ar-SA" sz="2400" dirty="0">
              <a:solidFill>
                <a:srgbClr val="9BBB59">
                  <a:lumMod val="75000"/>
                </a:srgbClr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8104635" y="4479708"/>
            <a:ext cx="14411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9BBB59">
                    <a:lumMod val="75000"/>
                  </a:srgbClr>
                </a:solidFill>
                <a:latin typeface="Comic Sans MS" pitchFamily="66" charset="0"/>
              </a:rPr>
              <a:t>fan</a:t>
            </a:r>
            <a:endParaRPr lang="ar-SA" sz="2400" dirty="0">
              <a:solidFill>
                <a:srgbClr val="9BBB59">
                  <a:lumMod val="75000"/>
                </a:srgbClr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8738464" y="199500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F81BD">
                    <a:lumMod val="75000"/>
                  </a:srgbClr>
                </a:solidFill>
                <a:latin typeface="Comic Sans MS" pitchFamily="66" charset="0"/>
              </a:rPr>
              <a:t>W. B. p. 89</a:t>
            </a:r>
          </a:p>
        </p:txBody>
      </p:sp>
    </p:spTree>
    <p:extLst>
      <p:ext uri="{BB962C8B-B14F-4D97-AF65-F5344CB8AC3E}">
        <p14:creationId xmlns:p14="http://schemas.microsoft.com/office/powerpoint/2010/main" val="8085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417B66-31F7-E7B4-DC3C-9D0016EB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57751F-7738-227B-6FB8-EE6A86BA6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 descr="Shopping Deal Background Images, HD Pictures and Wallpaper For Free  Download | Pngtree">
            <a:extLst>
              <a:ext uri="{FF2B5EF4-FFF2-40B4-BE49-F238E27FC236}">
                <a16:creationId xmlns:a16="http://schemas.microsoft.com/office/drawing/2014/main" id="{564217C9-5204-2906-B06D-09D13ECF6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C9DB666-4282-701B-243F-7C28CEAAB173}"/>
              </a:ext>
            </a:extLst>
          </p:cNvPr>
          <p:cNvSpPr/>
          <p:nvPr/>
        </p:nvSpPr>
        <p:spPr>
          <a:xfrm>
            <a:off x="7829549" y="536526"/>
            <a:ext cx="3455813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  <a:latin typeface="Cooper Black" panose="0208090404030B020404" pitchFamily="18" charset="0"/>
                <a:cs typeface="Aharoni" panose="02010803020104030203" pitchFamily="2" charset="-79"/>
              </a:rPr>
              <a:t>It’s a Good Deal , Isn’t It ?</a:t>
            </a:r>
            <a:endParaRPr lang="ar-SA" sz="4800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/>
              <a:latin typeface="Cooper Black" panose="0208090404030B020404" pitchFamily="18" charset="0"/>
            </a:endParaRPr>
          </a:p>
        </p:txBody>
      </p:sp>
      <p:sp>
        <p:nvSpPr>
          <p:cNvPr id="6" name="عنوان فرعي 2">
            <a:extLst>
              <a:ext uri="{FF2B5EF4-FFF2-40B4-BE49-F238E27FC236}">
                <a16:creationId xmlns:a16="http://schemas.microsoft.com/office/drawing/2014/main" id="{47807228-04C0-2244-EB72-88830B9DF40C}"/>
              </a:ext>
            </a:extLst>
          </p:cNvPr>
          <p:cNvSpPr txBox="1">
            <a:spLocks/>
          </p:cNvSpPr>
          <p:nvPr/>
        </p:nvSpPr>
        <p:spPr>
          <a:xfrm>
            <a:off x="8174417" y="3256026"/>
            <a:ext cx="2545977" cy="5725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Page 68, 69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8D73F80-CD1A-BC5F-49D6-00A6D1ED0C2B}"/>
              </a:ext>
            </a:extLst>
          </p:cNvPr>
          <p:cNvSpPr txBox="1"/>
          <p:nvPr/>
        </p:nvSpPr>
        <p:spPr>
          <a:xfrm>
            <a:off x="357194" y="182563"/>
            <a:ext cx="1824031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126014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5DA8D1-0FD2-5B95-84FD-BCE1BA03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7B70D47-D62A-8997-ED9E-4567FA50E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 descr="What is a Garage Sale? - Canoo">
            <a:extLst>
              <a:ext uri="{FF2B5EF4-FFF2-40B4-BE49-F238E27FC236}">
                <a16:creationId xmlns:a16="http://schemas.microsoft.com/office/drawing/2014/main" id="{AACF5C7F-8881-7C7C-FA50-B9C608419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56E14F0-70C1-8E8A-5C07-96605454A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2" t="29977" r="41875" b="50000"/>
          <a:stretch/>
        </p:blipFill>
        <p:spPr>
          <a:xfrm>
            <a:off x="6601706" y="0"/>
            <a:ext cx="5676019" cy="169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95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139D16-B15B-6327-463D-BD71F41F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 descr="4 أسباب تخفض إيرادات حراج المعيصم إلى 50% | صحيفة مكة">
            <a:extLst>
              <a:ext uri="{FF2B5EF4-FFF2-40B4-BE49-F238E27FC236}">
                <a16:creationId xmlns:a16="http://schemas.microsoft.com/office/drawing/2014/main" id="{4BB8425C-66A9-86C5-8C2C-8493F70F2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95250"/>
            <a:ext cx="11763375" cy="661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87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7A0200B-A48F-685F-AB55-E437CAB66147}"/>
              </a:ext>
            </a:extLst>
          </p:cNvPr>
          <p:cNvSpPr/>
          <p:nvPr/>
        </p:nvSpPr>
        <p:spPr>
          <a:xfrm>
            <a:off x="353214" y="359602"/>
            <a:ext cx="59273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n>
                  <a:solidFill>
                    <a:srgbClr val="2A2F42">
                      <a:lumMod val="50000"/>
                    </a:srgbClr>
                  </a:solidFill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deal Sans Bold" pitchFamily="50" charset="0"/>
                <a:cs typeface="Ideal Sans Bold" pitchFamily="50" charset="0"/>
              </a:rPr>
              <a:t>Learning Objectives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9120C46B-88BE-FA31-E1E7-A261985B4DFB}"/>
              </a:ext>
            </a:extLst>
          </p:cNvPr>
          <p:cNvSpPr txBox="1"/>
          <p:nvPr/>
        </p:nvSpPr>
        <p:spPr>
          <a:xfrm>
            <a:off x="-39002" y="4822200"/>
            <a:ext cx="12270003" cy="4530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n>
                  <a:solidFill>
                    <a:srgbClr val="2A2F42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Classify things used in cooking , cleaning , repairing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AAEF3821-C68A-3E79-8A9E-D6800F712282}"/>
              </a:ext>
            </a:extLst>
          </p:cNvPr>
          <p:cNvSpPr txBox="1"/>
          <p:nvPr/>
        </p:nvSpPr>
        <p:spPr>
          <a:xfrm>
            <a:off x="2309181" y="5816527"/>
            <a:ext cx="8691561" cy="465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2A2F42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Answer questions after listening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C9F31B00-DFE3-8F43-F591-0048D52AB845}"/>
              </a:ext>
            </a:extLst>
          </p:cNvPr>
          <p:cNvSpPr txBox="1"/>
          <p:nvPr/>
        </p:nvSpPr>
        <p:spPr>
          <a:xfrm>
            <a:off x="656119" y="2579565"/>
            <a:ext cx="6792431" cy="4530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n>
                  <a:solidFill>
                    <a:srgbClr val="2A2F42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Find out new Vocabulary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7C5C3EBB-268C-0986-5517-4C861EE163F8}"/>
              </a:ext>
            </a:extLst>
          </p:cNvPr>
          <p:cNvSpPr txBox="1"/>
          <p:nvPr/>
        </p:nvSpPr>
        <p:spPr>
          <a:xfrm>
            <a:off x="198222" y="3694727"/>
            <a:ext cx="8566356" cy="465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2A2F42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Name the things in the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oper Black" panose="0208090404030B020404" pitchFamily="18" charset="0"/>
            </a:endParaRPr>
          </a:p>
        </p:txBody>
      </p:sp>
      <p:pic>
        <p:nvPicPr>
          <p:cNvPr id="4098" name="Picture 2" descr="Check out our garage sale listings - Huntsville Doppler">
            <a:extLst>
              <a:ext uri="{FF2B5EF4-FFF2-40B4-BE49-F238E27FC236}">
                <a16:creationId xmlns:a16="http://schemas.microsoft.com/office/drawing/2014/main" id="{3CAF7CBB-AD10-90F0-9769-D02C09AA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081" y="661417"/>
            <a:ext cx="3733800" cy="267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8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G Bk 6 F-SA_2020_1-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336" y="188640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4"/>
          <a:stretch/>
        </p:blipFill>
        <p:spPr bwMode="auto">
          <a:xfrm>
            <a:off x="-1" y="0"/>
            <a:ext cx="12049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G Bk 6 F-SA_2020_1-02.mp3">
            <a:hlinkClick r:id="" action="ppaction://media"/>
            <a:extLst>
              <a:ext uri="{FF2B5EF4-FFF2-40B4-BE49-F238E27FC236}">
                <a16:creationId xmlns:a16="http://schemas.microsoft.com/office/drawing/2014/main" id="{91195B76-CA89-F85E-3A11-BBD9884D9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6261" y="587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863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5"/>
          <a:stretch/>
        </p:blipFill>
        <p:spPr bwMode="auto">
          <a:xfrm>
            <a:off x="257175" y="0"/>
            <a:ext cx="11801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G Bk 6 F-SA_2020_1-02.mp3">
            <a:hlinkClick r:id="" action="ppaction://media"/>
            <a:extLst>
              <a:ext uri="{FF2B5EF4-FFF2-40B4-BE49-F238E27FC236}">
                <a16:creationId xmlns:a16="http://schemas.microsoft.com/office/drawing/2014/main" id="{9EC639E8-EA28-25E2-1E94-7496C7E59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1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4511" y="192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92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100" y="1101395"/>
            <a:ext cx="5504829" cy="581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682094" y="1268761"/>
            <a:ext cx="21258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Comic Sans MS" pitchFamily="66" charset="0"/>
              </a:rPr>
              <a:t>1. ladder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2. garbage can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3. hose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4. luggage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5. teapot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6. pot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7. plates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8. frying pan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9. cups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10. saucers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11. knives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5981682" y="1268761"/>
            <a:ext cx="272699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Comic Sans MS" pitchFamily="66" charset="0"/>
              </a:rPr>
              <a:t>12. forks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13. spoons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14. fan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15. vacuum cleaner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16. broom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17. saw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18. hammer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19. pliers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20. screwdriver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21. rocking chair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22. teddy bear</a:t>
            </a:r>
            <a:endParaRPr lang="ar-SA" sz="2000" dirty="0">
              <a:latin typeface="Comic Sans MS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0" y="18864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pPr algn="l" rtl="0"/>
            <a:r>
              <a:rPr lang="en-US" sz="2800" b="1" i="1" u="sng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Comic Sans MS" pitchFamily="66" charset="0"/>
              </a:rPr>
              <a:t>A.List</a:t>
            </a:r>
            <a:r>
              <a:rPr lang="en-US" sz="2800" b="1" i="1" u="sng" dirty="0">
                <a:solidFill>
                  <a:srgbClr val="C00000"/>
                </a:solidFill>
                <a:latin typeface="Comic Sans MS" pitchFamily="66" charset="0"/>
              </a:rPr>
              <a:t> the things that you use for cooking, cleaning, and repairing</a:t>
            </a:r>
            <a:endParaRPr lang="ar-SA" sz="2800" b="1" i="1" u="sng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" name="مستطيل 8">
            <a:extLst>
              <a:ext uri="{FF2B5EF4-FFF2-40B4-BE49-F238E27FC236}">
                <a16:creationId xmlns:a16="http://schemas.microsoft.com/office/drawing/2014/main" id="{74E7A0D0-B15E-B6FC-1BC3-454E868A98D8}"/>
              </a:ext>
            </a:extLst>
          </p:cNvPr>
          <p:cNvSpPr/>
          <p:nvPr/>
        </p:nvSpPr>
        <p:spPr>
          <a:xfrm>
            <a:off x="171440" y="97582"/>
            <a:ext cx="120968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page 69</a:t>
            </a:r>
            <a:endParaRPr lang="ar-SA" sz="2000" b="1" dirty="0">
              <a:ln w="22225">
                <a:noFill/>
                <a:prstDash val="solid"/>
              </a:ln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1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itchen tools Royalty Free Vector Clip Art illustration  -hous1183-CoolCLIPS.com">
            <a:extLst>
              <a:ext uri="{FF2B5EF4-FFF2-40B4-BE49-F238E27FC236}">
                <a16:creationId xmlns:a16="http://schemas.microsoft.com/office/drawing/2014/main" id="{6323576E-525C-C741-EA80-19FE9584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9" y="3951891"/>
            <a:ext cx="1844534" cy="22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ector illustration of wooden toolbox with repairing tools Stock Vector  Image &amp; Art - Alamy">
            <a:extLst>
              <a:ext uri="{FF2B5EF4-FFF2-40B4-BE49-F238E27FC236}">
                <a16:creationId xmlns:a16="http://schemas.microsoft.com/office/drawing/2014/main" id="{9C7F02A2-94A2-0430-8207-1588C4448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9660497" y="4287277"/>
            <a:ext cx="2152650" cy="188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542A88B-5365-C6A2-F715-1C9DD36422DA}"/>
              </a:ext>
            </a:extLst>
          </p:cNvPr>
          <p:cNvSpPr/>
          <p:nvPr/>
        </p:nvSpPr>
        <p:spPr>
          <a:xfrm>
            <a:off x="190500" y="6067020"/>
            <a:ext cx="1949572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cooking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1410F40-4135-97A6-ECD8-7DB67AA5048A}"/>
              </a:ext>
            </a:extLst>
          </p:cNvPr>
          <p:cNvSpPr/>
          <p:nvPr/>
        </p:nvSpPr>
        <p:spPr>
          <a:xfrm>
            <a:off x="5052284" y="6085665"/>
            <a:ext cx="2087431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cleaning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D5144A6-F0B8-732C-7814-B2922B989408}"/>
              </a:ext>
            </a:extLst>
          </p:cNvPr>
          <p:cNvSpPr/>
          <p:nvPr/>
        </p:nvSpPr>
        <p:spPr>
          <a:xfrm>
            <a:off x="9660498" y="6067020"/>
            <a:ext cx="2326279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repairing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228" name="Picture 12" descr="Speech Ballon PNG Transparent Images Free Download | Vector Files | Pngtree">
            <a:extLst>
              <a:ext uri="{FF2B5EF4-FFF2-40B4-BE49-F238E27FC236}">
                <a16:creationId xmlns:a16="http://schemas.microsoft.com/office/drawing/2014/main" id="{A26059DB-10A4-203C-C856-EBC90577A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8055" r="53056" b="60000"/>
          <a:stretch/>
        </p:blipFill>
        <p:spPr bwMode="auto">
          <a:xfrm rot="4676448">
            <a:off x="4110540" y="1217036"/>
            <a:ext cx="3970917" cy="228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leaning Tools Stock Illustrations – 9,238 Cleaning Tools Stock  Illustrations, Vectors &amp; Clipart - Dreamstime">
            <a:extLst>
              <a:ext uri="{FF2B5EF4-FFF2-40B4-BE49-F238E27FC236}">
                <a16:creationId xmlns:a16="http://schemas.microsoft.com/office/drawing/2014/main" id="{4EC28A72-B037-7CA1-AFE5-5F3178BC3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r="5094" b="8472"/>
          <a:stretch/>
        </p:blipFill>
        <p:spPr bwMode="auto">
          <a:xfrm>
            <a:off x="4956174" y="4084253"/>
            <a:ext cx="2355852" cy="198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7E12E4-AC38-98D2-6BE5-016E6BA5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00" y="0"/>
            <a:ext cx="4800600" cy="421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28B54F4-9C1B-3692-33F5-34549C70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17" y="178257"/>
            <a:ext cx="4800600" cy="421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563B9A1-9BC8-C5EC-4A87-81B61719117B}"/>
              </a:ext>
            </a:extLst>
          </p:cNvPr>
          <p:cNvSpPr/>
          <p:nvPr/>
        </p:nvSpPr>
        <p:spPr>
          <a:xfrm>
            <a:off x="1732979" y="509885"/>
            <a:ext cx="15970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teapot</a:t>
            </a:r>
            <a:endParaRPr lang="ar-SA" sz="4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69C996D-0B3A-952F-B886-D06783CBB4B4}"/>
              </a:ext>
            </a:extLst>
          </p:cNvPr>
          <p:cNvSpPr/>
          <p:nvPr/>
        </p:nvSpPr>
        <p:spPr>
          <a:xfrm>
            <a:off x="789406" y="1040725"/>
            <a:ext cx="9140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pot</a:t>
            </a:r>
            <a:endParaRPr lang="ar-SA" sz="4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F9AF7BE-094A-5841-38F2-9058842E54EE}"/>
              </a:ext>
            </a:extLst>
          </p:cNvPr>
          <p:cNvSpPr/>
          <p:nvPr/>
        </p:nvSpPr>
        <p:spPr>
          <a:xfrm>
            <a:off x="2000545" y="982486"/>
            <a:ext cx="14704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plates</a:t>
            </a:r>
            <a:endParaRPr lang="ar-SA" sz="4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5086783-6673-026B-B801-6BB897275A27}"/>
              </a:ext>
            </a:extLst>
          </p:cNvPr>
          <p:cNvSpPr/>
          <p:nvPr/>
        </p:nvSpPr>
        <p:spPr>
          <a:xfrm>
            <a:off x="495537" y="1683329"/>
            <a:ext cx="23413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frying pan</a:t>
            </a:r>
            <a:endParaRPr lang="ar-SA" sz="4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8EDCE9C-C418-F20A-5D87-9CB1AD98E7EB}"/>
              </a:ext>
            </a:extLst>
          </p:cNvPr>
          <p:cNvSpPr/>
          <p:nvPr/>
        </p:nvSpPr>
        <p:spPr>
          <a:xfrm>
            <a:off x="3323438" y="1275166"/>
            <a:ext cx="11535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cups</a:t>
            </a:r>
            <a:endParaRPr lang="ar-SA" sz="4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4DDA24B-AB7C-FE3C-7C95-CEACCCE6A0EE}"/>
              </a:ext>
            </a:extLst>
          </p:cNvPr>
          <p:cNvSpPr/>
          <p:nvPr/>
        </p:nvSpPr>
        <p:spPr>
          <a:xfrm>
            <a:off x="2912719" y="1788472"/>
            <a:ext cx="17733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saucers</a:t>
            </a:r>
            <a:endParaRPr lang="ar-SA" sz="4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A4BD155-ED93-95F7-328F-5E9976BCBAEE}"/>
              </a:ext>
            </a:extLst>
          </p:cNvPr>
          <p:cNvSpPr/>
          <p:nvPr/>
        </p:nvSpPr>
        <p:spPr>
          <a:xfrm>
            <a:off x="1010941" y="2315790"/>
            <a:ext cx="15344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knives</a:t>
            </a:r>
            <a:endParaRPr lang="ar-SA" sz="4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A19CDBE-9EF3-2A84-95B9-E1969F5762EF}"/>
              </a:ext>
            </a:extLst>
          </p:cNvPr>
          <p:cNvSpPr/>
          <p:nvPr/>
        </p:nvSpPr>
        <p:spPr>
          <a:xfrm>
            <a:off x="2815757" y="2368143"/>
            <a:ext cx="12450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forks</a:t>
            </a:r>
            <a:endParaRPr lang="ar-SA" sz="4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728639F-033B-AC06-C626-AC890A5FE4DC}"/>
              </a:ext>
            </a:extLst>
          </p:cNvPr>
          <p:cNvSpPr/>
          <p:nvPr/>
        </p:nvSpPr>
        <p:spPr>
          <a:xfrm>
            <a:off x="1886827" y="2770958"/>
            <a:ext cx="16979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spoons</a:t>
            </a:r>
            <a:endParaRPr lang="ar-SA" sz="40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D780DDB-30CC-89E3-009A-12E7B9C37601}"/>
              </a:ext>
            </a:extLst>
          </p:cNvPr>
          <p:cNvSpPr/>
          <p:nvPr/>
        </p:nvSpPr>
        <p:spPr>
          <a:xfrm>
            <a:off x="5525965" y="961845"/>
            <a:ext cx="11993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hose</a:t>
            </a:r>
            <a:endParaRPr lang="ar-SA" sz="40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0F42C87-A969-39B4-3618-2C4947082E5A}"/>
              </a:ext>
            </a:extLst>
          </p:cNvPr>
          <p:cNvSpPr/>
          <p:nvPr/>
        </p:nvSpPr>
        <p:spPr>
          <a:xfrm>
            <a:off x="5213675" y="1629109"/>
            <a:ext cx="18445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vacuum cleaner</a:t>
            </a:r>
            <a:endParaRPr lang="ar-SA" sz="36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9C1A86D-4FFD-21F8-8B1E-873AF163881F}"/>
              </a:ext>
            </a:extLst>
          </p:cNvPr>
          <p:cNvSpPr/>
          <p:nvPr/>
        </p:nvSpPr>
        <p:spPr>
          <a:xfrm>
            <a:off x="5331572" y="2907353"/>
            <a:ext cx="16050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broom</a:t>
            </a:r>
            <a:endParaRPr lang="ar-SA" sz="40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8C8A3FF-4BDB-B0BA-A4FE-EE08302EF4D0}"/>
              </a:ext>
            </a:extLst>
          </p:cNvPr>
          <p:cNvSpPr/>
          <p:nvPr/>
        </p:nvSpPr>
        <p:spPr>
          <a:xfrm>
            <a:off x="9138917" y="701650"/>
            <a:ext cx="10206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saw</a:t>
            </a:r>
            <a:endParaRPr lang="ar-SA" sz="4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3FB2F1C-A9DB-21B1-EED3-883B520AA019}"/>
              </a:ext>
            </a:extLst>
          </p:cNvPr>
          <p:cNvSpPr/>
          <p:nvPr/>
        </p:nvSpPr>
        <p:spPr>
          <a:xfrm>
            <a:off x="8655194" y="1329386"/>
            <a:ext cx="19880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hammer</a:t>
            </a:r>
            <a:endParaRPr lang="ar-SA" sz="4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9A2B57B-1C78-8968-E4FD-A85DBA1B5523}"/>
              </a:ext>
            </a:extLst>
          </p:cNvPr>
          <p:cNvSpPr/>
          <p:nvPr/>
        </p:nvSpPr>
        <p:spPr>
          <a:xfrm>
            <a:off x="8983805" y="2048214"/>
            <a:ext cx="13533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pliers</a:t>
            </a:r>
            <a:endParaRPr lang="ar-SA" sz="4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192D203-8AFD-64BB-46D5-5E6BE2903C77}"/>
              </a:ext>
            </a:extLst>
          </p:cNvPr>
          <p:cNvSpPr/>
          <p:nvPr/>
        </p:nvSpPr>
        <p:spPr>
          <a:xfrm>
            <a:off x="8435408" y="2756100"/>
            <a:ext cx="26781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screwdriver</a:t>
            </a:r>
            <a:endParaRPr lang="ar-SA" sz="4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87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310</Words>
  <Application>Microsoft Office PowerPoint</Application>
  <PresentationFormat>شاشة عريضة</PresentationFormat>
  <Paragraphs>92</Paragraphs>
  <Slides>14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Cooper Black</vt:lpstr>
      <vt:lpstr>Ideal Sans Bold</vt:lpstr>
      <vt:lpstr>Vivaldi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خلود حسينون</dc:creator>
  <cp:lastModifiedBy>خلود حسينون</cp:lastModifiedBy>
  <cp:revision>15</cp:revision>
  <dcterms:created xsi:type="dcterms:W3CDTF">2023-11-25T09:23:18Z</dcterms:created>
  <dcterms:modified xsi:type="dcterms:W3CDTF">2023-12-20T19:05:56Z</dcterms:modified>
</cp:coreProperties>
</file>