
<file path=[Content_Types].xml><?xml version="1.0" encoding="utf-8"?>
<Types xmlns="http://schemas.openxmlformats.org/package/2006/content-types">
  <Default Extension="gif" ContentType="image/gif"/>
  <Default Extension="jfif" ContentType="image/jpeg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6" r:id="rId2"/>
    <p:sldId id="282" r:id="rId3"/>
    <p:sldId id="394" r:id="rId4"/>
    <p:sldId id="301" r:id="rId5"/>
    <p:sldId id="287" r:id="rId6"/>
    <p:sldId id="383" r:id="rId7"/>
    <p:sldId id="392" r:id="rId8"/>
    <p:sldId id="384" r:id="rId9"/>
    <p:sldId id="396" r:id="rId10"/>
    <p:sldId id="385" r:id="rId11"/>
    <p:sldId id="395" r:id="rId12"/>
    <p:sldId id="388" r:id="rId13"/>
    <p:sldId id="285" r:id="rId14"/>
    <p:sldId id="387" r:id="rId15"/>
    <p:sldId id="393" r:id="rId16"/>
    <p:sldId id="283" r:id="rId17"/>
    <p:sldId id="268" r:id="rId18"/>
    <p:sldId id="397" r:id="rId19"/>
    <p:sldId id="398" r:id="rId20"/>
    <p:sldId id="302" r:id="rId21"/>
    <p:sldId id="390" r:id="rId22"/>
    <p:sldId id="343" r:id="rId23"/>
    <p:sldId id="342" r:id="rId24"/>
    <p:sldId id="259" r:id="rId25"/>
    <p:sldId id="380" r:id="rId26"/>
    <p:sldId id="381" r:id="rId27"/>
    <p:sldId id="382" r:id="rId28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954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501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CC"/>
    <a:srgbClr val="C8E3D4"/>
    <a:srgbClr val="993366"/>
    <a:srgbClr val="88B29A"/>
    <a:srgbClr val="FF6699"/>
    <a:srgbClr val="FEEADA"/>
    <a:srgbClr val="E75F6B"/>
    <a:srgbClr val="FDFDFB"/>
    <a:srgbClr val="E49D36"/>
    <a:srgbClr val="47666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005" autoAdjust="0"/>
    <p:restoredTop sz="94660"/>
  </p:normalViewPr>
  <p:slideViewPr>
    <p:cSldViewPr snapToGrid="0" showGuides="1">
      <p:cViewPr>
        <p:scale>
          <a:sx n="57" d="100"/>
          <a:sy n="57" d="100"/>
        </p:scale>
        <p:origin x="456" y="104"/>
      </p:cViewPr>
      <p:guideLst>
        <p:guide orient="horz" pos="2954"/>
        <p:guide pos="3840"/>
        <p:guide pos="501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DC34E80-8373-431C-9C26-CFC7C4100A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AA884B1E-F6F9-4327-9DCC-3E4A855A8F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E3BB32B-D0BE-42D0-9371-27654B06DA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6CDDF-B024-4C43-AEBE-F62226B7FE94}" type="datetimeFigureOut">
              <a:rPr lang="ar-SA" smtClean="0"/>
              <a:t>08/05/43</a:t>
            </a:fld>
            <a:endParaRPr lang="ar-SA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48400B41-F762-4BDF-8E55-1EEC44285D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FD1C73F2-7F3A-4C58-8B9C-89BA885838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5986C-AD92-427F-9481-E357F700A65F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6426570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5B39702-B510-44B3-9CD5-260035DAEC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72ED2E43-F7AD-4034-AA12-FF5B1D4BEA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62A6337B-9DDE-4B97-877A-0A5FC5AD9F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6CDDF-B024-4C43-AEBE-F62226B7FE94}" type="datetimeFigureOut">
              <a:rPr lang="ar-SA" smtClean="0"/>
              <a:t>08/05/43</a:t>
            </a:fld>
            <a:endParaRPr lang="ar-SA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04439EF-9E5B-4D83-B18E-087826B13C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E31300C1-B464-4D7F-A2F1-F466F3017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5986C-AD92-427F-9481-E357F700A65F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9147988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6EC87580-2802-43C4-89D6-C4B37A59B03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8319950B-A950-404D-9337-7A125875F9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0CA796A-28D0-4C57-863D-7428BAE070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6CDDF-B024-4C43-AEBE-F62226B7FE94}" type="datetimeFigureOut">
              <a:rPr lang="ar-SA" smtClean="0"/>
              <a:t>08/05/43</a:t>
            </a:fld>
            <a:endParaRPr lang="ar-SA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E89AE4D-FE4D-471C-874B-CC5870AB0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CC7AC853-B9BA-4FD2-8F96-80C5F754A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5986C-AD92-427F-9481-E357F700A65F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5429083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6F2657E-DFFF-4814-BC9A-1E3D667E2F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EACDCDFE-C2A2-4319-BC3D-B53F3A48D9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F933D47-4856-422B-AA34-DE9646AA61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6CDDF-B024-4C43-AEBE-F62226B7FE94}" type="datetimeFigureOut">
              <a:rPr lang="ar-SA" smtClean="0"/>
              <a:t>08/05/43</a:t>
            </a:fld>
            <a:endParaRPr lang="ar-SA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0E47B19-FDAE-48E1-929A-DDCF04AA2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156A515A-3EB6-4F63-9350-B51150C2EC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5986C-AD92-427F-9481-E357F700A65F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5988933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7D7891E-4E8E-48BB-92C2-C3BA2407A8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33953AA1-B39A-450D-964C-2DC865DD77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87B63C0C-433B-4682-9631-9843870648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6CDDF-B024-4C43-AEBE-F62226B7FE94}" type="datetimeFigureOut">
              <a:rPr lang="ar-SA" smtClean="0"/>
              <a:t>08/05/43</a:t>
            </a:fld>
            <a:endParaRPr lang="ar-SA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48BD9AAA-1F70-495B-83BD-587506CFC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72D360A1-6960-4076-BB88-DDC3A945E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5986C-AD92-427F-9481-E357F700A65F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19569983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E4C58EA-E0C9-44A0-AFBA-AE093EA8D4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ABAADDED-C1C3-477C-9CFA-2337E4F63E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1F8E03D3-7BB7-4EC8-85AA-BEB20376F4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D624683C-8F12-4A97-9ED7-0DA6B0003D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6CDDF-B024-4C43-AEBE-F62226B7FE94}" type="datetimeFigureOut">
              <a:rPr lang="ar-SA" smtClean="0"/>
              <a:t>08/05/43</a:t>
            </a:fld>
            <a:endParaRPr lang="ar-SA" dirty="0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AB739270-947A-40CD-B4DE-1DA06710F8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D10FE59E-6C42-4048-B9E5-0A8B162BB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5986C-AD92-427F-9481-E357F700A65F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4626757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FFA2C9B-4AF5-4B47-BFD1-45D9E89D0A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44B2ADFE-FB50-4417-8351-3D2FDE963D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9D549366-CA24-429F-AF52-83C1ECAC5B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5CC91810-A95A-48A1-9400-26A152F27C4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004ED435-7890-431B-B2A8-15C8EB661C8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4DCF182D-9B3A-4DA0-AD48-6B0492CFEB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6CDDF-B024-4C43-AEBE-F62226B7FE94}" type="datetimeFigureOut">
              <a:rPr lang="ar-SA" smtClean="0"/>
              <a:t>08/05/43</a:t>
            </a:fld>
            <a:endParaRPr lang="ar-SA" dirty="0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398F3339-8366-4C36-B7B2-4A78C2DE9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2F65D7EC-65F5-4911-8C29-0374E83099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5986C-AD92-427F-9481-E357F700A65F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4588684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4B51837-9F5F-49FC-B9BF-BB4907C705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1A545E41-B88D-423E-8B66-2585F03FD9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6CDDF-B024-4C43-AEBE-F62226B7FE94}" type="datetimeFigureOut">
              <a:rPr lang="ar-SA" smtClean="0"/>
              <a:t>08/05/43</a:t>
            </a:fld>
            <a:endParaRPr lang="ar-SA" dirty="0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B56F3566-7474-4940-A5ED-AEC87A610A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8B3A97F3-ABA6-4222-8379-983396D36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5986C-AD92-427F-9481-E357F700A65F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8479802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83AD53AF-2F35-409A-A299-ED5E328CA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6CDDF-B024-4C43-AEBE-F62226B7FE94}" type="datetimeFigureOut">
              <a:rPr lang="ar-SA" smtClean="0"/>
              <a:t>08/05/43</a:t>
            </a:fld>
            <a:endParaRPr lang="ar-SA" dirty="0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50A42BEC-8A3F-4EC7-BB2B-84185964C6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5786A8EE-7D76-482A-BC11-0BF5A8E69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5986C-AD92-427F-9481-E357F700A65F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6712545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97987B8-4FFB-4CD7-B36C-B5B6D4F144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6CD8A6E4-DC7E-4FCB-96B6-4EF1AF1943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8D73A9BB-63FA-48D2-BE8F-A348CF7A79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69880664-54F9-47D1-AC0D-4DBF61EC3F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6CDDF-B024-4C43-AEBE-F62226B7FE94}" type="datetimeFigureOut">
              <a:rPr lang="ar-SA" smtClean="0"/>
              <a:t>08/05/43</a:t>
            </a:fld>
            <a:endParaRPr lang="ar-SA" dirty="0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6DDCF148-FC00-4877-A7FE-C7A2D4B842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1D5C50E8-B335-4017-AF05-9CE4C7B8D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5986C-AD92-427F-9481-E357F700A65F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16234684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A3005EB-BFAF-4FC5-815E-D396154F28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1CAD4B7A-E044-46C6-81F8-414ACA9254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 dirty="0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4FD01C79-9E13-4D3C-9413-7CA768E18E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4D8F6AEB-2AA4-42C4-8AA3-E5850F9EC1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6CDDF-B024-4C43-AEBE-F62226B7FE94}" type="datetimeFigureOut">
              <a:rPr lang="ar-SA" smtClean="0"/>
              <a:t>08/05/43</a:t>
            </a:fld>
            <a:endParaRPr lang="ar-SA" dirty="0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73724654-3B31-432A-B3A9-C5288BFF11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EDBA6432-7A98-46CF-BA96-404C91873B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5986C-AD92-427F-9481-E357F700A65F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1854143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40000"/>
            <a:lum/>
          </a:blip>
          <a:srcRect/>
          <a:stretch>
            <a:fillRect l="-2000"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F298B9D8-B6EF-4C19-9B67-EA06DC22D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9C8F5FD1-69A9-4388-9787-BB60869737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E2F18C39-F6FF-4E40-9533-9EC00591D0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6CDDF-B024-4C43-AEBE-F62226B7FE94}" type="datetimeFigureOut">
              <a:rPr lang="ar-SA" smtClean="0"/>
              <a:t>08/05/43</a:t>
            </a:fld>
            <a:endParaRPr lang="ar-SA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C8278CB5-CACB-41DB-8185-8C3C62DDDE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 dirty="0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BB1792B7-50D5-4EF3-8636-391870A090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75986C-AD92-427F-9481-E357F700A65F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289768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f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8.png"/><Relationship Id="rId5" Type="http://schemas.openxmlformats.org/officeDocument/2006/relationships/image" Target="../media/image7.jfif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9.gif"/><Relationship Id="rId7" Type="http://schemas.openxmlformats.org/officeDocument/2006/relationships/slide" Target="slide16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slide" Target="slide15.xml"/><Relationship Id="rId4" Type="http://schemas.openxmlformats.org/officeDocument/2006/relationships/image" Target="../media/image30.png"/><Relationship Id="rId9" Type="http://schemas.openxmlformats.org/officeDocument/2006/relationships/slide" Target="slide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gif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gif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fif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f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26.xml"/><Relationship Id="rId13" Type="http://schemas.openxmlformats.org/officeDocument/2006/relationships/image" Target="../media/image7.jfif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12" Type="http://schemas.openxmlformats.org/officeDocument/2006/relationships/image" Target="../media/image6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11" Type="http://schemas.openxmlformats.org/officeDocument/2006/relationships/slide" Target="slide27.xml"/><Relationship Id="rId5" Type="http://schemas.openxmlformats.org/officeDocument/2006/relationships/slide" Target="slide25.xml"/><Relationship Id="rId10" Type="http://schemas.openxmlformats.org/officeDocument/2006/relationships/image" Target="../media/image6.png"/><Relationship Id="rId4" Type="http://schemas.openxmlformats.org/officeDocument/2006/relationships/image" Target="../media/image4.png"/><Relationship Id="rId9" Type="http://schemas.openxmlformats.org/officeDocument/2006/relationships/image" Target="../media/image5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23.xml"/><Relationship Id="rId3" Type="http://schemas.openxmlformats.org/officeDocument/2006/relationships/image" Target="../media/image7.jfif"/><Relationship Id="rId7" Type="http://schemas.openxmlformats.org/officeDocument/2006/relationships/image" Target="../media/image51.png"/><Relationship Id="rId12" Type="http://schemas.openxmlformats.org/officeDocument/2006/relationships/image" Target="../media/image5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11" Type="http://schemas.openxmlformats.org/officeDocument/2006/relationships/slide" Target="slide24.xml"/><Relationship Id="rId5" Type="http://schemas.openxmlformats.org/officeDocument/2006/relationships/slide" Target="slide22.xml"/><Relationship Id="rId10" Type="http://schemas.openxmlformats.org/officeDocument/2006/relationships/image" Target="../media/image52.png"/><Relationship Id="rId4" Type="http://schemas.openxmlformats.org/officeDocument/2006/relationships/image" Target="../media/image49.png"/><Relationship Id="rId9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fi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" Target="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" Target="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fif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gi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.png"/><Relationship Id="rId5" Type="http://schemas.openxmlformats.org/officeDocument/2006/relationships/image" Target="../media/image7.jfif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gif"/><Relationship Id="rId5" Type="http://schemas.openxmlformats.org/officeDocument/2006/relationships/image" Target="../media/image15.gif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fif"/><Relationship Id="rId7" Type="http://schemas.openxmlformats.org/officeDocument/2006/relationships/image" Target="../media/image2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gif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1A7DCDE2-1293-486E-9900-B6ED165FD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0951" y="-219100"/>
            <a:ext cx="10746292" cy="7079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مربع نص 17">
            <a:extLst>
              <a:ext uri="{FF2B5EF4-FFF2-40B4-BE49-F238E27FC236}">
                <a16:creationId xmlns:a16="http://schemas.microsoft.com/office/drawing/2014/main" id="{E460AB42-FFAB-4A75-BCB6-4FFCA81DFCB2}"/>
              </a:ext>
            </a:extLst>
          </p:cNvPr>
          <p:cNvSpPr txBox="1"/>
          <p:nvPr/>
        </p:nvSpPr>
        <p:spPr>
          <a:xfrm>
            <a:off x="3566847" y="258750"/>
            <a:ext cx="3898231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600" b="1" dirty="0">
                <a:solidFill>
                  <a:schemeClr val="accent1">
                    <a:lumMod val="75000"/>
                  </a:schemeClr>
                </a:solidFill>
              </a:rPr>
              <a:t>بسم الله الرحمن الرحيم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62B7FEEC-97BB-4731-96B6-EF4E7D561740}"/>
              </a:ext>
            </a:extLst>
          </p:cNvPr>
          <p:cNvSpPr txBox="1"/>
          <p:nvPr/>
        </p:nvSpPr>
        <p:spPr>
          <a:xfrm>
            <a:off x="7741805" y="936446"/>
            <a:ext cx="3898230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dirty="0"/>
              <a:t>التاريخ :8 / 5 / 1443 </a:t>
            </a:r>
          </a:p>
          <a:p>
            <a:r>
              <a:rPr lang="ar-SA" sz="3200" dirty="0"/>
              <a:t>الحصة :الرابعة</a:t>
            </a:r>
          </a:p>
          <a:p>
            <a:endParaRPr lang="ar-SA" sz="3200" dirty="0"/>
          </a:p>
        </p:txBody>
      </p:sp>
      <p:sp>
        <p:nvSpPr>
          <p:cNvPr id="2" name="مربع نص 1">
            <a:extLst>
              <a:ext uri="{FF2B5EF4-FFF2-40B4-BE49-F238E27FC236}">
                <a16:creationId xmlns:a16="http://schemas.microsoft.com/office/drawing/2014/main" id="{4FF53E5D-11C7-46B5-B734-F615D395E905}"/>
              </a:ext>
            </a:extLst>
          </p:cNvPr>
          <p:cNvSpPr txBox="1"/>
          <p:nvPr/>
        </p:nvSpPr>
        <p:spPr>
          <a:xfrm>
            <a:off x="5479040" y="2120245"/>
            <a:ext cx="3219450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600" dirty="0">
                <a:solidFill>
                  <a:srgbClr val="C00000"/>
                </a:solidFill>
              </a:rPr>
              <a:t>العنوان : </a:t>
            </a:r>
          </a:p>
          <a:p>
            <a:pPr algn="ctr"/>
            <a:r>
              <a:rPr lang="ar-SA" sz="3600" dirty="0">
                <a:solidFill>
                  <a:srgbClr val="C00000"/>
                </a:solidFill>
              </a:rPr>
              <a:t>جهاز الدوران</a:t>
            </a:r>
          </a:p>
        </p:txBody>
      </p:sp>
      <p:sp>
        <p:nvSpPr>
          <p:cNvPr id="45" name="Google Shape;12169;p73">
            <a:extLst>
              <a:ext uri="{FF2B5EF4-FFF2-40B4-BE49-F238E27FC236}">
                <a16:creationId xmlns:a16="http://schemas.microsoft.com/office/drawing/2014/main" id="{F3FF14DE-19B7-49EC-B074-81142AF8CBA5}"/>
              </a:ext>
            </a:extLst>
          </p:cNvPr>
          <p:cNvSpPr/>
          <p:nvPr/>
        </p:nvSpPr>
        <p:spPr>
          <a:xfrm>
            <a:off x="6633084" y="3320573"/>
            <a:ext cx="1108721" cy="982620"/>
          </a:xfrm>
          <a:custGeom>
            <a:avLst/>
            <a:gdLst/>
            <a:ahLst/>
            <a:cxnLst/>
            <a:rect l="l" t="t" r="r" b="b"/>
            <a:pathLst>
              <a:path w="12026" h="8993" extrusionOk="0">
                <a:moveTo>
                  <a:pt x="3929" y="0"/>
                </a:moveTo>
                <a:cubicBezTo>
                  <a:pt x="1691" y="0"/>
                  <a:pt x="0" y="2322"/>
                  <a:pt x="1167" y="4763"/>
                </a:cubicBezTo>
                <a:lnTo>
                  <a:pt x="453" y="4763"/>
                </a:lnTo>
                <a:cubicBezTo>
                  <a:pt x="369" y="4763"/>
                  <a:pt x="298" y="4834"/>
                  <a:pt x="298" y="4929"/>
                </a:cubicBezTo>
                <a:cubicBezTo>
                  <a:pt x="298" y="5013"/>
                  <a:pt x="369" y="5096"/>
                  <a:pt x="453" y="5096"/>
                </a:cubicBezTo>
                <a:lnTo>
                  <a:pt x="1346" y="5096"/>
                </a:lnTo>
                <a:cubicBezTo>
                  <a:pt x="2334" y="6727"/>
                  <a:pt x="4382" y="7918"/>
                  <a:pt x="5977" y="8965"/>
                </a:cubicBezTo>
                <a:cubicBezTo>
                  <a:pt x="6007" y="8983"/>
                  <a:pt x="6040" y="8992"/>
                  <a:pt x="6071" y="8992"/>
                </a:cubicBezTo>
                <a:cubicBezTo>
                  <a:pt x="6102" y="8992"/>
                  <a:pt x="6132" y="8983"/>
                  <a:pt x="6156" y="8965"/>
                </a:cubicBezTo>
                <a:cubicBezTo>
                  <a:pt x="7751" y="7930"/>
                  <a:pt x="9799" y="6739"/>
                  <a:pt x="10787" y="5096"/>
                </a:cubicBezTo>
                <a:lnTo>
                  <a:pt x="11680" y="5096"/>
                </a:lnTo>
                <a:cubicBezTo>
                  <a:pt x="11764" y="5096"/>
                  <a:pt x="11847" y="5013"/>
                  <a:pt x="11847" y="4929"/>
                </a:cubicBezTo>
                <a:cubicBezTo>
                  <a:pt x="11883" y="4774"/>
                  <a:pt x="11811" y="4703"/>
                  <a:pt x="11704" y="4703"/>
                </a:cubicBezTo>
                <a:lnTo>
                  <a:pt x="10990" y="4703"/>
                </a:lnTo>
                <a:cubicBezTo>
                  <a:pt x="12025" y="2572"/>
                  <a:pt x="10859" y="452"/>
                  <a:pt x="8930" y="12"/>
                </a:cubicBezTo>
                <a:cubicBezTo>
                  <a:pt x="8922" y="11"/>
                  <a:pt x="8914" y="10"/>
                  <a:pt x="8906" y="10"/>
                </a:cubicBezTo>
                <a:cubicBezTo>
                  <a:pt x="8821" y="10"/>
                  <a:pt x="8748" y="68"/>
                  <a:pt x="8716" y="155"/>
                </a:cubicBezTo>
                <a:cubicBezTo>
                  <a:pt x="8704" y="238"/>
                  <a:pt x="8763" y="333"/>
                  <a:pt x="8847" y="357"/>
                </a:cubicBezTo>
                <a:cubicBezTo>
                  <a:pt x="10609" y="762"/>
                  <a:pt x="11668" y="2738"/>
                  <a:pt x="10621" y="4715"/>
                </a:cubicBezTo>
                <a:lnTo>
                  <a:pt x="10001" y="4715"/>
                </a:lnTo>
                <a:lnTo>
                  <a:pt x="9418" y="3548"/>
                </a:lnTo>
                <a:cubicBezTo>
                  <a:pt x="9385" y="3483"/>
                  <a:pt x="9325" y="3452"/>
                  <a:pt x="9266" y="3452"/>
                </a:cubicBezTo>
                <a:cubicBezTo>
                  <a:pt x="9196" y="3452"/>
                  <a:pt x="9128" y="3495"/>
                  <a:pt x="9108" y="3572"/>
                </a:cubicBezTo>
                <a:lnTo>
                  <a:pt x="8573" y="5251"/>
                </a:lnTo>
                <a:lnTo>
                  <a:pt x="7954" y="3870"/>
                </a:lnTo>
                <a:cubicBezTo>
                  <a:pt x="7927" y="3808"/>
                  <a:pt x="7868" y="3772"/>
                  <a:pt x="7806" y="3772"/>
                </a:cubicBezTo>
                <a:cubicBezTo>
                  <a:pt x="7784" y="3772"/>
                  <a:pt x="7761" y="3777"/>
                  <a:pt x="7739" y="3786"/>
                </a:cubicBezTo>
                <a:cubicBezTo>
                  <a:pt x="7644" y="3822"/>
                  <a:pt x="7620" y="3917"/>
                  <a:pt x="7644" y="4001"/>
                </a:cubicBezTo>
                <a:lnTo>
                  <a:pt x="8430" y="5810"/>
                </a:lnTo>
                <a:cubicBezTo>
                  <a:pt x="8458" y="5877"/>
                  <a:pt x="8520" y="5910"/>
                  <a:pt x="8583" y="5910"/>
                </a:cubicBezTo>
                <a:cubicBezTo>
                  <a:pt x="8654" y="5910"/>
                  <a:pt x="8726" y="5869"/>
                  <a:pt x="8751" y="5786"/>
                </a:cubicBezTo>
                <a:lnTo>
                  <a:pt x="9299" y="4084"/>
                </a:lnTo>
                <a:lnTo>
                  <a:pt x="9739" y="4989"/>
                </a:lnTo>
                <a:cubicBezTo>
                  <a:pt x="9775" y="5048"/>
                  <a:pt x="9835" y="5072"/>
                  <a:pt x="9894" y="5072"/>
                </a:cubicBezTo>
                <a:lnTo>
                  <a:pt x="10418" y="5072"/>
                </a:lnTo>
                <a:cubicBezTo>
                  <a:pt x="9323" y="6715"/>
                  <a:pt x="6989" y="7965"/>
                  <a:pt x="6084" y="8584"/>
                </a:cubicBezTo>
                <a:cubicBezTo>
                  <a:pt x="4644" y="7656"/>
                  <a:pt x="2715" y="6537"/>
                  <a:pt x="1750" y="5072"/>
                </a:cubicBezTo>
                <a:lnTo>
                  <a:pt x="2572" y="5072"/>
                </a:lnTo>
                <a:cubicBezTo>
                  <a:pt x="2631" y="5072"/>
                  <a:pt x="2691" y="5036"/>
                  <a:pt x="2715" y="4989"/>
                </a:cubicBezTo>
                <a:lnTo>
                  <a:pt x="3453" y="3500"/>
                </a:lnTo>
                <a:lnTo>
                  <a:pt x="4358" y="6167"/>
                </a:lnTo>
                <a:cubicBezTo>
                  <a:pt x="4387" y="6243"/>
                  <a:pt x="4456" y="6279"/>
                  <a:pt x="4523" y="6279"/>
                </a:cubicBezTo>
                <a:cubicBezTo>
                  <a:pt x="4593" y="6279"/>
                  <a:pt x="4661" y="6240"/>
                  <a:pt x="4679" y="6167"/>
                </a:cubicBezTo>
                <a:lnTo>
                  <a:pt x="5394" y="3739"/>
                </a:lnTo>
                <a:lnTo>
                  <a:pt x="6049" y="4822"/>
                </a:lnTo>
                <a:cubicBezTo>
                  <a:pt x="6087" y="4877"/>
                  <a:pt x="6146" y="4904"/>
                  <a:pt x="6202" y="4904"/>
                </a:cubicBezTo>
                <a:cubicBezTo>
                  <a:pt x="6267" y="4904"/>
                  <a:pt x="6327" y="4868"/>
                  <a:pt x="6346" y="4798"/>
                </a:cubicBezTo>
                <a:lnTo>
                  <a:pt x="7120" y="2893"/>
                </a:lnTo>
                <a:lnTo>
                  <a:pt x="7358" y="3429"/>
                </a:lnTo>
                <a:cubicBezTo>
                  <a:pt x="7393" y="3491"/>
                  <a:pt x="7455" y="3526"/>
                  <a:pt x="7518" y="3526"/>
                </a:cubicBezTo>
                <a:cubicBezTo>
                  <a:pt x="7540" y="3526"/>
                  <a:pt x="7563" y="3522"/>
                  <a:pt x="7584" y="3512"/>
                </a:cubicBezTo>
                <a:cubicBezTo>
                  <a:pt x="7680" y="3465"/>
                  <a:pt x="7704" y="3381"/>
                  <a:pt x="7680" y="3286"/>
                </a:cubicBezTo>
                <a:lnTo>
                  <a:pt x="7287" y="2393"/>
                </a:lnTo>
                <a:cubicBezTo>
                  <a:pt x="7257" y="2328"/>
                  <a:pt x="7195" y="2295"/>
                  <a:pt x="7132" y="2295"/>
                </a:cubicBezTo>
                <a:cubicBezTo>
                  <a:pt x="7070" y="2295"/>
                  <a:pt x="7007" y="2328"/>
                  <a:pt x="6977" y="2393"/>
                </a:cubicBezTo>
                <a:lnTo>
                  <a:pt x="6168" y="4358"/>
                </a:lnTo>
                <a:lnTo>
                  <a:pt x="5501" y="3227"/>
                </a:lnTo>
                <a:cubicBezTo>
                  <a:pt x="5470" y="3171"/>
                  <a:pt x="5419" y="3145"/>
                  <a:pt x="5365" y="3145"/>
                </a:cubicBezTo>
                <a:cubicBezTo>
                  <a:pt x="5293" y="3145"/>
                  <a:pt x="5219" y="3192"/>
                  <a:pt x="5191" y="3274"/>
                </a:cubicBezTo>
                <a:lnTo>
                  <a:pt x="4501" y="5572"/>
                </a:lnTo>
                <a:lnTo>
                  <a:pt x="3643" y="3024"/>
                </a:lnTo>
                <a:cubicBezTo>
                  <a:pt x="3618" y="2942"/>
                  <a:pt x="3550" y="2900"/>
                  <a:pt x="3482" y="2900"/>
                </a:cubicBezTo>
                <a:cubicBezTo>
                  <a:pt x="3421" y="2900"/>
                  <a:pt x="3362" y="2933"/>
                  <a:pt x="3334" y="3000"/>
                </a:cubicBezTo>
                <a:lnTo>
                  <a:pt x="2465" y="4774"/>
                </a:lnTo>
                <a:lnTo>
                  <a:pt x="1548" y="4774"/>
                </a:lnTo>
                <a:cubicBezTo>
                  <a:pt x="357" y="2548"/>
                  <a:pt x="1869" y="345"/>
                  <a:pt x="3929" y="345"/>
                </a:cubicBezTo>
                <a:cubicBezTo>
                  <a:pt x="4703" y="345"/>
                  <a:pt x="5418" y="655"/>
                  <a:pt x="5953" y="1203"/>
                </a:cubicBezTo>
                <a:cubicBezTo>
                  <a:pt x="5989" y="1238"/>
                  <a:pt x="6034" y="1256"/>
                  <a:pt x="6078" y="1256"/>
                </a:cubicBezTo>
                <a:cubicBezTo>
                  <a:pt x="6123" y="1256"/>
                  <a:pt x="6168" y="1238"/>
                  <a:pt x="6203" y="1203"/>
                </a:cubicBezTo>
                <a:cubicBezTo>
                  <a:pt x="6668" y="714"/>
                  <a:pt x="7287" y="417"/>
                  <a:pt x="7954" y="357"/>
                </a:cubicBezTo>
                <a:cubicBezTo>
                  <a:pt x="8049" y="345"/>
                  <a:pt x="8120" y="262"/>
                  <a:pt x="8108" y="167"/>
                </a:cubicBezTo>
                <a:cubicBezTo>
                  <a:pt x="8097" y="78"/>
                  <a:pt x="8025" y="11"/>
                  <a:pt x="7939" y="11"/>
                </a:cubicBezTo>
                <a:cubicBezTo>
                  <a:pt x="7932" y="11"/>
                  <a:pt x="7925" y="11"/>
                  <a:pt x="7918" y="12"/>
                </a:cubicBezTo>
                <a:cubicBezTo>
                  <a:pt x="7215" y="83"/>
                  <a:pt x="6572" y="369"/>
                  <a:pt x="6072" y="845"/>
                </a:cubicBezTo>
                <a:cubicBezTo>
                  <a:pt x="5489" y="298"/>
                  <a:pt x="4727" y="0"/>
                  <a:pt x="3929" y="0"/>
                </a:cubicBezTo>
                <a:close/>
              </a:path>
            </a:pathLst>
          </a:custGeom>
          <a:solidFill>
            <a:srgbClr val="657E9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97800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8A01FB57-DDC1-477C-AA02-FA6DF5DEA4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6151" y="-100369"/>
            <a:ext cx="13262440" cy="8468653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قلب - ويكيبيديا">
            <a:extLst>
              <a:ext uri="{FF2B5EF4-FFF2-40B4-BE49-F238E27FC236}">
                <a16:creationId xmlns:a16="http://schemas.microsoft.com/office/drawing/2014/main" id="{FFB84376-EF5C-40D4-80A4-81C65B77B16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8871" y="1852490"/>
            <a:ext cx="3286125" cy="3286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رابط كسهم مستقيم 4">
            <a:extLst>
              <a:ext uri="{FF2B5EF4-FFF2-40B4-BE49-F238E27FC236}">
                <a16:creationId xmlns:a16="http://schemas.microsoft.com/office/drawing/2014/main" id="{981BDCDD-F605-4B76-BE6F-6C29665B41DD}"/>
              </a:ext>
            </a:extLst>
          </p:cNvPr>
          <p:cNvCxnSpPr/>
          <p:nvPr/>
        </p:nvCxnSpPr>
        <p:spPr>
          <a:xfrm flipV="1">
            <a:off x="6667500" y="1876425"/>
            <a:ext cx="1152525" cy="114300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مربع نص 5">
            <a:extLst>
              <a:ext uri="{FF2B5EF4-FFF2-40B4-BE49-F238E27FC236}">
                <a16:creationId xmlns:a16="http://schemas.microsoft.com/office/drawing/2014/main" id="{7339ACCD-F382-405E-A8A6-223289576088}"/>
              </a:ext>
            </a:extLst>
          </p:cNvPr>
          <p:cNvSpPr txBox="1"/>
          <p:nvPr/>
        </p:nvSpPr>
        <p:spPr>
          <a:xfrm>
            <a:off x="7243762" y="1269712"/>
            <a:ext cx="159067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dirty="0">
                <a:solidFill>
                  <a:srgbClr val="C00000"/>
                </a:solidFill>
              </a:rPr>
              <a:t>اذين أيسر </a:t>
            </a:r>
          </a:p>
        </p:txBody>
      </p:sp>
      <p:cxnSp>
        <p:nvCxnSpPr>
          <p:cNvPr id="29" name="رابط كسهم مستقيم 28">
            <a:extLst>
              <a:ext uri="{FF2B5EF4-FFF2-40B4-BE49-F238E27FC236}">
                <a16:creationId xmlns:a16="http://schemas.microsoft.com/office/drawing/2014/main" id="{4E37BE9C-2B5C-4C24-AFBE-ACEFFD640E8B}"/>
              </a:ext>
            </a:extLst>
          </p:cNvPr>
          <p:cNvCxnSpPr>
            <a:cxnSpLocks/>
          </p:cNvCxnSpPr>
          <p:nvPr/>
        </p:nvCxnSpPr>
        <p:spPr>
          <a:xfrm flipH="1" flipV="1">
            <a:off x="3819525" y="2819400"/>
            <a:ext cx="1562101" cy="60959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مربع نص 31">
            <a:extLst>
              <a:ext uri="{FF2B5EF4-FFF2-40B4-BE49-F238E27FC236}">
                <a16:creationId xmlns:a16="http://schemas.microsoft.com/office/drawing/2014/main" id="{90E2692B-451B-48B0-A45D-208E4678BC03}"/>
              </a:ext>
            </a:extLst>
          </p:cNvPr>
          <p:cNvSpPr txBox="1"/>
          <p:nvPr/>
        </p:nvSpPr>
        <p:spPr>
          <a:xfrm>
            <a:off x="2781299" y="2155537"/>
            <a:ext cx="159067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dirty="0">
                <a:solidFill>
                  <a:srgbClr val="C00000"/>
                </a:solidFill>
              </a:rPr>
              <a:t>اذين أيمن  </a:t>
            </a:r>
          </a:p>
        </p:txBody>
      </p:sp>
      <p:cxnSp>
        <p:nvCxnSpPr>
          <p:cNvPr id="33" name="رابط كسهم مستقيم 32">
            <a:extLst>
              <a:ext uri="{FF2B5EF4-FFF2-40B4-BE49-F238E27FC236}">
                <a16:creationId xmlns:a16="http://schemas.microsoft.com/office/drawing/2014/main" id="{D9760434-DB85-4F23-A694-10751F705009}"/>
              </a:ext>
            </a:extLst>
          </p:cNvPr>
          <p:cNvCxnSpPr>
            <a:cxnSpLocks/>
          </p:cNvCxnSpPr>
          <p:nvPr/>
        </p:nvCxnSpPr>
        <p:spPr>
          <a:xfrm flipV="1">
            <a:off x="6886574" y="3957416"/>
            <a:ext cx="1704976" cy="8832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مربع نص 36">
            <a:extLst>
              <a:ext uri="{FF2B5EF4-FFF2-40B4-BE49-F238E27FC236}">
                <a16:creationId xmlns:a16="http://schemas.microsoft.com/office/drawing/2014/main" id="{C1862F0C-9E90-4B23-883A-F31745C95C79}"/>
              </a:ext>
            </a:extLst>
          </p:cNvPr>
          <p:cNvSpPr txBox="1"/>
          <p:nvPr/>
        </p:nvSpPr>
        <p:spPr>
          <a:xfrm>
            <a:off x="8098978" y="3297018"/>
            <a:ext cx="159067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dirty="0">
                <a:solidFill>
                  <a:srgbClr val="C00000"/>
                </a:solidFill>
              </a:rPr>
              <a:t>بطين أيسر </a:t>
            </a:r>
          </a:p>
        </p:txBody>
      </p:sp>
      <p:cxnSp>
        <p:nvCxnSpPr>
          <p:cNvPr id="43" name="رابط كسهم مستقيم 42">
            <a:extLst>
              <a:ext uri="{FF2B5EF4-FFF2-40B4-BE49-F238E27FC236}">
                <a16:creationId xmlns:a16="http://schemas.microsoft.com/office/drawing/2014/main" id="{0AE1264E-EE4C-4314-BB98-22207C967A0F}"/>
              </a:ext>
            </a:extLst>
          </p:cNvPr>
          <p:cNvCxnSpPr>
            <a:cxnSpLocks/>
          </p:cNvCxnSpPr>
          <p:nvPr/>
        </p:nvCxnSpPr>
        <p:spPr>
          <a:xfrm flipH="1">
            <a:off x="4086225" y="4250024"/>
            <a:ext cx="1813603" cy="37659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مربع نص 43">
            <a:extLst>
              <a:ext uri="{FF2B5EF4-FFF2-40B4-BE49-F238E27FC236}">
                <a16:creationId xmlns:a16="http://schemas.microsoft.com/office/drawing/2014/main" id="{EB23221A-2058-4988-98CC-34A9F270B9BC}"/>
              </a:ext>
            </a:extLst>
          </p:cNvPr>
          <p:cNvSpPr txBox="1"/>
          <p:nvPr/>
        </p:nvSpPr>
        <p:spPr>
          <a:xfrm>
            <a:off x="2520834" y="4334230"/>
            <a:ext cx="159067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dirty="0">
                <a:solidFill>
                  <a:srgbClr val="C00000"/>
                </a:solidFill>
              </a:rPr>
              <a:t>بطين أيمن  </a:t>
            </a:r>
          </a:p>
        </p:txBody>
      </p:sp>
      <p:cxnSp>
        <p:nvCxnSpPr>
          <p:cNvPr id="46" name="رابط كسهم مستقيم 45">
            <a:extLst>
              <a:ext uri="{FF2B5EF4-FFF2-40B4-BE49-F238E27FC236}">
                <a16:creationId xmlns:a16="http://schemas.microsoft.com/office/drawing/2014/main" id="{A04005AB-8A2E-4541-95CC-E8E69F1CFF25}"/>
              </a:ext>
            </a:extLst>
          </p:cNvPr>
          <p:cNvCxnSpPr/>
          <p:nvPr/>
        </p:nvCxnSpPr>
        <p:spPr>
          <a:xfrm flipV="1">
            <a:off x="6265069" y="1373475"/>
            <a:ext cx="1152525" cy="1143000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47" name="مربع نص 46">
            <a:extLst>
              <a:ext uri="{FF2B5EF4-FFF2-40B4-BE49-F238E27FC236}">
                <a16:creationId xmlns:a16="http://schemas.microsoft.com/office/drawing/2014/main" id="{58ECFE5C-A5AC-46EB-B856-AB640DDC582B}"/>
              </a:ext>
            </a:extLst>
          </p:cNvPr>
          <p:cNvSpPr txBox="1"/>
          <p:nvPr/>
        </p:nvSpPr>
        <p:spPr>
          <a:xfrm>
            <a:off x="6095999" y="759618"/>
            <a:ext cx="2166937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dirty="0">
                <a:solidFill>
                  <a:schemeClr val="accent1">
                    <a:lumMod val="75000"/>
                  </a:schemeClr>
                </a:solidFill>
              </a:rPr>
              <a:t>شريان رئوي</a:t>
            </a:r>
          </a:p>
        </p:txBody>
      </p:sp>
      <p:cxnSp>
        <p:nvCxnSpPr>
          <p:cNvPr id="48" name="رابط كسهم مستقيم 47">
            <a:extLst>
              <a:ext uri="{FF2B5EF4-FFF2-40B4-BE49-F238E27FC236}">
                <a16:creationId xmlns:a16="http://schemas.microsoft.com/office/drawing/2014/main" id="{2089FD36-3A25-444B-A47E-29B6CDAE65A2}"/>
              </a:ext>
            </a:extLst>
          </p:cNvPr>
          <p:cNvCxnSpPr>
            <a:cxnSpLocks/>
          </p:cNvCxnSpPr>
          <p:nvPr/>
        </p:nvCxnSpPr>
        <p:spPr>
          <a:xfrm flipH="1" flipV="1">
            <a:off x="4568147" y="1344393"/>
            <a:ext cx="1380216" cy="782062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49" name="مربع نص 48">
            <a:extLst>
              <a:ext uri="{FF2B5EF4-FFF2-40B4-BE49-F238E27FC236}">
                <a16:creationId xmlns:a16="http://schemas.microsoft.com/office/drawing/2014/main" id="{8AF3E7CF-F555-4B5C-BC29-4B9F2F33A618}"/>
              </a:ext>
            </a:extLst>
          </p:cNvPr>
          <p:cNvSpPr txBox="1"/>
          <p:nvPr/>
        </p:nvSpPr>
        <p:spPr>
          <a:xfrm>
            <a:off x="2826089" y="836296"/>
            <a:ext cx="2166937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dirty="0">
                <a:solidFill>
                  <a:schemeClr val="accent1">
                    <a:lumMod val="75000"/>
                  </a:schemeClr>
                </a:solidFill>
              </a:rPr>
              <a:t>الابهر </a:t>
            </a:r>
          </a:p>
        </p:txBody>
      </p:sp>
      <p:grpSp>
        <p:nvGrpSpPr>
          <p:cNvPr id="21" name="مجموعة 20">
            <a:extLst>
              <a:ext uri="{FF2B5EF4-FFF2-40B4-BE49-F238E27FC236}">
                <a16:creationId xmlns:a16="http://schemas.microsoft.com/office/drawing/2014/main" id="{EDECB378-0A8B-4439-968C-071339A3523A}"/>
              </a:ext>
            </a:extLst>
          </p:cNvPr>
          <p:cNvGrpSpPr/>
          <p:nvPr/>
        </p:nvGrpSpPr>
        <p:grpSpPr>
          <a:xfrm>
            <a:off x="6263407" y="3296237"/>
            <a:ext cx="1814757" cy="1764807"/>
            <a:chOff x="6263407" y="3296237"/>
            <a:chExt cx="1814757" cy="1764807"/>
          </a:xfrm>
        </p:grpSpPr>
        <p:sp>
          <p:nvSpPr>
            <p:cNvPr id="51" name="شكل بيضاوي 50">
              <a:extLst>
                <a:ext uri="{FF2B5EF4-FFF2-40B4-BE49-F238E27FC236}">
                  <a16:creationId xmlns:a16="http://schemas.microsoft.com/office/drawing/2014/main" id="{DF5EB236-A668-4D08-89B7-80B14CE752B0}"/>
                </a:ext>
              </a:extLst>
            </p:cNvPr>
            <p:cNvSpPr/>
            <p:nvPr/>
          </p:nvSpPr>
          <p:spPr>
            <a:xfrm rot="19663701">
              <a:off x="6263407" y="3296237"/>
              <a:ext cx="238125" cy="1381125"/>
            </a:xfrm>
            <a:prstGeom prst="ellipse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cxnSp>
          <p:nvCxnSpPr>
            <p:cNvPr id="19" name="رابط كسهم مستقيم 18">
              <a:extLst>
                <a:ext uri="{FF2B5EF4-FFF2-40B4-BE49-F238E27FC236}">
                  <a16:creationId xmlns:a16="http://schemas.microsoft.com/office/drawing/2014/main" id="{D8015F9A-B09E-4F28-8620-7BEB57E72488}"/>
                </a:ext>
              </a:extLst>
            </p:cNvPr>
            <p:cNvCxnSpPr/>
            <p:nvPr/>
          </p:nvCxnSpPr>
          <p:spPr>
            <a:xfrm>
              <a:off x="6757024" y="4553840"/>
              <a:ext cx="1321140" cy="507204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4" name="مربع نص 53">
            <a:extLst>
              <a:ext uri="{FF2B5EF4-FFF2-40B4-BE49-F238E27FC236}">
                <a16:creationId xmlns:a16="http://schemas.microsoft.com/office/drawing/2014/main" id="{C3C0C4B2-FD24-4A7C-B836-0393675AD9C5}"/>
              </a:ext>
            </a:extLst>
          </p:cNvPr>
          <p:cNvSpPr txBox="1"/>
          <p:nvPr/>
        </p:nvSpPr>
        <p:spPr>
          <a:xfrm>
            <a:off x="7820025" y="4803906"/>
            <a:ext cx="1079616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dirty="0">
                <a:solidFill>
                  <a:srgbClr val="88B29A"/>
                </a:solidFill>
              </a:rPr>
              <a:t>حاجز</a:t>
            </a:r>
          </a:p>
        </p:txBody>
      </p:sp>
      <p:cxnSp>
        <p:nvCxnSpPr>
          <p:cNvPr id="55" name="رابط كسهم مستقيم 54">
            <a:extLst>
              <a:ext uri="{FF2B5EF4-FFF2-40B4-BE49-F238E27FC236}">
                <a16:creationId xmlns:a16="http://schemas.microsoft.com/office/drawing/2014/main" id="{A6937860-7C7E-4321-8BFF-57D83D307432}"/>
              </a:ext>
            </a:extLst>
          </p:cNvPr>
          <p:cNvCxnSpPr>
            <a:cxnSpLocks/>
          </p:cNvCxnSpPr>
          <p:nvPr/>
        </p:nvCxnSpPr>
        <p:spPr>
          <a:xfrm>
            <a:off x="5655101" y="3846018"/>
            <a:ext cx="413006" cy="1724016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رابط كسهم مستقيم 56">
            <a:extLst>
              <a:ext uri="{FF2B5EF4-FFF2-40B4-BE49-F238E27FC236}">
                <a16:creationId xmlns:a16="http://schemas.microsoft.com/office/drawing/2014/main" id="{C0EFD36A-7666-47B6-B7A4-B4811CA1B7A4}"/>
              </a:ext>
            </a:extLst>
          </p:cNvPr>
          <p:cNvCxnSpPr>
            <a:cxnSpLocks/>
          </p:cNvCxnSpPr>
          <p:nvPr/>
        </p:nvCxnSpPr>
        <p:spPr>
          <a:xfrm>
            <a:off x="5865471" y="3300324"/>
            <a:ext cx="246462" cy="2269710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مربع نص 62">
            <a:extLst>
              <a:ext uri="{FF2B5EF4-FFF2-40B4-BE49-F238E27FC236}">
                <a16:creationId xmlns:a16="http://schemas.microsoft.com/office/drawing/2014/main" id="{823D24D7-0AAB-4796-9073-4E6D69310C6F}"/>
              </a:ext>
            </a:extLst>
          </p:cNvPr>
          <p:cNvSpPr txBox="1"/>
          <p:nvPr/>
        </p:nvSpPr>
        <p:spPr>
          <a:xfrm>
            <a:off x="4838700" y="5491039"/>
            <a:ext cx="1685046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صمامات </a:t>
            </a:r>
          </a:p>
        </p:txBody>
      </p:sp>
      <p:cxnSp>
        <p:nvCxnSpPr>
          <p:cNvPr id="64" name="رابط كسهم مستقيم 63">
            <a:extLst>
              <a:ext uri="{FF2B5EF4-FFF2-40B4-BE49-F238E27FC236}">
                <a16:creationId xmlns:a16="http://schemas.microsoft.com/office/drawing/2014/main" id="{C7F62642-2610-44F9-BBB8-2147A0CF41D5}"/>
              </a:ext>
            </a:extLst>
          </p:cNvPr>
          <p:cNvCxnSpPr>
            <a:cxnSpLocks/>
          </p:cNvCxnSpPr>
          <p:nvPr/>
        </p:nvCxnSpPr>
        <p:spPr>
          <a:xfrm flipH="1">
            <a:off x="6171459" y="3305648"/>
            <a:ext cx="534580" cy="2262711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رابط كسهم مستقيم 64">
            <a:extLst>
              <a:ext uri="{FF2B5EF4-FFF2-40B4-BE49-F238E27FC236}">
                <a16:creationId xmlns:a16="http://schemas.microsoft.com/office/drawing/2014/main" id="{B9B9CF61-D54D-4075-883F-7E2ECDD7FEFF}"/>
              </a:ext>
            </a:extLst>
          </p:cNvPr>
          <p:cNvCxnSpPr>
            <a:cxnSpLocks/>
          </p:cNvCxnSpPr>
          <p:nvPr/>
        </p:nvCxnSpPr>
        <p:spPr>
          <a:xfrm flipH="1">
            <a:off x="6161098" y="3447154"/>
            <a:ext cx="168842" cy="2095205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رابط كسهم مستقيم 65">
            <a:extLst>
              <a:ext uri="{FF2B5EF4-FFF2-40B4-BE49-F238E27FC236}">
                <a16:creationId xmlns:a16="http://schemas.microsoft.com/office/drawing/2014/main" id="{045F1118-FFD1-45F5-83B3-1044904D180E}"/>
              </a:ext>
            </a:extLst>
          </p:cNvPr>
          <p:cNvCxnSpPr>
            <a:cxnSpLocks/>
          </p:cNvCxnSpPr>
          <p:nvPr/>
        </p:nvCxnSpPr>
        <p:spPr>
          <a:xfrm flipH="1">
            <a:off x="4340099" y="4965341"/>
            <a:ext cx="595931" cy="482302"/>
          </a:xfrm>
          <a:prstGeom prst="straightConnector1">
            <a:avLst/>
          </a:prstGeom>
          <a:ln w="38100">
            <a:solidFill>
              <a:srgbClr val="FF66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مربع نص 67">
            <a:extLst>
              <a:ext uri="{FF2B5EF4-FFF2-40B4-BE49-F238E27FC236}">
                <a16:creationId xmlns:a16="http://schemas.microsoft.com/office/drawing/2014/main" id="{2D573B12-E088-4A56-8008-F4E28033175A}"/>
              </a:ext>
            </a:extLst>
          </p:cNvPr>
          <p:cNvSpPr txBox="1"/>
          <p:nvPr/>
        </p:nvSpPr>
        <p:spPr>
          <a:xfrm>
            <a:off x="3390900" y="5198651"/>
            <a:ext cx="890807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dirty="0">
                <a:solidFill>
                  <a:srgbClr val="993366"/>
                </a:solidFill>
              </a:rPr>
              <a:t>وريد</a:t>
            </a:r>
          </a:p>
        </p:txBody>
      </p:sp>
    </p:spTree>
    <p:extLst>
      <p:ext uri="{BB962C8B-B14F-4D97-AF65-F5344CB8AC3E}">
        <p14:creationId xmlns:p14="http://schemas.microsoft.com/office/powerpoint/2010/main" val="18939221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2" grpId="0"/>
      <p:bldP spid="37" grpId="0"/>
      <p:bldP spid="44" grpId="0"/>
      <p:bldP spid="47" grpId="0"/>
      <p:bldP spid="49" grpId="0"/>
      <p:bldP spid="54" grpId="0"/>
      <p:bldP spid="63" grpId="0"/>
      <p:bldP spid="6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8A01FB57-DDC1-477C-AA02-FA6DF5DEA4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2820" y="-100369"/>
            <a:ext cx="13262440" cy="8468653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قلب - ويكيبيديا">
            <a:extLst>
              <a:ext uri="{FF2B5EF4-FFF2-40B4-BE49-F238E27FC236}">
                <a16:creationId xmlns:a16="http://schemas.microsoft.com/office/drawing/2014/main" id="{FFB84376-EF5C-40D4-80A4-81C65B77B16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473" y="2282857"/>
            <a:ext cx="2292286" cy="2292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97C79646-87A0-4D86-94B5-BE3DB9B035AD}"/>
              </a:ext>
            </a:extLst>
          </p:cNvPr>
          <p:cNvSpPr/>
          <p:nvPr/>
        </p:nvSpPr>
        <p:spPr>
          <a:xfrm>
            <a:off x="5729808" y="702702"/>
            <a:ext cx="3040424" cy="908383"/>
          </a:xfrm>
          <a:prstGeom prst="roundRect">
            <a:avLst/>
          </a:prstGeom>
          <a:solidFill>
            <a:srgbClr val="FFCCCC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dirty="0"/>
              <a:t>دورات الدم </a:t>
            </a:r>
          </a:p>
        </p:txBody>
      </p:sp>
      <p:sp>
        <p:nvSpPr>
          <p:cNvPr id="3" name="شكل بيضاوي 2">
            <a:extLst>
              <a:ext uri="{FF2B5EF4-FFF2-40B4-BE49-F238E27FC236}">
                <a16:creationId xmlns:a16="http://schemas.microsoft.com/office/drawing/2014/main" id="{D3D2989B-9BB5-4E79-BACF-E31EEDF5F9DA}"/>
              </a:ext>
            </a:extLst>
          </p:cNvPr>
          <p:cNvSpPr/>
          <p:nvPr/>
        </p:nvSpPr>
        <p:spPr>
          <a:xfrm>
            <a:off x="9438048" y="2786743"/>
            <a:ext cx="2188029" cy="1513114"/>
          </a:xfrm>
          <a:prstGeom prst="ellipse">
            <a:avLst/>
          </a:prstGeom>
          <a:solidFill>
            <a:srgbClr val="C8E3D4"/>
          </a:solidFill>
          <a:ln>
            <a:solidFill>
              <a:srgbClr val="C8E3D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dirty="0">
                <a:solidFill>
                  <a:schemeClr val="bg1">
                    <a:lumMod val="50000"/>
                  </a:schemeClr>
                </a:solidFill>
              </a:rPr>
              <a:t>الدورة القلبية </a:t>
            </a:r>
          </a:p>
        </p:txBody>
      </p:sp>
      <p:sp>
        <p:nvSpPr>
          <p:cNvPr id="7" name="شكل بيضاوي 6">
            <a:extLst>
              <a:ext uri="{FF2B5EF4-FFF2-40B4-BE49-F238E27FC236}">
                <a16:creationId xmlns:a16="http://schemas.microsoft.com/office/drawing/2014/main" id="{11C2AE56-A45F-4580-B85C-CA56468E0D7B}"/>
              </a:ext>
            </a:extLst>
          </p:cNvPr>
          <p:cNvSpPr/>
          <p:nvPr/>
        </p:nvSpPr>
        <p:spPr>
          <a:xfrm>
            <a:off x="3032757" y="2786743"/>
            <a:ext cx="2188029" cy="1513114"/>
          </a:xfrm>
          <a:prstGeom prst="ellipse">
            <a:avLst/>
          </a:prstGeom>
          <a:solidFill>
            <a:srgbClr val="C8E3D4"/>
          </a:solidFill>
          <a:ln>
            <a:solidFill>
              <a:srgbClr val="C8E3D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dirty="0">
                <a:solidFill>
                  <a:schemeClr val="bg1">
                    <a:lumMod val="50000"/>
                  </a:schemeClr>
                </a:solidFill>
              </a:rPr>
              <a:t>الدورة الجسمية </a:t>
            </a:r>
          </a:p>
        </p:txBody>
      </p:sp>
      <p:sp>
        <p:nvSpPr>
          <p:cNvPr id="8" name="شكل بيضاوي 7">
            <a:extLst>
              <a:ext uri="{FF2B5EF4-FFF2-40B4-BE49-F238E27FC236}">
                <a16:creationId xmlns:a16="http://schemas.microsoft.com/office/drawing/2014/main" id="{E96EBDE3-845F-4F7C-8D15-DC23E0889F61}"/>
              </a:ext>
            </a:extLst>
          </p:cNvPr>
          <p:cNvSpPr/>
          <p:nvPr/>
        </p:nvSpPr>
        <p:spPr>
          <a:xfrm>
            <a:off x="6156006" y="2786743"/>
            <a:ext cx="2188029" cy="1513114"/>
          </a:xfrm>
          <a:prstGeom prst="ellipse">
            <a:avLst/>
          </a:prstGeom>
          <a:solidFill>
            <a:srgbClr val="C8E3D4"/>
          </a:solidFill>
          <a:ln>
            <a:solidFill>
              <a:srgbClr val="C8E3D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dirty="0">
                <a:solidFill>
                  <a:schemeClr val="bg1">
                    <a:lumMod val="50000"/>
                  </a:schemeClr>
                </a:solidFill>
              </a:rPr>
              <a:t>الدورة الرئوية </a:t>
            </a:r>
          </a:p>
        </p:txBody>
      </p:sp>
    </p:spTree>
    <p:extLst>
      <p:ext uri="{BB962C8B-B14F-4D97-AF65-F5344CB8AC3E}">
        <p14:creationId xmlns:p14="http://schemas.microsoft.com/office/powerpoint/2010/main" val="195650237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>
        <p159:morph option="byObject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 animBg="1"/>
      <p:bldP spid="7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8A01FB57-DDC1-477C-AA02-FA6DF5DEA4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5220" y="-233037"/>
            <a:ext cx="13262440" cy="8468653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مجموعة 17">
            <a:extLst>
              <a:ext uri="{FF2B5EF4-FFF2-40B4-BE49-F238E27FC236}">
                <a16:creationId xmlns:a16="http://schemas.microsoft.com/office/drawing/2014/main" id="{4387FE2E-12E6-4C8B-BAB9-BBE3BDD402A5}"/>
              </a:ext>
            </a:extLst>
          </p:cNvPr>
          <p:cNvGrpSpPr/>
          <p:nvPr/>
        </p:nvGrpSpPr>
        <p:grpSpPr>
          <a:xfrm>
            <a:off x="9448703" y="0"/>
            <a:ext cx="2220880" cy="1202581"/>
            <a:chOff x="5921443" y="194050"/>
            <a:chExt cx="2158300" cy="1006546"/>
          </a:xfrm>
        </p:grpSpPr>
        <p:pic>
          <p:nvPicPr>
            <p:cNvPr id="19" name="صورة 18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03749733-DB16-4ED7-85A0-A8C8118427C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EFEFEF"/>
                </a:clrFrom>
                <a:clrTo>
                  <a:srgbClr val="EFEFEF">
                    <a:alpha val="0"/>
                  </a:srgbClr>
                </a:clrTo>
              </a:clrChange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21443" y="194050"/>
              <a:ext cx="2158300" cy="1006546"/>
            </a:xfrm>
            <a:prstGeom prst="rect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</p:pic>
        <p:sp>
          <p:nvSpPr>
            <p:cNvPr id="20" name="مربع نص 19">
              <a:extLst>
                <a:ext uri="{FF2B5EF4-FFF2-40B4-BE49-F238E27FC236}">
                  <a16:creationId xmlns:a16="http://schemas.microsoft.com/office/drawing/2014/main" id="{002CF748-EBA5-45E6-877F-A5950D7E07FA}"/>
                </a:ext>
              </a:extLst>
            </p:cNvPr>
            <p:cNvSpPr txBox="1"/>
            <p:nvPr/>
          </p:nvSpPr>
          <p:spPr>
            <a:xfrm>
              <a:off x="6247479" y="555640"/>
              <a:ext cx="1506230" cy="386408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square" rtlCol="1">
              <a:spAutoFit/>
            </a:bodyPr>
            <a:lstStyle/>
            <a:p>
              <a:pPr algn="ctr" defTabSz="685800">
                <a:defRPr/>
              </a:pPr>
              <a:r>
                <a:rPr lang="ar-SA" sz="2400" b="1" dirty="0">
                  <a:solidFill>
                    <a:srgbClr val="B4C8D1">
                      <a:lumMod val="75000"/>
                    </a:srgbClr>
                  </a:solidFill>
                </a:rPr>
                <a:t>تقويم مرحلي </a:t>
              </a:r>
            </a:p>
          </p:txBody>
        </p:sp>
      </p:grpSp>
      <p:pic>
        <p:nvPicPr>
          <p:cNvPr id="5128" name="Picture 8" descr="الترويج ممحاة تلقائي ما العملية التي تؤدي الى رفع الحجاب الحاجز الى اعلى -  vanessascardstudio.com">
            <a:extLst>
              <a:ext uri="{FF2B5EF4-FFF2-40B4-BE49-F238E27FC236}">
                <a16:creationId xmlns:a16="http://schemas.microsoft.com/office/drawing/2014/main" id="{893E9081-A522-4106-BBE1-1DA151D74C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1446" y="1625370"/>
            <a:ext cx="5389108" cy="4285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A8F3CDDC-9834-411D-A3F2-F1A5A71D0097}"/>
              </a:ext>
            </a:extLst>
          </p:cNvPr>
          <p:cNvSpPr txBox="1"/>
          <p:nvPr/>
        </p:nvSpPr>
        <p:spPr>
          <a:xfrm>
            <a:off x="3166856" y="535976"/>
            <a:ext cx="578031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dirty="0">
                <a:solidFill>
                  <a:srgbClr val="993366"/>
                </a:solidFill>
              </a:rPr>
              <a:t>هل يمكنك تحديد أجزاء القلب على الرسم </a:t>
            </a:r>
          </a:p>
        </p:txBody>
      </p:sp>
      <p:cxnSp>
        <p:nvCxnSpPr>
          <p:cNvPr id="9" name="رابط مستقيم 8">
            <a:extLst>
              <a:ext uri="{FF2B5EF4-FFF2-40B4-BE49-F238E27FC236}">
                <a16:creationId xmlns:a16="http://schemas.microsoft.com/office/drawing/2014/main" id="{A821B7A0-DE45-4150-9DC0-1122BB0AB60B}"/>
              </a:ext>
            </a:extLst>
          </p:cNvPr>
          <p:cNvCxnSpPr/>
          <p:nvPr/>
        </p:nvCxnSpPr>
        <p:spPr>
          <a:xfrm flipV="1">
            <a:off x="6564086" y="3189514"/>
            <a:ext cx="1066800" cy="1153886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رابط مستقيم 32">
            <a:extLst>
              <a:ext uri="{FF2B5EF4-FFF2-40B4-BE49-F238E27FC236}">
                <a16:creationId xmlns:a16="http://schemas.microsoft.com/office/drawing/2014/main" id="{11755A9C-DF1A-4DC8-8C0A-B8D56728C194}"/>
              </a:ext>
            </a:extLst>
          </p:cNvPr>
          <p:cNvCxnSpPr>
            <a:cxnSpLocks/>
          </p:cNvCxnSpPr>
          <p:nvPr/>
        </p:nvCxnSpPr>
        <p:spPr>
          <a:xfrm flipV="1">
            <a:off x="4062353" y="4055998"/>
            <a:ext cx="1565562" cy="1267116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93392AC3-A51C-4F89-BC20-B468DAFD2660}"/>
              </a:ext>
            </a:extLst>
          </p:cNvPr>
          <p:cNvSpPr txBox="1"/>
          <p:nvPr/>
        </p:nvSpPr>
        <p:spPr>
          <a:xfrm>
            <a:off x="7402286" y="2814300"/>
            <a:ext cx="45720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b="1" dirty="0"/>
              <a:t>5</a:t>
            </a:r>
            <a:endParaRPr lang="ar-SA" b="1" dirty="0"/>
          </a:p>
        </p:txBody>
      </p:sp>
      <p:sp>
        <p:nvSpPr>
          <p:cNvPr id="41" name="مربع نص 40">
            <a:extLst>
              <a:ext uri="{FF2B5EF4-FFF2-40B4-BE49-F238E27FC236}">
                <a16:creationId xmlns:a16="http://schemas.microsoft.com/office/drawing/2014/main" id="{D5B80EFE-57CB-4E60-B538-5E8B9CDD02AF}"/>
              </a:ext>
            </a:extLst>
          </p:cNvPr>
          <p:cNvSpPr txBox="1"/>
          <p:nvPr/>
        </p:nvSpPr>
        <p:spPr>
          <a:xfrm>
            <a:off x="3605153" y="5092281"/>
            <a:ext cx="45720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b="1" dirty="0"/>
              <a:t>6</a:t>
            </a:r>
            <a:endParaRPr lang="ar-SA" b="1" dirty="0"/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D01E11C3-E023-45D9-9212-A98BCA60A5AE}"/>
              </a:ext>
            </a:extLst>
          </p:cNvPr>
          <p:cNvSpPr txBox="1"/>
          <p:nvPr/>
        </p:nvSpPr>
        <p:spPr>
          <a:xfrm>
            <a:off x="9535887" y="1195769"/>
            <a:ext cx="195942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600" b="1" dirty="0">
                <a:solidFill>
                  <a:schemeClr val="accent1">
                    <a:lumMod val="75000"/>
                  </a:schemeClr>
                </a:solidFill>
              </a:rPr>
              <a:t>أذين أيمن </a:t>
            </a:r>
          </a:p>
        </p:txBody>
      </p:sp>
      <p:sp>
        <p:nvSpPr>
          <p:cNvPr id="42" name="مربع نص 41">
            <a:extLst>
              <a:ext uri="{FF2B5EF4-FFF2-40B4-BE49-F238E27FC236}">
                <a16:creationId xmlns:a16="http://schemas.microsoft.com/office/drawing/2014/main" id="{1E87AA8B-F28B-4C23-8126-19F2538AF430}"/>
              </a:ext>
            </a:extLst>
          </p:cNvPr>
          <p:cNvSpPr txBox="1"/>
          <p:nvPr/>
        </p:nvSpPr>
        <p:spPr>
          <a:xfrm>
            <a:off x="9535887" y="1987887"/>
            <a:ext cx="195942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600" b="1" dirty="0">
                <a:solidFill>
                  <a:schemeClr val="accent1">
                    <a:lumMod val="75000"/>
                  </a:schemeClr>
                </a:solidFill>
              </a:rPr>
              <a:t>أذين أيسر</a:t>
            </a:r>
          </a:p>
        </p:txBody>
      </p:sp>
      <p:sp>
        <p:nvSpPr>
          <p:cNvPr id="43" name="مربع نص 42">
            <a:extLst>
              <a:ext uri="{FF2B5EF4-FFF2-40B4-BE49-F238E27FC236}">
                <a16:creationId xmlns:a16="http://schemas.microsoft.com/office/drawing/2014/main" id="{E2ECA451-9297-4E66-93B6-05FEC1875F41}"/>
              </a:ext>
            </a:extLst>
          </p:cNvPr>
          <p:cNvSpPr txBox="1"/>
          <p:nvPr/>
        </p:nvSpPr>
        <p:spPr>
          <a:xfrm>
            <a:off x="9465474" y="2612214"/>
            <a:ext cx="195942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600" b="1" dirty="0">
                <a:solidFill>
                  <a:schemeClr val="accent1">
                    <a:lumMod val="75000"/>
                  </a:schemeClr>
                </a:solidFill>
              </a:rPr>
              <a:t>صمام</a:t>
            </a:r>
          </a:p>
        </p:txBody>
      </p:sp>
      <p:sp>
        <p:nvSpPr>
          <p:cNvPr id="44" name="مربع نص 43">
            <a:extLst>
              <a:ext uri="{FF2B5EF4-FFF2-40B4-BE49-F238E27FC236}">
                <a16:creationId xmlns:a16="http://schemas.microsoft.com/office/drawing/2014/main" id="{A4C4452D-068C-4943-A9CE-9F505C75C32D}"/>
              </a:ext>
            </a:extLst>
          </p:cNvPr>
          <p:cNvSpPr txBox="1"/>
          <p:nvPr/>
        </p:nvSpPr>
        <p:spPr>
          <a:xfrm>
            <a:off x="9374667" y="3387725"/>
            <a:ext cx="195942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600" b="1" dirty="0">
                <a:solidFill>
                  <a:schemeClr val="accent1">
                    <a:lumMod val="75000"/>
                  </a:schemeClr>
                </a:solidFill>
              </a:rPr>
              <a:t>بطين أيسر</a:t>
            </a:r>
          </a:p>
        </p:txBody>
      </p:sp>
      <p:sp>
        <p:nvSpPr>
          <p:cNvPr id="45" name="مربع نص 44">
            <a:extLst>
              <a:ext uri="{FF2B5EF4-FFF2-40B4-BE49-F238E27FC236}">
                <a16:creationId xmlns:a16="http://schemas.microsoft.com/office/drawing/2014/main" id="{7C439837-00A4-4449-82A4-F694F2D0F189}"/>
              </a:ext>
            </a:extLst>
          </p:cNvPr>
          <p:cNvSpPr txBox="1"/>
          <p:nvPr/>
        </p:nvSpPr>
        <p:spPr>
          <a:xfrm>
            <a:off x="9535887" y="4001288"/>
            <a:ext cx="195942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600" b="1" dirty="0">
                <a:solidFill>
                  <a:schemeClr val="accent1">
                    <a:lumMod val="75000"/>
                  </a:schemeClr>
                </a:solidFill>
              </a:rPr>
              <a:t>بطين ايمن </a:t>
            </a:r>
          </a:p>
        </p:txBody>
      </p:sp>
      <p:sp>
        <p:nvSpPr>
          <p:cNvPr id="46" name="مربع نص 45">
            <a:extLst>
              <a:ext uri="{FF2B5EF4-FFF2-40B4-BE49-F238E27FC236}">
                <a16:creationId xmlns:a16="http://schemas.microsoft.com/office/drawing/2014/main" id="{8D926D49-3CD4-41D3-8EBF-79C7543CA889}"/>
              </a:ext>
            </a:extLst>
          </p:cNvPr>
          <p:cNvSpPr txBox="1"/>
          <p:nvPr/>
        </p:nvSpPr>
        <p:spPr>
          <a:xfrm>
            <a:off x="9465474" y="4676782"/>
            <a:ext cx="195942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600" b="1" dirty="0">
                <a:solidFill>
                  <a:schemeClr val="accent1">
                    <a:lumMod val="75000"/>
                  </a:schemeClr>
                </a:solidFill>
              </a:rPr>
              <a:t>حاجز</a:t>
            </a:r>
          </a:p>
        </p:txBody>
      </p:sp>
    </p:spTree>
    <p:extLst>
      <p:ext uri="{BB962C8B-B14F-4D97-AF65-F5344CB8AC3E}">
        <p14:creationId xmlns:p14="http://schemas.microsoft.com/office/powerpoint/2010/main" val="6160492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3.7037E-6 L -0.63568 0.4354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784" y="21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10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7.40741E-7 L -0.63359 0.3819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680" y="190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94 0.00486 L -0.16224 0.12084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16" y="5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4.44444E-6 L -0.40091 0.20162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52" y="10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81481E-6 L -0.21211 -0.28588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12" y="-14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42" grpId="0"/>
      <p:bldP spid="43" grpId="0"/>
      <p:bldP spid="44" grpId="0"/>
      <p:bldP spid="45" grpId="0"/>
      <p:bldP spid="4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1A7DCDE2-1293-486E-9900-B6ED165FD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5220" y="-130769"/>
            <a:ext cx="13262440" cy="8468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مستطيل: زوايا مستديرة 12">
            <a:extLst>
              <a:ext uri="{FF2B5EF4-FFF2-40B4-BE49-F238E27FC236}">
                <a16:creationId xmlns:a16="http://schemas.microsoft.com/office/drawing/2014/main" id="{8BF8BDDB-EE16-44E6-9A2E-54584D3A5225}"/>
              </a:ext>
            </a:extLst>
          </p:cNvPr>
          <p:cNvSpPr/>
          <p:nvPr/>
        </p:nvSpPr>
        <p:spPr>
          <a:xfrm>
            <a:off x="9339416" y="386839"/>
            <a:ext cx="2438400" cy="660912"/>
          </a:xfrm>
          <a:prstGeom prst="roundRect">
            <a:avLst/>
          </a:prstGeom>
          <a:solidFill>
            <a:srgbClr val="FFCCCC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dirty="0"/>
              <a:t>الدورات القلبية</a:t>
            </a:r>
          </a:p>
        </p:txBody>
      </p:sp>
      <p:grpSp>
        <p:nvGrpSpPr>
          <p:cNvPr id="14" name="مجموعة 13">
            <a:extLst>
              <a:ext uri="{FF2B5EF4-FFF2-40B4-BE49-F238E27FC236}">
                <a16:creationId xmlns:a16="http://schemas.microsoft.com/office/drawing/2014/main" id="{CACD087C-CCC4-415D-8779-74ADBB932436}"/>
              </a:ext>
            </a:extLst>
          </p:cNvPr>
          <p:cNvGrpSpPr/>
          <p:nvPr/>
        </p:nvGrpSpPr>
        <p:grpSpPr>
          <a:xfrm>
            <a:off x="1063514" y="-230825"/>
            <a:ext cx="8504903" cy="2669225"/>
            <a:chOff x="5813317" y="312421"/>
            <a:chExt cx="2381652" cy="1006546"/>
          </a:xfrm>
        </p:grpSpPr>
        <p:pic>
          <p:nvPicPr>
            <p:cNvPr id="15" name="صورة 14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4918016E-2570-4679-9AD0-6BC0FD92B9D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EFEFEF"/>
                </a:clrFrom>
                <a:clrTo>
                  <a:srgbClr val="EFEFEF">
                    <a:alpha val="0"/>
                  </a:srgbClr>
                </a:clrTo>
              </a:clrChange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7001" y="312421"/>
              <a:ext cx="2158300" cy="1006546"/>
            </a:xfrm>
            <a:prstGeom prst="rect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</p:pic>
        <p:sp>
          <p:nvSpPr>
            <p:cNvPr id="16" name="مربع نص 15">
              <a:extLst>
                <a:ext uri="{FF2B5EF4-FFF2-40B4-BE49-F238E27FC236}">
                  <a16:creationId xmlns:a16="http://schemas.microsoft.com/office/drawing/2014/main" id="{FBF3FB0C-4DB9-46F7-8CA4-13C285D92B74}"/>
                </a:ext>
              </a:extLst>
            </p:cNvPr>
            <p:cNvSpPr txBox="1"/>
            <p:nvPr/>
          </p:nvSpPr>
          <p:spPr>
            <a:xfrm>
              <a:off x="5813317" y="669950"/>
              <a:ext cx="2381652" cy="313363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square" rtlCol="1">
              <a:spAutoFit/>
            </a:bodyPr>
            <a:lstStyle/>
            <a:p>
              <a:pPr algn="ctr" defTabSz="1219170" rtl="0">
                <a:buClr>
                  <a:srgbClr val="000000"/>
                </a:buClr>
              </a:pPr>
              <a:r>
                <a:rPr lang="ar-SA" sz="2400" b="1" kern="0" dirty="0">
                  <a:solidFill>
                    <a:srgbClr val="B4C8D1">
                      <a:lumMod val="75000"/>
                    </a:srgbClr>
                  </a:solidFill>
                  <a:latin typeface="Arial"/>
                  <a:cs typeface="Arial"/>
                  <a:sym typeface="Arial"/>
                </a:rPr>
                <a:t>ماذا يحدث خلال دورات الدم المختلفة </a:t>
              </a:r>
            </a:p>
            <a:p>
              <a:pPr algn="ctr" defTabSz="1219170" rtl="0">
                <a:buClr>
                  <a:srgbClr val="000000"/>
                </a:buClr>
              </a:pPr>
              <a:r>
                <a:rPr lang="ar-SA" sz="2400" b="1" kern="0" dirty="0">
                  <a:solidFill>
                    <a:srgbClr val="B4C8D1">
                      <a:lumMod val="75000"/>
                    </a:srgbClr>
                  </a:solidFill>
                  <a:latin typeface="Arial"/>
                  <a:cs typeface="Arial"/>
                  <a:sym typeface="Arial"/>
                </a:rPr>
                <a:t>دعونا نشاهد معا هذا الفيديو ونلخص اهم المعلومات </a:t>
              </a:r>
            </a:p>
          </p:txBody>
        </p:sp>
      </p:grpSp>
      <p:pic>
        <p:nvPicPr>
          <p:cNvPr id="3" name="videoplayback (15)">
            <a:hlinkClick r:id="" action="ppaction://media"/>
            <a:extLst>
              <a:ext uri="{FF2B5EF4-FFF2-40B4-BE49-F238E27FC236}">
                <a16:creationId xmlns:a16="http://schemas.microsoft.com/office/drawing/2014/main" id="{D8ACCD5C-82CF-440D-8C9A-4DB5497CEEB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808515" y="2155371"/>
            <a:ext cx="6212114" cy="3494314"/>
          </a:xfrm>
          <a:prstGeom prst="rect">
            <a:avLst/>
          </a:prstGeom>
          <a:ln>
            <a:noFill/>
          </a:ln>
          <a:effectLst>
            <a:glow rad="228600">
              <a:srgbClr val="FFFFFF">
                <a:alpha val="40000"/>
              </a:srgbClr>
            </a:glow>
          </a:effectLst>
          <a:scene3d>
            <a:camera prst="orthographicFront"/>
            <a:lightRig rig="threePt" dir="t">
              <a:rot lat="0" lon="0" rev="2100000"/>
            </a:lightRig>
          </a:scene3d>
          <a:sp3d>
            <a:bevelT w="152400" h="101600" prst="slope"/>
          </a:sp3d>
        </p:spPr>
      </p:pic>
    </p:spTree>
    <p:extLst>
      <p:ext uri="{BB962C8B-B14F-4D97-AF65-F5344CB8AC3E}">
        <p14:creationId xmlns:p14="http://schemas.microsoft.com/office/powerpoint/2010/main" val="1837568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37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8A01FB57-DDC1-477C-AA02-FA6DF5DEA4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5220" y="-230825"/>
            <a:ext cx="13262440" cy="8468653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The ngb GIF - Find on GIFER">
            <a:extLst>
              <a:ext uri="{FF2B5EF4-FFF2-40B4-BE49-F238E27FC236}">
                <a16:creationId xmlns:a16="http://schemas.microsoft.com/office/drawing/2014/main" id="{4AD24A18-304F-441C-B21D-059C557D95F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2957" y="576941"/>
            <a:ext cx="3099338" cy="5380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pslz="http://schemas.microsoft.com/office/powerpoint/2016/slidezoom" Requires="pslz">
          <p:graphicFrame>
            <p:nvGraphicFramePr>
              <p:cNvPr id="3" name="صورة الشريحة 2">
                <a:extLst>
                  <a:ext uri="{FF2B5EF4-FFF2-40B4-BE49-F238E27FC236}">
                    <a16:creationId xmlns:a16="http://schemas.microsoft.com/office/drawing/2014/main" id="{634D0EF8-7BE1-46E6-9465-5885DD7F0A6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139493242"/>
                  </p:ext>
                </p:extLst>
              </p:nvPr>
            </p:nvGraphicFramePr>
            <p:xfrm>
              <a:off x="6828434" y="2498170"/>
              <a:ext cx="3152382" cy="1366032"/>
            </p:xfrm>
            <a:graphic>
              <a:graphicData uri="http://schemas.microsoft.com/office/powerpoint/2016/slidezoom">
                <pslz:sldZm>
                  <pslz:sldZmObj sldId="393" cId="297997198">
                    <pslz:zmPr id="{9523936D-630F-4B93-8D7C-473F2843390C}" imageType="cover">
                      <p166:blipFill xmlns:p166="http://schemas.microsoft.com/office/powerpoint/2016/6/main"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152382" cy="1366032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>
          <p:pic>
            <p:nvPicPr>
              <p:cNvPr id="3" name="صورة الشريحة 2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634D0EF8-7BE1-46E6-9465-5885DD7F0A6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28434" y="2498170"/>
                <a:ext cx="3152382" cy="1366032"/>
              </a:xfrm>
              <a:prstGeom prst="rect">
                <a:avLst/>
              </a:prstGeom>
            </p:spPr>
          </p:pic>
        </mc:Fallback>
      </mc:AlternateContent>
      <p:cxnSp>
        <p:nvCxnSpPr>
          <p:cNvPr id="11" name="رابط كسهم مستقيم 10">
            <a:extLst>
              <a:ext uri="{FF2B5EF4-FFF2-40B4-BE49-F238E27FC236}">
                <a16:creationId xmlns:a16="http://schemas.microsoft.com/office/drawing/2014/main" id="{759AA1E3-DF23-44A6-97E9-BB6B3EF469D3}"/>
              </a:ext>
            </a:extLst>
          </p:cNvPr>
          <p:cNvCxnSpPr>
            <a:cxnSpLocks/>
          </p:cNvCxnSpPr>
          <p:nvPr/>
        </p:nvCxnSpPr>
        <p:spPr>
          <a:xfrm flipV="1">
            <a:off x="3982626" y="3229237"/>
            <a:ext cx="2895552" cy="7620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رابط كسهم مستقيم 20">
            <a:extLst>
              <a:ext uri="{FF2B5EF4-FFF2-40B4-BE49-F238E27FC236}">
                <a16:creationId xmlns:a16="http://schemas.microsoft.com/office/drawing/2014/main" id="{1AFFAE3B-C1FE-4E94-A327-5B470E66C17A}"/>
              </a:ext>
            </a:extLst>
          </p:cNvPr>
          <p:cNvCxnSpPr>
            <a:cxnSpLocks/>
          </p:cNvCxnSpPr>
          <p:nvPr/>
        </p:nvCxnSpPr>
        <p:spPr>
          <a:xfrm>
            <a:off x="4495800" y="1143623"/>
            <a:ext cx="2382378" cy="211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رابط كسهم مستقيم 22">
            <a:extLst>
              <a:ext uri="{FF2B5EF4-FFF2-40B4-BE49-F238E27FC236}">
                <a16:creationId xmlns:a16="http://schemas.microsoft.com/office/drawing/2014/main" id="{1B560B63-7B9C-4797-ADB8-74EF3A94AA04}"/>
              </a:ext>
            </a:extLst>
          </p:cNvPr>
          <p:cNvCxnSpPr>
            <a:cxnSpLocks/>
          </p:cNvCxnSpPr>
          <p:nvPr/>
        </p:nvCxnSpPr>
        <p:spPr>
          <a:xfrm>
            <a:off x="4495800" y="4966147"/>
            <a:ext cx="233263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pslz="http://schemas.microsoft.com/office/powerpoint/2016/slidezoom" Requires="pslz">
          <p:graphicFrame>
            <p:nvGraphicFramePr>
              <p:cNvPr id="24" name="صورة الشريحة 23">
                <a:extLst>
                  <a:ext uri="{FF2B5EF4-FFF2-40B4-BE49-F238E27FC236}">
                    <a16:creationId xmlns:a16="http://schemas.microsoft.com/office/drawing/2014/main" id="{5C1198F3-907D-4839-88F8-11FE2EE24CF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242583700"/>
                  </p:ext>
                </p:extLst>
              </p:nvPr>
            </p:nvGraphicFramePr>
            <p:xfrm>
              <a:off x="6932816" y="751958"/>
              <a:ext cx="3048000" cy="1166669"/>
            </p:xfrm>
            <a:graphic>
              <a:graphicData uri="http://schemas.microsoft.com/office/powerpoint/2016/slidezoom">
                <pslz:sldZm>
                  <pslz:sldZmObj sldId="283" cId="1422645519">
                    <pslz:zmPr id="{25C2C88F-AAFF-4370-B146-07005F383EA7}" imageType="cover">
                      <p166:blipFill xmlns:p166="http://schemas.microsoft.com/office/powerpoint/2016/6/main"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166669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>
          <p:pic>
            <p:nvPicPr>
              <p:cNvPr id="24" name="صورة الشريحة 23">
                <a:hlinkClick r:id="rId7" action="ppaction://hlinksldjump"/>
                <a:extLst>
                  <a:ext uri="{FF2B5EF4-FFF2-40B4-BE49-F238E27FC236}">
                    <a16:creationId xmlns:a16="http://schemas.microsoft.com/office/drawing/2014/main" id="{5C1198F3-907D-4839-88F8-11FE2EE24CF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32816" y="751958"/>
                <a:ext cx="3048000" cy="116666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slz="http://schemas.microsoft.com/office/powerpoint/2016/slidezoom" Requires="pslz">
          <p:graphicFrame>
            <p:nvGraphicFramePr>
              <p:cNvPr id="26" name="صورة الشريحة 25">
                <a:extLst>
                  <a:ext uri="{FF2B5EF4-FFF2-40B4-BE49-F238E27FC236}">
                    <a16:creationId xmlns:a16="http://schemas.microsoft.com/office/drawing/2014/main" id="{1AEC876E-FFA0-44A6-9650-8788623DC00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580850098"/>
                  </p:ext>
                </p:extLst>
              </p:nvPr>
            </p:nvGraphicFramePr>
            <p:xfrm>
              <a:off x="6821076" y="4362503"/>
              <a:ext cx="3157948" cy="1166669"/>
            </p:xfrm>
            <a:graphic>
              <a:graphicData uri="http://schemas.microsoft.com/office/powerpoint/2016/slidezoom">
                <pslz:sldZm>
                  <pslz:sldZmObj sldId="268" cId="3664867248">
                    <pslz:zmPr id="{15837E90-6DFA-496B-9CEC-CEB293AE41CC}" imageType="cover">
                      <p166:blipFill xmlns:p166="http://schemas.microsoft.com/office/powerpoint/2016/6/main"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157948" cy="1166669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>
          <p:pic>
            <p:nvPicPr>
              <p:cNvPr id="26" name="صورة الشريحة 25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1AEC876E-FFA0-44A6-9650-8788623DC00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21076" y="4362503"/>
                <a:ext cx="3157948" cy="1166669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656625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8A01FB57-DDC1-477C-AA02-FA6DF5DEA4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9495" y="-230825"/>
            <a:ext cx="13262440" cy="8468653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40D698B8-E337-47CC-B99C-7F506173318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l="37500" t="39206" r="36071" b="13175"/>
          <a:stretch/>
        </p:blipFill>
        <p:spPr>
          <a:xfrm>
            <a:off x="7854618" y="1110340"/>
            <a:ext cx="3712028" cy="3762193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40EFE786-866F-4F52-BD87-102BA8E52CC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857" t="42699" r="35967" b="13651"/>
          <a:stretch/>
        </p:blipFill>
        <p:spPr>
          <a:xfrm>
            <a:off x="625354" y="2671152"/>
            <a:ext cx="4872275" cy="3229995"/>
          </a:xfrm>
          <a:prstGeom prst="rect">
            <a:avLst/>
          </a:prstGeom>
        </p:spPr>
      </p:pic>
      <p:pic>
        <p:nvPicPr>
          <p:cNvPr id="9218" name="Picture 2" descr="وفي أنفسكم أفلا تبصرون_10 أعظم الاعضاء وملكها 1 - رقيم">
            <a:extLst>
              <a:ext uri="{FF2B5EF4-FFF2-40B4-BE49-F238E27FC236}">
                <a16:creationId xmlns:a16="http://schemas.microsoft.com/office/drawing/2014/main" id="{0844E923-3C5B-4AEF-93F4-58593927905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145" y="334472"/>
            <a:ext cx="2296886" cy="3229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99719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>
        <p159:morph option="byObject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1A7DCDE2-1293-486E-9900-B6ED165FD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5220" y="-130769"/>
            <a:ext cx="13262440" cy="8468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13643046-6186-4BDA-8D1F-364B52A1062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 l="44822" t="46190" r="34553" b="34127"/>
          <a:stretch/>
        </p:blipFill>
        <p:spPr>
          <a:xfrm>
            <a:off x="8661122" y="3766455"/>
            <a:ext cx="3021576" cy="1621972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90ADBC19-9D99-4AE0-B1BD-25C35ACE8C1D}"/>
              </a:ext>
            </a:extLst>
          </p:cNvPr>
          <p:cNvSpPr txBox="1"/>
          <p:nvPr/>
        </p:nvSpPr>
        <p:spPr>
          <a:xfrm>
            <a:off x="7301378" y="342810"/>
            <a:ext cx="339634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b="1" dirty="0">
                <a:solidFill>
                  <a:schemeClr val="accent1">
                    <a:lumMod val="75000"/>
                  </a:schemeClr>
                </a:solidFill>
              </a:rPr>
              <a:t>تسمى أيضا الدورة الصغرى </a:t>
            </a:r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C6D0F635-EB90-4383-B01A-818F9B5362D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4911" t="40159" r="36339" b="31587"/>
          <a:stretch/>
        </p:blipFill>
        <p:spPr>
          <a:xfrm>
            <a:off x="4410825" y="496360"/>
            <a:ext cx="1582910" cy="28750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F551163A-371F-48A7-8ED0-C092B983FF2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7857" t="45695" r="50893" b="28888"/>
          <a:stretch/>
        </p:blipFill>
        <p:spPr>
          <a:xfrm>
            <a:off x="921359" y="547533"/>
            <a:ext cx="2181823" cy="27727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975EB088-3431-415E-81B5-048CF74141C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4822" t="78730" r="46227" b="15080"/>
          <a:stretch/>
        </p:blipFill>
        <p:spPr>
          <a:xfrm>
            <a:off x="623817" y="4669970"/>
            <a:ext cx="3910253" cy="7184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FAD0F794-98CC-44E1-877D-3F9768E5D50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8393" t="48730" r="65982" b="26032"/>
          <a:stretch/>
        </p:blipFill>
        <p:spPr>
          <a:xfrm>
            <a:off x="6079617" y="3678370"/>
            <a:ext cx="2446349" cy="22226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سهم: لليسار 17">
            <a:extLst>
              <a:ext uri="{FF2B5EF4-FFF2-40B4-BE49-F238E27FC236}">
                <a16:creationId xmlns:a16="http://schemas.microsoft.com/office/drawing/2014/main" id="{D0C5D56A-170C-4CD8-A562-746F0E57D033}"/>
              </a:ext>
            </a:extLst>
          </p:cNvPr>
          <p:cNvSpPr/>
          <p:nvPr/>
        </p:nvSpPr>
        <p:spPr>
          <a:xfrm>
            <a:off x="3243943" y="1817914"/>
            <a:ext cx="1001486" cy="478972"/>
          </a:xfrm>
          <a:prstGeom prst="leftArrow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9" name="سهم: لليسار 18">
            <a:extLst>
              <a:ext uri="{FF2B5EF4-FFF2-40B4-BE49-F238E27FC236}">
                <a16:creationId xmlns:a16="http://schemas.microsoft.com/office/drawing/2014/main" id="{3B1BCC8E-B0D4-4B40-ABDC-D2EF8B81AF00}"/>
              </a:ext>
            </a:extLst>
          </p:cNvPr>
          <p:cNvSpPr/>
          <p:nvPr/>
        </p:nvSpPr>
        <p:spPr>
          <a:xfrm rot="16200000">
            <a:off x="1556849" y="3755632"/>
            <a:ext cx="1001486" cy="478972"/>
          </a:xfrm>
          <a:prstGeom prst="leftArrow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0" name="سهم: لليسار 19">
            <a:extLst>
              <a:ext uri="{FF2B5EF4-FFF2-40B4-BE49-F238E27FC236}">
                <a16:creationId xmlns:a16="http://schemas.microsoft.com/office/drawing/2014/main" id="{7399AFA3-F6FB-4854-A722-1077CE92EFDD}"/>
              </a:ext>
            </a:extLst>
          </p:cNvPr>
          <p:cNvSpPr/>
          <p:nvPr/>
        </p:nvSpPr>
        <p:spPr>
          <a:xfrm rot="10800000">
            <a:off x="4779671" y="4789712"/>
            <a:ext cx="1001486" cy="478972"/>
          </a:xfrm>
          <a:prstGeom prst="leftArrow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AA209B09-D698-4DD3-B8CC-9FB833B736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1652" y="823483"/>
            <a:ext cx="3734813" cy="2792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26455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8A01FB57-DDC1-477C-AA02-FA6DF5DEA4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8429" y="-1628"/>
            <a:ext cx="13262440" cy="8468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مربع نص 13">
            <a:extLst>
              <a:ext uri="{FF2B5EF4-FFF2-40B4-BE49-F238E27FC236}">
                <a16:creationId xmlns:a16="http://schemas.microsoft.com/office/drawing/2014/main" id="{6208CB4E-6764-4B89-9B2B-8FC7F4371253}"/>
              </a:ext>
            </a:extLst>
          </p:cNvPr>
          <p:cNvSpPr txBox="1"/>
          <p:nvPr/>
        </p:nvSpPr>
        <p:spPr>
          <a:xfrm>
            <a:off x="7965406" y="680267"/>
            <a:ext cx="339634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b="1" dirty="0">
                <a:solidFill>
                  <a:schemeClr val="accent1">
                    <a:lumMod val="75000"/>
                  </a:schemeClr>
                </a:solidFill>
              </a:rPr>
              <a:t>تسمى أيضا الدورة الكبرى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70218B73-8F68-433F-AF4E-2FBB88FCC694}"/>
              </a:ext>
            </a:extLst>
          </p:cNvPr>
          <p:cNvSpPr txBox="1"/>
          <p:nvPr/>
        </p:nvSpPr>
        <p:spPr>
          <a:xfrm>
            <a:off x="7965406" y="1203487"/>
            <a:ext cx="3396342" cy="267765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b="1" dirty="0">
                <a:solidFill>
                  <a:schemeClr val="accent1">
                    <a:lumMod val="75000"/>
                  </a:schemeClr>
                </a:solidFill>
              </a:rPr>
              <a:t>تدفق الدم من القلب الى انحاء الجسم عبر الشريان الابهر  ما عدا القلب والرئتين  </a:t>
            </a:r>
            <a:r>
              <a:rPr lang="ar-SA" sz="2800" b="1" dirty="0">
                <a:solidFill>
                  <a:srgbClr val="C00000"/>
                </a:solidFill>
              </a:rPr>
              <a:t>لماذا ؟</a:t>
            </a:r>
          </a:p>
          <a:p>
            <a:r>
              <a:rPr lang="ar-SA" sz="2800" b="1" dirty="0">
                <a:solidFill>
                  <a:schemeClr val="accent1">
                    <a:lumMod val="75000"/>
                  </a:schemeClr>
                </a:solidFill>
              </a:rPr>
              <a:t>ثم عودته الى القلب مرة أخرى 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A4E6254F-4B73-4AA4-984F-EDC4B3ED8A1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911" t="43968" r="36161" b="35079"/>
          <a:stretch/>
        </p:blipFill>
        <p:spPr>
          <a:xfrm>
            <a:off x="4334362" y="680267"/>
            <a:ext cx="1578429" cy="20835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14494E88-89F8-41B3-A077-F9F2A70193D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146" t="55177" r="51525" b="31057"/>
          <a:stretch/>
        </p:blipFill>
        <p:spPr>
          <a:xfrm>
            <a:off x="389261" y="604420"/>
            <a:ext cx="2647571" cy="21975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10CB7BAD-01BB-43BE-AE19-7F22A9B3361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0366" t="51931" r="63146" b="38862"/>
          <a:stretch/>
        </p:blipFill>
        <p:spPr>
          <a:xfrm>
            <a:off x="1604454" y="3971089"/>
            <a:ext cx="2341756" cy="18558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3" name="سهم: لليسار 22">
            <a:extLst>
              <a:ext uri="{FF2B5EF4-FFF2-40B4-BE49-F238E27FC236}">
                <a16:creationId xmlns:a16="http://schemas.microsoft.com/office/drawing/2014/main" id="{5FF74549-2150-4FD5-8187-BF40513988F2}"/>
              </a:ext>
            </a:extLst>
          </p:cNvPr>
          <p:cNvSpPr/>
          <p:nvPr/>
        </p:nvSpPr>
        <p:spPr>
          <a:xfrm>
            <a:off x="3139549" y="1463706"/>
            <a:ext cx="1001486" cy="478972"/>
          </a:xfrm>
          <a:prstGeom prst="leftArrow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4" name="سهم: لليسار 23">
            <a:extLst>
              <a:ext uri="{FF2B5EF4-FFF2-40B4-BE49-F238E27FC236}">
                <a16:creationId xmlns:a16="http://schemas.microsoft.com/office/drawing/2014/main" id="{12598B03-0EB3-4CFB-B9A6-89B92B0988B0}"/>
              </a:ext>
            </a:extLst>
          </p:cNvPr>
          <p:cNvSpPr/>
          <p:nvPr/>
        </p:nvSpPr>
        <p:spPr>
          <a:xfrm rot="16200000">
            <a:off x="1343197" y="3166942"/>
            <a:ext cx="1001486" cy="478972"/>
          </a:xfrm>
          <a:prstGeom prst="leftArrow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11266" name="Picture 2" descr="الدورة الدموية الكبرى - ويكيبيديا">
            <a:extLst>
              <a:ext uri="{FF2B5EF4-FFF2-40B4-BE49-F238E27FC236}">
                <a16:creationId xmlns:a16="http://schemas.microsoft.com/office/drawing/2014/main" id="{2CEDFD17-4ADE-4594-B880-113F9801DB0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6309" y="3406428"/>
            <a:ext cx="4775876" cy="2974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48672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8" grpId="0"/>
      <p:bldP spid="23" grpId="0" animBg="1"/>
      <p:bldP spid="2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8A01FB57-DDC1-477C-AA02-FA6DF5DEA4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8429" y="0"/>
            <a:ext cx="13262440" cy="8468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DCD5B29A-8B41-4117-A9BF-8FF4D0F20C7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463" t="40325" r="43567" b="13821"/>
          <a:stretch/>
        </p:blipFill>
        <p:spPr>
          <a:xfrm>
            <a:off x="6096000" y="1995965"/>
            <a:ext cx="5564458" cy="3590795"/>
          </a:xfrm>
          <a:prstGeom prst="rect">
            <a:avLst/>
          </a:prstGeom>
        </p:spPr>
      </p:pic>
      <p:sp>
        <p:nvSpPr>
          <p:cNvPr id="9" name="مستطيل: زوايا قطرية مستديرة 8">
            <a:extLst>
              <a:ext uri="{FF2B5EF4-FFF2-40B4-BE49-F238E27FC236}">
                <a16:creationId xmlns:a16="http://schemas.microsoft.com/office/drawing/2014/main" id="{CF7C2041-7EC5-4DAF-8C31-6D6240824EE9}"/>
              </a:ext>
            </a:extLst>
          </p:cNvPr>
          <p:cNvSpPr/>
          <p:nvPr/>
        </p:nvSpPr>
        <p:spPr>
          <a:xfrm>
            <a:off x="7593981" y="886523"/>
            <a:ext cx="3033132" cy="769434"/>
          </a:xfrm>
          <a:prstGeom prst="round2DiagRect">
            <a:avLst/>
          </a:prstGeom>
          <a:solidFill>
            <a:srgbClr val="FFCCCC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dirty="0">
                <a:solidFill>
                  <a:schemeClr val="accent1">
                    <a:lumMod val="75000"/>
                  </a:schemeClr>
                </a:solidFill>
              </a:rPr>
              <a:t>مكتشف الدورة الصغرى </a:t>
            </a:r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ADDD3050-771A-4E16-9A1F-44D7068D844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640" t="41301" r="43659" b="13579"/>
          <a:stretch/>
        </p:blipFill>
        <p:spPr>
          <a:xfrm>
            <a:off x="348333" y="1995964"/>
            <a:ext cx="5564458" cy="3590795"/>
          </a:xfrm>
          <a:prstGeom prst="rect">
            <a:avLst/>
          </a:prstGeom>
        </p:spPr>
      </p:pic>
      <p:grpSp>
        <p:nvGrpSpPr>
          <p:cNvPr id="17" name="مجموعة 16">
            <a:extLst>
              <a:ext uri="{FF2B5EF4-FFF2-40B4-BE49-F238E27FC236}">
                <a16:creationId xmlns:a16="http://schemas.microsoft.com/office/drawing/2014/main" id="{9802D782-A235-46F4-8360-385971C694D1}"/>
              </a:ext>
            </a:extLst>
          </p:cNvPr>
          <p:cNvGrpSpPr/>
          <p:nvPr/>
        </p:nvGrpSpPr>
        <p:grpSpPr>
          <a:xfrm>
            <a:off x="195559" y="0"/>
            <a:ext cx="2072070" cy="1486867"/>
            <a:chOff x="5921444" y="297093"/>
            <a:chExt cx="2158300" cy="1006546"/>
          </a:xfrm>
        </p:grpSpPr>
        <p:pic>
          <p:nvPicPr>
            <p:cNvPr id="19" name="صورة 18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7A88C75B-CEC5-4D29-A933-331863834BD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EFEFEF"/>
                </a:clrFrom>
                <a:clrTo>
                  <a:srgbClr val="EFEFEF">
                    <a:alpha val="0"/>
                  </a:srgbClr>
                </a:clrTo>
              </a:clrChange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21444" y="297093"/>
              <a:ext cx="2158300" cy="1006546"/>
            </a:xfrm>
            <a:prstGeom prst="rect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</p:pic>
        <p:sp>
          <p:nvSpPr>
            <p:cNvPr id="20" name="مربع نص 19">
              <a:extLst>
                <a:ext uri="{FF2B5EF4-FFF2-40B4-BE49-F238E27FC236}">
                  <a16:creationId xmlns:a16="http://schemas.microsoft.com/office/drawing/2014/main" id="{22E851E9-C29F-48A2-960C-862CA76CA145}"/>
                </a:ext>
              </a:extLst>
            </p:cNvPr>
            <p:cNvSpPr txBox="1"/>
            <p:nvPr/>
          </p:nvSpPr>
          <p:spPr>
            <a:xfrm>
              <a:off x="5921444" y="644101"/>
              <a:ext cx="2158300" cy="312528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square" rtlCol="1">
              <a:spAutoFit/>
            </a:bodyPr>
            <a:lstStyle/>
            <a:p>
              <a:pPr algn="ctr" defTabSz="685800" rtl="0">
                <a:buClr>
                  <a:srgbClr val="000000"/>
                </a:buClr>
                <a:buFont typeface="Arial"/>
                <a:buNone/>
                <a:defRPr/>
              </a:pPr>
              <a:r>
                <a:rPr lang="ar-SA" sz="2400" b="1" kern="0" dirty="0">
                  <a:solidFill>
                    <a:srgbClr val="B4C8D1">
                      <a:lumMod val="75000"/>
                    </a:srgbClr>
                  </a:solidFill>
                  <a:latin typeface="Arial"/>
                  <a:sym typeface="Arial"/>
                </a:rPr>
                <a:t>الربط مع التاريخ </a:t>
              </a:r>
            </a:p>
          </p:txBody>
        </p:sp>
      </p:grpSp>
      <p:sp>
        <p:nvSpPr>
          <p:cNvPr id="15" name="مستطيل: زوايا قطرية مستديرة 14">
            <a:extLst>
              <a:ext uri="{FF2B5EF4-FFF2-40B4-BE49-F238E27FC236}">
                <a16:creationId xmlns:a16="http://schemas.microsoft.com/office/drawing/2014/main" id="{9EB1EC51-75A3-4043-B251-282D99E39B41}"/>
              </a:ext>
            </a:extLst>
          </p:cNvPr>
          <p:cNvSpPr/>
          <p:nvPr/>
        </p:nvSpPr>
        <p:spPr>
          <a:xfrm>
            <a:off x="2010936" y="886523"/>
            <a:ext cx="3033132" cy="769434"/>
          </a:xfrm>
          <a:prstGeom prst="round2DiagRect">
            <a:avLst/>
          </a:prstGeom>
          <a:solidFill>
            <a:srgbClr val="FFCCCC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dirty="0">
                <a:solidFill>
                  <a:schemeClr val="accent1">
                    <a:lumMod val="75000"/>
                  </a:schemeClr>
                </a:solidFill>
              </a:rPr>
              <a:t>مكتشف الدورة الكبرى </a:t>
            </a:r>
          </a:p>
        </p:txBody>
      </p:sp>
    </p:spTree>
    <p:extLst>
      <p:ext uri="{BB962C8B-B14F-4D97-AF65-F5344CB8AC3E}">
        <p14:creationId xmlns:p14="http://schemas.microsoft.com/office/powerpoint/2010/main" val="39751264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8A01FB57-DDC1-477C-AA02-FA6DF5DEA4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1263" y="-130769"/>
            <a:ext cx="13262440" cy="8468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96AB05AC-4BE4-4A5E-A7F7-B54BBAF441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085" t="22927" r="28567" b="17236"/>
          <a:stretch/>
        </p:blipFill>
        <p:spPr>
          <a:xfrm>
            <a:off x="743415" y="542434"/>
            <a:ext cx="10705170" cy="5614684"/>
          </a:xfrm>
          <a:prstGeom prst="rect">
            <a:avLst/>
          </a:prstGeom>
        </p:spPr>
      </p:pic>
      <p:grpSp>
        <p:nvGrpSpPr>
          <p:cNvPr id="8" name="مجموعة 7">
            <a:extLst>
              <a:ext uri="{FF2B5EF4-FFF2-40B4-BE49-F238E27FC236}">
                <a16:creationId xmlns:a16="http://schemas.microsoft.com/office/drawing/2014/main" id="{20E956BC-ED97-488A-BE12-1E804464A7CD}"/>
              </a:ext>
            </a:extLst>
          </p:cNvPr>
          <p:cNvGrpSpPr/>
          <p:nvPr/>
        </p:nvGrpSpPr>
        <p:grpSpPr>
          <a:xfrm>
            <a:off x="195559" y="0"/>
            <a:ext cx="2072070" cy="1486867"/>
            <a:chOff x="5921444" y="297093"/>
            <a:chExt cx="2158300" cy="1006546"/>
          </a:xfrm>
        </p:grpSpPr>
        <p:pic>
          <p:nvPicPr>
            <p:cNvPr id="9" name="صورة 8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4A4B5392-D246-4D28-B13E-B5ADD93045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EFEFEF"/>
                </a:clrFrom>
                <a:clrTo>
                  <a:srgbClr val="EFEFEF">
                    <a:alpha val="0"/>
                  </a:srgbClr>
                </a:clrTo>
              </a:clrChange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21444" y="297093"/>
              <a:ext cx="2158300" cy="1006546"/>
            </a:xfrm>
            <a:prstGeom prst="rect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</p:pic>
        <p:sp>
          <p:nvSpPr>
            <p:cNvPr id="10" name="مربع نص 9">
              <a:extLst>
                <a:ext uri="{FF2B5EF4-FFF2-40B4-BE49-F238E27FC236}">
                  <a16:creationId xmlns:a16="http://schemas.microsoft.com/office/drawing/2014/main" id="{0B069D70-62CE-475B-B36A-1B4BE15F948F}"/>
                </a:ext>
              </a:extLst>
            </p:cNvPr>
            <p:cNvSpPr txBox="1"/>
            <p:nvPr/>
          </p:nvSpPr>
          <p:spPr>
            <a:xfrm>
              <a:off x="5921444" y="644101"/>
              <a:ext cx="2158300" cy="312528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square" rtlCol="1">
              <a:spAutoFit/>
            </a:bodyPr>
            <a:lstStyle/>
            <a:p>
              <a:pPr algn="ctr" defTabSz="685800" rtl="0">
                <a:buClr>
                  <a:srgbClr val="000000"/>
                </a:buClr>
                <a:buFont typeface="Arial"/>
                <a:buNone/>
                <a:defRPr/>
              </a:pPr>
              <a:r>
                <a:rPr lang="ar-SA" sz="2400" b="1" kern="0" dirty="0">
                  <a:solidFill>
                    <a:srgbClr val="B4C8D1">
                      <a:lumMod val="75000"/>
                    </a:srgbClr>
                  </a:solidFill>
                  <a:latin typeface="Arial"/>
                  <a:sym typeface="Arial"/>
                </a:rPr>
                <a:t>الربط مع الوطن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913728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1A7DCDE2-1293-486E-9900-B6ED165FD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3768" y="-130769"/>
            <a:ext cx="13191709" cy="8552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8CC7D35C-DBEA-42FF-84EF-B94F9BE789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200" y="1574939"/>
            <a:ext cx="11023600" cy="3572861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14300" prst="hardEdg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5" name="صورة الشريحة 4">
                <a:extLst>
                  <a:ext uri="{FF2B5EF4-FFF2-40B4-BE49-F238E27FC236}">
                    <a16:creationId xmlns:a16="http://schemas.microsoft.com/office/drawing/2014/main" id="{4FAFE7A9-5970-479E-85B1-28E65866276E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 rot="21099979">
              <a:off x="1920641" y="2805663"/>
              <a:ext cx="2488391" cy="1399720"/>
            </p:xfrm>
            <a:graphic>
              <a:graphicData uri="http://schemas.microsoft.com/office/powerpoint/2016/slidezoom">
                <pslz:sldZm>
                  <pslz:sldZmObj sldId="380" cId="3659369983">
                    <pslz:zmPr id="{BE126514-8F8D-4317-B61B-C21A3AFA8464}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 rot="21099979">
                          <a:off x="0" y="0"/>
                          <a:ext cx="2488391" cy="1399720"/>
                        </a:xfrm>
                        <a:prstGeom prst="rect">
                          <a:avLst/>
                        </a:prstGeom>
                        <a:ln>
                          <a:noFill/>
                        </a:ln>
                        <a:effectLst>
                          <a:softEdge rad="112500"/>
                        </a:effectLst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5" name="صورة الشريحة 4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4FAFE7A9-5970-479E-85B1-28E65866276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rot="21099979">
                <a:off x="1920641" y="2805663"/>
                <a:ext cx="2488391" cy="1399720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6" name="صورة الشريحة 5">
                <a:extLst>
                  <a:ext uri="{FF2B5EF4-FFF2-40B4-BE49-F238E27FC236}">
                    <a16:creationId xmlns:a16="http://schemas.microsoft.com/office/drawing/2014/main" id="{F59496C6-C442-4D0D-9CAA-77AD578222B6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 rot="20934507">
              <a:off x="4590268" y="2342280"/>
              <a:ext cx="2076093" cy="1167803"/>
            </p:xfrm>
            <a:graphic>
              <a:graphicData uri="http://schemas.microsoft.com/office/powerpoint/2016/slidezoom">
                <pslz:sldZm>
                  <pslz:sldZmObj sldId="381" cId="1188887536">
                    <pslz:zmPr id="{90451DCB-F34D-4B9C-BA80-7F7256B55A23}" transitionDur="1000">
                      <p166:blipFill xmlns:p166="http://schemas.microsoft.com/office/powerpoint/2016/6/main">
                        <a:blip r:embed="rId7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 rot="20934507">
                          <a:off x="0" y="0"/>
                          <a:ext cx="2076093" cy="1167803"/>
                        </a:xfrm>
                        <a:prstGeom prst="rect">
                          <a:avLst/>
                        </a:prstGeom>
                        <a:ln>
                          <a:noFill/>
                        </a:ln>
                        <a:effectLst>
                          <a:softEdge rad="112500"/>
                        </a:effectLst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6" name="صورة الشريحة 5">
                <a:hlinkClick r:id="rId8" action="ppaction://hlinksldjump"/>
                <a:extLst>
                  <a:ext uri="{FF2B5EF4-FFF2-40B4-BE49-F238E27FC236}">
                    <a16:creationId xmlns:a16="http://schemas.microsoft.com/office/drawing/2014/main" id="{F59496C6-C442-4D0D-9CAA-77AD578222B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 rot="20934507">
                <a:off x="4590268" y="2342280"/>
                <a:ext cx="2076093" cy="1167803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7" name="صورة الشريحة 6">
                <a:extLst>
                  <a:ext uri="{FF2B5EF4-FFF2-40B4-BE49-F238E27FC236}">
                    <a16:creationId xmlns:a16="http://schemas.microsoft.com/office/drawing/2014/main" id="{96AF000D-8220-426B-A7F8-6052B603CE7E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7198186" y="2312232"/>
              <a:ext cx="1985365" cy="1116768"/>
            </p:xfrm>
            <a:graphic>
              <a:graphicData uri="http://schemas.microsoft.com/office/powerpoint/2016/slidezoom">
                <pslz:sldZm>
                  <pslz:sldZmObj sldId="382" cId="3248047563">
                    <pslz:zmPr id="{478EDCC5-E7EE-4620-8154-E6F30FD5A874}" transitionDur="1000">
                      <p166:blipFill xmlns:p166="http://schemas.microsoft.com/office/powerpoint/2016/6/main">
                        <a:blip r:embed="rId10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985365" cy="1116768"/>
                        </a:xfrm>
                        <a:prstGeom prst="rect">
                          <a:avLst/>
                        </a:prstGeom>
                        <a:ln>
                          <a:noFill/>
                        </a:ln>
                        <a:effectLst>
                          <a:softEdge rad="112500"/>
                        </a:effectLst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7" name="صورة الشريحة 6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id="{96AF000D-8220-426B-A7F8-6052B603CE7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7198186" y="2312232"/>
                <a:ext cx="1985365" cy="1116768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mc:Fallback>
      </mc:AlternateContent>
      <p:grpSp>
        <p:nvGrpSpPr>
          <p:cNvPr id="10" name="مجموعة 9">
            <a:extLst>
              <a:ext uri="{FF2B5EF4-FFF2-40B4-BE49-F238E27FC236}">
                <a16:creationId xmlns:a16="http://schemas.microsoft.com/office/drawing/2014/main" id="{7CBAB222-0949-46D9-8194-27607F85F858}"/>
              </a:ext>
            </a:extLst>
          </p:cNvPr>
          <p:cNvGrpSpPr/>
          <p:nvPr/>
        </p:nvGrpSpPr>
        <p:grpSpPr>
          <a:xfrm>
            <a:off x="130426" y="90739"/>
            <a:ext cx="3175536" cy="1342061"/>
            <a:chOff x="5810365" y="312421"/>
            <a:chExt cx="2381652" cy="1006546"/>
          </a:xfrm>
        </p:grpSpPr>
        <p:pic>
          <p:nvPicPr>
            <p:cNvPr id="11" name="صورة 10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D8FB9157-EB4E-4736-A6C9-EF349AF386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clrChange>
                <a:clrFrom>
                  <a:srgbClr val="EFEFEF"/>
                </a:clrFrom>
                <a:clrTo>
                  <a:srgbClr val="EFEFEF">
                    <a:alpha val="0"/>
                  </a:srgbClr>
                </a:clrTo>
              </a:clrChange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7001" y="312421"/>
              <a:ext cx="2158300" cy="1006546"/>
            </a:xfrm>
            <a:prstGeom prst="rect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</p:pic>
        <p:sp>
          <p:nvSpPr>
            <p:cNvPr id="12" name="مربع نص 11">
              <a:extLst>
                <a:ext uri="{FF2B5EF4-FFF2-40B4-BE49-F238E27FC236}">
                  <a16:creationId xmlns:a16="http://schemas.microsoft.com/office/drawing/2014/main" id="{2C6A4341-70A1-43C1-B98A-5C259BE31DE8}"/>
                </a:ext>
              </a:extLst>
            </p:cNvPr>
            <p:cNvSpPr txBox="1"/>
            <p:nvPr/>
          </p:nvSpPr>
          <p:spPr>
            <a:xfrm>
              <a:off x="5810365" y="631028"/>
              <a:ext cx="2381652" cy="346249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square" rtlCol="1">
              <a:spAutoFit/>
            </a:bodyPr>
            <a:lstStyle/>
            <a:p>
              <a:pPr algn="ctr" defTabSz="1219140" rtl="0">
                <a:buClr>
                  <a:srgbClr val="000000"/>
                </a:buClr>
              </a:pPr>
              <a:r>
                <a:rPr lang="ar-SA" sz="2400" kern="0" dirty="0">
                  <a:solidFill>
                    <a:srgbClr val="B4C8D1">
                      <a:lumMod val="75000"/>
                    </a:srgbClr>
                  </a:solidFill>
                  <a:latin typeface="Arial"/>
                  <a:cs typeface="Arial"/>
                  <a:sym typeface="Arial"/>
                </a:rPr>
                <a:t>استراتيجية شريط الذكريات </a:t>
              </a:r>
            </a:p>
          </p:txBody>
        </p:sp>
      </p:grpSp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D7009DC4-5559-424D-8982-66782C473958}"/>
              </a:ext>
            </a:extLst>
          </p:cNvPr>
          <p:cNvGrpSpPr/>
          <p:nvPr/>
        </p:nvGrpSpPr>
        <p:grpSpPr>
          <a:xfrm>
            <a:off x="9449023" y="165863"/>
            <a:ext cx="2158777" cy="1191812"/>
            <a:chOff x="5957001" y="312421"/>
            <a:chExt cx="2158300" cy="1006546"/>
          </a:xfrm>
        </p:grpSpPr>
        <p:pic>
          <p:nvPicPr>
            <p:cNvPr id="15" name="صورة 14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1987D8AC-BEAA-4594-970D-F99844F25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clrChange>
                <a:clrFrom>
                  <a:srgbClr val="EFEFEF"/>
                </a:clrFrom>
                <a:clrTo>
                  <a:srgbClr val="EFEFEF">
                    <a:alpha val="0"/>
                  </a:srgbClr>
                </a:clrTo>
              </a:clrChange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7001" y="312421"/>
              <a:ext cx="2158300" cy="1006546"/>
            </a:xfrm>
            <a:prstGeom prst="rect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</p:pic>
        <p:sp>
          <p:nvSpPr>
            <p:cNvPr id="16" name="مربع نص 15">
              <a:extLst>
                <a:ext uri="{FF2B5EF4-FFF2-40B4-BE49-F238E27FC236}">
                  <a16:creationId xmlns:a16="http://schemas.microsoft.com/office/drawing/2014/main" id="{1BB25E74-B86C-4ACA-89C9-5898736B6CD2}"/>
                </a:ext>
              </a:extLst>
            </p:cNvPr>
            <p:cNvSpPr txBox="1"/>
            <p:nvPr/>
          </p:nvSpPr>
          <p:spPr>
            <a:xfrm>
              <a:off x="6279343" y="614349"/>
              <a:ext cx="1557123" cy="268895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square" rtlCol="1">
              <a:sp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ar-SA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B4C8D1">
                      <a:lumMod val="75000"/>
                    </a:srgbClr>
                  </a:solidFill>
                  <a:effectLst/>
                  <a:uLnTx/>
                  <a:uFillTx/>
                  <a:sym typeface="Arial"/>
                </a:rPr>
                <a:t>تغذية راجعة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00795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8A01FB57-DDC1-477C-AA02-FA6DF5DEA4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5220" y="-274892"/>
            <a:ext cx="13262440" cy="8468653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F2DA49C5-58E1-48BF-A4B2-BE173681E3F5}"/>
              </a:ext>
            </a:extLst>
          </p:cNvPr>
          <p:cNvGrpSpPr/>
          <p:nvPr/>
        </p:nvGrpSpPr>
        <p:grpSpPr>
          <a:xfrm>
            <a:off x="9294312" y="0"/>
            <a:ext cx="2575985" cy="1490597"/>
            <a:chOff x="5921443" y="194050"/>
            <a:chExt cx="2158300" cy="1006546"/>
          </a:xfrm>
        </p:grpSpPr>
        <p:pic>
          <p:nvPicPr>
            <p:cNvPr id="14" name="صورة 13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0431307B-CEE8-4ECF-97F7-683FE88D83A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EFEFEF"/>
                </a:clrFrom>
                <a:clrTo>
                  <a:srgbClr val="EFEFEF">
                    <a:alpha val="0"/>
                  </a:srgbClr>
                </a:clrTo>
              </a:clrChange>
              <a:duotone>
                <a:prstClr val="black"/>
                <a:srgbClr val="A67C69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21443" y="194050"/>
              <a:ext cx="2158300" cy="1006546"/>
            </a:xfrm>
            <a:prstGeom prst="rect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</p:pic>
        <p:sp>
          <p:nvSpPr>
            <p:cNvPr id="18" name="مربع نص 17">
              <a:extLst>
                <a:ext uri="{FF2B5EF4-FFF2-40B4-BE49-F238E27FC236}">
                  <a16:creationId xmlns:a16="http://schemas.microsoft.com/office/drawing/2014/main" id="{5C843824-0641-49E0-8618-416B4A0F235D}"/>
                </a:ext>
              </a:extLst>
            </p:cNvPr>
            <p:cNvSpPr txBox="1"/>
            <p:nvPr/>
          </p:nvSpPr>
          <p:spPr>
            <a:xfrm>
              <a:off x="6247479" y="555640"/>
              <a:ext cx="1506230" cy="270180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square" rtlCol="1">
              <a:spAutoFit/>
            </a:bodyPr>
            <a:lstStyle/>
            <a:p>
              <a:pPr algn="ctr" defTabSz="685800">
                <a:defRPr/>
              </a:pPr>
              <a:r>
                <a:rPr lang="ar-SA" sz="2000" b="1" dirty="0">
                  <a:solidFill>
                    <a:srgbClr val="B4C8D1">
                      <a:lumMod val="75000"/>
                    </a:srgbClr>
                  </a:solidFill>
                </a:rPr>
                <a:t>تقويم ختامي</a:t>
              </a:r>
            </a:p>
          </p:txBody>
        </p:sp>
      </p:grp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9" name="صورة الشريحة 8">
                <a:extLst>
                  <a:ext uri="{FF2B5EF4-FFF2-40B4-BE49-F238E27FC236}">
                    <a16:creationId xmlns:a16="http://schemas.microsoft.com/office/drawing/2014/main" id="{7E4CCC23-B194-4099-A847-B3916BE9B51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200950248"/>
                  </p:ext>
                </p:extLst>
              </p:nvPr>
            </p:nvGraphicFramePr>
            <p:xfrm>
              <a:off x="5136703" y="1782756"/>
              <a:ext cx="2049453" cy="3324233"/>
            </p:xfrm>
            <a:graphic>
              <a:graphicData uri="http://schemas.microsoft.com/office/powerpoint/2016/slidezoom">
                <pslz:sldZm>
                  <pslz:sldZmObj sldId="343" cId="2066183836">
                    <pslz:zmPr id="{5C05DA4E-2E7F-48DC-A815-D42A24D59BF3}" imageType="cover">
                      <p166:blipFill xmlns:p166="http://schemas.microsoft.com/office/powerpoint/2016/6/main"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049453" cy="3324233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9" name="صورة الشريحة 8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7E4CCC23-B194-4099-A847-B3916BE9B51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36703" y="1782756"/>
                <a:ext cx="2049453" cy="332423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2" name="صورة الشريحة 11">
                <a:extLst>
                  <a:ext uri="{FF2B5EF4-FFF2-40B4-BE49-F238E27FC236}">
                    <a16:creationId xmlns:a16="http://schemas.microsoft.com/office/drawing/2014/main" id="{7B2EBE0E-61F6-4ECE-9BD6-8FDD1E17B0F7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628416077"/>
                  </p:ext>
                </p:extLst>
              </p:nvPr>
            </p:nvGraphicFramePr>
            <p:xfrm>
              <a:off x="9294312" y="1782756"/>
              <a:ext cx="1976572" cy="3324233"/>
            </p:xfrm>
            <a:graphic>
              <a:graphicData uri="http://schemas.microsoft.com/office/powerpoint/2016/slidezoom">
                <pslz:sldZm>
                  <pslz:sldZmObj sldId="342" cId="3573187180">
                    <pslz:zmPr id="{1BBD32DE-1D9A-415B-88A5-39BF39AF4905}" imageType="cover">
                      <p166:blipFill xmlns:p166="http://schemas.microsoft.com/office/powerpoint/2016/6/main"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976572" cy="3324233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2" name="صورة الشريحة 11">
                <a:hlinkClick r:id="rId8" action="ppaction://hlinksldjump"/>
                <a:extLst>
                  <a:ext uri="{FF2B5EF4-FFF2-40B4-BE49-F238E27FC236}">
                    <a16:creationId xmlns:a16="http://schemas.microsoft.com/office/drawing/2014/main" id="{7B2EBE0E-61F6-4ECE-9BD6-8FDD1E17B0F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294312" y="1782756"/>
                <a:ext cx="1976572" cy="332423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0" name="صورة الشريحة 19">
                <a:extLst>
                  <a:ext uri="{FF2B5EF4-FFF2-40B4-BE49-F238E27FC236}">
                    <a16:creationId xmlns:a16="http://schemas.microsoft.com/office/drawing/2014/main" id="{7EE3398E-F19E-4146-A4A6-57CA004A0302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249851081"/>
                  </p:ext>
                </p:extLst>
              </p:nvPr>
            </p:nvGraphicFramePr>
            <p:xfrm>
              <a:off x="1231587" y="1782756"/>
              <a:ext cx="2132889" cy="3324232"/>
            </p:xfrm>
            <a:graphic>
              <a:graphicData uri="http://schemas.microsoft.com/office/powerpoint/2016/slidezoom">
                <pslz:sldZm>
                  <pslz:sldZmObj sldId="259" cId="2572321239">
                    <pslz:zmPr id="{6FC2A4E2-A74B-4054-A202-D31522390F91}" imageType="cover">
                      <p166:blipFill xmlns:p166="http://schemas.microsoft.com/office/powerpoint/2016/6/main"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132889" cy="3324232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0" name="صورة الشريحة 19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id="{7EE3398E-F19E-4146-A4A6-57CA004A030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31587" y="1782756"/>
                <a:ext cx="2132889" cy="3324232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2178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8A01FB57-DDC1-477C-AA02-FA6DF5DEA4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5220" y="-186757"/>
            <a:ext cx="13262440" cy="8468653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مربع نص 16">
            <a:extLst>
              <a:ext uri="{FF2B5EF4-FFF2-40B4-BE49-F238E27FC236}">
                <a16:creationId xmlns:a16="http://schemas.microsoft.com/office/drawing/2014/main" id="{78978BC7-B228-4F12-8EF0-C1F2FB27C2A9}"/>
              </a:ext>
            </a:extLst>
          </p:cNvPr>
          <p:cNvSpPr txBox="1"/>
          <p:nvPr/>
        </p:nvSpPr>
        <p:spPr>
          <a:xfrm>
            <a:off x="5030034" y="673454"/>
            <a:ext cx="2664777" cy="51047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1" i="0" u="none" strike="noStrike" kern="0" cap="none" spc="0" normalizeH="0" baseline="0" noProof="0" dirty="0">
              <a:ln>
                <a:noFill/>
              </a:ln>
              <a:solidFill>
                <a:srgbClr val="EDBBC7">
                  <a:lumMod val="50000"/>
                </a:srgbClr>
              </a:solidFill>
              <a:effectLst/>
              <a:uLnTx/>
              <a:uFillTx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مستطيل: زوايا قطرية مستديرة 5">
            <a:extLst>
              <a:ext uri="{FF2B5EF4-FFF2-40B4-BE49-F238E27FC236}">
                <a16:creationId xmlns:a16="http://schemas.microsoft.com/office/drawing/2014/main" id="{304F60C8-D219-4AEF-849C-0C56B63BBF72}"/>
              </a:ext>
            </a:extLst>
          </p:cNvPr>
          <p:cNvSpPr/>
          <p:nvPr/>
        </p:nvSpPr>
        <p:spPr>
          <a:xfrm>
            <a:off x="2152185" y="1028501"/>
            <a:ext cx="1248937" cy="510470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" name="مستطيل: زوايا علوية مستديرة 6">
            <a:extLst>
              <a:ext uri="{FF2B5EF4-FFF2-40B4-BE49-F238E27FC236}">
                <a16:creationId xmlns:a16="http://schemas.microsoft.com/office/drawing/2014/main" id="{23BFA795-4E15-4ECC-B6EA-62682E6DCB48}"/>
              </a:ext>
            </a:extLst>
          </p:cNvPr>
          <p:cNvSpPr/>
          <p:nvPr/>
        </p:nvSpPr>
        <p:spPr>
          <a:xfrm flipV="1">
            <a:off x="1949465" y="4046777"/>
            <a:ext cx="1248937" cy="101477"/>
          </a:xfrm>
          <a:prstGeom prst="round2Same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pSp>
        <p:nvGrpSpPr>
          <p:cNvPr id="16" name="مجموعة 15">
            <a:extLst>
              <a:ext uri="{FF2B5EF4-FFF2-40B4-BE49-F238E27FC236}">
                <a16:creationId xmlns:a16="http://schemas.microsoft.com/office/drawing/2014/main" id="{477E6DD3-07E8-472C-A6AD-633A34CE4846}"/>
              </a:ext>
            </a:extLst>
          </p:cNvPr>
          <p:cNvGrpSpPr/>
          <p:nvPr/>
        </p:nvGrpSpPr>
        <p:grpSpPr>
          <a:xfrm>
            <a:off x="1186977" y="743433"/>
            <a:ext cx="9055558" cy="4928270"/>
            <a:chOff x="1090259" y="673454"/>
            <a:chExt cx="9055558" cy="4928270"/>
          </a:xfrm>
        </p:grpSpPr>
        <p:pic>
          <p:nvPicPr>
            <p:cNvPr id="13" name="صورة 12">
              <a:extLst>
                <a:ext uri="{FF2B5EF4-FFF2-40B4-BE49-F238E27FC236}">
                  <a16:creationId xmlns:a16="http://schemas.microsoft.com/office/drawing/2014/main" id="{7749207E-E4C1-41AF-9B22-E6E69918B2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6646" t="39401" r="32774" b="12358"/>
            <a:stretch/>
          </p:blipFill>
          <p:spPr>
            <a:xfrm>
              <a:off x="1090259" y="743433"/>
              <a:ext cx="9055558" cy="4858291"/>
            </a:xfrm>
            <a:prstGeom prst="rect">
              <a:avLst/>
            </a:prstGeom>
          </p:spPr>
        </p:pic>
        <p:sp>
          <p:nvSpPr>
            <p:cNvPr id="14" name="مستطيل 13">
              <a:extLst>
                <a:ext uri="{FF2B5EF4-FFF2-40B4-BE49-F238E27FC236}">
                  <a16:creationId xmlns:a16="http://schemas.microsoft.com/office/drawing/2014/main" id="{3173CA1A-4F99-42CD-A162-2E835D53E958}"/>
                </a:ext>
              </a:extLst>
            </p:cNvPr>
            <p:cNvSpPr/>
            <p:nvPr/>
          </p:nvSpPr>
          <p:spPr>
            <a:xfrm>
              <a:off x="1717287" y="673454"/>
              <a:ext cx="1248937" cy="5104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15" name="مستطيل 14">
              <a:extLst>
                <a:ext uri="{FF2B5EF4-FFF2-40B4-BE49-F238E27FC236}">
                  <a16:creationId xmlns:a16="http://schemas.microsoft.com/office/drawing/2014/main" id="{93237760-11AD-4214-AA29-24ED95E4B554}"/>
                </a:ext>
              </a:extLst>
            </p:cNvPr>
            <p:cNvSpPr/>
            <p:nvPr/>
          </p:nvSpPr>
          <p:spPr>
            <a:xfrm>
              <a:off x="3847171" y="5078444"/>
              <a:ext cx="1371560" cy="2295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grpSp>
        <p:nvGrpSpPr>
          <p:cNvPr id="8" name="مجموعة 7">
            <a:extLst>
              <a:ext uri="{FF2B5EF4-FFF2-40B4-BE49-F238E27FC236}">
                <a16:creationId xmlns:a16="http://schemas.microsoft.com/office/drawing/2014/main" id="{9DCC4916-21E5-4821-8EDF-6CDFB7C38DFC}"/>
              </a:ext>
            </a:extLst>
          </p:cNvPr>
          <p:cNvGrpSpPr/>
          <p:nvPr/>
        </p:nvGrpSpPr>
        <p:grpSpPr>
          <a:xfrm>
            <a:off x="9807910" y="0"/>
            <a:ext cx="2072070" cy="1486867"/>
            <a:chOff x="5921444" y="297093"/>
            <a:chExt cx="2158300" cy="1006546"/>
          </a:xfrm>
        </p:grpSpPr>
        <p:pic>
          <p:nvPicPr>
            <p:cNvPr id="9" name="صورة 8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81A503DA-BAE0-43F6-9427-7904357F84F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EFEFEF"/>
                </a:clrFrom>
                <a:clrTo>
                  <a:srgbClr val="EFEFEF">
                    <a:alpha val="0"/>
                  </a:srgbClr>
                </a:clrTo>
              </a:clrChange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21444" y="297093"/>
              <a:ext cx="2158300" cy="1006546"/>
            </a:xfrm>
            <a:prstGeom prst="rect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</p:pic>
        <p:sp>
          <p:nvSpPr>
            <p:cNvPr id="10" name="مربع نص 9">
              <a:extLst>
                <a:ext uri="{FF2B5EF4-FFF2-40B4-BE49-F238E27FC236}">
                  <a16:creationId xmlns:a16="http://schemas.microsoft.com/office/drawing/2014/main" id="{4AC3E224-11AF-47C4-8E39-9CDB0FD63360}"/>
                </a:ext>
              </a:extLst>
            </p:cNvPr>
            <p:cNvSpPr txBox="1"/>
            <p:nvPr/>
          </p:nvSpPr>
          <p:spPr>
            <a:xfrm>
              <a:off x="6157261" y="597477"/>
              <a:ext cx="1506230" cy="395868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square" rtlCol="1">
              <a:spAutoFit/>
            </a:bodyPr>
            <a:lstStyle/>
            <a:p>
              <a:pPr algn="ctr" defTabSz="685800" rtl="0">
                <a:buClr>
                  <a:srgbClr val="000000"/>
                </a:buClr>
                <a:buFont typeface="Arial"/>
                <a:buNone/>
                <a:defRPr/>
              </a:pPr>
              <a:r>
                <a:rPr lang="ar-SA" sz="3200" b="1" kern="0" dirty="0">
                  <a:solidFill>
                    <a:srgbClr val="B4C8D1">
                      <a:lumMod val="75000"/>
                    </a:srgbClr>
                  </a:solidFill>
                  <a:latin typeface="Arial"/>
                  <a:sym typeface="Arial"/>
                </a:rPr>
                <a:t>الخلاصة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56212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مجموعة 7">
            <a:extLst>
              <a:ext uri="{FF2B5EF4-FFF2-40B4-BE49-F238E27FC236}">
                <a16:creationId xmlns:a16="http://schemas.microsoft.com/office/drawing/2014/main" id="{339B702D-93D9-4741-8749-602312CD99E3}"/>
              </a:ext>
            </a:extLst>
          </p:cNvPr>
          <p:cNvGrpSpPr/>
          <p:nvPr/>
        </p:nvGrpSpPr>
        <p:grpSpPr>
          <a:xfrm>
            <a:off x="377952" y="630936"/>
            <a:ext cx="3169920" cy="6035040"/>
            <a:chOff x="1036320" y="411480"/>
            <a:chExt cx="3169920" cy="6035040"/>
          </a:xfrm>
        </p:grpSpPr>
        <p:sp>
          <p:nvSpPr>
            <p:cNvPr id="3" name="مستطيل 2">
              <a:extLst>
                <a:ext uri="{FF2B5EF4-FFF2-40B4-BE49-F238E27FC236}">
                  <a16:creationId xmlns:a16="http://schemas.microsoft.com/office/drawing/2014/main" id="{C25FD1A0-497E-754D-AE9E-7FEBE86F710F}"/>
                </a:ext>
              </a:extLst>
            </p:cNvPr>
            <p:cNvSpPr/>
            <p:nvPr/>
          </p:nvSpPr>
          <p:spPr>
            <a:xfrm>
              <a:off x="1036320" y="411480"/>
              <a:ext cx="3169920" cy="603504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KW" sz="1400"/>
            </a:p>
          </p:txBody>
        </p:sp>
        <p:sp>
          <p:nvSpPr>
            <p:cNvPr id="4" name="مستطيل مستدير الزوايا 3">
              <a:extLst>
                <a:ext uri="{FF2B5EF4-FFF2-40B4-BE49-F238E27FC236}">
                  <a16:creationId xmlns:a16="http://schemas.microsoft.com/office/drawing/2014/main" id="{A0E16C56-3563-7143-AEE8-2BD79A74107C}"/>
                </a:ext>
              </a:extLst>
            </p:cNvPr>
            <p:cNvSpPr/>
            <p:nvPr/>
          </p:nvSpPr>
          <p:spPr>
            <a:xfrm>
              <a:off x="1267968" y="929640"/>
              <a:ext cx="2706624" cy="4998720"/>
            </a:xfrm>
            <a:prstGeom prst="round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KW" sz="1400"/>
            </a:p>
          </p:txBody>
        </p:sp>
        <p:sp>
          <p:nvSpPr>
            <p:cNvPr id="5" name="شكل بيضاوي 4">
              <a:extLst>
                <a:ext uri="{FF2B5EF4-FFF2-40B4-BE49-F238E27FC236}">
                  <a16:creationId xmlns:a16="http://schemas.microsoft.com/office/drawing/2014/main" id="{B471A3C6-0121-A944-A940-EF4D0C41E2E0}"/>
                </a:ext>
              </a:extLst>
            </p:cNvPr>
            <p:cNvSpPr/>
            <p:nvPr/>
          </p:nvSpPr>
          <p:spPr>
            <a:xfrm rot="2986448">
              <a:off x="1542288" y="1969600"/>
              <a:ext cx="2182368" cy="2833457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1" anchor="b" anchorCtr="1"/>
            <a:lstStyle/>
            <a:p>
              <a:pPr algn="ctr"/>
              <a:endParaRPr lang="ar-KW" sz="6600" b="1" dirty="0">
                <a:solidFill>
                  <a:schemeClr val="accent6"/>
                </a:solidFill>
              </a:endParaRPr>
            </a:p>
          </p:txBody>
        </p:sp>
        <p:sp>
          <p:nvSpPr>
            <p:cNvPr id="6" name="مربع نص 5">
              <a:hlinkClick r:id="rId2" action="ppaction://hlinksldjump"/>
              <a:extLst>
                <a:ext uri="{FF2B5EF4-FFF2-40B4-BE49-F238E27FC236}">
                  <a16:creationId xmlns:a16="http://schemas.microsoft.com/office/drawing/2014/main" id="{728C3D4A-0382-E74F-A9E6-0DCF6F85F990}"/>
                </a:ext>
              </a:extLst>
            </p:cNvPr>
            <p:cNvSpPr txBox="1"/>
            <p:nvPr/>
          </p:nvSpPr>
          <p:spPr>
            <a:xfrm>
              <a:off x="1895095" y="2759012"/>
              <a:ext cx="1471613" cy="1323439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KW" sz="8000" b="1" dirty="0"/>
                <a:t>٢</a:t>
              </a:r>
            </a:p>
          </p:txBody>
        </p:sp>
      </p:grpSp>
      <p:sp>
        <p:nvSpPr>
          <p:cNvPr id="9" name="مستطيل مستدير الزوايا 8">
            <a:extLst>
              <a:ext uri="{FF2B5EF4-FFF2-40B4-BE49-F238E27FC236}">
                <a16:creationId xmlns:a16="http://schemas.microsoft.com/office/drawing/2014/main" id="{3714E215-DA5F-5041-9031-2BC3B9E0E9F5}"/>
              </a:ext>
            </a:extLst>
          </p:cNvPr>
          <p:cNvSpPr/>
          <p:nvPr/>
        </p:nvSpPr>
        <p:spPr>
          <a:xfrm>
            <a:off x="5023104" y="633984"/>
            <a:ext cx="6035040" cy="27950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dirty="0">
                <a:solidFill>
                  <a:schemeClr val="tx1"/>
                </a:solidFill>
              </a:rPr>
              <a:t>مما يتركب القلب </a:t>
            </a:r>
            <a:endParaRPr lang="ar-KW" sz="4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61838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 advClick="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مجموعة 3">
            <a:extLst>
              <a:ext uri="{FF2B5EF4-FFF2-40B4-BE49-F238E27FC236}">
                <a16:creationId xmlns:a16="http://schemas.microsoft.com/office/drawing/2014/main" id="{CFCCBDC9-B507-E840-9D85-948488A16CA3}"/>
              </a:ext>
            </a:extLst>
          </p:cNvPr>
          <p:cNvGrpSpPr/>
          <p:nvPr/>
        </p:nvGrpSpPr>
        <p:grpSpPr>
          <a:xfrm>
            <a:off x="1072896" y="280416"/>
            <a:ext cx="3169920" cy="6035040"/>
            <a:chOff x="8570976" y="524256"/>
            <a:chExt cx="3169920" cy="6035040"/>
          </a:xfrm>
        </p:grpSpPr>
        <p:sp>
          <p:nvSpPr>
            <p:cNvPr id="5" name="مستطيل 4">
              <a:extLst>
                <a:ext uri="{FF2B5EF4-FFF2-40B4-BE49-F238E27FC236}">
                  <a16:creationId xmlns:a16="http://schemas.microsoft.com/office/drawing/2014/main" id="{36EA2E95-793A-3949-BBDF-E9D5071034CA}"/>
                </a:ext>
              </a:extLst>
            </p:cNvPr>
            <p:cNvSpPr/>
            <p:nvPr/>
          </p:nvSpPr>
          <p:spPr>
            <a:xfrm>
              <a:off x="8570976" y="524256"/>
              <a:ext cx="3169920" cy="603504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KW" sz="1400"/>
            </a:p>
          </p:txBody>
        </p:sp>
        <p:sp>
          <p:nvSpPr>
            <p:cNvPr id="6" name="مستطيل مستدير الزوايا 5">
              <a:extLst>
                <a:ext uri="{FF2B5EF4-FFF2-40B4-BE49-F238E27FC236}">
                  <a16:creationId xmlns:a16="http://schemas.microsoft.com/office/drawing/2014/main" id="{6500A0B8-A831-7942-9073-92D02297E105}"/>
                </a:ext>
              </a:extLst>
            </p:cNvPr>
            <p:cNvSpPr/>
            <p:nvPr/>
          </p:nvSpPr>
          <p:spPr>
            <a:xfrm>
              <a:off x="8814816" y="999744"/>
              <a:ext cx="2706624" cy="4998720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KW" sz="1400" dirty="0"/>
            </a:p>
          </p:txBody>
        </p:sp>
        <p:sp>
          <p:nvSpPr>
            <p:cNvPr id="7" name="شكل بيضاوي 6">
              <a:extLst>
                <a:ext uri="{FF2B5EF4-FFF2-40B4-BE49-F238E27FC236}">
                  <a16:creationId xmlns:a16="http://schemas.microsoft.com/office/drawing/2014/main" id="{22AB7C8E-1E4B-8344-8326-82BAA66236D2}"/>
                </a:ext>
              </a:extLst>
            </p:cNvPr>
            <p:cNvSpPr/>
            <p:nvPr/>
          </p:nvSpPr>
          <p:spPr>
            <a:xfrm rot="2986448">
              <a:off x="9076944" y="2082376"/>
              <a:ext cx="2182368" cy="2833457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1" anchor="b" anchorCtr="1"/>
            <a:lstStyle/>
            <a:p>
              <a:pPr algn="ctr"/>
              <a:endParaRPr lang="ar-KW" sz="6600" b="1" dirty="0">
                <a:solidFill>
                  <a:schemeClr val="accent6"/>
                </a:solidFill>
              </a:endParaRPr>
            </a:p>
          </p:txBody>
        </p:sp>
        <p:sp>
          <p:nvSpPr>
            <p:cNvPr id="8" name="مربع نص 7">
              <a:extLst>
                <a:ext uri="{FF2B5EF4-FFF2-40B4-BE49-F238E27FC236}">
                  <a16:creationId xmlns:a16="http://schemas.microsoft.com/office/drawing/2014/main" id="{072D95B3-BE0B-6D47-BB1E-DE2994ECF568}"/>
                </a:ext>
              </a:extLst>
            </p:cNvPr>
            <p:cNvSpPr txBox="1"/>
            <p:nvPr/>
          </p:nvSpPr>
          <p:spPr>
            <a:xfrm>
              <a:off x="9429751" y="2871788"/>
              <a:ext cx="1471613" cy="1323439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KW" sz="8000" b="1" dirty="0"/>
                <a:t>١</a:t>
              </a:r>
            </a:p>
          </p:txBody>
        </p:sp>
      </p:grpSp>
      <p:sp>
        <p:nvSpPr>
          <p:cNvPr id="9" name="مستطيل مستدير الزوايا 8">
            <a:extLst>
              <a:ext uri="{FF2B5EF4-FFF2-40B4-BE49-F238E27FC236}">
                <a16:creationId xmlns:a16="http://schemas.microsoft.com/office/drawing/2014/main" id="{C4FF655E-8157-D045-AE8A-B1D1422E6E12}"/>
              </a:ext>
            </a:extLst>
          </p:cNvPr>
          <p:cNvSpPr/>
          <p:nvPr/>
        </p:nvSpPr>
        <p:spPr>
          <a:xfrm>
            <a:off x="5023104" y="633984"/>
            <a:ext cx="6285216" cy="2795016"/>
          </a:xfrm>
          <a:prstGeom prst="roundRect">
            <a:avLst/>
          </a:prstGeom>
          <a:solidFill>
            <a:srgbClr val="E2C89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dirty="0">
                <a:solidFill>
                  <a:schemeClr val="tx1"/>
                </a:solidFill>
              </a:rPr>
              <a:t>عددي دورات الدم </a:t>
            </a:r>
            <a:endParaRPr lang="ar-KW" sz="4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1871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 advClick="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مجموعة 7">
            <a:extLst>
              <a:ext uri="{FF2B5EF4-FFF2-40B4-BE49-F238E27FC236}">
                <a16:creationId xmlns:a16="http://schemas.microsoft.com/office/drawing/2014/main" id="{DA4A7C94-187E-254D-A3FB-54CFC5859816}"/>
              </a:ext>
            </a:extLst>
          </p:cNvPr>
          <p:cNvGrpSpPr/>
          <p:nvPr/>
        </p:nvGrpSpPr>
        <p:grpSpPr>
          <a:xfrm>
            <a:off x="604979" y="615696"/>
            <a:ext cx="3169920" cy="6035040"/>
            <a:chOff x="604979" y="615696"/>
            <a:chExt cx="3169920" cy="6035040"/>
          </a:xfrm>
        </p:grpSpPr>
        <p:sp>
          <p:nvSpPr>
            <p:cNvPr id="3" name="مستطيل 2">
              <a:extLst>
                <a:ext uri="{FF2B5EF4-FFF2-40B4-BE49-F238E27FC236}">
                  <a16:creationId xmlns:a16="http://schemas.microsoft.com/office/drawing/2014/main" id="{B8CA6BF9-797C-7046-9FF6-3B9D39886D6C}"/>
                </a:ext>
              </a:extLst>
            </p:cNvPr>
            <p:cNvSpPr/>
            <p:nvPr/>
          </p:nvSpPr>
          <p:spPr>
            <a:xfrm>
              <a:off x="604979" y="615696"/>
              <a:ext cx="3169920" cy="603504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KW" sz="1400" dirty="0">
                <a:solidFill>
                  <a:srgbClr val="FFFF00"/>
                </a:solidFill>
              </a:endParaRPr>
            </a:p>
          </p:txBody>
        </p:sp>
        <p:sp>
          <p:nvSpPr>
            <p:cNvPr id="4" name="مستطيل مستدير الزوايا 3">
              <a:extLst>
                <a:ext uri="{FF2B5EF4-FFF2-40B4-BE49-F238E27FC236}">
                  <a16:creationId xmlns:a16="http://schemas.microsoft.com/office/drawing/2014/main" id="{72536517-8101-D542-80DB-E8DC2275E445}"/>
                </a:ext>
              </a:extLst>
            </p:cNvPr>
            <p:cNvSpPr/>
            <p:nvPr/>
          </p:nvSpPr>
          <p:spPr>
            <a:xfrm>
              <a:off x="846247" y="1243584"/>
              <a:ext cx="2706624" cy="4998720"/>
            </a:xfrm>
            <a:prstGeom prst="round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KW" sz="1400" dirty="0">
                <a:solidFill>
                  <a:srgbClr val="FFFF00"/>
                </a:solidFill>
              </a:endParaRPr>
            </a:p>
          </p:txBody>
        </p:sp>
        <p:sp>
          <p:nvSpPr>
            <p:cNvPr id="5" name="شكل بيضاوي 4">
              <a:extLst>
                <a:ext uri="{FF2B5EF4-FFF2-40B4-BE49-F238E27FC236}">
                  <a16:creationId xmlns:a16="http://schemas.microsoft.com/office/drawing/2014/main" id="{605E3F3B-F4EE-EA4D-A648-DAAA13094B1B}"/>
                </a:ext>
              </a:extLst>
            </p:cNvPr>
            <p:cNvSpPr/>
            <p:nvPr/>
          </p:nvSpPr>
          <p:spPr>
            <a:xfrm rot="2986448">
              <a:off x="1110947" y="2216488"/>
              <a:ext cx="2182368" cy="2833457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1" anchor="b" anchorCtr="1"/>
            <a:lstStyle/>
            <a:p>
              <a:pPr algn="ctr"/>
              <a:endParaRPr lang="ar-KW" sz="6600" b="1" dirty="0">
                <a:solidFill>
                  <a:srgbClr val="FFFF00"/>
                </a:solidFill>
              </a:endParaRPr>
            </a:p>
          </p:txBody>
        </p:sp>
        <p:sp>
          <p:nvSpPr>
            <p:cNvPr id="6" name="مربع نص 5">
              <a:hlinkClick r:id="rId2" action="ppaction://hlinksldjump"/>
              <a:extLst>
                <a:ext uri="{FF2B5EF4-FFF2-40B4-BE49-F238E27FC236}">
                  <a16:creationId xmlns:a16="http://schemas.microsoft.com/office/drawing/2014/main" id="{E5EC724F-0ECB-5547-BBD2-871F897473EB}"/>
                </a:ext>
              </a:extLst>
            </p:cNvPr>
            <p:cNvSpPr txBox="1"/>
            <p:nvPr/>
          </p:nvSpPr>
          <p:spPr>
            <a:xfrm>
              <a:off x="1463754" y="3005900"/>
              <a:ext cx="1471613" cy="1323439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KW" sz="8000" b="1" dirty="0"/>
                <a:t>٣</a:t>
              </a:r>
            </a:p>
          </p:txBody>
        </p:sp>
      </p:grpSp>
      <p:sp>
        <p:nvSpPr>
          <p:cNvPr id="9" name="مستطيل مستدير الزوايا 8">
            <a:extLst>
              <a:ext uri="{FF2B5EF4-FFF2-40B4-BE49-F238E27FC236}">
                <a16:creationId xmlns:a16="http://schemas.microsoft.com/office/drawing/2014/main" id="{DA905C63-A567-AB45-BAAD-C8AE7DF1156D}"/>
              </a:ext>
            </a:extLst>
          </p:cNvPr>
          <p:cNvSpPr/>
          <p:nvPr/>
        </p:nvSpPr>
        <p:spPr>
          <a:xfrm>
            <a:off x="4817327" y="633984"/>
            <a:ext cx="6240817" cy="49416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dirty="0">
                <a:solidFill>
                  <a:schemeClr val="tx1"/>
                </a:solidFill>
              </a:rPr>
              <a:t>عندما يضخ القلب الدم الى الرئتين ليتخلص من ثاني أكسيد الكربون ويتزود </a:t>
            </a:r>
            <a:r>
              <a:rPr lang="ar-SA" sz="4400" dirty="0" err="1">
                <a:solidFill>
                  <a:schemeClr val="tx1"/>
                </a:solidFill>
              </a:rPr>
              <a:t>بالاكسجين</a:t>
            </a:r>
            <a:r>
              <a:rPr lang="ar-SA" sz="4400" dirty="0">
                <a:solidFill>
                  <a:schemeClr val="tx1"/>
                </a:solidFill>
              </a:rPr>
              <a:t> ويعود للقلب مرة أخرى فان ذلك يمثل الدورة ..........</a:t>
            </a:r>
            <a:endParaRPr lang="ar-KW" sz="4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23212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 advClick="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B14D0461-17B4-4736-95F3-B482AEF04FC5}"/>
              </a:ext>
            </a:extLst>
          </p:cNvPr>
          <p:cNvGrpSpPr/>
          <p:nvPr/>
        </p:nvGrpSpPr>
        <p:grpSpPr>
          <a:xfrm>
            <a:off x="2265680" y="-304800"/>
            <a:ext cx="7020560" cy="6583680"/>
            <a:chOff x="1699260" y="-228600"/>
            <a:chExt cx="5265420" cy="4937760"/>
          </a:xfrm>
        </p:grpSpPr>
        <p:grpSp>
          <p:nvGrpSpPr>
            <p:cNvPr id="5" name="مجموعة 4">
              <a:extLst>
                <a:ext uri="{FF2B5EF4-FFF2-40B4-BE49-F238E27FC236}">
                  <a16:creationId xmlns:a16="http://schemas.microsoft.com/office/drawing/2014/main" id="{0A86B94A-BDC0-4B7D-8447-9606ECC1493E}"/>
                </a:ext>
              </a:extLst>
            </p:cNvPr>
            <p:cNvGrpSpPr/>
            <p:nvPr/>
          </p:nvGrpSpPr>
          <p:grpSpPr>
            <a:xfrm>
              <a:off x="1699260" y="-228600"/>
              <a:ext cx="5265420" cy="4937760"/>
              <a:chOff x="1752600" y="-266700"/>
              <a:chExt cx="5265420" cy="4937760"/>
            </a:xfr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grpSpPr>
          <p:pic>
            <p:nvPicPr>
              <p:cNvPr id="2052" name="Picture 4">
                <a:extLst>
                  <a:ext uri="{FF2B5EF4-FFF2-40B4-BE49-F238E27FC236}">
                    <a16:creationId xmlns:a16="http://schemas.microsoft.com/office/drawing/2014/main" id="{2609CA82-6768-4FBC-94D9-E6578CC9739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52600" y="-266700"/>
                <a:ext cx="5265420" cy="493776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" name="مستطيل 3">
                <a:extLst>
                  <a:ext uri="{FF2B5EF4-FFF2-40B4-BE49-F238E27FC236}">
                    <a16:creationId xmlns:a16="http://schemas.microsoft.com/office/drawing/2014/main" id="{FBAB4B4D-EEA6-4228-8732-B55224A7A189}"/>
                  </a:ext>
                </a:extLst>
              </p:cNvPr>
              <p:cNvSpPr/>
              <p:nvPr/>
            </p:nvSpPr>
            <p:spPr>
              <a:xfrm rot="21395545">
                <a:off x="3916680" y="4206239"/>
                <a:ext cx="1684020" cy="213360"/>
              </a:xfrm>
              <a:prstGeom prst="rect">
                <a:avLst/>
              </a:prstGeom>
              <a:solidFill>
                <a:srgbClr val="D7BA75"/>
              </a:solidFill>
              <a:ln>
                <a:solidFill>
                  <a:srgbClr val="D7BA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1219170" rtl="0">
                  <a:buClr>
                    <a:srgbClr val="000000"/>
                  </a:buClr>
                  <a:defRPr/>
                </a:pPr>
                <a:endParaRPr lang="ar-SA" sz="1867" kern="0">
                  <a:solidFill>
                    <a:srgbClr val="FFFFFF"/>
                  </a:solidFill>
                  <a:latin typeface="Arial"/>
                  <a:cs typeface="Arial" panose="020B0604020202020204" pitchFamily="34" charset="0"/>
                  <a:sym typeface="Arial"/>
                </a:endParaRPr>
              </a:p>
            </p:txBody>
          </p:sp>
        </p:grpSp>
        <p:sp>
          <p:nvSpPr>
            <p:cNvPr id="6" name="مربع نص 5">
              <a:extLst>
                <a:ext uri="{FF2B5EF4-FFF2-40B4-BE49-F238E27FC236}">
                  <a16:creationId xmlns:a16="http://schemas.microsoft.com/office/drawing/2014/main" id="{99CF7E4D-659F-48C5-8EAB-CBB230BA51EF}"/>
                </a:ext>
              </a:extLst>
            </p:cNvPr>
            <p:cNvSpPr txBox="1"/>
            <p:nvPr/>
          </p:nvSpPr>
          <p:spPr>
            <a:xfrm rot="21332177">
              <a:off x="2523149" y="2236880"/>
              <a:ext cx="3591462" cy="1731243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 defTabSz="1219170" rtl="0">
                <a:buClr>
                  <a:srgbClr val="000000"/>
                </a:buClr>
                <a:defRPr/>
              </a:pPr>
              <a:r>
                <a:rPr lang="ar-SA" sz="3600" kern="0" dirty="0">
                  <a:solidFill>
                    <a:srgbClr val="B4C8D1">
                      <a:lumMod val="75000"/>
                    </a:srgbClr>
                  </a:solidFill>
                  <a:latin typeface="Arial"/>
                  <a:cs typeface="Arial"/>
                  <a:sym typeface="Arial"/>
                </a:rPr>
                <a:t>اذا احتاج شخص فصيلة دمه </a:t>
              </a:r>
            </a:p>
            <a:p>
              <a:pPr algn="ctr" defTabSz="1219170" rtl="0">
                <a:buClr>
                  <a:srgbClr val="000000"/>
                </a:buClr>
                <a:defRPr/>
              </a:pPr>
              <a:r>
                <a:rPr lang="en-US" sz="3600" kern="0" dirty="0">
                  <a:solidFill>
                    <a:srgbClr val="B4C8D1">
                      <a:lumMod val="75000"/>
                    </a:srgbClr>
                  </a:solidFill>
                  <a:latin typeface="Arial"/>
                  <a:cs typeface="Arial"/>
                  <a:sym typeface="Arial"/>
                </a:rPr>
                <a:t>A+</a:t>
              </a:r>
            </a:p>
            <a:p>
              <a:pPr algn="ctr" defTabSz="1219170" rtl="0">
                <a:buClr>
                  <a:srgbClr val="000000"/>
                </a:buClr>
                <a:defRPr/>
              </a:pPr>
              <a:r>
                <a:rPr lang="ar-SA" sz="3600" kern="0" dirty="0">
                  <a:solidFill>
                    <a:srgbClr val="B4C8D1">
                      <a:lumMod val="75000"/>
                    </a:srgbClr>
                  </a:solidFill>
                  <a:latin typeface="Arial"/>
                  <a:cs typeface="Arial"/>
                  <a:sym typeface="Arial"/>
                </a:rPr>
                <a:t>لنقل دم ما الفصائل التي يمكن ان تمنحه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593699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 advClick="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B14D0461-17B4-4736-95F3-B482AEF04FC5}"/>
              </a:ext>
            </a:extLst>
          </p:cNvPr>
          <p:cNvGrpSpPr/>
          <p:nvPr/>
        </p:nvGrpSpPr>
        <p:grpSpPr>
          <a:xfrm>
            <a:off x="2265680" y="-304800"/>
            <a:ext cx="7020560" cy="6583680"/>
            <a:chOff x="1699260" y="-228600"/>
            <a:chExt cx="5265420" cy="4937760"/>
          </a:xfrm>
        </p:grpSpPr>
        <p:grpSp>
          <p:nvGrpSpPr>
            <p:cNvPr id="5" name="مجموعة 4">
              <a:extLst>
                <a:ext uri="{FF2B5EF4-FFF2-40B4-BE49-F238E27FC236}">
                  <a16:creationId xmlns:a16="http://schemas.microsoft.com/office/drawing/2014/main" id="{0A86B94A-BDC0-4B7D-8447-9606ECC1493E}"/>
                </a:ext>
              </a:extLst>
            </p:cNvPr>
            <p:cNvGrpSpPr/>
            <p:nvPr/>
          </p:nvGrpSpPr>
          <p:grpSpPr>
            <a:xfrm>
              <a:off x="1699260" y="-228600"/>
              <a:ext cx="5265420" cy="4937760"/>
              <a:chOff x="1752600" y="-266700"/>
              <a:chExt cx="5265420" cy="4937760"/>
            </a:xfr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grpSpPr>
          <p:pic>
            <p:nvPicPr>
              <p:cNvPr id="2052" name="Picture 4">
                <a:extLst>
                  <a:ext uri="{FF2B5EF4-FFF2-40B4-BE49-F238E27FC236}">
                    <a16:creationId xmlns:a16="http://schemas.microsoft.com/office/drawing/2014/main" id="{2609CA82-6768-4FBC-94D9-E6578CC9739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52600" y="-266700"/>
                <a:ext cx="5265420" cy="493776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" name="مستطيل 3">
                <a:extLst>
                  <a:ext uri="{FF2B5EF4-FFF2-40B4-BE49-F238E27FC236}">
                    <a16:creationId xmlns:a16="http://schemas.microsoft.com/office/drawing/2014/main" id="{FBAB4B4D-EEA6-4228-8732-B55224A7A189}"/>
                  </a:ext>
                </a:extLst>
              </p:cNvPr>
              <p:cNvSpPr/>
              <p:nvPr/>
            </p:nvSpPr>
            <p:spPr>
              <a:xfrm rot="21395545">
                <a:off x="3916680" y="4206239"/>
                <a:ext cx="1684020" cy="213360"/>
              </a:xfrm>
              <a:prstGeom prst="rect">
                <a:avLst/>
              </a:prstGeom>
              <a:solidFill>
                <a:srgbClr val="D7BA75"/>
              </a:solidFill>
              <a:ln>
                <a:solidFill>
                  <a:srgbClr val="D7BA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1219170" rtl="0">
                  <a:buClr>
                    <a:srgbClr val="000000"/>
                  </a:buClr>
                  <a:defRPr/>
                </a:pPr>
                <a:endParaRPr lang="ar-SA" sz="1867" kern="0">
                  <a:solidFill>
                    <a:srgbClr val="FFFFFF"/>
                  </a:solidFill>
                  <a:latin typeface="Arial"/>
                  <a:cs typeface="Arial" panose="020B0604020202020204" pitchFamily="34" charset="0"/>
                  <a:sym typeface="Arial"/>
                </a:endParaRPr>
              </a:p>
            </p:txBody>
          </p:sp>
        </p:grpSp>
        <p:sp>
          <p:nvSpPr>
            <p:cNvPr id="6" name="مربع نص 5">
              <a:extLst>
                <a:ext uri="{FF2B5EF4-FFF2-40B4-BE49-F238E27FC236}">
                  <a16:creationId xmlns:a16="http://schemas.microsoft.com/office/drawing/2014/main" id="{99CF7E4D-659F-48C5-8EAB-CBB230BA51EF}"/>
                </a:ext>
              </a:extLst>
            </p:cNvPr>
            <p:cNvSpPr txBox="1"/>
            <p:nvPr/>
          </p:nvSpPr>
          <p:spPr>
            <a:xfrm rot="21382706">
              <a:off x="2894099" y="2678838"/>
              <a:ext cx="2991119" cy="807914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 defTabSz="1219170" rtl="0">
                <a:buClr>
                  <a:srgbClr val="000000"/>
                </a:buClr>
                <a:defRPr/>
              </a:pPr>
              <a:r>
                <a:rPr lang="ar-SA" sz="3200" kern="0" dirty="0">
                  <a:solidFill>
                    <a:srgbClr val="B4C8D1">
                      <a:lumMod val="75000"/>
                    </a:srgbClr>
                  </a:solidFill>
                  <a:latin typeface="Arial"/>
                  <a:cs typeface="Arial"/>
                  <a:sym typeface="Arial"/>
                </a:rPr>
                <a:t>ما الأنظمة التي يعتمد عليها نقل الدم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888875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 advClick="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B14D0461-17B4-4736-95F3-B482AEF04FC5}"/>
              </a:ext>
            </a:extLst>
          </p:cNvPr>
          <p:cNvGrpSpPr/>
          <p:nvPr/>
        </p:nvGrpSpPr>
        <p:grpSpPr>
          <a:xfrm>
            <a:off x="2265680" y="-304800"/>
            <a:ext cx="7020560" cy="6583680"/>
            <a:chOff x="1699260" y="-228600"/>
            <a:chExt cx="5265420" cy="4937760"/>
          </a:xfrm>
        </p:grpSpPr>
        <p:grpSp>
          <p:nvGrpSpPr>
            <p:cNvPr id="5" name="مجموعة 4">
              <a:extLst>
                <a:ext uri="{FF2B5EF4-FFF2-40B4-BE49-F238E27FC236}">
                  <a16:creationId xmlns:a16="http://schemas.microsoft.com/office/drawing/2014/main" id="{0A86B94A-BDC0-4B7D-8447-9606ECC1493E}"/>
                </a:ext>
              </a:extLst>
            </p:cNvPr>
            <p:cNvGrpSpPr/>
            <p:nvPr/>
          </p:nvGrpSpPr>
          <p:grpSpPr>
            <a:xfrm>
              <a:off x="1699260" y="-228600"/>
              <a:ext cx="5265420" cy="4937760"/>
              <a:chOff x="1752600" y="-266700"/>
              <a:chExt cx="5265420" cy="4937760"/>
            </a:xfr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grpSpPr>
          <p:pic>
            <p:nvPicPr>
              <p:cNvPr id="2052" name="Picture 4">
                <a:extLst>
                  <a:ext uri="{FF2B5EF4-FFF2-40B4-BE49-F238E27FC236}">
                    <a16:creationId xmlns:a16="http://schemas.microsoft.com/office/drawing/2014/main" id="{2609CA82-6768-4FBC-94D9-E6578CC9739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52600" y="-266700"/>
                <a:ext cx="5265420" cy="493776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" name="مستطيل 3">
                <a:extLst>
                  <a:ext uri="{FF2B5EF4-FFF2-40B4-BE49-F238E27FC236}">
                    <a16:creationId xmlns:a16="http://schemas.microsoft.com/office/drawing/2014/main" id="{FBAB4B4D-EEA6-4228-8732-B55224A7A189}"/>
                  </a:ext>
                </a:extLst>
              </p:cNvPr>
              <p:cNvSpPr/>
              <p:nvPr/>
            </p:nvSpPr>
            <p:spPr>
              <a:xfrm rot="21395545">
                <a:off x="3916680" y="4206239"/>
                <a:ext cx="1684020" cy="213360"/>
              </a:xfrm>
              <a:prstGeom prst="rect">
                <a:avLst/>
              </a:prstGeom>
              <a:solidFill>
                <a:srgbClr val="D7BA75"/>
              </a:solidFill>
              <a:ln>
                <a:solidFill>
                  <a:srgbClr val="D7BA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1219170" rtl="0">
                  <a:buClr>
                    <a:srgbClr val="000000"/>
                  </a:buClr>
                  <a:defRPr/>
                </a:pPr>
                <a:endParaRPr lang="ar-SA" sz="1867" kern="0">
                  <a:solidFill>
                    <a:srgbClr val="FFFFFF"/>
                  </a:solidFill>
                  <a:latin typeface="Arial"/>
                  <a:cs typeface="Arial" panose="020B0604020202020204" pitchFamily="34" charset="0"/>
                  <a:sym typeface="Arial"/>
                </a:endParaRPr>
              </a:p>
            </p:txBody>
          </p:sp>
        </p:grpSp>
        <p:sp>
          <p:nvSpPr>
            <p:cNvPr id="6" name="مربع نص 5">
              <a:extLst>
                <a:ext uri="{FF2B5EF4-FFF2-40B4-BE49-F238E27FC236}">
                  <a16:creationId xmlns:a16="http://schemas.microsoft.com/office/drawing/2014/main" id="{99CF7E4D-659F-48C5-8EAB-CBB230BA51EF}"/>
                </a:ext>
              </a:extLst>
            </p:cNvPr>
            <p:cNvSpPr txBox="1"/>
            <p:nvPr/>
          </p:nvSpPr>
          <p:spPr>
            <a:xfrm rot="21280993">
              <a:off x="2653432" y="2819381"/>
              <a:ext cx="3357075" cy="43858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 defTabSz="1219170" rtl="0">
                <a:buClr>
                  <a:srgbClr val="000000"/>
                </a:buClr>
                <a:defRPr/>
              </a:pPr>
              <a:r>
                <a:rPr lang="ar-SA" sz="3200" dirty="0">
                  <a:solidFill>
                    <a:srgbClr val="B4C8D1">
                      <a:lumMod val="75000"/>
                    </a:srgbClr>
                  </a:solidFill>
                </a:rPr>
                <a:t>عددي بعض امراض الدم </a:t>
              </a:r>
              <a:endParaRPr lang="ar-SA" sz="3200" kern="0" dirty="0">
                <a:solidFill>
                  <a:srgbClr val="B4C8D1">
                    <a:lumMod val="75000"/>
                  </a:srgbClr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480475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 advClick="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8A01FB57-DDC1-477C-AA02-FA6DF5DEA4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5220" y="-186757"/>
            <a:ext cx="13262440" cy="8468653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مربع نص 16">
            <a:extLst>
              <a:ext uri="{FF2B5EF4-FFF2-40B4-BE49-F238E27FC236}">
                <a16:creationId xmlns:a16="http://schemas.microsoft.com/office/drawing/2014/main" id="{78978BC7-B228-4F12-8EF0-C1F2FB27C2A9}"/>
              </a:ext>
            </a:extLst>
          </p:cNvPr>
          <p:cNvSpPr txBox="1"/>
          <p:nvPr/>
        </p:nvSpPr>
        <p:spPr>
          <a:xfrm>
            <a:off x="5030034" y="673454"/>
            <a:ext cx="2664777" cy="51047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1" i="0" u="none" strike="noStrike" kern="0" cap="none" spc="0" normalizeH="0" baseline="0" noProof="0" dirty="0">
              <a:ln>
                <a:noFill/>
              </a:ln>
              <a:solidFill>
                <a:srgbClr val="EDBBC7">
                  <a:lumMod val="50000"/>
                </a:srgbClr>
              </a:solidFill>
              <a:effectLst/>
              <a:uLnTx/>
              <a:uFillTx/>
              <a:ea typeface="+mn-ea"/>
              <a:cs typeface="Arial" panose="020B0604020202020204" pitchFamily="34" charset="0"/>
            </a:endParaRPr>
          </a:p>
        </p:txBody>
      </p:sp>
      <p:pic>
        <p:nvPicPr>
          <p:cNvPr id="3074" name="Picture 2" descr="المرحلة الثانوية - أحياء 2 - فصائل الدم + اختلالات جهاز الدوران - YouTube">
            <a:extLst>
              <a:ext uri="{FF2B5EF4-FFF2-40B4-BE49-F238E27FC236}">
                <a16:creationId xmlns:a16="http://schemas.microsoft.com/office/drawing/2014/main" id="{A3D5B09D-1729-4DED-9E59-08B4920C4A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06" t="31111" r="8594"/>
          <a:stretch/>
        </p:blipFill>
        <p:spPr bwMode="auto">
          <a:xfrm>
            <a:off x="4666156" y="1486867"/>
            <a:ext cx="7104721" cy="3441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C78BE2EA-104F-4171-86C8-8C7519A5889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608" t="47456" r="34611" b="14166"/>
          <a:stretch/>
        </p:blipFill>
        <p:spPr>
          <a:xfrm>
            <a:off x="830235" y="443726"/>
            <a:ext cx="3143250" cy="2631932"/>
          </a:xfrm>
          <a:prstGeom prst="rect">
            <a:avLst/>
          </a:prstGeom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7700E786-927B-42EC-B9AF-4FA6BC383969}"/>
              </a:ext>
            </a:extLst>
          </p:cNvPr>
          <p:cNvSpPr txBox="1"/>
          <p:nvPr/>
        </p:nvSpPr>
        <p:spPr>
          <a:xfrm>
            <a:off x="1314450" y="3655777"/>
            <a:ext cx="2486025" cy="193899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000" b="1" dirty="0">
                <a:solidFill>
                  <a:srgbClr val="993366"/>
                </a:solidFill>
              </a:rPr>
              <a:t>امراض الدم </a:t>
            </a:r>
          </a:p>
          <a:p>
            <a:pPr algn="ctr"/>
            <a:r>
              <a:rPr lang="ar-SA" sz="4000" b="1" dirty="0">
                <a:solidFill>
                  <a:srgbClr val="993366"/>
                </a:solidFill>
              </a:rPr>
              <a:t>الانيميا </a:t>
            </a:r>
          </a:p>
          <a:p>
            <a:pPr algn="ctr"/>
            <a:r>
              <a:rPr lang="ar-SA" sz="4000" b="1" dirty="0">
                <a:solidFill>
                  <a:srgbClr val="993366"/>
                </a:solidFill>
              </a:rPr>
              <a:t>اللوكيميا </a:t>
            </a:r>
          </a:p>
        </p:txBody>
      </p:sp>
      <p:grpSp>
        <p:nvGrpSpPr>
          <p:cNvPr id="12" name="مجموعة 11">
            <a:extLst>
              <a:ext uri="{FF2B5EF4-FFF2-40B4-BE49-F238E27FC236}">
                <a16:creationId xmlns:a16="http://schemas.microsoft.com/office/drawing/2014/main" id="{DB628CD4-ED88-4094-801C-BFFF83C5BFA1}"/>
              </a:ext>
            </a:extLst>
          </p:cNvPr>
          <p:cNvGrpSpPr/>
          <p:nvPr/>
        </p:nvGrpSpPr>
        <p:grpSpPr>
          <a:xfrm>
            <a:off x="9294312" y="0"/>
            <a:ext cx="2575985" cy="1490597"/>
            <a:chOff x="5921443" y="194050"/>
            <a:chExt cx="2158300" cy="1006546"/>
          </a:xfrm>
        </p:grpSpPr>
        <p:pic>
          <p:nvPicPr>
            <p:cNvPr id="13" name="صورة 12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E253F316-AFFD-44EE-8579-4D0131A6E9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EFEFEF"/>
                </a:clrFrom>
                <a:clrTo>
                  <a:srgbClr val="EFEFEF">
                    <a:alpha val="0"/>
                  </a:srgbClr>
                </a:clrTo>
              </a:clrChange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21443" y="194050"/>
              <a:ext cx="2158300" cy="1006546"/>
            </a:xfrm>
            <a:prstGeom prst="rect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</p:pic>
        <p:sp>
          <p:nvSpPr>
            <p:cNvPr id="14" name="مربع نص 13">
              <a:extLst>
                <a:ext uri="{FF2B5EF4-FFF2-40B4-BE49-F238E27FC236}">
                  <a16:creationId xmlns:a16="http://schemas.microsoft.com/office/drawing/2014/main" id="{84554FC4-0B83-4110-816D-DFF665628F86}"/>
                </a:ext>
              </a:extLst>
            </p:cNvPr>
            <p:cNvSpPr txBox="1"/>
            <p:nvPr/>
          </p:nvSpPr>
          <p:spPr>
            <a:xfrm>
              <a:off x="6247479" y="451725"/>
              <a:ext cx="1506230" cy="478010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square" rtlCol="1">
              <a:spAutoFit/>
            </a:bodyPr>
            <a:lstStyle/>
            <a:p>
              <a:pPr algn="ctr" defTabSz="685800">
                <a:defRPr/>
              </a:pPr>
              <a:r>
                <a:rPr lang="ar-SA" sz="2000" b="1" dirty="0">
                  <a:solidFill>
                    <a:srgbClr val="B4C8D1">
                      <a:lumMod val="75000"/>
                    </a:srgbClr>
                  </a:solidFill>
                </a:rPr>
                <a:t>تعلمنا في الدرس السابق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424111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/>
    </mc:Choice>
    <mc:Fallback>
      <p:transition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8A01FB57-DDC1-477C-AA02-FA6DF5DEA4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5220" y="-274893"/>
            <a:ext cx="13262440" cy="8468653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مجموعة 13">
            <a:extLst>
              <a:ext uri="{FF2B5EF4-FFF2-40B4-BE49-F238E27FC236}">
                <a16:creationId xmlns:a16="http://schemas.microsoft.com/office/drawing/2014/main" id="{00808E29-47C3-4134-BF5F-BED32D460852}"/>
              </a:ext>
            </a:extLst>
          </p:cNvPr>
          <p:cNvGrpSpPr/>
          <p:nvPr/>
        </p:nvGrpSpPr>
        <p:grpSpPr>
          <a:xfrm>
            <a:off x="9610948" y="0"/>
            <a:ext cx="2158777" cy="1191812"/>
            <a:chOff x="5957001" y="312421"/>
            <a:chExt cx="2158300" cy="1006546"/>
          </a:xfrm>
        </p:grpSpPr>
        <p:pic>
          <p:nvPicPr>
            <p:cNvPr id="18" name="صورة 17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F217FD77-BC6F-4119-9D3A-C9C70E64E4A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EFEFEF"/>
                </a:clrFrom>
                <a:clrTo>
                  <a:srgbClr val="EFEFEF">
                    <a:alpha val="0"/>
                  </a:srgbClr>
                </a:clrTo>
              </a:clrChange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7001" y="312421"/>
              <a:ext cx="2158300" cy="1006546"/>
            </a:xfrm>
            <a:prstGeom prst="rect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</p:pic>
        <p:sp>
          <p:nvSpPr>
            <p:cNvPr id="19" name="مربع نص 18">
              <a:extLst>
                <a:ext uri="{FF2B5EF4-FFF2-40B4-BE49-F238E27FC236}">
                  <a16:creationId xmlns:a16="http://schemas.microsoft.com/office/drawing/2014/main" id="{82BF9AF0-1FE9-4D28-8E7A-6805AFC1DDCF}"/>
                </a:ext>
              </a:extLst>
            </p:cNvPr>
            <p:cNvSpPr txBox="1"/>
            <p:nvPr/>
          </p:nvSpPr>
          <p:spPr>
            <a:xfrm>
              <a:off x="6279343" y="614349"/>
              <a:ext cx="1557123" cy="389900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square" rtlCol="1">
              <a:spAutoFit/>
            </a:bodyPr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ar-SA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B4C8D1">
                      <a:lumMod val="75000"/>
                    </a:srgbClr>
                  </a:solidFill>
                  <a:effectLst/>
                  <a:uLnTx/>
                  <a:uFillTx/>
                  <a:sym typeface="Arial"/>
                </a:rPr>
                <a:t>التهيئة</a:t>
              </a:r>
            </a:p>
          </p:txBody>
        </p:sp>
      </p:grpSp>
      <p:sp>
        <p:nvSpPr>
          <p:cNvPr id="27" name="مربع نص 26">
            <a:extLst>
              <a:ext uri="{FF2B5EF4-FFF2-40B4-BE49-F238E27FC236}">
                <a16:creationId xmlns:a16="http://schemas.microsoft.com/office/drawing/2014/main" id="{F8169270-0CF9-48CF-9C65-1BB3235889F8}"/>
              </a:ext>
            </a:extLst>
          </p:cNvPr>
          <p:cNvSpPr txBox="1"/>
          <p:nvPr/>
        </p:nvSpPr>
        <p:spPr>
          <a:xfrm>
            <a:off x="142875" y="1767681"/>
            <a:ext cx="5623573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 dirty="0">
                <a:solidFill>
                  <a:srgbClr val="993366"/>
                </a:solidFill>
              </a:rPr>
              <a:t>لماذا برأيك يمتلك الحوت قلبا ضخما ؟</a:t>
            </a:r>
          </a:p>
          <a:p>
            <a:pPr algn="ctr"/>
            <a:r>
              <a:rPr lang="ar-SA" sz="3200" b="1" dirty="0">
                <a:solidFill>
                  <a:srgbClr val="993366"/>
                </a:solidFill>
              </a:rPr>
              <a:t>ما وظيفة القلب ؟</a:t>
            </a:r>
          </a:p>
          <a:p>
            <a:pPr algn="ctr"/>
            <a:r>
              <a:rPr lang="ar-SA" sz="3200" b="1" dirty="0" err="1">
                <a:solidFill>
                  <a:srgbClr val="993366"/>
                </a:solidFill>
              </a:rPr>
              <a:t>وماهو</a:t>
            </a:r>
            <a:r>
              <a:rPr lang="ar-SA" sz="3200" b="1" dirty="0">
                <a:solidFill>
                  <a:srgbClr val="993366"/>
                </a:solidFill>
              </a:rPr>
              <a:t> حجم قلب الانسان ؟</a:t>
            </a:r>
          </a:p>
        </p:txBody>
      </p:sp>
      <p:pic>
        <p:nvPicPr>
          <p:cNvPr id="2" name="متحف كندي يعرض قلب الحوت الأزرق.. أكبر قلب على وجه الأرض">
            <a:hlinkClick r:id="" action="ppaction://media"/>
            <a:extLst>
              <a:ext uri="{FF2B5EF4-FFF2-40B4-BE49-F238E27FC236}">
                <a16:creationId xmlns:a16="http://schemas.microsoft.com/office/drawing/2014/main" id="{2D1BF78C-B655-45B3-B10C-990B466777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569598" y="1263786"/>
            <a:ext cx="6096000" cy="3429000"/>
          </a:xfrm>
          <a:prstGeom prst="rect">
            <a:avLst/>
          </a:prstGeom>
        </p:spPr>
      </p:pic>
      <p:pic>
        <p:nvPicPr>
          <p:cNvPr id="1026" name="Picture 2" descr="Best جراحات القلب GIFs | Gfycat">
            <a:extLst>
              <a:ext uri="{FF2B5EF4-FFF2-40B4-BE49-F238E27FC236}">
                <a16:creationId xmlns:a16="http://schemas.microsoft.com/office/drawing/2014/main" id="{B839C62B-3BE1-4091-A9A3-7AC1F7EDE25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1661" y="3695700"/>
            <a:ext cx="2286000" cy="125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50227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27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8A01FB57-DDC1-477C-AA02-FA6DF5DEA4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5220" y="-179641"/>
            <a:ext cx="13262440" cy="8468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oogle Shape;10334;p68">
            <a:extLst>
              <a:ext uri="{FF2B5EF4-FFF2-40B4-BE49-F238E27FC236}">
                <a16:creationId xmlns:a16="http://schemas.microsoft.com/office/drawing/2014/main" id="{CBE66D28-DD30-4DEC-B050-9C3F1D1998D8}"/>
              </a:ext>
            </a:extLst>
          </p:cNvPr>
          <p:cNvGrpSpPr/>
          <p:nvPr/>
        </p:nvGrpSpPr>
        <p:grpSpPr>
          <a:xfrm>
            <a:off x="498130" y="1430823"/>
            <a:ext cx="9464360" cy="3571875"/>
            <a:chOff x="6796238" y="3158297"/>
            <a:chExt cx="1630319" cy="677257"/>
          </a:xfrm>
          <a:solidFill>
            <a:srgbClr val="47666D"/>
          </a:solidFill>
        </p:grpSpPr>
        <p:cxnSp>
          <p:nvCxnSpPr>
            <p:cNvPr id="9" name="Google Shape;10335;p68">
              <a:extLst>
                <a:ext uri="{FF2B5EF4-FFF2-40B4-BE49-F238E27FC236}">
                  <a16:creationId xmlns:a16="http://schemas.microsoft.com/office/drawing/2014/main" id="{BF168389-5336-4F1A-B7C8-0C5E207D07B5}"/>
                </a:ext>
              </a:extLst>
            </p:cNvPr>
            <p:cNvCxnSpPr/>
            <p:nvPr/>
          </p:nvCxnSpPr>
          <p:spPr>
            <a:xfrm>
              <a:off x="7012244" y="3664854"/>
              <a:ext cx="0" cy="170700"/>
            </a:xfrm>
            <a:prstGeom prst="straightConnector1">
              <a:avLst/>
            </a:prstGeom>
            <a:grpFill/>
            <a:ln w="9525" cap="flat" cmpd="sng">
              <a:solidFill>
                <a:srgbClr val="47666D"/>
              </a:solidFill>
              <a:prstDash val="solid"/>
              <a:round/>
              <a:headEnd type="none" w="med" len="med"/>
              <a:tailEnd type="diamond" w="med" len="med"/>
            </a:ln>
            <a:scene3d>
              <a:camera prst="orthographicFront"/>
              <a:lightRig rig="threePt" dir="t"/>
            </a:scene3d>
            <a:sp3d>
              <a:bevelT w="101600" prst="riblet"/>
              <a:bevelB w="165100" prst="coolSlant"/>
            </a:sp3d>
          </p:spPr>
        </p:cxnSp>
        <p:cxnSp>
          <p:nvCxnSpPr>
            <p:cNvPr id="13" name="Google Shape;10336;p68">
              <a:extLst>
                <a:ext uri="{FF2B5EF4-FFF2-40B4-BE49-F238E27FC236}">
                  <a16:creationId xmlns:a16="http://schemas.microsoft.com/office/drawing/2014/main" id="{BE537A76-4216-468F-BEAC-57D2EB0BF5B2}"/>
                </a:ext>
              </a:extLst>
            </p:cNvPr>
            <p:cNvCxnSpPr/>
            <p:nvPr/>
          </p:nvCxnSpPr>
          <p:spPr>
            <a:xfrm>
              <a:off x="7810957" y="3664854"/>
              <a:ext cx="0" cy="170700"/>
            </a:xfrm>
            <a:prstGeom prst="straightConnector1">
              <a:avLst/>
            </a:prstGeom>
            <a:grpFill/>
            <a:ln w="9525" cap="flat" cmpd="sng">
              <a:solidFill>
                <a:srgbClr val="47666D"/>
              </a:solidFill>
              <a:prstDash val="solid"/>
              <a:round/>
              <a:headEnd type="none" w="med" len="med"/>
              <a:tailEnd type="diamond" w="med" len="med"/>
            </a:ln>
            <a:scene3d>
              <a:camera prst="orthographicFront"/>
              <a:lightRig rig="threePt" dir="t"/>
            </a:scene3d>
            <a:sp3d>
              <a:bevelT w="101600" prst="riblet"/>
              <a:bevelB w="165100" prst="coolSlant"/>
            </a:sp3d>
          </p:spPr>
        </p:cxnSp>
        <p:cxnSp>
          <p:nvCxnSpPr>
            <p:cNvPr id="14" name="Google Shape;10337;p68">
              <a:extLst>
                <a:ext uri="{FF2B5EF4-FFF2-40B4-BE49-F238E27FC236}">
                  <a16:creationId xmlns:a16="http://schemas.microsoft.com/office/drawing/2014/main" id="{3B58CE87-AA78-46A2-92CA-1606D3DEE6DA}"/>
                </a:ext>
              </a:extLst>
            </p:cNvPr>
            <p:cNvCxnSpPr/>
            <p:nvPr/>
          </p:nvCxnSpPr>
          <p:spPr>
            <a:xfrm rot="10800000">
              <a:off x="8196652" y="3170826"/>
              <a:ext cx="0" cy="169800"/>
            </a:xfrm>
            <a:prstGeom prst="straightConnector1">
              <a:avLst/>
            </a:prstGeom>
            <a:grpFill/>
            <a:ln w="9525" cap="flat" cmpd="sng">
              <a:solidFill>
                <a:srgbClr val="47666D"/>
              </a:solidFill>
              <a:prstDash val="solid"/>
              <a:round/>
              <a:headEnd type="none" w="med" len="med"/>
              <a:tailEnd type="diamond" w="med" len="med"/>
            </a:ln>
            <a:scene3d>
              <a:camera prst="orthographicFront"/>
              <a:lightRig rig="threePt" dir="t"/>
            </a:scene3d>
            <a:sp3d>
              <a:bevelT w="101600" prst="riblet"/>
              <a:bevelB w="165100" prst="coolSlant"/>
            </a:sp3d>
          </p:spPr>
        </p:cxnSp>
        <p:cxnSp>
          <p:nvCxnSpPr>
            <p:cNvPr id="15" name="Google Shape;10338;p68">
              <a:extLst>
                <a:ext uri="{FF2B5EF4-FFF2-40B4-BE49-F238E27FC236}">
                  <a16:creationId xmlns:a16="http://schemas.microsoft.com/office/drawing/2014/main" id="{3723977E-41F4-4FC5-B274-DFEC1D01CA08}"/>
                </a:ext>
              </a:extLst>
            </p:cNvPr>
            <p:cNvCxnSpPr/>
            <p:nvPr/>
          </p:nvCxnSpPr>
          <p:spPr>
            <a:xfrm rot="10800000">
              <a:off x="7411601" y="3158297"/>
              <a:ext cx="0" cy="170700"/>
            </a:xfrm>
            <a:prstGeom prst="straightConnector1">
              <a:avLst/>
            </a:prstGeom>
            <a:grpFill/>
            <a:ln w="9525" cap="flat" cmpd="sng">
              <a:solidFill>
                <a:srgbClr val="47666D"/>
              </a:solidFill>
              <a:prstDash val="solid"/>
              <a:round/>
              <a:headEnd type="none" w="med" len="med"/>
              <a:tailEnd type="diamond" w="med" len="med"/>
            </a:ln>
            <a:scene3d>
              <a:camera prst="orthographicFront"/>
              <a:lightRig rig="threePt" dir="t"/>
            </a:scene3d>
            <a:sp3d>
              <a:bevelT w="101600" prst="riblet"/>
              <a:bevelB w="165100" prst="coolSlant"/>
            </a:sp3d>
          </p:spPr>
        </p:cxnSp>
        <p:grpSp>
          <p:nvGrpSpPr>
            <p:cNvPr id="16" name="Google Shape;10339;p68">
              <a:extLst>
                <a:ext uri="{FF2B5EF4-FFF2-40B4-BE49-F238E27FC236}">
                  <a16:creationId xmlns:a16="http://schemas.microsoft.com/office/drawing/2014/main" id="{58B2D460-A2ED-4B5A-A847-3B6DB83861FA}"/>
                </a:ext>
              </a:extLst>
            </p:cNvPr>
            <p:cNvGrpSpPr/>
            <p:nvPr/>
          </p:nvGrpSpPr>
          <p:grpSpPr>
            <a:xfrm>
              <a:off x="6796238" y="3311904"/>
              <a:ext cx="1630319" cy="377697"/>
              <a:chOff x="6796238" y="3311904"/>
              <a:chExt cx="1630319" cy="377697"/>
            </a:xfrm>
            <a:grpFill/>
          </p:grpSpPr>
          <p:sp>
            <p:nvSpPr>
              <p:cNvPr id="17" name="Google Shape;10340;p68">
                <a:extLst>
                  <a:ext uri="{FF2B5EF4-FFF2-40B4-BE49-F238E27FC236}">
                    <a16:creationId xmlns:a16="http://schemas.microsoft.com/office/drawing/2014/main" id="{9249E0BC-F46C-414A-99A4-763C4010E306}"/>
                  </a:ext>
                </a:extLst>
              </p:cNvPr>
              <p:cNvSpPr/>
              <p:nvPr/>
            </p:nvSpPr>
            <p:spPr>
              <a:xfrm>
                <a:off x="6796238" y="3311904"/>
                <a:ext cx="798025" cy="377697"/>
              </a:xfrm>
              <a:custGeom>
                <a:avLst/>
                <a:gdLst/>
                <a:ahLst/>
                <a:cxnLst/>
                <a:rect l="l" t="t" r="r" b="b"/>
                <a:pathLst>
                  <a:path w="34368" h="16266" extrusionOk="0">
                    <a:moveTo>
                      <a:pt x="4679" y="0"/>
                    </a:moveTo>
                    <a:lnTo>
                      <a:pt x="0" y="8133"/>
                    </a:lnTo>
                    <a:lnTo>
                      <a:pt x="4679" y="16265"/>
                    </a:lnTo>
                    <a:lnTo>
                      <a:pt x="14094" y="16265"/>
                    </a:lnTo>
                    <a:lnTo>
                      <a:pt x="17913" y="9590"/>
                    </a:lnTo>
                    <a:lnTo>
                      <a:pt x="22591" y="1458"/>
                    </a:lnTo>
                    <a:lnTo>
                      <a:pt x="30301" y="1458"/>
                    </a:lnTo>
                    <a:lnTo>
                      <a:pt x="33522" y="7098"/>
                    </a:lnTo>
                    <a:lnTo>
                      <a:pt x="34367" y="5640"/>
                    </a:lnTo>
                    <a:lnTo>
                      <a:pt x="33522" y="4183"/>
                    </a:lnTo>
                    <a:lnTo>
                      <a:pt x="31146" y="0"/>
                    </a:lnTo>
                    <a:lnTo>
                      <a:pt x="21746" y="0"/>
                    </a:lnTo>
                    <a:lnTo>
                      <a:pt x="17067" y="8133"/>
                    </a:lnTo>
                    <a:lnTo>
                      <a:pt x="13234" y="14808"/>
                    </a:lnTo>
                    <a:lnTo>
                      <a:pt x="5524" y="14808"/>
                    </a:lnTo>
                    <a:lnTo>
                      <a:pt x="1706" y="8133"/>
                    </a:lnTo>
                    <a:lnTo>
                      <a:pt x="5524" y="1458"/>
                    </a:lnTo>
                    <a:lnTo>
                      <a:pt x="13234" y="1458"/>
                    </a:lnTo>
                    <a:lnTo>
                      <a:pt x="16455" y="7098"/>
                    </a:lnTo>
                    <a:lnTo>
                      <a:pt x="17301" y="5640"/>
                    </a:lnTo>
                    <a:lnTo>
                      <a:pt x="16455" y="4183"/>
                    </a:lnTo>
                    <a:lnTo>
                      <a:pt x="14094" y="0"/>
                    </a:lnTo>
                    <a:close/>
                  </a:path>
                </a:pathLst>
              </a:custGeom>
              <a:grpFill/>
              <a:ln>
                <a:solidFill>
                  <a:srgbClr val="47666D"/>
                </a:solidFill>
              </a:ln>
              <a:scene3d>
                <a:camera prst="orthographicFront"/>
                <a:lightRig rig="threePt" dir="t"/>
              </a:scene3d>
              <a:sp3d/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0341;p68">
                <a:extLst>
                  <a:ext uri="{FF2B5EF4-FFF2-40B4-BE49-F238E27FC236}">
                    <a16:creationId xmlns:a16="http://schemas.microsoft.com/office/drawing/2014/main" id="{758E6848-7C51-44E2-BEEC-0C8FF7251498}"/>
                  </a:ext>
                </a:extLst>
              </p:cNvPr>
              <p:cNvSpPr/>
              <p:nvPr/>
            </p:nvSpPr>
            <p:spPr>
              <a:xfrm>
                <a:off x="7628207" y="3311904"/>
                <a:ext cx="798350" cy="377697"/>
              </a:xfrm>
              <a:custGeom>
                <a:avLst/>
                <a:gdLst/>
                <a:ahLst/>
                <a:cxnLst/>
                <a:rect l="l" t="t" r="r" b="b"/>
                <a:pathLst>
                  <a:path w="34382" h="16266" extrusionOk="0">
                    <a:moveTo>
                      <a:pt x="20288" y="0"/>
                    </a:moveTo>
                    <a:lnTo>
                      <a:pt x="16470" y="6675"/>
                    </a:lnTo>
                    <a:lnTo>
                      <a:pt x="11791" y="14808"/>
                    </a:lnTo>
                    <a:lnTo>
                      <a:pt x="4081" y="14808"/>
                    </a:lnTo>
                    <a:lnTo>
                      <a:pt x="860" y="9167"/>
                    </a:lnTo>
                    <a:lnTo>
                      <a:pt x="0" y="10625"/>
                    </a:lnTo>
                    <a:lnTo>
                      <a:pt x="860" y="12082"/>
                    </a:lnTo>
                    <a:lnTo>
                      <a:pt x="3221" y="16265"/>
                    </a:lnTo>
                    <a:lnTo>
                      <a:pt x="12637" y="16265"/>
                    </a:lnTo>
                    <a:lnTo>
                      <a:pt x="17315" y="8133"/>
                    </a:lnTo>
                    <a:lnTo>
                      <a:pt x="21134" y="1458"/>
                    </a:lnTo>
                    <a:lnTo>
                      <a:pt x="28858" y="1458"/>
                    </a:lnTo>
                    <a:lnTo>
                      <a:pt x="32677" y="8133"/>
                    </a:lnTo>
                    <a:lnTo>
                      <a:pt x="28858" y="14808"/>
                    </a:lnTo>
                    <a:lnTo>
                      <a:pt x="21134" y="14808"/>
                    </a:lnTo>
                    <a:lnTo>
                      <a:pt x="17927" y="9167"/>
                    </a:lnTo>
                    <a:lnTo>
                      <a:pt x="17067" y="10625"/>
                    </a:lnTo>
                    <a:lnTo>
                      <a:pt x="17927" y="12082"/>
                    </a:lnTo>
                    <a:lnTo>
                      <a:pt x="20288" y="16265"/>
                    </a:lnTo>
                    <a:lnTo>
                      <a:pt x="29703" y="16265"/>
                    </a:lnTo>
                    <a:lnTo>
                      <a:pt x="34382" y="8133"/>
                    </a:lnTo>
                    <a:lnTo>
                      <a:pt x="29703" y="0"/>
                    </a:lnTo>
                    <a:close/>
                  </a:path>
                </a:pathLst>
              </a:custGeom>
              <a:grpFill/>
              <a:ln>
                <a:solidFill>
                  <a:srgbClr val="47666D"/>
                </a:solidFill>
              </a:ln>
              <a:scene3d>
                <a:camera prst="orthographicFront"/>
                <a:lightRig rig="threePt" dir="t"/>
              </a:scene3d>
              <a:sp3d/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342;p68">
                <a:extLst>
                  <a:ext uri="{FF2B5EF4-FFF2-40B4-BE49-F238E27FC236}">
                    <a16:creationId xmlns:a16="http://schemas.microsoft.com/office/drawing/2014/main" id="{98BB6AD8-7288-4571-9293-B4B220FF18E0}"/>
                  </a:ext>
                </a:extLst>
              </p:cNvPr>
              <p:cNvSpPr/>
              <p:nvPr/>
            </p:nvSpPr>
            <p:spPr>
              <a:xfrm>
                <a:off x="7229098" y="3311904"/>
                <a:ext cx="762823" cy="377697"/>
              </a:xfrm>
              <a:custGeom>
                <a:avLst/>
                <a:gdLst/>
                <a:ahLst/>
                <a:cxnLst/>
                <a:rect l="l" t="t" r="r" b="b"/>
                <a:pathLst>
                  <a:path w="32852" h="16266" extrusionOk="0">
                    <a:moveTo>
                      <a:pt x="20347" y="0"/>
                    </a:moveTo>
                    <a:lnTo>
                      <a:pt x="16455" y="6675"/>
                    </a:lnTo>
                    <a:lnTo>
                      <a:pt x="11850" y="14808"/>
                    </a:lnTo>
                    <a:lnTo>
                      <a:pt x="4125" y="14808"/>
                    </a:lnTo>
                    <a:lnTo>
                      <a:pt x="846" y="9167"/>
                    </a:lnTo>
                    <a:lnTo>
                      <a:pt x="0" y="10625"/>
                    </a:lnTo>
                    <a:lnTo>
                      <a:pt x="846" y="12082"/>
                    </a:lnTo>
                    <a:lnTo>
                      <a:pt x="3280" y="16265"/>
                    </a:lnTo>
                    <a:lnTo>
                      <a:pt x="12695" y="16265"/>
                    </a:lnTo>
                    <a:lnTo>
                      <a:pt x="17315" y="8133"/>
                    </a:lnTo>
                    <a:lnTo>
                      <a:pt x="21134" y="1458"/>
                    </a:lnTo>
                    <a:lnTo>
                      <a:pt x="28902" y="1458"/>
                    </a:lnTo>
                    <a:lnTo>
                      <a:pt x="32065" y="6981"/>
                    </a:lnTo>
                    <a:lnTo>
                      <a:pt x="32852" y="5524"/>
                    </a:lnTo>
                    <a:lnTo>
                      <a:pt x="29703" y="0"/>
                    </a:lnTo>
                    <a:close/>
                  </a:path>
                </a:pathLst>
              </a:custGeom>
              <a:grpFill/>
              <a:ln>
                <a:solidFill>
                  <a:srgbClr val="47666D"/>
                </a:solidFill>
              </a:ln>
              <a:scene3d>
                <a:camera prst="orthographicFront"/>
                <a:lightRig rig="threePt" dir="t"/>
              </a:scene3d>
              <a:sp3d/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" name="سداسي 4">
            <a:extLst>
              <a:ext uri="{FF2B5EF4-FFF2-40B4-BE49-F238E27FC236}">
                <a16:creationId xmlns:a16="http://schemas.microsoft.com/office/drawing/2014/main" id="{192400DB-E675-4BFB-9E17-6E1DDBBED47D}"/>
              </a:ext>
            </a:extLst>
          </p:cNvPr>
          <p:cNvSpPr/>
          <p:nvPr/>
        </p:nvSpPr>
        <p:spPr>
          <a:xfrm>
            <a:off x="3320786" y="512271"/>
            <a:ext cx="1499321" cy="918551"/>
          </a:xfrm>
          <a:prstGeom prst="hexagon">
            <a:avLst/>
          </a:prstGeom>
          <a:noFill/>
          <a:ln w="57150">
            <a:solidFill>
              <a:srgbClr val="88B2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rgbClr val="47666D"/>
                </a:solidFill>
              </a:rPr>
              <a:t>الاهمية</a:t>
            </a: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584F7903-0DD8-405C-BF08-D2891A57E6DA}"/>
              </a:ext>
            </a:extLst>
          </p:cNvPr>
          <p:cNvSpPr txBox="1"/>
          <p:nvPr/>
        </p:nvSpPr>
        <p:spPr>
          <a:xfrm>
            <a:off x="828498" y="2555917"/>
            <a:ext cx="1842239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 dirty="0">
                <a:solidFill>
                  <a:schemeClr val="bg1">
                    <a:lumMod val="65000"/>
                  </a:schemeClr>
                </a:solidFill>
              </a:rPr>
              <a:t>توضح حركة الدم داخل القلب </a:t>
            </a:r>
          </a:p>
        </p:txBody>
      </p:sp>
      <p:sp>
        <p:nvSpPr>
          <p:cNvPr id="20" name="سداسي 19">
            <a:extLst>
              <a:ext uri="{FF2B5EF4-FFF2-40B4-BE49-F238E27FC236}">
                <a16:creationId xmlns:a16="http://schemas.microsoft.com/office/drawing/2014/main" id="{3A7A15F5-6FCC-42D0-987A-800502334064}"/>
              </a:ext>
            </a:extLst>
          </p:cNvPr>
          <p:cNvSpPr/>
          <p:nvPr/>
        </p:nvSpPr>
        <p:spPr>
          <a:xfrm>
            <a:off x="999958" y="5043066"/>
            <a:ext cx="1499321" cy="918551"/>
          </a:xfrm>
          <a:prstGeom prst="hexagon">
            <a:avLst/>
          </a:prstGeom>
          <a:noFill/>
          <a:ln w="57150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rgbClr val="47666D"/>
                </a:solidFill>
              </a:rPr>
              <a:t>الأهداف </a:t>
            </a: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D8151D19-C6E0-477D-B15E-1C6FA16F6D1D}"/>
              </a:ext>
            </a:extLst>
          </p:cNvPr>
          <p:cNvSpPr txBox="1"/>
          <p:nvPr/>
        </p:nvSpPr>
        <p:spPr>
          <a:xfrm>
            <a:off x="3008469" y="2653105"/>
            <a:ext cx="2095499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 dirty="0">
                <a:solidFill>
                  <a:schemeClr val="bg1">
                    <a:lumMod val="65000"/>
                  </a:schemeClr>
                </a:solidFill>
              </a:rPr>
              <a:t>للدم دور مهم في</a:t>
            </a:r>
          </a:p>
          <a:p>
            <a:pPr algn="ctr"/>
            <a:r>
              <a:rPr lang="ar-SA" sz="2000" b="1" dirty="0">
                <a:solidFill>
                  <a:schemeClr val="bg1">
                    <a:lumMod val="65000"/>
                  </a:schemeClr>
                </a:solidFill>
              </a:rPr>
              <a:t> جميع العمليات الرئيسية في جسمك </a:t>
            </a:r>
          </a:p>
        </p:txBody>
      </p:sp>
      <p:sp>
        <p:nvSpPr>
          <p:cNvPr id="22" name="سداسي 21">
            <a:extLst>
              <a:ext uri="{FF2B5EF4-FFF2-40B4-BE49-F238E27FC236}">
                <a16:creationId xmlns:a16="http://schemas.microsoft.com/office/drawing/2014/main" id="{21897A00-496A-40E5-B1B8-5030AF21280E}"/>
              </a:ext>
            </a:extLst>
          </p:cNvPr>
          <p:cNvSpPr/>
          <p:nvPr/>
        </p:nvSpPr>
        <p:spPr>
          <a:xfrm>
            <a:off x="7878180" y="536285"/>
            <a:ext cx="1499321" cy="918551"/>
          </a:xfrm>
          <a:prstGeom prst="hexagon">
            <a:avLst/>
          </a:prstGeom>
          <a:noFill/>
          <a:ln w="57150">
            <a:solidFill>
              <a:srgbClr val="88B2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rgbClr val="47666D"/>
                </a:solidFill>
              </a:rPr>
              <a:t>المفردات الجديدة </a:t>
            </a:r>
          </a:p>
        </p:txBody>
      </p:sp>
      <p:sp>
        <p:nvSpPr>
          <p:cNvPr id="23" name="سداسي 22">
            <a:extLst>
              <a:ext uri="{FF2B5EF4-FFF2-40B4-BE49-F238E27FC236}">
                <a16:creationId xmlns:a16="http://schemas.microsoft.com/office/drawing/2014/main" id="{52ECB4BF-C906-45B6-83B1-978B0D3FEB5C}"/>
              </a:ext>
            </a:extLst>
          </p:cNvPr>
          <p:cNvSpPr/>
          <p:nvPr/>
        </p:nvSpPr>
        <p:spPr>
          <a:xfrm>
            <a:off x="5646039" y="5002698"/>
            <a:ext cx="1499321" cy="918551"/>
          </a:xfrm>
          <a:prstGeom prst="hexagon">
            <a:avLst/>
          </a:prstGeom>
          <a:noFill/>
          <a:ln w="57150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rgbClr val="47666D"/>
                </a:solidFill>
              </a:rPr>
              <a:t>مراجعة المفردات</a:t>
            </a:r>
          </a:p>
        </p:txBody>
      </p:sp>
      <p:sp>
        <p:nvSpPr>
          <p:cNvPr id="24" name="مربع نص 23">
            <a:extLst>
              <a:ext uri="{FF2B5EF4-FFF2-40B4-BE49-F238E27FC236}">
                <a16:creationId xmlns:a16="http://schemas.microsoft.com/office/drawing/2014/main" id="{92D4602C-2DC8-40C6-9B16-AF72163E8E0F}"/>
              </a:ext>
            </a:extLst>
          </p:cNvPr>
          <p:cNvSpPr txBox="1"/>
          <p:nvPr/>
        </p:nvSpPr>
        <p:spPr>
          <a:xfrm>
            <a:off x="5344669" y="2731247"/>
            <a:ext cx="2095499" cy="132343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 dirty="0">
                <a:solidFill>
                  <a:schemeClr val="bg1">
                    <a:lumMod val="65000"/>
                  </a:schemeClr>
                </a:solidFill>
              </a:rPr>
              <a:t>النسيج مجموعة من الخلايا المتشابهة التي تعمل معا للقيام </a:t>
            </a:r>
          </a:p>
          <a:p>
            <a:pPr algn="ctr"/>
            <a:r>
              <a:rPr lang="ar-SA" sz="2000" b="1" dirty="0">
                <a:solidFill>
                  <a:schemeClr val="bg1">
                    <a:lumMod val="65000"/>
                  </a:schemeClr>
                </a:solidFill>
              </a:rPr>
              <a:t>بوظائف محددة</a:t>
            </a:r>
          </a:p>
        </p:txBody>
      </p:sp>
      <p:sp>
        <p:nvSpPr>
          <p:cNvPr id="25" name="مربع نص 24">
            <a:extLst>
              <a:ext uri="{FF2B5EF4-FFF2-40B4-BE49-F238E27FC236}">
                <a16:creationId xmlns:a16="http://schemas.microsoft.com/office/drawing/2014/main" id="{7296B365-8CFB-411E-91E3-16D16BE765F1}"/>
              </a:ext>
            </a:extLst>
          </p:cNvPr>
          <p:cNvSpPr txBox="1"/>
          <p:nvPr/>
        </p:nvSpPr>
        <p:spPr>
          <a:xfrm>
            <a:off x="7692544" y="2949746"/>
            <a:ext cx="2095499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 dirty="0">
                <a:solidFill>
                  <a:schemeClr val="bg1">
                    <a:lumMod val="65000"/>
                  </a:schemeClr>
                </a:solidFill>
              </a:rPr>
              <a:t>الشريان </a:t>
            </a:r>
          </a:p>
          <a:p>
            <a:pPr algn="ctr"/>
            <a:r>
              <a:rPr lang="ar-SA" sz="2000" b="1" dirty="0">
                <a:solidFill>
                  <a:schemeClr val="bg1">
                    <a:lumMod val="65000"/>
                  </a:schemeClr>
                </a:solidFill>
              </a:rPr>
              <a:t>الوريد</a:t>
            </a:r>
          </a:p>
        </p:txBody>
      </p:sp>
      <p:pic>
        <p:nvPicPr>
          <p:cNvPr id="26" name="عنصر نائب للمحتوى 3" descr="Circulatory_Pump.gif">
            <a:extLst>
              <a:ext uri="{FF2B5EF4-FFF2-40B4-BE49-F238E27FC236}">
                <a16:creationId xmlns:a16="http://schemas.microsoft.com/office/drawing/2014/main" id="{8E643B27-9DD2-4577-A5E1-15A8E23FC6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041255" y="2119986"/>
            <a:ext cx="1652615" cy="234370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7" name="مستطيل: زوايا مستديرة 26">
            <a:extLst>
              <a:ext uri="{FF2B5EF4-FFF2-40B4-BE49-F238E27FC236}">
                <a16:creationId xmlns:a16="http://schemas.microsoft.com/office/drawing/2014/main" id="{2F3D80B7-B3DC-4694-A490-4DAF555E071E}"/>
              </a:ext>
            </a:extLst>
          </p:cNvPr>
          <p:cNvSpPr/>
          <p:nvPr/>
        </p:nvSpPr>
        <p:spPr>
          <a:xfrm>
            <a:off x="9845039" y="400050"/>
            <a:ext cx="2045045" cy="790575"/>
          </a:xfrm>
          <a:prstGeom prst="roundRect">
            <a:avLst/>
          </a:prstGeom>
          <a:solidFill>
            <a:schemeClr val="bg2"/>
          </a:solidFill>
          <a:ln>
            <a:noFill/>
          </a:ln>
          <a:scene3d>
            <a:camera prst="perspectiveLef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rgbClr val="47666D"/>
                </a:solidFill>
              </a:rPr>
              <a:t>الدرس الأول</a:t>
            </a:r>
          </a:p>
          <a:p>
            <a:pPr algn="ctr"/>
            <a:r>
              <a:rPr lang="ar-SA" sz="2400" b="1" dirty="0">
                <a:solidFill>
                  <a:srgbClr val="47666D"/>
                </a:solidFill>
              </a:rPr>
              <a:t>جهاز الدوران </a:t>
            </a:r>
          </a:p>
        </p:txBody>
      </p:sp>
      <p:sp>
        <p:nvSpPr>
          <p:cNvPr id="28" name="مربع نص 27">
            <a:extLst>
              <a:ext uri="{FF2B5EF4-FFF2-40B4-BE49-F238E27FC236}">
                <a16:creationId xmlns:a16="http://schemas.microsoft.com/office/drawing/2014/main" id="{46E62A89-1BAF-4AE7-A2A6-7EFB0D623478}"/>
              </a:ext>
            </a:extLst>
          </p:cNvPr>
          <p:cNvSpPr txBox="1"/>
          <p:nvPr/>
        </p:nvSpPr>
        <p:spPr>
          <a:xfrm>
            <a:off x="701867" y="3104168"/>
            <a:ext cx="2095499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 dirty="0">
                <a:solidFill>
                  <a:schemeClr val="bg1">
                    <a:lumMod val="65000"/>
                  </a:schemeClr>
                </a:solidFill>
              </a:rPr>
              <a:t>توضح وظيفة الدورة الرئوية والدورة الجسمية </a:t>
            </a:r>
          </a:p>
        </p:txBody>
      </p:sp>
    </p:spTree>
    <p:extLst>
      <p:ext uri="{BB962C8B-B14F-4D97-AF65-F5344CB8AC3E}">
        <p14:creationId xmlns:p14="http://schemas.microsoft.com/office/powerpoint/2010/main" val="2552111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0" grpId="0" animBg="1"/>
      <p:bldP spid="21" grpId="0"/>
      <p:bldP spid="22" grpId="0" animBg="1"/>
      <p:bldP spid="23" grpId="0" animBg="1"/>
      <p:bldP spid="24" grpId="0"/>
      <p:bldP spid="2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8A01FB57-DDC1-477C-AA02-FA6DF5DEA4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5220" y="-274892"/>
            <a:ext cx="13262440" cy="8468653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فقاعة الكلام: بيضاوية 13">
            <a:extLst>
              <a:ext uri="{FF2B5EF4-FFF2-40B4-BE49-F238E27FC236}">
                <a16:creationId xmlns:a16="http://schemas.microsoft.com/office/drawing/2014/main" id="{21AA8C8E-264F-465B-882D-20822701E5A1}"/>
              </a:ext>
            </a:extLst>
          </p:cNvPr>
          <p:cNvSpPr/>
          <p:nvPr/>
        </p:nvSpPr>
        <p:spPr>
          <a:xfrm flipH="1">
            <a:off x="644062" y="285406"/>
            <a:ext cx="2266286" cy="1720376"/>
          </a:xfrm>
          <a:prstGeom prst="wedgeEllipseCallout">
            <a:avLst>
              <a:gd name="adj1" fmla="val 19011"/>
              <a:gd name="adj2" fmla="val 5777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rgbClr val="820000"/>
                </a:solidFill>
              </a:rPr>
              <a:t>مما يتكون جهاز الدوران </a:t>
            </a:r>
          </a:p>
          <a:p>
            <a:pPr algn="ctr"/>
            <a:endParaRPr lang="ar-SA" sz="1600" b="1" dirty="0">
              <a:solidFill>
                <a:srgbClr val="820000"/>
              </a:solidFill>
            </a:endParaRP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B111C93E-293F-41BC-A869-B907DC20D3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031469" y="1615349"/>
            <a:ext cx="4049484" cy="5578487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Stop - العلم الجهاز الدوران | Facebook">
            <a:extLst>
              <a:ext uri="{FF2B5EF4-FFF2-40B4-BE49-F238E27FC236}">
                <a16:creationId xmlns:a16="http://schemas.microsoft.com/office/drawing/2014/main" id="{506B3F4C-20E4-43C3-9853-E36E844BE3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22" t="3898" r="10452" b="15142"/>
          <a:stretch/>
        </p:blipFill>
        <p:spPr bwMode="auto">
          <a:xfrm>
            <a:off x="7180871" y="809625"/>
            <a:ext cx="2795449" cy="4526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Life Guru Ashutosh Pandey: दिल बीमार है आपका: अपनी लाइफस्टाइल को तुरंत बदलें">
            <a:extLst>
              <a:ext uri="{FF2B5EF4-FFF2-40B4-BE49-F238E27FC236}">
                <a16:creationId xmlns:a16="http://schemas.microsoft.com/office/drawing/2014/main" id="{9D588E69-4C65-4CC5-89AA-6BB9645EE06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0883" y="1101017"/>
            <a:ext cx="1495425" cy="2136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Mayor GIF - Encontrar en GIFER">
            <a:extLst>
              <a:ext uri="{FF2B5EF4-FFF2-40B4-BE49-F238E27FC236}">
                <a16:creationId xmlns:a16="http://schemas.microsoft.com/office/drawing/2014/main" id="{340CF4D6-01C7-4A65-B625-EB9469452A1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8396" y="2023940"/>
            <a:ext cx="1247775" cy="2097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8" descr="كيس الدم الرسوم التوضيحية الطبية الكرتون واللوازم الطبية العامة كيس الدم  الشفاف, الكرتون, واللوازم مرقئ, التوضيح PNG والمتجهات للتحميل مجانا">
            <a:extLst>
              <a:ext uri="{FF2B5EF4-FFF2-40B4-BE49-F238E27FC236}">
                <a16:creationId xmlns:a16="http://schemas.microsoft.com/office/drawing/2014/main" id="{560C02B1-65B2-48BC-A940-415B4AC3D5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077" y="1714500"/>
            <a:ext cx="1617036" cy="2425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مربع نص 20">
            <a:extLst>
              <a:ext uri="{FF2B5EF4-FFF2-40B4-BE49-F238E27FC236}">
                <a16:creationId xmlns:a16="http://schemas.microsoft.com/office/drawing/2014/main" id="{A7FF5093-9D36-41A0-AE17-99A1687C01C9}"/>
              </a:ext>
            </a:extLst>
          </p:cNvPr>
          <p:cNvSpPr txBox="1"/>
          <p:nvPr/>
        </p:nvSpPr>
        <p:spPr>
          <a:xfrm>
            <a:off x="9867900" y="2611186"/>
            <a:ext cx="1228725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>
                <a:solidFill>
                  <a:srgbClr val="993366"/>
                </a:solidFill>
              </a:rPr>
              <a:t>القلب </a:t>
            </a:r>
          </a:p>
        </p:txBody>
      </p:sp>
      <p:sp>
        <p:nvSpPr>
          <p:cNvPr id="24" name="مربع نص 23">
            <a:extLst>
              <a:ext uri="{FF2B5EF4-FFF2-40B4-BE49-F238E27FC236}">
                <a16:creationId xmlns:a16="http://schemas.microsoft.com/office/drawing/2014/main" id="{374C62FA-163A-45C6-9F09-09325F93BB45}"/>
              </a:ext>
            </a:extLst>
          </p:cNvPr>
          <p:cNvSpPr txBox="1"/>
          <p:nvPr/>
        </p:nvSpPr>
        <p:spPr>
          <a:xfrm>
            <a:off x="5035273" y="2788081"/>
            <a:ext cx="196465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>
                <a:solidFill>
                  <a:srgbClr val="993366"/>
                </a:solidFill>
              </a:rPr>
              <a:t>الاوعية الدموية </a:t>
            </a:r>
          </a:p>
        </p:txBody>
      </p: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121966FE-00D8-4683-9AD6-BC2471E3E467}"/>
              </a:ext>
            </a:extLst>
          </p:cNvPr>
          <p:cNvSpPr txBox="1"/>
          <p:nvPr/>
        </p:nvSpPr>
        <p:spPr>
          <a:xfrm>
            <a:off x="4867275" y="5105244"/>
            <a:ext cx="1228725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>
                <a:solidFill>
                  <a:srgbClr val="993366"/>
                </a:solidFill>
              </a:rPr>
              <a:t>الدم </a:t>
            </a:r>
          </a:p>
        </p:txBody>
      </p:sp>
      <p:sp>
        <p:nvSpPr>
          <p:cNvPr id="19" name="مستطيل: زوايا مستديرة 18">
            <a:extLst>
              <a:ext uri="{FF2B5EF4-FFF2-40B4-BE49-F238E27FC236}">
                <a16:creationId xmlns:a16="http://schemas.microsoft.com/office/drawing/2014/main" id="{FCC876CE-585E-4A73-9058-891EB2247730}"/>
              </a:ext>
            </a:extLst>
          </p:cNvPr>
          <p:cNvSpPr/>
          <p:nvPr/>
        </p:nvSpPr>
        <p:spPr>
          <a:xfrm>
            <a:off x="9654539" y="285405"/>
            <a:ext cx="2045045" cy="790575"/>
          </a:xfrm>
          <a:prstGeom prst="roundRect">
            <a:avLst/>
          </a:prstGeom>
          <a:solidFill>
            <a:schemeClr val="bg2"/>
          </a:solidFill>
          <a:ln>
            <a:noFill/>
          </a:ln>
          <a:scene3d>
            <a:camera prst="perspectiveLef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rgbClr val="47666D"/>
                </a:solidFill>
              </a:rPr>
              <a:t>القلب </a:t>
            </a:r>
          </a:p>
        </p:txBody>
      </p:sp>
      <p:sp>
        <p:nvSpPr>
          <p:cNvPr id="29" name="فقاعة الكلام: بيضاوية 28">
            <a:extLst>
              <a:ext uri="{FF2B5EF4-FFF2-40B4-BE49-F238E27FC236}">
                <a16:creationId xmlns:a16="http://schemas.microsoft.com/office/drawing/2014/main" id="{A7F48AD3-E578-4B1F-8B03-757F22D0B13D}"/>
              </a:ext>
            </a:extLst>
          </p:cNvPr>
          <p:cNvSpPr/>
          <p:nvPr/>
        </p:nvSpPr>
        <p:spPr>
          <a:xfrm flipH="1">
            <a:off x="2006137" y="1828800"/>
            <a:ext cx="2266286" cy="1910532"/>
          </a:xfrm>
          <a:prstGeom prst="wedgeEllipseCallout">
            <a:avLst>
              <a:gd name="adj1" fmla="val 68605"/>
              <a:gd name="adj2" fmla="val -14206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rgbClr val="820000"/>
                </a:solidFill>
              </a:rPr>
              <a:t>تعرفنا في الدروس السابقة على الدم واليوم </a:t>
            </a:r>
            <a:r>
              <a:rPr lang="ar-SA" sz="2000" b="1" dirty="0" err="1">
                <a:solidFill>
                  <a:srgbClr val="820000"/>
                </a:solidFill>
              </a:rPr>
              <a:t>باذن</a:t>
            </a:r>
            <a:r>
              <a:rPr lang="ar-SA" sz="2000" b="1" dirty="0">
                <a:solidFill>
                  <a:srgbClr val="820000"/>
                </a:solidFill>
              </a:rPr>
              <a:t> الله سنتعرف على القلب </a:t>
            </a:r>
          </a:p>
          <a:p>
            <a:pPr algn="ctr"/>
            <a:endParaRPr lang="ar-SA" sz="1600" b="1" dirty="0">
              <a:solidFill>
                <a:srgbClr val="82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47258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7037E-6 L 0.17916 -0.0942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58" y="-4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19753 -0.22593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83" y="-11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85185E-6 L -0.22006 0.18982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03" y="94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1" grpId="0"/>
      <p:bldP spid="24" grpId="0"/>
      <p:bldP spid="26" grpId="0"/>
      <p:bldP spid="2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8A01FB57-DDC1-477C-AA02-FA6DF5DEA4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59045" y="-265367"/>
            <a:ext cx="13262440" cy="8468653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: زوايا مستديرة 18">
            <a:extLst>
              <a:ext uri="{FF2B5EF4-FFF2-40B4-BE49-F238E27FC236}">
                <a16:creationId xmlns:a16="http://schemas.microsoft.com/office/drawing/2014/main" id="{FCC876CE-585E-4A73-9058-891EB2247730}"/>
              </a:ext>
            </a:extLst>
          </p:cNvPr>
          <p:cNvSpPr/>
          <p:nvPr/>
        </p:nvSpPr>
        <p:spPr>
          <a:xfrm>
            <a:off x="9654539" y="285405"/>
            <a:ext cx="2045045" cy="790575"/>
          </a:xfrm>
          <a:prstGeom prst="roundRect">
            <a:avLst/>
          </a:prstGeom>
          <a:solidFill>
            <a:schemeClr val="bg2"/>
          </a:solidFill>
          <a:ln>
            <a:noFill/>
          </a:ln>
          <a:scene3d>
            <a:camera prst="perspectiveLef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rgbClr val="47666D"/>
                </a:solidFill>
              </a:rPr>
              <a:t>القلب </a:t>
            </a:r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8938FE7A-660E-4853-931E-56249DE79AA8}"/>
              </a:ext>
            </a:extLst>
          </p:cNvPr>
          <p:cNvSpPr txBox="1"/>
          <p:nvPr/>
        </p:nvSpPr>
        <p:spPr>
          <a:xfrm>
            <a:off x="9060872" y="1426678"/>
            <a:ext cx="2486025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600" dirty="0">
                <a:solidFill>
                  <a:srgbClr val="C00000"/>
                </a:solidFill>
              </a:rPr>
              <a:t>ما هو القلب ؟</a:t>
            </a:r>
          </a:p>
        </p:txBody>
      </p:sp>
      <p:grpSp>
        <p:nvGrpSpPr>
          <p:cNvPr id="17" name="مجموعة 16">
            <a:extLst>
              <a:ext uri="{FF2B5EF4-FFF2-40B4-BE49-F238E27FC236}">
                <a16:creationId xmlns:a16="http://schemas.microsoft.com/office/drawing/2014/main" id="{5B56E16B-5FE4-465D-8C96-39FD650E0A4F}"/>
              </a:ext>
            </a:extLst>
          </p:cNvPr>
          <p:cNvGrpSpPr/>
          <p:nvPr/>
        </p:nvGrpSpPr>
        <p:grpSpPr>
          <a:xfrm>
            <a:off x="1850279" y="0"/>
            <a:ext cx="8099535" cy="1504950"/>
            <a:chOff x="5845325" y="312421"/>
            <a:chExt cx="2381652" cy="1006546"/>
          </a:xfrm>
        </p:grpSpPr>
        <p:pic>
          <p:nvPicPr>
            <p:cNvPr id="18" name="صورة 17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9F59A799-637A-4814-BCAD-BA61A89ECDC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EFEFEF"/>
                </a:clrFrom>
                <a:clrTo>
                  <a:srgbClr val="EFEFEF">
                    <a:alpha val="0"/>
                  </a:srgbClr>
                </a:clrTo>
              </a:clrChange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7001" y="312421"/>
              <a:ext cx="2158300" cy="1006546"/>
            </a:xfrm>
            <a:prstGeom prst="rect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</p:pic>
        <p:sp>
          <p:nvSpPr>
            <p:cNvPr id="21" name="مربع نص 20">
              <a:extLst>
                <a:ext uri="{FF2B5EF4-FFF2-40B4-BE49-F238E27FC236}">
                  <a16:creationId xmlns:a16="http://schemas.microsoft.com/office/drawing/2014/main" id="{AF8E2A31-001F-4CE8-9747-E2C59063C9D8}"/>
                </a:ext>
              </a:extLst>
            </p:cNvPr>
            <p:cNvSpPr txBox="1"/>
            <p:nvPr/>
          </p:nvSpPr>
          <p:spPr>
            <a:xfrm>
              <a:off x="5845325" y="593461"/>
              <a:ext cx="2381652" cy="308772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square" rtlCol="1">
              <a:spAutoFit/>
            </a:bodyPr>
            <a:lstStyle/>
            <a:p>
              <a:pPr algn="ctr" defTabSz="1219170" rtl="0">
                <a:buClr>
                  <a:srgbClr val="000000"/>
                </a:buClr>
              </a:pPr>
              <a:r>
                <a:rPr lang="ar-SA" sz="2400" b="1" kern="0" dirty="0">
                  <a:solidFill>
                    <a:srgbClr val="B4C8D1">
                      <a:lumMod val="75000"/>
                    </a:srgbClr>
                  </a:solidFill>
                  <a:latin typeface="Arial"/>
                  <a:cs typeface="Arial"/>
                  <a:sym typeface="Arial"/>
                </a:rPr>
                <a:t>هل يمكنك بعد قراءة النص صفحة 137 ان تصف القلب</a:t>
              </a:r>
            </a:p>
          </p:txBody>
        </p:sp>
      </p:grpSp>
      <p:pic>
        <p:nvPicPr>
          <p:cNvPr id="7" name="صورة 6">
            <a:extLst>
              <a:ext uri="{FF2B5EF4-FFF2-40B4-BE49-F238E27FC236}">
                <a16:creationId xmlns:a16="http://schemas.microsoft.com/office/drawing/2014/main" id="{118CB120-94BC-4F3A-A569-6F81BF9F758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l="4531" t="60556" r="62969" b="15711"/>
          <a:stretch/>
        </p:blipFill>
        <p:spPr>
          <a:xfrm>
            <a:off x="8177212" y="2190518"/>
            <a:ext cx="3324225" cy="1365500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D07138A8-AAB0-4680-BCB4-21AAEFFE429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7969" t="62916" r="35156" b="20417"/>
          <a:stretch/>
        </p:blipFill>
        <p:spPr>
          <a:xfrm>
            <a:off x="4710717" y="2038375"/>
            <a:ext cx="3276600" cy="1143001"/>
          </a:xfrm>
          <a:prstGeom prst="rect">
            <a:avLst/>
          </a:prstGeom>
        </p:spPr>
      </p:pic>
      <p:pic>
        <p:nvPicPr>
          <p:cNvPr id="2050" name="Picture 2" descr="Live Human Heart GIFs | Tenor">
            <a:extLst>
              <a:ext uri="{FF2B5EF4-FFF2-40B4-BE49-F238E27FC236}">
                <a16:creationId xmlns:a16="http://schemas.microsoft.com/office/drawing/2014/main" id="{450BF9E5-C745-4CE1-B3B9-3495EA9AEC6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0872" y="3443520"/>
            <a:ext cx="1777884" cy="2198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5C98729D-B1DE-4B0C-A508-BC5006011CCB}"/>
              </a:ext>
            </a:extLst>
          </p:cNvPr>
          <p:cNvSpPr/>
          <p:nvPr/>
        </p:nvSpPr>
        <p:spPr>
          <a:xfrm>
            <a:off x="5610830" y="1244267"/>
            <a:ext cx="1476375" cy="646331"/>
          </a:xfrm>
          <a:prstGeom prst="roundRect">
            <a:avLst/>
          </a:prstGeom>
          <a:solidFill>
            <a:srgbClr val="FFCCCC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dirty="0"/>
              <a:t>نشاط </a:t>
            </a: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3AB47055-3DDD-4037-9362-E7EAE663BC4E}"/>
              </a:ext>
            </a:extLst>
          </p:cNvPr>
          <p:cNvSpPr/>
          <p:nvPr/>
        </p:nvSpPr>
        <p:spPr>
          <a:xfrm>
            <a:off x="4782156" y="3361320"/>
            <a:ext cx="2943225" cy="1365500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rgbClr val="C00000"/>
                </a:solidFill>
              </a:rPr>
              <a:t>ضع قبضتك يدك اليمنى في المنتصف </a:t>
            </a:r>
          </a:p>
          <a:p>
            <a:pPr algn="ctr"/>
            <a:r>
              <a:rPr lang="ar-SA" sz="2000" b="1" dirty="0">
                <a:solidFill>
                  <a:srgbClr val="C00000"/>
                </a:solidFill>
              </a:rPr>
              <a:t>على عظام الصدر مع الميل قليلا ناحية اليسار </a:t>
            </a:r>
          </a:p>
        </p:txBody>
      </p:sp>
      <p:pic>
        <p:nvPicPr>
          <p:cNvPr id="2052" name="Picture 4" descr="اسباب تضخم القلب , اهم العوارض المسببة لتضحم القلب - رهيبه">
            <a:extLst>
              <a:ext uri="{FF2B5EF4-FFF2-40B4-BE49-F238E27FC236}">
                <a16:creationId xmlns:a16="http://schemas.microsoft.com/office/drawing/2014/main" id="{7D0AACF8-AA76-4B7E-92D1-A2F434626C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050" y="1942095"/>
            <a:ext cx="4140720" cy="283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93104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8A01FB57-DDC1-477C-AA02-FA6DF5DEA4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6562" y="-274892"/>
            <a:ext cx="13262440" cy="8468653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D3FE619D-E502-4E79-85F1-F4C6E9022B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516" t="39721" r="34297" b="12362"/>
          <a:stretch/>
        </p:blipFill>
        <p:spPr>
          <a:xfrm>
            <a:off x="6708146" y="1256955"/>
            <a:ext cx="5191463" cy="3762720"/>
          </a:xfrm>
          <a:prstGeom prst="rect">
            <a:avLst/>
          </a:prstGeom>
        </p:spPr>
      </p:pic>
      <p:sp>
        <p:nvSpPr>
          <p:cNvPr id="13" name="مستطيل: زوايا مستديرة 12">
            <a:extLst>
              <a:ext uri="{FF2B5EF4-FFF2-40B4-BE49-F238E27FC236}">
                <a16:creationId xmlns:a16="http://schemas.microsoft.com/office/drawing/2014/main" id="{3ACBA466-C7C8-409B-9D4A-295F8122FCCE}"/>
              </a:ext>
            </a:extLst>
          </p:cNvPr>
          <p:cNvSpPr/>
          <p:nvPr/>
        </p:nvSpPr>
        <p:spPr>
          <a:xfrm>
            <a:off x="9854564" y="304455"/>
            <a:ext cx="2045045" cy="790575"/>
          </a:xfrm>
          <a:prstGeom prst="roundRect">
            <a:avLst/>
          </a:prstGeom>
          <a:solidFill>
            <a:schemeClr val="bg2"/>
          </a:solidFill>
          <a:ln>
            <a:noFill/>
          </a:ln>
          <a:scene3d>
            <a:camera prst="perspectiveLef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rgbClr val="47666D"/>
                </a:solidFill>
              </a:rPr>
              <a:t>القلب </a:t>
            </a: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1F48637D-6C2D-4EAA-B636-6E789550B1B9}"/>
              </a:ext>
            </a:extLst>
          </p:cNvPr>
          <p:cNvSpPr/>
          <p:nvPr/>
        </p:nvSpPr>
        <p:spPr>
          <a:xfrm>
            <a:off x="2743200" y="2314575"/>
            <a:ext cx="1495425" cy="3714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B70B5521-012E-4A44-B343-0868E7C08FCF}"/>
              </a:ext>
            </a:extLst>
          </p:cNvPr>
          <p:cNvSpPr/>
          <p:nvPr/>
        </p:nvSpPr>
        <p:spPr>
          <a:xfrm>
            <a:off x="804874" y="1752600"/>
            <a:ext cx="1495425" cy="3714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pSp>
        <p:nvGrpSpPr>
          <p:cNvPr id="11" name="مجموعة 10">
            <a:extLst>
              <a:ext uri="{FF2B5EF4-FFF2-40B4-BE49-F238E27FC236}">
                <a16:creationId xmlns:a16="http://schemas.microsoft.com/office/drawing/2014/main" id="{36B96788-E536-48F9-8D96-7722B0B5F5FE}"/>
              </a:ext>
            </a:extLst>
          </p:cNvPr>
          <p:cNvGrpSpPr/>
          <p:nvPr/>
        </p:nvGrpSpPr>
        <p:grpSpPr>
          <a:xfrm>
            <a:off x="825385" y="1752600"/>
            <a:ext cx="5270615" cy="2819400"/>
            <a:chOff x="825385" y="1752600"/>
            <a:chExt cx="5270615" cy="2819400"/>
          </a:xfrm>
        </p:grpSpPr>
        <p:pic>
          <p:nvPicPr>
            <p:cNvPr id="6" name="صورة 5">
              <a:extLst>
                <a:ext uri="{FF2B5EF4-FFF2-40B4-BE49-F238E27FC236}">
                  <a16:creationId xmlns:a16="http://schemas.microsoft.com/office/drawing/2014/main" id="{7F969655-A682-4CFC-B6D0-12A6493A04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2187" t="39584" r="32578" b="18333"/>
            <a:stretch/>
          </p:blipFill>
          <p:spPr>
            <a:xfrm>
              <a:off x="926848" y="1866899"/>
              <a:ext cx="5169152" cy="2705101"/>
            </a:xfrm>
            <a:prstGeom prst="rect">
              <a:avLst/>
            </a:prstGeom>
          </p:spPr>
        </p:pic>
        <p:sp>
          <p:nvSpPr>
            <p:cNvPr id="20" name="مستطيل 19">
              <a:extLst>
                <a:ext uri="{FF2B5EF4-FFF2-40B4-BE49-F238E27FC236}">
                  <a16:creationId xmlns:a16="http://schemas.microsoft.com/office/drawing/2014/main" id="{4525F67D-A7E9-4E6F-8555-64E2D385C8B1}"/>
                </a:ext>
              </a:extLst>
            </p:cNvPr>
            <p:cNvSpPr/>
            <p:nvPr/>
          </p:nvSpPr>
          <p:spPr>
            <a:xfrm>
              <a:off x="2763711" y="2314575"/>
              <a:ext cx="1495425" cy="3714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22" name="مستطيل 21">
              <a:extLst>
                <a:ext uri="{FF2B5EF4-FFF2-40B4-BE49-F238E27FC236}">
                  <a16:creationId xmlns:a16="http://schemas.microsoft.com/office/drawing/2014/main" id="{5383E031-C035-4D69-9C8B-381FC61B792F}"/>
                </a:ext>
              </a:extLst>
            </p:cNvPr>
            <p:cNvSpPr/>
            <p:nvPr/>
          </p:nvSpPr>
          <p:spPr>
            <a:xfrm>
              <a:off x="825385" y="1752600"/>
              <a:ext cx="1495425" cy="3714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</p:spTree>
    <p:extLst>
      <p:ext uri="{BB962C8B-B14F-4D97-AF65-F5344CB8AC3E}">
        <p14:creationId xmlns:p14="http://schemas.microsoft.com/office/powerpoint/2010/main" val="35568084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8A01FB57-DDC1-477C-AA02-FA6DF5DEA4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2820" y="-100369"/>
            <a:ext cx="13262440" cy="8468653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قلب - ويكيبيديا">
            <a:extLst>
              <a:ext uri="{FF2B5EF4-FFF2-40B4-BE49-F238E27FC236}">
                <a16:creationId xmlns:a16="http://schemas.microsoft.com/office/drawing/2014/main" id="{FFB84376-EF5C-40D4-80A4-81C65B77B16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967" y="463217"/>
            <a:ext cx="2205038" cy="2205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51566992-1DB0-4B0A-86DB-7304F28E0FB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 l="17969" t="42499" r="49844" b="13055"/>
          <a:stretch/>
        </p:blipFill>
        <p:spPr>
          <a:xfrm>
            <a:off x="4875109" y="1532666"/>
            <a:ext cx="4882888" cy="3792668"/>
          </a:xfrm>
          <a:prstGeom prst="rect">
            <a:avLst/>
          </a:prstGeom>
        </p:spPr>
      </p:pic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8C633B44-9D44-4691-B80D-4CA98739657F}"/>
              </a:ext>
            </a:extLst>
          </p:cNvPr>
          <p:cNvSpPr/>
          <p:nvPr/>
        </p:nvSpPr>
        <p:spPr>
          <a:xfrm>
            <a:off x="9290667" y="463217"/>
            <a:ext cx="2562829" cy="646331"/>
          </a:xfrm>
          <a:prstGeom prst="roundRect">
            <a:avLst/>
          </a:prstGeom>
          <a:solidFill>
            <a:srgbClr val="FFCCCC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dirty="0"/>
              <a:t>تركيب القلب </a:t>
            </a:r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F4C97A41-E331-402D-A616-3E11A15BE1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388" y="3995668"/>
            <a:ext cx="2143125" cy="2143125"/>
          </a:xfrm>
          <a:prstGeom prst="rect">
            <a:avLst/>
          </a:prstGeom>
        </p:spPr>
      </p:pic>
      <p:sp>
        <p:nvSpPr>
          <p:cNvPr id="9" name="فقاعة التفكير: على شكل سحابة 8">
            <a:extLst>
              <a:ext uri="{FF2B5EF4-FFF2-40B4-BE49-F238E27FC236}">
                <a16:creationId xmlns:a16="http://schemas.microsoft.com/office/drawing/2014/main" id="{D5E32BE4-49C1-4D36-9006-A993B76A5EE4}"/>
              </a:ext>
            </a:extLst>
          </p:cNvPr>
          <p:cNvSpPr/>
          <p:nvPr/>
        </p:nvSpPr>
        <p:spPr>
          <a:xfrm>
            <a:off x="857277" y="2862332"/>
            <a:ext cx="2317646" cy="1490517"/>
          </a:xfrm>
          <a:prstGeom prst="cloudCallout">
            <a:avLst>
              <a:gd name="adj1" fmla="val 55122"/>
              <a:gd name="adj2" fmla="val 45322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rgbClr val="993366"/>
                </a:solidFill>
              </a:rPr>
              <a:t>برأيك كيف لماذا الصمام يكون احادي الاتجاه ؟</a:t>
            </a:r>
          </a:p>
        </p:txBody>
      </p:sp>
    </p:spTree>
    <p:extLst>
      <p:ext uri="{BB962C8B-B14F-4D97-AF65-F5344CB8AC3E}">
        <p14:creationId xmlns:p14="http://schemas.microsoft.com/office/powerpoint/2010/main" val="259309796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>
        <p159:morph option="byObject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1747</TotalTime>
  <Words>315</Words>
  <Application>Microsoft Office PowerPoint</Application>
  <PresentationFormat>شاشة عريضة</PresentationFormat>
  <Paragraphs>91</Paragraphs>
  <Slides>27</Slides>
  <Notes>0</Notes>
  <HiddenSlides>9</HiddenSlides>
  <MMClips>2</MMClips>
  <ScaleCrop>false</ScaleCrop>
  <HeadingPairs>
    <vt:vector size="6" baseType="variant">
      <vt:variant>
        <vt:lpstr>الخطوط المستخدمة</vt:lpstr>
      </vt:variant>
      <vt:variant>
        <vt:i4>3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27</vt:i4>
      </vt:variant>
    </vt:vector>
  </HeadingPairs>
  <TitlesOfParts>
    <vt:vector size="31" baseType="lpstr">
      <vt:lpstr>Arial</vt:lpstr>
      <vt:lpstr>Calibri</vt:lpstr>
      <vt:lpstr>Calibri Light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وديان الردادي</dc:creator>
  <cp:lastModifiedBy>وديان الردادي</cp:lastModifiedBy>
  <cp:revision>18</cp:revision>
  <dcterms:created xsi:type="dcterms:W3CDTF">2021-08-27T00:57:32Z</dcterms:created>
  <dcterms:modified xsi:type="dcterms:W3CDTF">2021-12-13T01:15:44Z</dcterms:modified>
</cp:coreProperties>
</file>