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4"/>
  </p:notesMasterIdLst>
  <p:sldIdLst>
    <p:sldId id="265" r:id="rId2"/>
    <p:sldId id="266" r:id="rId3"/>
    <p:sldId id="259" r:id="rId4"/>
    <p:sldId id="257" r:id="rId5"/>
    <p:sldId id="267" r:id="rId6"/>
    <p:sldId id="268" r:id="rId7"/>
    <p:sldId id="269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60" r:id="rId21"/>
    <p:sldId id="284" r:id="rId22"/>
    <p:sldId id="285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4yeQu5jgGK/dTqR0IYgJPQ==" hashData="sTGh6VkMEye8sow873B6t0IKHip71rTAyHNb+OIUSRX8mNp7/ioYpr3WR4TTIfo21T3i6/3j1gTTTEAN4l/2f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88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>
        <p:scale>
          <a:sx n="70" d="100"/>
          <a:sy n="70" d="100"/>
        </p:scale>
        <p:origin x="72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D520AD7-C9F1-47C9-AC89-55A1A2437279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61EDCCA-F906-42BE-8EC0-F3C15BE7862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8697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34871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64444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21733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95536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8425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14944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121504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9280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22204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135247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87208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46497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451481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09839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41231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0538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03491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33112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99208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06397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68552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52828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056F1C-5A6D-4E53-8068-DEAB6C8B6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263F997-DBA3-4DEA-BB00-4E6752BB70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139E7C0-ADA8-45B2-BBE3-32CE3ACD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90F0-DF6D-4B81-9666-E39FC6FD8347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2A6606D-3243-4365-9F01-D2530699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3FC3781-B0E4-48A2-88FF-A6FE6CC5A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BF6B-521A-4593-A5CD-A343C9B0E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3671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791FAC-9160-4623-B098-9429C9D8D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558631-5481-4457-BDE9-3BCB795BE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E79EE65-D07A-4973-A8C9-B99C6A04E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90F0-DF6D-4B81-9666-E39FC6FD8347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172B355-ACF3-461B-B0B1-F332B69C6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10D507-C81F-46C0-9F3B-9FCC4DC6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BF6B-521A-4593-A5CD-A343C9B0E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704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6760E82-AD9B-4F98-B09B-1B176C0D42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CCA5C72-E524-49D5-A9F5-9128A1477D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CDD0539-9D7D-4896-A889-8B9EB8C33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90F0-DF6D-4B81-9666-E39FC6FD8347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6548752-6BB2-4BD8-BA2A-1F7ECF33F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81AE68C-4976-4C9E-AD79-B17CDD81A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BF6B-521A-4593-A5CD-A343C9B0E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7107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B20E67-7899-47E9-A51A-60B90CF8A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5F0641-BCD5-42F9-91C5-62576A0F8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459585B-201E-443C-AF3C-269D4D03E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90F0-DF6D-4B81-9666-E39FC6FD8347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B4CDF29-15AD-4546-AD32-11A1541DF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2BF167D-379D-4CDE-B634-668BAE6E7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BF6B-521A-4593-A5CD-A343C9B0E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1861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416EFB-6528-46D0-AD37-597FADF19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57F7265-1D62-4046-B772-A3574399C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913CEE-2BD9-4DCE-B5B2-CA4BAD778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90F0-DF6D-4B81-9666-E39FC6FD8347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73F72A-4EDB-420C-941F-CE2808908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37DB7B9-6D39-4E20-8E94-31B4AF695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BF6B-521A-4593-A5CD-A343C9B0E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1446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BA3E020-8E0D-470A-A28B-A6FEBF909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A9AF6C7-71D9-4983-9398-191D2EA74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E5A9614-E010-4509-9E00-A23DFACD2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4B2B1E3-58D4-4D58-AF1C-209132DD3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90F0-DF6D-4B81-9666-E39FC6FD8347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2A2663D-CAAD-4958-80D4-922D322DA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F2C3E68-EA2E-4E3A-B521-28B3F8B78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BF6B-521A-4593-A5CD-A343C9B0E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3480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0142DC4-5F7C-4C68-99A7-451D5E953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2FF5F0D-D055-49C6-B886-4D9AB1386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3240452-5EF8-482D-BE10-000BBB550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8035BA7-E361-4FCC-B69A-A8F6FA3BAA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14FE34C-008C-4DF3-A411-C9DD4DCBDC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FD8391C-15C4-4B83-AF38-F03588189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90F0-DF6D-4B81-9666-E39FC6FD8347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1723902-BD5C-4338-AA71-AE0D1AF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8AEBD4A-9E09-4DA9-95EA-268D9AF76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BF6B-521A-4593-A5CD-A343C9B0E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3649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75B223-ECA0-4478-B531-64EA3CE6E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0D3A9FC-5F8B-4CD3-B67D-E9ECEAD42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90F0-DF6D-4B81-9666-E39FC6FD8347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E2D8B8D-1EDA-4B63-82C5-A0EBC34F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E510D17-80F1-49AF-BE27-434CEA8E9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BF6B-521A-4593-A5CD-A343C9B0E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456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B195345-0AE8-454D-AA90-4052C553E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90F0-DF6D-4B81-9666-E39FC6FD8347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12ABDBC-8826-467C-86CD-2A12551F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601B5F3-D7A0-4892-9B64-3F3F9597C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BF6B-521A-4593-A5CD-A343C9B0E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365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ADA1ED-8BAD-4C4B-B3F7-07558FCBF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0371EBA-8AF8-42DA-926F-7C9BDCEDA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D10EFC6-BB8D-4FF4-B252-4DC07F5F1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EB43529-239A-48D3-9DC3-CC7E203B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90F0-DF6D-4B81-9666-E39FC6FD8347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F59AFE6-6FCA-47E5-9433-28E3F0A8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DA04479-EDB6-4F7E-8046-D2E37488E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BF6B-521A-4593-A5CD-A343C9B0E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214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1BCE1D-CA41-4F0F-B79F-B30E3530E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82A5ADA-17D9-477B-BC93-F4CCDD53D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92B42AF-C636-4B3E-A2F8-37B6BE34D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1B1CB14-FAB1-4F80-B9EB-D2EE1893C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90F0-DF6D-4B81-9666-E39FC6FD8347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AA2E154-3876-4F5C-89AE-E3B505F62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5EF9D3A-AFA1-4D6E-B632-3DC0E016F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BF6B-521A-4593-A5CD-A343C9B0E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9145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4406041-81E5-4F4F-A951-6283F12FD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0BDE497-D5B5-406F-B4C8-FBE948DEF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89E919-6359-4628-9B85-10A83CB1E6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490F0-DF6D-4B81-9666-E39FC6FD8347}" type="datetimeFigureOut">
              <a:rPr lang="ar-SA" smtClean="0"/>
              <a:t>21/05/44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4DDEF0-D366-4A9C-B4AA-5964A059D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7F604B-7076-4C34-9116-92E76B6EB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BBF6B-521A-4593-A5CD-A343C9B0E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914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av"/><Relationship Id="rId7" Type="http://schemas.openxmlformats.org/officeDocument/2006/relationships/image" Target="../media/image1.png"/><Relationship Id="rId12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audio" Target="../media/audio2.wav"/><Relationship Id="rId5" Type="http://schemas.openxmlformats.org/officeDocument/2006/relationships/slideLayout" Target="../slideLayouts/slideLayout1.xml"/><Relationship Id="rId10" Type="http://schemas.openxmlformats.org/officeDocument/2006/relationships/audio" Target="../media/audio1.wav"/><Relationship Id="rId4" Type="http://schemas.openxmlformats.org/officeDocument/2006/relationships/audio" Target="../media/media2.wav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.png"/><Relationship Id="rId1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.png"/><Relationship Id="rId1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.png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.pn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.png"/><Relationship Id="rId1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.png"/><Relationship Id="rId1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.png"/><Relationship Id="rId1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.png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.png"/><Relationship Id="rId1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.png"/><Relationship Id="rId1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microsoft.com/office/2007/relationships/media" Target="../media/media1.mp4"/><Relationship Id="rId16" Type="http://schemas.openxmlformats.org/officeDocument/2006/relationships/image" Target="../media/image11.png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audio" Target="../media/audio2.wav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Relationship Id="rId1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audio" Target="../media/audio4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audio" Target="../media/audio2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2.wav"/><Relationship Id="rId1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2.wav"/><Relationship Id="rId1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with effects222">
            <a:extLst>
              <a:ext uri="{FF2B5EF4-FFF2-40B4-BE49-F238E27FC236}">
                <a16:creationId xmlns:a16="http://schemas.microsoft.com/office/drawing/2014/main" id="{B7EB0678-F243-440B-B165-2F0359D6B3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185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mixkit-forest-birds-chirp-ambiance-69">
            <a:hlinkClick r:id="" action="ppaction://media"/>
            <a:extLst>
              <a:ext uri="{FF2B5EF4-FFF2-40B4-BE49-F238E27FC236}">
                <a16:creationId xmlns:a16="http://schemas.microsoft.com/office/drawing/2014/main" id="{2C209893-BCA0-4B10-B5B0-99F1219CC3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2317" y="-1588829"/>
            <a:ext cx="487363" cy="487363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4497EA0-AD5E-4EEB-95D2-7DFD78AE5B7B}"/>
              </a:ext>
            </a:extLst>
          </p:cNvPr>
          <p:cNvSpPr txBox="1"/>
          <p:nvPr/>
        </p:nvSpPr>
        <p:spPr>
          <a:xfrm>
            <a:off x="0" y="22025"/>
            <a:ext cx="12192000" cy="14318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91165F1-A96D-4F6F-BC5D-D0B11512A774}"/>
              </a:ext>
            </a:extLst>
          </p:cNvPr>
          <p:cNvSpPr/>
          <p:nvPr/>
        </p:nvSpPr>
        <p:spPr>
          <a:xfrm>
            <a:off x="-1366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b="1" dirty="0">
              <a:solidFill>
                <a:schemeClr val="tx1"/>
              </a:solidFill>
            </a:endParaRPr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2F0966E2-99A2-43A6-A5D7-65F76A2A9BBB}"/>
              </a:ext>
            </a:extLst>
          </p:cNvPr>
          <p:cNvGrpSpPr/>
          <p:nvPr/>
        </p:nvGrpSpPr>
        <p:grpSpPr>
          <a:xfrm>
            <a:off x="2265528" y="1651378"/>
            <a:ext cx="7751929" cy="3553931"/>
            <a:chOff x="1214851" y="-607492"/>
            <a:chExt cx="4829424" cy="1699485"/>
          </a:xfrm>
        </p:grpSpPr>
        <p:pic>
          <p:nvPicPr>
            <p:cNvPr id="23" name="صورة 22" descr="صورة تحتوي على صورة ظلية, غروب الشمس&#10;&#10;تم إنشاء الوصف تلقائياً">
              <a:extLst>
                <a:ext uri="{FF2B5EF4-FFF2-40B4-BE49-F238E27FC236}">
                  <a16:creationId xmlns:a16="http://schemas.microsoft.com/office/drawing/2014/main" id="{47095822-5923-44E1-84D9-CF961E8B9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14851" y="-607492"/>
              <a:ext cx="4829424" cy="1699485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B61CD4EC-FB55-41E8-8508-F0ACE81F2647}"/>
                </a:ext>
              </a:extLst>
            </p:cNvPr>
            <p:cNvSpPr txBox="1"/>
            <p:nvPr/>
          </p:nvSpPr>
          <p:spPr>
            <a:xfrm>
              <a:off x="1758085" y="33228"/>
              <a:ext cx="3895402" cy="4228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b="1" dirty="0">
                  <a:ln w="12700">
                    <a:noFill/>
                  </a:ln>
                  <a:solidFill>
                    <a:srgbClr val="FED7C2"/>
                  </a:solidFill>
                  <a:latin typeface="+mj-lt"/>
                  <a:ea typeface="Harmattan" panose="01000503000000020003" pitchFamily="2" charset="-78"/>
                </a:rPr>
                <a:t>الوحدة الثالثة صحة الإنسان  </a:t>
              </a:r>
              <a:endParaRPr lang="ar-EG" sz="3600" b="1" dirty="0">
                <a:ln w="12700">
                  <a:noFill/>
                </a:ln>
                <a:solidFill>
                  <a:srgbClr val="FED7C2"/>
                </a:solidFill>
                <a:latin typeface="+mj-lt"/>
                <a:ea typeface="Harmattan" panose="01000503000000020003" pitchFamily="2" charset="-78"/>
              </a:endParaRP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D41DB696-2955-4AF2-949D-DEDD173BE0AA}"/>
                </a:ext>
              </a:extLst>
            </p:cNvPr>
            <p:cNvSpPr txBox="1"/>
            <p:nvPr/>
          </p:nvSpPr>
          <p:spPr>
            <a:xfrm>
              <a:off x="1758084" y="-394177"/>
              <a:ext cx="3895402" cy="4228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b="1" dirty="0">
                  <a:ln w="12700">
                    <a:noFill/>
                  </a:ln>
                  <a:solidFill>
                    <a:srgbClr val="FED7C2"/>
                  </a:solidFill>
                  <a:latin typeface="+mj-lt"/>
                  <a:ea typeface="Harmattan" panose="01000503000000020003" pitchFamily="2" charset="-78"/>
                </a:rPr>
                <a:t>مراجعة علوم الصف الرابع </a:t>
              </a:r>
              <a:endParaRPr lang="ar-EG" sz="3600" b="1" dirty="0">
                <a:ln w="12700">
                  <a:noFill/>
                </a:ln>
                <a:solidFill>
                  <a:srgbClr val="FED7C2"/>
                </a:solidFill>
                <a:latin typeface="+mj-lt"/>
                <a:ea typeface="Harmattan" panose="01000503000000020003" pitchFamily="2" charset="-78"/>
              </a:endParaRPr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760FA05F-D6A3-44F4-99AB-88003CB8104E}"/>
                </a:ext>
              </a:extLst>
            </p:cNvPr>
            <p:cNvSpPr txBox="1"/>
            <p:nvPr/>
          </p:nvSpPr>
          <p:spPr>
            <a:xfrm>
              <a:off x="1720746" y="417371"/>
              <a:ext cx="3895402" cy="4228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b="1" dirty="0">
                  <a:ln w="12700">
                    <a:noFill/>
                  </a:ln>
                  <a:solidFill>
                    <a:srgbClr val="FED7C2"/>
                  </a:solidFill>
                  <a:latin typeface="+mj-lt"/>
                  <a:ea typeface="Harmattan" panose="01000503000000020003" pitchFamily="2" charset="-78"/>
                </a:rPr>
                <a:t>الفصل الرابع الأمراض والعدوى  </a:t>
              </a:r>
              <a:endParaRPr lang="ar-EG" sz="3600" b="1" dirty="0">
                <a:ln w="12700">
                  <a:noFill/>
                </a:ln>
                <a:solidFill>
                  <a:srgbClr val="FED7C2"/>
                </a:solidFill>
                <a:latin typeface="+mj-lt"/>
                <a:ea typeface="Harmattan" panose="01000503000000020003" pitchFamily="2" charset="-78"/>
              </a:endParaRPr>
            </a:p>
          </p:txBody>
        </p:sp>
      </p:grpSp>
      <p:sp>
        <p:nvSpPr>
          <p:cNvPr id="26" name="مربع نص 25">
            <a:hlinkClick r:id="" action="ppaction://hlinkshowjump?jump=nextslide">
              <a:snd r:embed="rId10" name="arrow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743A2B9-3D4D-4F7A-9361-9F06D5619524}"/>
              </a:ext>
            </a:extLst>
          </p:cNvPr>
          <p:cNvSpPr txBox="1"/>
          <p:nvPr/>
        </p:nvSpPr>
        <p:spPr>
          <a:xfrm>
            <a:off x="4680699" y="5324117"/>
            <a:ext cx="28306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n w="12700">
                  <a:noFill/>
                </a:ln>
                <a:solidFill>
                  <a:srgbClr val="590A43"/>
                </a:solidFill>
                <a:latin typeface="+mj-lt"/>
                <a:ea typeface="Harmattan" panose="01000503000000020003" pitchFamily="2" charset="-78"/>
              </a:rPr>
              <a:t>اضغط هنا للبدء</a:t>
            </a:r>
            <a:endParaRPr lang="ar-EG" sz="2800" b="1" dirty="0">
              <a:ln w="12700">
                <a:noFill/>
              </a:ln>
              <a:solidFill>
                <a:srgbClr val="590A43"/>
              </a:solidFill>
              <a:latin typeface="+mj-lt"/>
              <a:ea typeface="Harmattan" panose="01000503000000020003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439BAFEA-8FBE-4FAB-9109-1D783926B29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r="-160"/>
          <a:stretch/>
        </p:blipFill>
        <p:spPr>
          <a:xfrm>
            <a:off x="178182" y="111816"/>
            <a:ext cx="2255520" cy="1223287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22A1214-C548-48C5-8E2C-F2870A3387CE}"/>
              </a:ext>
            </a:extLst>
          </p:cNvPr>
          <p:cNvSpPr txBox="1"/>
          <p:nvPr/>
        </p:nvSpPr>
        <p:spPr>
          <a:xfrm>
            <a:off x="10372299" y="212852"/>
            <a:ext cx="1641519" cy="30911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1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1200" b="1" dirty="0">
                <a:ln w="12700">
                  <a:noFill/>
                </a:ln>
                <a:solidFill>
                  <a:schemeClr val="accent6">
                    <a:lumMod val="50000"/>
                  </a:schemeClr>
                </a:solidFill>
                <a:latin typeface="+mj-lt"/>
                <a:ea typeface="Harmattan" panose="01000503000000020003" pitchFamily="2" charset="-78"/>
              </a:rPr>
              <a:t>علوم الصف الرابع </a:t>
            </a:r>
            <a:endParaRPr lang="ar-EG" sz="1200" b="1" dirty="0">
              <a:ln w="12700">
                <a:noFill/>
              </a:ln>
              <a:solidFill>
                <a:schemeClr val="accent6">
                  <a:lumMod val="50000"/>
                </a:schemeClr>
              </a:solidFill>
              <a:latin typeface="+mj-lt"/>
              <a:ea typeface="Harmattan" panose="01000503000000020003" pitchFamily="2" charset="-78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065E001-1C62-449E-8879-6D731FF0A7F0}"/>
              </a:ext>
            </a:extLst>
          </p:cNvPr>
          <p:cNvSpPr txBox="1"/>
          <p:nvPr/>
        </p:nvSpPr>
        <p:spPr>
          <a:xfrm>
            <a:off x="10372299" y="598587"/>
            <a:ext cx="1641519" cy="30911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1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1200" b="1" dirty="0">
                <a:ln w="12700">
                  <a:noFill/>
                </a:ln>
                <a:solidFill>
                  <a:schemeClr val="accent6">
                    <a:lumMod val="50000"/>
                  </a:schemeClr>
                </a:solidFill>
                <a:latin typeface="+mj-lt"/>
                <a:ea typeface="Harmattan" panose="01000503000000020003" pitchFamily="2" charset="-78"/>
              </a:rPr>
              <a:t>الفصل الدراسي الثاني </a:t>
            </a:r>
            <a:endParaRPr lang="ar-EG" sz="1200" b="1" dirty="0">
              <a:ln w="12700">
                <a:noFill/>
              </a:ln>
              <a:solidFill>
                <a:schemeClr val="accent6">
                  <a:lumMod val="50000"/>
                </a:schemeClr>
              </a:solidFill>
              <a:latin typeface="+mj-lt"/>
              <a:ea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91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57317" numSld="999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0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406887" y="1146102"/>
            <a:ext cx="604299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>
                <a:cs typeface="+mn-cs"/>
              </a:rPr>
              <a:t>انتقال المرض من المخلوق الحي</a:t>
            </a:r>
          </a:p>
          <a:p>
            <a:r>
              <a:rPr lang="ar-SA" sz="4000">
                <a:cs typeface="+mn-cs"/>
              </a:rPr>
              <a:t>المصاب إلى المخلوق الحي السليم</a:t>
            </a:r>
            <a:endParaRPr lang="ar-SA" sz="4000" dirty="0">
              <a:cs typeface="+mn-cs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20" name="مستطيل: زوايا مستديرة 19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6640A652-17B6-49E8-AC09-03BEAFE4E642}"/>
              </a:ext>
            </a:extLst>
          </p:cNvPr>
          <p:cNvSpPr/>
          <p:nvPr/>
        </p:nvSpPr>
        <p:spPr>
          <a:xfrm>
            <a:off x="6838762" y="5173236"/>
            <a:ext cx="2793935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العدوى </a:t>
            </a:r>
          </a:p>
        </p:txBody>
      </p:sp>
      <p:sp>
        <p:nvSpPr>
          <p:cNvPr id="39" name="مستطيل: زوايا مستديرة 38">
            <a:hlinkClick r:id="" action="ppaction://noaction">
              <a:snd r:embed="rId14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84965624-8824-4DB0-AFC7-871F433EB17A}"/>
              </a:ext>
            </a:extLst>
          </p:cNvPr>
          <p:cNvSpPr/>
          <p:nvPr/>
        </p:nvSpPr>
        <p:spPr>
          <a:xfrm>
            <a:off x="6838762" y="4229580"/>
            <a:ext cx="2769922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المناعة</a:t>
            </a:r>
          </a:p>
        </p:txBody>
      </p:sp>
      <p:sp>
        <p:nvSpPr>
          <p:cNvPr id="40" name="مستطيل: زوايا مستديرة 39">
            <a:hlinkClick r:id="" action="ppaction://noaction">
              <a:snd r:embed="rId14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2126DD99-DE6A-4D12-86E1-9EA997095F03}"/>
              </a:ext>
            </a:extLst>
          </p:cNvPr>
          <p:cNvSpPr/>
          <p:nvPr/>
        </p:nvSpPr>
        <p:spPr>
          <a:xfrm>
            <a:off x="6838762" y="3332245"/>
            <a:ext cx="2793935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التطعيم</a:t>
            </a:r>
          </a:p>
        </p:txBody>
      </p:sp>
    </p:spTree>
    <p:extLst>
      <p:ext uri="{BB962C8B-B14F-4D97-AF65-F5344CB8AC3E}">
        <p14:creationId xmlns:p14="http://schemas.microsoft.com/office/powerpoint/2010/main" val="402555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20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0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534526" y="1101090"/>
            <a:ext cx="538565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cs typeface="+mn-cs"/>
              </a:rPr>
              <a:t>قدرة الجسم على التصدي لمسببات الأمراض تسمى 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20" name="مستطيل: زوايا مستديرة 19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24E72CA6-291A-4720-B230-860804EC33C7}"/>
              </a:ext>
            </a:extLst>
          </p:cNvPr>
          <p:cNvSpPr/>
          <p:nvPr/>
        </p:nvSpPr>
        <p:spPr>
          <a:xfrm>
            <a:off x="6446586" y="3277659"/>
            <a:ext cx="3678102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المناعة </a:t>
            </a:r>
          </a:p>
        </p:txBody>
      </p:sp>
      <p:sp>
        <p:nvSpPr>
          <p:cNvPr id="21" name="مستطيل: زوايا مستديرة 20">
            <a:hlinkClick r:id="" action="ppaction://noaction">
              <a:snd r:embed="rId14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0E4E777-9C72-4656-A27B-3B46BBD1C26E}"/>
              </a:ext>
            </a:extLst>
          </p:cNvPr>
          <p:cNvSpPr/>
          <p:nvPr/>
        </p:nvSpPr>
        <p:spPr>
          <a:xfrm>
            <a:off x="6501015" y="4207666"/>
            <a:ext cx="367810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الصحة </a:t>
            </a:r>
          </a:p>
        </p:txBody>
      </p:sp>
    </p:spTree>
    <p:extLst>
      <p:ext uri="{BB962C8B-B14F-4D97-AF65-F5344CB8AC3E}">
        <p14:creationId xmlns:p14="http://schemas.microsoft.com/office/powerpoint/2010/main" val="24888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0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4967603" y="1040178"/>
            <a:ext cx="6885027" cy="12618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3800" dirty="0">
                <a:cs typeface="+mn-cs"/>
              </a:rPr>
              <a:t>مسؤولة عن حماية الجسم ومحاربة الأمراض والجراثيم داخل أجسامنا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686966" y="4136594"/>
            <a:ext cx="3446302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خلايا الدم البيضاء </a:t>
            </a: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602268" y="3261189"/>
            <a:ext cx="3531000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خلايا الدم الحمراء </a:t>
            </a: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6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29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0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670832" y="3486010"/>
            <a:ext cx="3446302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صواب </a:t>
            </a: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586134" y="4371874"/>
            <a:ext cx="3531000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خطأ</a:t>
            </a: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1A88350-EF16-471F-B6A7-93E0B2717041}"/>
              </a:ext>
            </a:extLst>
          </p:cNvPr>
          <p:cNvSpPr txBox="1"/>
          <p:nvPr/>
        </p:nvSpPr>
        <p:spPr>
          <a:xfrm>
            <a:off x="5534526" y="1101090"/>
            <a:ext cx="538565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cs typeface="+mn-cs"/>
              </a:rPr>
              <a:t>صواب أم خطأ ؟</a:t>
            </a:r>
          </a:p>
          <a:p>
            <a:r>
              <a:rPr lang="ar-SA" sz="4000" dirty="0">
                <a:cs typeface="+mn-cs"/>
              </a:rPr>
              <a:t>تدوم المناعة الطبيعية طويلا</a:t>
            </a:r>
          </a:p>
        </p:txBody>
      </p:sp>
    </p:spTree>
    <p:extLst>
      <p:ext uri="{BB962C8B-B14F-4D97-AF65-F5344CB8AC3E}">
        <p14:creationId xmlns:p14="http://schemas.microsoft.com/office/powerpoint/2010/main" val="315164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9" grpId="0" animBg="1"/>
      <p:bldP spid="31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0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F27B430-4BA9-4B27-985A-6BEA551BFD34}"/>
              </a:ext>
            </a:extLst>
          </p:cNvPr>
          <p:cNvSpPr txBox="1"/>
          <p:nvPr/>
        </p:nvSpPr>
        <p:spPr>
          <a:xfrm>
            <a:off x="5550320" y="1101090"/>
            <a:ext cx="6135756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3600" dirty="0">
                <a:cs typeface="+mn-cs"/>
              </a:rPr>
              <a:t>صواب أم خطأ ؟</a:t>
            </a:r>
          </a:p>
          <a:p>
            <a:r>
              <a:rPr lang="ar-SA" sz="3600" dirty="0">
                <a:cs typeface="+mn-cs"/>
              </a:rPr>
              <a:t>يمكن تقوية مناعتنا باتباع العادات الصحية للمحافظة على صحة أجسامنا.</a:t>
            </a:r>
          </a:p>
        </p:txBody>
      </p:sp>
      <p:sp>
        <p:nvSpPr>
          <p:cNvPr id="20" name="مستطيل: زوايا مستديرة 19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D1584AE-67F9-4E41-AED3-3F587E28B89C}"/>
              </a:ext>
            </a:extLst>
          </p:cNvPr>
          <p:cNvSpPr/>
          <p:nvPr/>
        </p:nvSpPr>
        <p:spPr>
          <a:xfrm>
            <a:off x="6670832" y="3486010"/>
            <a:ext cx="3446302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صواب </a:t>
            </a:r>
          </a:p>
        </p:txBody>
      </p:sp>
      <p:sp>
        <p:nvSpPr>
          <p:cNvPr id="21" name="مستطيل: زوايا مستديرة 20">
            <a:hlinkClick r:id="" action="ppaction://noaction">
              <a:snd r:embed="rId14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775F626F-784E-499D-A08D-FE863660D921}"/>
              </a:ext>
            </a:extLst>
          </p:cNvPr>
          <p:cNvSpPr/>
          <p:nvPr/>
        </p:nvSpPr>
        <p:spPr>
          <a:xfrm>
            <a:off x="6586134" y="4371874"/>
            <a:ext cx="3531000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خطأ</a:t>
            </a:r>
          </a:p>
        </p:txBody>
      </p:sp>
    </p:spTree>
    <p:extLst>
      <p:ext uri="{BB962C8B-B14F-4D97-AF65-F5344CB8AC3E}">
        <p14:creationId xmlns:p14="http://schemas.microsoft.com/office/powerpoint/2010/main" val="419645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18" grpId="0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0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686966" y="4136594"/>
            <a:ext cx="3446302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خطأ</a:t>
            </a: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602268" y="3261189"/>
            <a:ext cx="3531000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صواب </a:t>
            </a: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DFAFD3B-C0E2-42F4-86BB-73F191F241F2}"/>
              </a:ext>
            </a:extLst>
          </p:cNvPr>
          <p:cNvSpPr txBox="1"/>
          <p:nvPr/>
        </p:nvSpPr>
        <p:spPr>
          <a:xfrm>
            <a:off x="5342239" y="1005934"/>
            <a:ext cx="6135756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3600" dirty="0">
                <a:cs typeface="+mn-cs"/>
              </a:rPr>
              <a:t>صواب أم خطأ ؟</a:t>
            </a:r>
          </a:p>
          <a:p>
            <a:r>
              <a:rPr lang="ar-SA" sz="3600" dirty="0">
                <a:cs typeface="+mn-cs"/>
              </a:rPr>
              <a:t>كورونا هو مرض بكتيريٌّ عادة ما ينتشر عن طريق شرب الماء الملوَّث</a:t>
            </a:r>
          </a:p>
        </p:txBody>
      </p:sp>
    </p:spTree>
    <p:extLst>
      <p:ext uri="{BB962C8B-B14F-4D97-AF65-F5344CB8AC3E}">
        <p14:creationId xmlns:p14="http://schemas.microsoft.com/office/powerpoint/2010/main" val="13976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9" grpId="0" animBg="1"/>
      <p:bldP spid="31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0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686966" y="4136594"/>
            <a:ext cx="3446302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خطأ</a:t>
            </a: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602268" y="3261189"/>
            <a:ext cx="3531000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صواب </a:t>
            </a: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DFAFD3B-C0E2-42F4-86BB-73F191F241F2}"/>
              </a:ext>
            </a:extLst>
          </p:cNvPr>
          <p:cNvSpPr txBox="1"/>
          <p:nvPr/>
        </p:nvSpPr>
        <p:spPr>
          <a:xfrm>
            <a:off x="5342239" y="1005934"/>
            <a:ext cx="613575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3600" dirty="0">
                <a:cs typeface="+mn-cs"/>
              </a:rPr>
              <a:t>صواب أم خطأ ؟</a:t>
            </a:r>
          </a:p>
          <a:p>
            <a:r>
              <a:rPr lang="ar-SA" sz="3600" dirty="0">
                <a:cs typeface="+mn-cs"/>
              </a:rPr>
              <a:t>كلُّ الأمراض معدية</a:t>
            </a:r>
          </a:p>
        </p:txBody>
      </p:sp>
    </p:spTree>
    <p:extLst>
      <p:ext uri="{BB962C8B-B14F-4D97-AF65-F5344CB8AC3E}">
        <p14:creationId xmlns:p14="http://schemas.microsoft.com/office/powerpoint/2010/main" val="371642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9" grpId="0" animBg="1"/>
      <p:bldP spid="31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0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576324" y="3344909"/>
            <a:ext cx="3446302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صواب </a:t>
            </a: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576324" y="4136592"/>
            <a:ext cx="3531000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خطأ</a:t>
            </a: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DFAFD3B-C0E2-42F4-86BB-73F191F241F2}"/>
              </a:ext>
            </a:extLst>
          </p:cNvPr>
          <p:cNvSpPr txBox="1"/>
          <p:nvPr/>
        </p:nvSpPr>
        <p:spPr>
          <a:xfrm>
            <a:off x="5870713" y="967080"/>
            <a:ext cx="5275978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3600" dirty="0">
                <a:cs typeface="+mn-cs"/>
              </a:rPr>
              <a:t>صواب أم خطأ ؟</a:t>
            </a:r>
          </a:p>
          <a:p>
            <a:r>
              <a:rPr lang="ar-SA" sz="3600" dirty="0">
                <a:cs typeface="+mn-cs"/>
              </a:rPr>
              <a:t>الحساسيَّة هي تفاعل جهاز المناعة بشدة ضد المواد الغريبة، </a:t>
            </a:r>
          </a:p>
        </p:txBody>
      </p:sp>
    </p:spTree>
    <p:extLst>
      <p:ext uri="{BB962C8B-B14F-4D97-AF65-F5344CB8AC3E}">
        <p14:creationId xmlns:p14="http://schemas.microsoft.com/office/powerpoint/2010/main" val="24686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9" grpId="0" animBg="1"/>
      <p:bldP spid="31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0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576324" y="3344909"/>
            <a:ext cx="3446302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صواب </a:t>
            </a: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576324" y="4136592"/>
            <a:ext cx="3531000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خطأ</a:t>
            </a: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DFAFD3B-C0E2-42F4-86BB-73F191F241F2}"/>
              </a:ext>
            </a:extLst>
          </p:cNvPr>
          <p:cNvSpPr txBox="1"/>
          <p:nvPr/>
        </p:nvSpPr>
        <p:spPr>
          <a:xfrm>
            <a:off x="4877295" y="1085748"/>
            <a:ext cx="7021472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3600" dirty="0">
                <a:cs typeface="+mn-cs"/>
              </a:rPr>
              <a:t>صواب أم خطأ ؟</a:t>
            </a:r>
          </a:p>
          <a:p>
            <a:r>
              <a:rPr lang="ar-SA" sz="3200" dirty="0">
                <a:cs typeface="+mn-cs"/>
              </a:rPr>
              <a:t>بعض المخلوقات الحيَّة الدَّقيقة مثل الفيروسات والبكتيريا والفطريَّات تسبب الأمراض للإنسان، </a:t>
            </a:r>
          </a:p>
        </p:txBody>
      </p:sp>
    </p:spTree>
    <p:extLst>
      <p:ext uri="{BB962C8B-B14F-4D97-AF65-F5344CB8AC3E}">
        <p14:creationId xmlns:p14="http://schemas.microsoft.com/office/powerpoint/2010/main" val="35380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9" grpId="0" animBg="1"/>
      <p:bldP spid="31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0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F27B430-4BA9-4B27-985A-6BEA551BFD34}"/>
              </a:ext>
            </a:extLst>
          </p:cNvPr>
          <p:cNvSpPr txBox="1"/>
          <p:nvPr/>
        </p:nvSpPr>
        <p:spPr>
          <a:xfrm>
            <a:off x="5182256" y="1026855"/>
            <a:ext cx="665025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3200" dirty="0">
                <a:cs typeface="+mn-cs"/>
              </a:rPr>
              <a:t>صواب أم خطأ ؟</a:t>
            </a:r>
          </a:p>
          <a:p>
            <a:r>
              <a:rPr lang="ar-SA" sz="3200" dirty="0">
                <a:cs typeface="+mn-cs"/>
              </a:rPr>
              <a:t>يستدل على المرض بارتفاع درجة الحرارة أو احتقان الحلق و احمرار البشرة والعين أو الإسهال</a:t>
            </a:r>
          </a:p>
        </p:txBody>
      </p:sp>
      <p:sp>
        <p:nvSpPr>
          <p:cNvPr id="20" name="مستطيل: زوايا مستديرة 19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D1584AE-67F9-4E41-AED3-3F587E28B89C}"/>
              </a:ext>
            </a:extLst>
          </p:cNvPr>
          <p:cNvSpPr/>
          <p:nvPr/>
        </p:nvSpPr>
        <p:spPr>
          <a:xfrm>
            <a:off x="6670832" y="3486010"/>
            <a:ext cx="3446302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صواب </a:t>
            </a:r>
          </a:p>
        </p:txBody>
      </p:sp>
      <p:sp>
        <p:nvSpPr>
          <p:cNvPr id="21" name="مستطيل: زوايا مستديرة 20">
            <a:hlinkClick r:id="" action="ppaction://noaction">
              <a:snd r:embed="rId14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775F626F-784E-499D-A08D-FE863660D921}"/>
              </a:ext>
            </a:extLst>
          </p:cNvPr>
          <p:cNvSpPr/>
          <p:nvPr/>
        </p:nvSpPr>
        <p:spPr>
          <a:xfrm>
            <a:off x="6586134" y="4371874"/>
            <a:ext cx="3531000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خطأ</a:t>
            </a:r>
          </a:p>
        </p:txBody>
      </p:sp>
    </p:spTree>
    <p:extLst>
      <p:ext uri="{BB962C8B-B14F-4D97-AF65-F5344CB8AC3E}">
        <p14:creationId xmlns:p14="http://schemas.microsoft.com/office/powerpoint/2010/main" val="39606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18" grpId="0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B7EB0678-F243-440B-B165-2F0359D6B3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64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06F60804-28DD-4118-BB9C-539FE601184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C12E6F3-BBC5-41EA-8D3B-6AE289966EEC}"/>
              </a:ext>
            </a:extLst>
          </p:cNvPr>
          <p:cNvGrpSpPr/>
          <p:nvPr/>
        </p:nvGrpSpPr>
        <p:grpSpPr>
          <a:xfrm>
            <a:off x="3449577" y="327937"/>
            <a:ext cx="4829424" cy="5889681"/>
            <a:chOff x="5715699" y="430105"/>
            <a:chExt cx="4829424" cy="5889681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289DAE0D-D4F4-4F89-AD5A-7D5CF2C8E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6976" y="1175766"/>
              <a:ext cx="4346873" cy="5144020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938578BD-46BE-4990-BBBD-1B6D9AB57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57514" y="3466789"/>
              <a:ext cx="2145796" cy="1584963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4218BD97-CEB5-4A15-8532-07B4E9596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56666" y="430105"/>
              <a:ext cx="2406696" cy="1333371"/>
            </a:xfrm>
            <a:prstGeom prst="rect">
              <a:avLst/>
            </a:prstGeom>
          </p:spPr>
        </p:pic>
        <p:pic>
          <p:nvPicPr>
            <p:cNvPr id="24" name="صورة 23" descr="صورة تحتوي على صورة ظلية, غروب الشمس&#10;&#10;تم إنشاء الوصف تلقائياً">
              <a:extLst>
                <a:ext uri="{FF2B5EF4-FFF2-40B4-BE49-F238E27FC236}">
                  <a16:creationId xmlns:a16="http://schemas.microsoft.com/office/drawing/2014/main" id="{664D06D2-C024-403E-B90C-439740F6A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15699" y="1744995"/>
              <a:ext cx="4829424" cy="1699485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51F18FA3-6934-4280-B176-9FACC47473D5}"/>
                </a:ext>
              </a:extLst>
            </p:cNvPr>
            <p:cNvSpPr txBox="1"/>
            <p:nvPr/>
          </p:nvSpPr>
          <p:spPr>
            <a:xfrm>
              <a:off x="6117403" y="2044649"/>
              <a:ext cx="3750497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ln w="12700">
                    <a:noFill/>
                  </a:ln>
                  <a:solidFill>
                    <a:srgbClr val="FED7C2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هل تستطيع الوصول الى أعلى دور في البرج</a:t>
              </a:r>
              <a:endParaRPr lang="ar-EG" sz="3200" b="1" dirty="0">
                <a:ln w="12700">
                  <a:noFill/>
                </a:ln>
                <a:solidFill>
                  <a:srgbClr val="FED7C2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4FA5406C-11D8-4629-912A-B5E603CF7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24863" y="4090361"/>
              <a:ext cx="800403" cy="961391"/>
            </a:xfrm>
            <a:prstGeom prst="rect">
              <a:avLst/>
            </a:prstGeom>
          </p:spPr>
        </p:pic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24615D49-CC76-4033-99FE-D44A84BCF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02626" y="3665424"/>
              <a:ext cx="826010" cy="1411227"/>
            </a:xfrm>
            <a:prstGeom prst="rect">
              <a:avLst/>
            </a:pr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6D6FD9E9-F221-4338-A98E-2071B9F27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8000000">
              <a:off x="8385086" y="4608725"/>
              <a:ext cx="393193" cy="530353"/>
            </a:xfrm>
            <a:prstGeom prst="rect">
              <a:avLst/>
            </a:prstGeom>
          </p:spPr>
        </p:pic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8C82195B-F706-4BD3-8B67-D016F3BE8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632733">
              <a:off x="7986831" y="4495460"/>
              <a:ext cx="393193" cy="530353"/>
            </a:xfrm>
            <a:prstGeom prst="rect">
              <a:avLst/>
            </a:pr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7A3704B8-83F7-4F3C-88B5-DB5D2D13E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632733">
              <a:off x="8254980" y="4739715"/>
              <a:ext cx="393193" cy="530353"/>
            </a:xfrm>
            <a:prstGeom prst="rect">
              <a:avLst/>
            </a:prstGeom>
          </p:spPr>
        </p:pic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FA7232CB-F619-4FAB-868D-B77420DBF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4550352">
              <a:off x="7824487" y="4732463"/>
              <a:ext cx="393193" cy="530353"/>
            </a:xfrm>
            <a:prstGeom prst="rect">
              <a:avLst/>
            </a:prstGeom>
          </p:spPr>
        </p:pic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1DD7777E-2F89-4A31-9157-6EAD3B9B8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4021052">
              <a:off x="8712121" y="4696837"/>
              <a:ext cx="393193" cy="530353"/>
            </a:xfrm>
            <a:prstGeom prst="rect">
              <a:avLst/>
            </a:prstGeom>
          </p:spPr>
        </p:pic>
      </p:grpSp>
      <p:sp>
        <p:nvSpPr>
          <p:cNvPr id="2" name="مستطيل: زوايا مستديرة 1">
            <a:hlinkClick r:id="" action="ppaction://hlinkshowjump?jump=nextslide">
              <a:snd r:embed="rId14" name="arrow.wav"/>
            </a:hlinkClick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D69B509E-CC84-4080-A331-AD79BEE6A837}"/>
              </a:ext>
            </a:extLst>
          </p:cNvPr>
          <p:cNvSpPr/>
          <p:nvPr/>
        </p:nvSpPr>
        <p:spPr>
          <a:xfrm>
            <a:off x="5057635" y="5340562"/>
            <a:ext cx="1584960" cy="539552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ar-SA" sz="2000" b="1" dirty="0">
                <a:solidFill>
                  <a:srgbClr val="005268"/>
                </a:solidFill>
                <a:latin typeface="+mj-lt"/>
                <a:ea typeface="Harmattan" panose="01000503000000020003" pitchFamily="2" charset="-78"/>
              </a:rPr>
              <a:t>ابدأ</a:t>
            </a:r>
            <a:endParaRPr lang="ar-EG" sz="2000" b="1" dirty="0">
              <a:solidFill>
                <a:srgbClr val="005268"/>
              </a:solidFill>
              <a:latin typeface="+mj-lt"/>
              <a:ea typeface="Harmattan" panose="01000503000000020003" pitchFamily="2" charset="-78"/>
            </a:endParaRPr>
          </a:p>
        </p:txBody>
      </p:sp>
      <p:pic>
        <p:nvPicPr>
          <p:cNvPr id="123" name="صورة 122">
            <a:extLst>
              <a:ext uri="{FF2B5EF4-FFF2-40B4-BE49-F238E27FC236}">
                <a16:creationId xmlns:a16="http://schemas.microsoft.com/office/drawing/2014/main" id="{A97CC095-E5F0-43C5-9F10-F1BDCFDD50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18123" y="6001745"/>
            <a:ext cx="1032278" cy="309897"/>
          </a:xfrm>
          <a:prstGeom prst="rect">
            <a:avLst/>
          </a:prstGeom>
        </p:spPr>
      </p:pic>
      <p:pic>
        <p:nvPicPr>
          <p:cNvPr id="124" name="صورة 123">
            <a:extLst>
              <a:ext uri="{FF2B5EF4-FFF2-40B4-BE49-F238E27FC236}">
                <a16:creationId xmlns:a16="http://schemas.microsoft.com/office/drawing/2014/main" id="{5CC9FFCB-C5C0-46FF-97AE-26784EAD9A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57586" y="6032734"/>
            <a:ext cx="944584" cy="23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8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B73F2AC7-ACAE-41B8-BD51-DFE0177F6B3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8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7C285EB9-9849-4DCF-B7EC-469177874C3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7" name="مجموعة 66">
            <a:extLst>
              <a:ext uri="{FF2B5EF4-FFF2-40B4-BE49-F238E27FC236}">
                <a16:creationId xmlns:a16="http://schemas.microsoft.com/office/drawing/2014/main" id="{A0A7BC4D-902B-4879-9E69-B2F8A73734F5}"/>
              </a:ext>
            </a:extLst>
          </p:cNvPr>
          <p:cNvGrpSpPr/>
          <p:nvPr/>
        </p:nvGrpSpPr>
        <p:grpSpPr>
          <a:xfrm>
            <a:off x="6181066" y="408672"/>
            <a:ext cx="4764593" cy="3619623"/>
            <a:chOff x="6465098" y="1174318"/>
            <a:chExt cx="5073027" cy="3766075"/>
          </a:xfrm>
        </p:grpSpPr>
        <p:grpSp>
          <p:nvGrpSpPr>
            <p:cNvPr id="64" name="مجموعة 63">
              <a:extLst>
                <a:ext uri="{FF2B5EF4-FFF2-40B4-BE49-F238E27FC236}">
                  <a16:creationId xmlns:a16="http://schemas.microsoft.com/office/drawing/2014/main" id="{34BC70ED-A94E-4B48-A39E-B2622EA6156F}"/>
                </a:ext>
              </a:extLst>
            </p:cNvPr>
            <p:cNvGrpSpPr/>
            <p:nvPr/>
          </p:nvGrpSpPr>
          <p:grpSpPr>
            <a:xfrm>
              <a:off x="6465098" y="2519510"/>
              <a:ext cx="5073027" cy="2420883"/>
              <a:chOff x="6465098" y="2519510"/>
              <a:chExt cx="5073027" cy="2420883"/>
            </a:xfrm>
          </p:grpSpPr>
          <p:pic>
            <p:nvPicPr>
              <p:cNvPr id="59" name="صورة 58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450084CD-F73E-4F80-A573-9BF69767CF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65098" y="3155183"/>
                <a:ext cx="5073027" cy="1785210"/>
              </a:xfrm>
              <a:prstGeom prst="rect">
                <a:avLst/>
              </a:prstGeom>
            </p:spPr>
          </p:pic>
          <p:pic>
            <p:nvPicPr>
              <p:cNvPr id="39" name="صورة 38">
                <a:extLst>
                  <a:ext uri="{FF2B5EF4-FFF2-40B4-BE49-F238E27FC236}">
                    <a16:creationId xmlns:a16="http://schemas.microsoft.com/office/drawing/2014/main" id="{04F13ED2-8878-4C35-9A28-E11AC407FF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28880" y="2519510"/>
                <a:ext cx="2341149" cy="1729258"/>
              </a:xfrm>
              <a:prstGeom prst="rect">
                <a:avLst/>
              </a:prstGeom>
            </p:spPr>
          </p:pic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6979BCEF-3E09-4BD0-971C-E72025380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05396" y="2722056"/>
                <a:ext cx="2145796" cy="1584963"/>
              </a:xfrm>
              <a:prstGeom prst="rect">
                <a:avLst/>
              </a:prstGeom>
            </p:spPr>
          </p:pic>
          <p:pic>
            <p:nvPicPr>
              <p:cNvPr id="11" name="صورة 10">
                <a:extLst>
                  <a:ext uri="{FF2B5EF4-FFF2-40B4-BE49-F238E27FC236}">
                    <a16:creationId xmlns:a16="http://schemas.microsoft.com/office/drawing/2014/main" id="{08CCDAAA-7D43-4745-B5F5-99363EB5F8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88607" y="2826096"/>
                <a:ext cx="826010" cy="1411227"/>
              </a:xfrm>
              <a:prstGeom prst="rect">
                <a:avLst/>
              </a:prstGeom>
            </p:spPr>
          </p:pic>
          <p:pic>
            <p:nvPicPr>
              <p:cNvPr id="12" name="صورة 11">
                <a:extLst>
                  <a:ext uri="{FF2B5EF4-FFF2-40B4-BE49-F238E27FC236}">
                    <a16:creationId xmlns:a16="http://schemas.microsoft.com/office/drawing/2014/main" id="{7B79F59A-DA05-43CC-B2FB-2E6A7E2918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8000000">
                <a:off x="8984081" y="373513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3" name="صورة 12">
                <a:extLst>
                  <a:ext uri="{FF2B5EF4-FFF2-40B4-BE49-F238E27FC236}">
                    <a16:creationId xmlns:a16="http://schemas.microsoft.com/office/drawing/2014/main" id="{4D77AD7F-2132-4222-9E77-608A8D82E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632733">
                <a:off x="8585826" y="3621872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4" name="صورة 13">
                <a:extLst>
                  <a:ext uri="{FF2B5EF4-FFF2-40B4-BE49-F238E27FC236}">
                    <a16:creationId xmlns:a16="http://schemas.microsoft.com/office/drawing/2014/main" id="{3CE57F3B-D06C-467C-A4C4-92F8E0D4D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632733">
                <a:off x="8853975" y="386612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5" name="صورة 14">
                <a:extLst>
                  <a:ext uri="{FF2B5EF4-FFF2-40B4-BE49-F238E27FC236}">
                    <a16:creationId xmlns:a16="http://schemas.microsoft.com/office/drawing/2014/main" id="{76ECEFE8-CE19-4DA4-ABFF-3EB0FC5E8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4550352">
                <a:off x="8423482" y="3858875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6" name="صورة 15">
                <a:extLst>
                  <a:ext uri="{FF2B5EF4-FFF2-40B4-BE49-F238E27FC236}">
                    <a16:creationId xmlns:a16="http://schemas.microsoft.com/office/drawing/2014/main" id="{9F457C30-9C7A-4910-8892-0EF4E68D2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4021052">
                <a:off x="9311116" y="3823249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3334F708-B567-4181-AC9B-5F43FBA08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981890">
                <a:off x="9625234" y="2828111"/>
                <a:ext cx="1152146" cy="2051308"/>
              </a:xfrm>
              <a:prstGeom prst="rect">
                <a:avLst/>
              </a:prstGeom>
            </p:spPr>
          </p:pic>
          <p:pic>
            <p:nvPicPr>
              <p:cNvPr id="45" name="صورة 44">
                <a:extLst>
                  <a:ext uri="{FF2B5EF4-FFF2-40B4-BE49-F238E27FC236}">
                    <a16:creationId xmlns:a16="http://schemas.microsoft.com/office/drawing/2014/main" id="{5B460325-D368-4C8F-BC32-81EA11646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1396276">
                <a:off x="8338339" y="3621872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6" name="صورة 45">
                <a:extLst>
                  <a:ext uri="{FF2B5EF4-FFF2-40B4-BE49-F238E27FC236}">
                    <a16:creationId xmlns:a16="http://schemas.microsoft.com/office/drawing/2014/main" id="{11CEAC37-4CA2-416E-B95A-498DF3707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057085">
                <a:off x="8098666" y="37946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7" name="صورة 46">
                <a:extLst>
                  <a:ext uri="{FF2B5EF4-FFF2-40B4-BE49-F238E27FC236}">
                    <a16:creationId xmlns:a16="http://schemas.microsoft.com/office/drawing/2014/main" id="{0B1F9637-1A26-48E2-BB83-97AF30BC1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7280002">
                <a:off x="7815963" y="37946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8" name="صورة 47">
                <a:extLst>
                  <a:ext uri="{FF2B5EF4-FFF2-40B4-BE49-F238E27FC236}">
                    <a16:creationId xmlns:a16="http://schemas.microsoft.com/office/drawing/2014/main" id="{F28CA2D8-BD7C-4CD6-A08C-6CA61E9A0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7280002">
                <a:off x="7541827" y="393788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9" name="صورة 48">
                <a:extLst>
                  <a:ext uri="{FF2B5EF4-FFF2-40B4-BE49-F238E27FC236}">
                    <a16:creationId xmlns:a16="http://schemas.microsoft.com/office/drawing/2014/main" id="{BB1A562B-A523-48D3-BA13-D2249EBDF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1172969">
                <a:off x="7703434" y="39607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0" name="صورة 49">
                <a:extLst>
                  <a:ext uri="{FF2B5EF4-FFF2-40B4-BE49-F238E27FC236}">
                    <a16:creationId xmlns:a16="http://schemas.microsoft.com/office/drawing/2014/main" id="{78DB10ED-DCE7-41DC-8B45-33F8C363B5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4405073">
                <a:off x="8574834" y="400126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1" name="صورة 50">
                <a:extLst>
                  <a:ext uri="{FF2B5EF4-FFF2-40B4-BE49-F238E27FC236}">
                    <a16:creationId xmlns:a16="http://schemas.microsoft.com/office/drawing/2014/main" id="{DCEA2C6E-7A75-4E54-BE9A-3747BC2775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8188924">
                <a:off x="9691498" y="3959998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2" name="صورة 51">
                <a:extLst>
                  <a:ext uri="{FF2B5EF4-FFF2-40B4-BE49-F238E27FC236}">
                    <a16:creationId xmlns:a16="http://schemas.microsoft.com/office/drawing/2014/main" id="{0535BA37-4CF9-4EDD-9F99-21A502184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4405073">
                <a:off x="8132733" y="401551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81293606-69EA-4266-85AF-8537632BD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09463" y="2564341"/>
                <a:ext cx="839746" cy="1154023"/>
              </a:xfrm>
              <a:prstGeom prst="rect">
                <a:avLst/>
              </a:prstGeom>
            </p:spPr>
          </p:pic>
        </p:grpSp>
        <p:pic>
          <p:nvPicPr>
            <p:cNvPr id="66" name="صورة 65">
              <a:extLst>
                <a:ext uri="{FF2B5EF4-FFF2-40B4-BE49-F238E27FC236}">
                  <a16:creationId xmlns:a16="http://schemas.microsoft.com/office/drawing/2014/main" id="{09E15049-BE51-48F7-8897-C7152EBDF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50994">
              <a:off x="8417506" y="1174318"/>
              <a:ext cx="2877318" cy="1594107"/>
            </a:xfrm>
            <a:prstGeom prst="rect">
              <a:avLst/>
            </a:prstGeom>
          </p:spPr>
        </p:pic>
      </p:grpSp>
      <p:sp>
        <p:nvSpPr>
          <p:cNvPr id="74" name="مربع نص 73">
            <a:extLst>
              <a:ext uri="{FF2B5EF4-FFF2-40B4-BE49-F238E27FC236}">
                <a16:creationId xmlns:a16="http://schemas.microsoft.com/office/drawing/2014/main" id="{DC885BD8-9C50-48AC-900E-5BDFEBCF9017}"/>
              </a:ext>
            </a:extLst>
          </p:cNvPr>
          <p:cNvSpPr txBox="1"/>
          <p:nvPr/>
        </p:nvSpPr>
        <p:spPr>
          <a:xfrm>
            <a:off x="6674473" y="3867891"/>
            <a:ext cx="398554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4000" b="1" dirty="0">
                <a:solidFill>
                  <a:srgbClr val="C91131"/>
                </a:solidFill>
              </a:rPr>
              <a:t>شكرا لكـــم</a:t>
            </a:r>
            <a:endParaRPr lang="ar-EG" sz="4000" b="1" dirty="0">
              <a:solidFill>
                <a:srgbClr val="C91131"/>
              </a:solidFill>
            </a:endParaRPr>
          </a:p>
        </p:txBody>
      </p:sp>
      <p:pic>
        <p:nvPicPr>
          <p:cNvPr id="63" name="صورة 62">
            <a:hlinkClick r:id="" action="ppaction://hlinkshowjump?jump=endshow" highlightClick="1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220EA72E-4B16-419D-B661-7138B11FD7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41" name="مربع نص 40">
            <a:extLst>
              <a:ext uri="{FF2B5EF4-FFF2-40B4-BE49-F238E27FC236}">
                <a16:creationId xmlns:a16="http://schemas.microsoft.com/office/drawing/2014/main" id="{D8FAEE5A-C1C2-411D-849B-901BAD623BCF}"/>
              </a:ext>
            </a:extLst>
          </p:cNvPr>
          <p:cNvSpPr txBox="1"/>
          <p:nvPr/>
        </p:nvSpPr>
        <p:spPr>
          <a:xfrm>
            <a:off x="6096000" y="4260910"/>
            <a:ext cx="5469434" cy="206210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مادة العلوم الصف الرابع </a:t>
            </a:r>
          </a:p>
          <a:p>
            <a:pPr algn="ctr"/>
            <a:r>
              <a:rPr lang="ar-SA" sz="3200" b="1" dirty="0"/>
              <a:t>الفصل الدراسي الثاني</a:t>
            </a:r>
          </a:p>
          <a:p>
            <a:pPr algn="ctr"/>
            <a:endParaRPr lang="ar-SA" sz="3200" b="1" dirty="0"/>
          </a:p>
          <a:p>
            <a:pPr algn="ctr"/>
            <a:endParaRPr lang="ar-SA" sz="3200" b="1" dirty="0"/>
          </a:p>
        </p:txBody>
      </p:sp>
      <p:sp>
        <p:nvSpPr>
          <p:cNvPr id="43" name="مربع نص 46">
            <a:extLst>
              <a:ext uri="{FF2B5EF4-FFF2-40B4-BE49-F238E27FC236}">
                <a16:creationId xmlns:a16="http://schemas.microsoft.com/office/drawing/2014/main" id="{AFC10D03-2611-4CFD-86C3-7DDF08CA6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697" y="6356651"/>
            <a:ext cx="2567326" cy="330751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1000"/>
            </a:schemeClr>
          </a:solidFill>
          <a:ln w="381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ar-SA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https://t.me/s/presentationyosef</a:t>
            </a:r>
            <a:endParaRPr kumimoji="0" lang="en-US" altLang="ar-SA" sz="1600" b="1" i="0" u="none" strike="noStrike" cap="none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4" name="مربع نص 46">
            <a:extLst>
              <a:ext uri="{FF2B5EF4-FFF2-40B4-BE49-F238E27FC236}">
                <a16:creationId xmlns:a16="http://schemas.microsoft.com/office/drawing/2014/main" id="{F4CA44A0-481D-4339-AF69-0AB27D535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697" y="5967845"/>
            <a:ext cx="2567326" cy="292443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1000"/>
            </a:schemeClr>
          </a:solidFill>
          <a:ln w="381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برزنتيشن العلوم للمرحلة الابتدائية </a:t>
            </a:r>
            <a:endParaRPr kumimoji="0" lang="en-US" altLang="ar-SA" sz="1400" b="1" i="0" u="none" strike="noStrike" cap="none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44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3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74" grpId="0"/>
      <p:bldP spid="41" grpId="0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ixkit-forest-birds-chirp-ambiance-69">
            <a:hlinkClick r:id="" action="ppaction://media"/>
            <a:extLst>
              <a:ext uri="{FF2B5EF4-FFF2-40B4-BE49-F238E27FC236}">
                <a16:creationId xmlns:a16="http://schemas.microsoft.com/office/drawing/2014/main" id="{2C209893-BCA0-4B10-B5B0-99F1219CC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7" y="-1588829"/>
            <a:ext cx="487363" cy="487363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4497EA0-AD5E-4EEB-95D2-7DFD78AE5B7B}"/>
              </a:ext>
            </a:extLst>
          </p:cNvPr>
          <p:cNvSpPr txBox="1"/>
          <p:nvPr/>
        </p:nvSpPr>
        <p:spPr>
          <a:xfrm>
            <a:off x="0" y="22025"/>
            <a:ext cx="12192000" cy="14318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91165F1-A96D-4F6F-BC5D-D0B11512A774}"/>
              </a:ext>
            </a:extLst>
          </p:cNvPr>
          <p:cNvSpPr/>
          <p:nvPr/>
        </p:nvSpPr>
        <p:spPr>
          <a:xfrm>
            <a:off x="-2" y="-22025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b="1" dirty="0">
              <a:solidFill>
                <a:schemeClr val="tx1"/>
              </a:solidFill>
            </a:endParaRPr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2F0966E2-99A2-43A6-A5D7-65F76A2A9BBB}"/>
              </a:ext>
            </a:extLst>
          </p:cNvPr>
          <p:cNvGrpSpPr/>
          <p:nvPr/>
        </p:nvGrpSpPr>
        <p:grpSpPr>
          <a:xfrm>
            <a:off x="2611884" y="2175715"/>
            <a:ext cx="7060753" cy="2597668"/>
            <a:chOff x="1214851" y="-607492"/>
            <a:chExt cx="4829424" cy="1699485"/>
          </a:xfrm>
        </p:grpSpPr>
        <p:pic>
          <p:nvPicPr>
            <p:cNvPr id="23" name="صورة 22" descr="صورة تحتوي على صورة ظلية, غروب الشمس&#10;&#10;تم إنشاء الوصف تلقائياً">
              <a:extLst>
                <a:ext uri="{FF2B5EF4-FFF2-40B4-BE49-F238E27FC236}">
                  <a16:creationId xmlns:a16="http://schemas.microsoft.com/office/drawing/2014/main" id="{47095822-5923-44E1-84D9-CF961E8B9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4851" y="-607492"/>
              <a:ext cx="4829424" cy="1699485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B61CD4EC-FB55-41E8-8508-F0ACE81F2647}"/>
                </a:ext>
              </a:extLst>
            </p:cNvPr>
            <p:cNvSpPr txBox="1"/>
            <p:nvPr/>
          </p:nvSpPr>
          <p:spPr>
            <a:xfrm>
              <a:off x="1491846" y="-89587"/>
              <a:ext cx="4489145" cy="54366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800" b="1" dirty="0">
                  <a:ln w="12700">
                    <a:noFill/>
                  </a:ln>
                  <a:solidFill>
                    <a:srgbClr val="FED7C2"/>
                  </a:solidFill>
                  <a:latin typeface="+mj-lt"/>
                  <a:ea typeface="Harmattan" panose="01000503000000020003" pitchFamily="2" charset="-78"/>
                </a:rPr>
                <a:t>الى اللقاء في الحصة القادمة </a:t>
              </a:r>
              <a:endParaRPr lang="ar-EG" sz="4800" b="1" dirty="0">
                <a:ln w="12700">
                  <a:noFill/>
                </a:ln>
                <a:solidFill>
                  <a:srgbClr val="FED7C2"/>
                </a:solidFill>
                <a:latin typeface="+mj-lt"/>
                <a:ea typeface="Harmattan" panose="01000503000000020003" pitchFamily="2" charset="-78"/>
              </a:endParaRPr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id="{439BAFEA-8FBE-4FAB-9109-1D783926B2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r="-160"/>
          <a:stretch/>
        </p:blipFill>
        <p:spPr>
          <a:xfrm>
            <a:off x="178182" y="111816"/>
            <a:ext cx="2255520" cy="122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317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ixkit-forest-birds-chirp-ambiance-69">
            <a:hlinkClick r:id="" action="ppaction://media"/>
            <a:extLst>
              <a:ext uri="{FF2B5EF4-FFF2-40B4-BE49-F238E27FC236}">
                <a16:creationId xmlns:a16="http://schemas.microsoft.com/office/drawing/2014/main" id="{2C209893-BCA0-4B10-B5B0-99F1219CC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7" y="-1588829"/>
            <a:ext cx="487363" cy="487363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4497EA0-AD5E-4EEB-95D2-7DFD78AE5B7B}"/>
              </a:ext>
            </a:extLst>
          </p:cNvPr>
          <p:cNvSpPr txBox="1"/>
          <p:nvPr/>
        </p:nvSpPr>
        <p:spPr>
          <a:xfrm>
            <a:off x="0" y="22025"/>
            <a:ext cx="12192000" cy="14318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91165F1-A96D-4F6F-BC5D-D0B11512A774}"/>
              </a:ext>
            </a:extLst>
          </p:cNvPr>
          <p:cNvSpPr/>
          <p:nvPr/>
        </p:nvSpPr>
        <p:spPr>
          <a:xfrm>
            <a:off x="-2" y="-22025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b="1" dirty="0">
              <a:solidFill>
                <a:schemeClr val="tx1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439BAFEA-8FBE-4FAB-9109-1D783926B2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r="-160"/>
          <a:stretch/>
        </p:blipFill>
        <p:spPr>
          <a:xfrm>
            <a:off x="178182" y="111816"/>
            <a:ext cx="2255520" cy="1223287"/>
          </a:xfrm>
          <a:prstGeom prst="rect">
            <a:avLst/>
          </a:prstGeom>
        </p:spPr>
      </p:pic>
      <p:sp>
        <p:nvSpPr>
          <p:cNvPr id="9" name="مربع نص 46">
            <a:extLst>
              <a:ext uri="{FF2B5EF4-FFF2-40B4-BE49-F238E27FC236}">
                <a16:creationId xmlns:a16="http://schemas.microsoft.com/office/drawing/2014/main" id="{7E857B35-8544-434C-B9F1-ADC294F9B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80" y="3874491"/>
            <a:ext cx="5456419" cy="60039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32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أ. يوسف سليمان البلوي  </a:t>
            </a:r>
            <a:endParaRPr kumimoji="0" lang="en-US" altLang="ar-SA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ربع نص 46">
            <a:extLst>
              <a:ext uri="{FF2B5EF4-FFF2-40B4-BE49-F238E27FC236}">
                <a16:creationId xmlns:a16="http://schemas.microsoft.com/office/drawing/2014/main" id="{880B1EC4-8C51-4BB2-A318-E8FB59E52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81" y="3169800"/>
            <a:ext cx="5456419" cy="60039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ar-SA" sz="32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https://t.me/s/presentationyosef</a:t>
            </a:r>
            <a:endParaRPr kumimoji="0" lang="en-US" altLang="ar-SA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ربع نص 46">
            <a:extLst>
              <a:ext uri="{FF2B5EF4-FFF2-40B4-BE49-F238E27FC236}">
                <a16:creationId xmlns:a16="http://schemas.microsoft.com/office/drawing/2014/main" id="{54B96F80-4477-4613-A4FF-F7BF1EA5E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81" y="2494854"/>
            <a:ext cx="5456419" cy="60039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برزنتيشن العلوم للمرحلة الابتدائية </a:t>
            </a:r>
            <a:endParaRPr kumimoji="0" lang="en-US" altLang="ar-SA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9030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317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199B8AAC-5F1B-4EA7-9E1E-89C57F81F6D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444" end="8195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8F54535-A8DD-4296-A7EF-4F606FBBC34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9113F665-EE3B-41C4-AA44-E8F7CFB57577}"/>
              </a:ext>
            </a:extLst>
          </p:cNvPr>
          <p:cNvGrpSpPr/>
          <p:nvPr/>
        </p:nvGrpSpPr>
        <p:grpSpPr>
          <a:xfrm>
            <a:off x="4893010" y="-8134"/>
            <a:ext cx="7005757" cy="6688761"/>
            <a:chOff x="5089785" y="17266"/>
            <a:chExt cx="7005757" cy="6688761"/>
          </a:xfrm>
        </p:grpSpPr>
        <p:pic>
          <p:nvPicPr>
            <p:cNvPr id="17" name="صورة 16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800E34D6-6F36-4E8D-99CD-0E5159FE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9785" y="151972"/>
              <a:ext cx="7005757" cy="6554055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C199FA30-E09C-483C-928D-C84B7F983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81084" y="17266"/>
              <a:ext cx="1019847" cy="997383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D56E001-7940-4A20-89AE-ABAD478C1082}"/>
              </a:ext>
            </a:extLst>
          </p:cNvPr>
          <p:cNvSpPr txBox="1"/>
          <p:nvPr/>
        </p:nvSpPr>
        <p:spPr>
          <a:xfrm>
            <a:off x="5261114" y="944511"/>
            <a:ext cx="650681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حالة غير طبيعية تؤثر سلبًا على جسم المخلوق الحي هي :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8504244-FA1D-41CD-9F44-1DF2C069BADC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7774CC40-D7CF-4957-B936-57CC6BD9C79C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7" name="صورة 26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56357106-A5FE-43C0-AD21-B6B704729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2BE409A9-20B0-4388-8FEE-B284EA0D84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30" name="صورة 29">
                <a:extLst>
                  <a:ext uri="{FF2B5EF4-FFF2-40B4-BE49-F238E27FC236}">
                    <a16:creationId xmlns:a16="http://schemas.microsoft.com/office/drawing/2014/main" id="{102AE85A-2A83-484C-809D-6DC88C9660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A921947-1978-40D6-B9BE-1199726F9A43}"/>
                </a:ext>
              </a:extLst>
            </p:cNvPr>
            <p:cNvSpPr txBox="1"/>
            <p:nvPr/>
          </p:nvSpPr>
          <p:spPr>
            <a:xfrm>
              <a:off x="6075205" y="511018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31" name="مستطيل: زوايا مستديرة 30">
            <a:hlinkClick r:id="" action="ppaction://hlinkshowjump?jump=nextslide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8C99EBA-68C8-4642-A146-5D296AE718B7}"/>
              </a:ext>
            </a:extLst>
          </p:cNvPr>
          <p:cNvSpPr/>
          <p:nvPr/>
        </p:nvSpPr>
        <p:spPr>
          <a:xfrm>
            <a:off x="6700006" y="2949265"/>
            <a:ext cx="3391763" cy="79168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6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المرض</a:t>
            </a:r>
          </a:p>
        </p:txBody>
      </p:sp>
      <p:sp>
        <p:nvSpPr>
          <p:cNvPr id="33" name="مستطيل: زوايا مستديرة 32">
            <a:hlinkClick r:id="" action="ppaction://noaction">
              <a:snd r:embed="rId12" name="hammer.wav"/>
            </a:hlinkClick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BC365A4A-58E3-4D92-B0BA-AA60E3D8EC01}"/>
              </a:ext>
            </a:extLst>
          </p:cNvPr>
          <p:cNvSpPr/>
          <p:nvPr/>
        </p:nvSpPr>
        <p:spPr>
          <a:xfrm>
            <a:off x="6700007" y="3952590"/>
            <a:ext cx="3391763" cy="79168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600" b="1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المناعة</a:t>
            </a:r>
            <a:endParaRPr lang="ar-SA" sz="36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</a:endParaRPr>
          </a:p>
        </p:txBody>
      </p:sp>
      <p:sp>
        <p:nvSpPr>
          <p:cNvPr id="35" name="مستطيل: زوايا مستديرة 34">
            <a:hlinkClick r:id="" action="ppaction://noaction">
              <a:snd r:embed="rId12" name="hammer.wav"/>
            </a:hlinkClick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CFDF3E25-2DDA-4893-9C8B-BB339D01FC1B}"/>
              </a:ext>
            </a:extLst>
          </p:cNvPr>
          <p:cNvSpPr/>
          <p:nvPr/>
        </p:nvSpPr>
        <p:spPr>
          <a:xfrm>
            <a:off x="6700007" y="4965736"/>
            <a:ext cx="3391763" cy="79168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600" b="1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الصحة</a:t>
            </a:r>
            <a:endParaRPr lang="ar-SA" sz="2400" b="1" dirty="0"/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52059BD9-84D6-4789-BD4F-0E4A289758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233" y="284561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528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4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4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4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2" grpId="0"/>
      <p:bldP spid="31" grpId="0" animBg="1"/>
      <p:bldP spid="33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897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018861" y="1014339"/>
            <a:ext cx="6743671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400" dirty="0">
                <a:cs typeface="+mn-cs"/>
              </a:rPr>
              <a:t>سبب وجود غرف عزل لبعض المرضى في المستشفيات :</a:t>
            </a:r>
            <a:endParaRPr lang="ar-EG" sz="4400" dirty="0">
              <a:cs typeface="+mn-cs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694816" y="2945200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000" b="1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للحد من انتقال المرض المعدي</a:t>
            </a:r>
            <a:endParaRPr lang="ar-EG" sz="20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3998589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000" b="1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لراحة المريض المصاب بمرض معدي</a:t>
            </a:r>
            <a:endParaRPr lang="ar-EG" sz="20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519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000" b="1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لمنع انتقال الأمراض غير المعدية</a:t>
            </a:r>
            <a:endParaRPr lang="ar-EG" sz="20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5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865020" y="977178"/>
            <a:ext cx="5061733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400" dirty="0">
                <a:cs typeface="+mn-cs"/>
              </a:rPr>
              <a:t> مرض غير معد يحدث بسبب نقص الحديد :</a:t>
            </a: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grpSp>
        <p:nvGrpSpPr>
          <p:cNvPr id="45" name="مجموعة 44">
            <a:extLst>
              <a:ext uri="{FF2B5EF4-FFF2-40B4-BE49-F238E27FC236}">
                <a16:creationId xmlns:a16="http://schemas.microsoft.com/office/drawing/2014/main" id="{E9EBE9ED-53DF-439A-A896-A8190516F274}"/>
              </a:ext>
            </a:extLst>
          </p:cNvPr>
          <p:cNvGrpSpPr/>
          <p:nvPr/>
        </p:nvGrpSpPr>
        <p:grpSpPr>
          <a:xfrm>
            <a:off x="495606" y="5266478"/>
            <a:ext cx="4090760" cy="1439549"/>
            <a:chOff x="5581406" y="343562"/>
            <a:chExt cx="4763407" cy="1676254"/>
          </a:xfrm>
        </p:grpSpPr>
        <p:grpSp>
          <p:nvGrpSpPr>
            <p:cNvPr id="46" name="مجموعة 45">
              <a:extLst>
                <a:ext uri="{FF2B5EF4-FFF2-40B4-BE49-F238E27FC236}">
                  <a16:creationId xmlns:a16="http://schemas.microsoft.com/office/drawing/2014/main" id="{F6A607D8-B703-4BC3-BA59-5D9D10CC2934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48" name="صورة 47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5B98C6F3-DA4D-4844-AD54-860FDCA8A3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49" name="صورة 48">
                <a:extLst>
                  <a:ext uri="{FF2B5EF4-FFF2-40B4-BE49-F238E27FC236}">
                    <a16:creationId xmlns:a16="http://schemas.microsoft.com/office/drawing/2014/main" id="{DD0C7DD1-72E2-45E2-BB24-CBE765F5E1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50" name="صورة 49">
                <a:extLst>
                  <a:ext uri="{FF2B5EF4-FFF2-40B4-BE49-F238E27FC236}">
                    <a16:creationId xmlns:a16="http://schemas.microsoft.com/office/drawing/2014/main" id="{635ED647-EE24-45FF-9B17-9BCD14320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47" name="مربع نص 46">
              <a:extLst>
                <a:ext uri="{FF2B5EF4-FFF2-40B4-BE49-F238E27FC236}">
                  <a16:creationId xmlns:a16="http://schemas.microsoft.com/office/drawing/2014/main" id="{E18C6947-C292-4FF1-9CD0-3768EDC7FC76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51" name="مستطيل: زوايا مستديرة 50">
            <a:hlinkClick r:id="" action="ppaction://hlinkshowjump?jump=nextslide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A5319962-8F3B-4CAC-A2C3-0DF0C5E6463D}"/>
              </a:ext>
            </a:extLst>
          </p:cNvPr>
          <p:cNvSpPr/>
          <p:nvPr/>
        </p:nvSpPr>
        <p:spPr>
          <a:xfrm>
            <a:off x="6700004" y="3941831"/>
            <a:ext cx="339176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600" b="1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فقر الدم. </a:t>
            </a:r>
            <a:endParaRPr lang="ar-SA" sz="36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</a:endParaRPr>
          </a:p>
        </p:txBody>
      </p:sp>
      <p:sp>
        <p:nvSpPr>
          <p:cNvPr id="52" name="مستطيل: زوايا مستديرة 51">
            <a:hlinkClick r:id="" action="ppaction://noaction">
              <a:snd r:embed="rId14" name="hammer.wav"/>
            </a:hlinkClick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0A3E2AF7-2E8A-49EB-83C1-5AB6C100CFDA}"/>
              </a:ext>
            </a:extLst>
          </p:cNvPr>
          <p:cNvSpPr/>
          <p:nvPr/>
        </p:nvSpPr>
        <p:spPr>
          <a:xfrm>
            <a:off x="6700004" y="3027445"/>
            <a:ext cx="339176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600" b="1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الحساسية</a:t>
            </a:r>
            <a:endParaRPr lang="ar-SA" sz="36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</a:endParaRPr>
          </a:p>
        </p:txBody>
      </p:sp>
      <p:sp>
        <p:nvSpPr>
          <p:cNvPr id="53" name="مستطيل: زوايا مستديرة 52">
            <a:hlinkClick r:id="" action="ppaction://noaction">
              <a:snd r:embed="rId14" name="hammer.wav"/>
            </a:hlinkClick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465CDE20-B821-4C16-BD90-2AEC9E8EF778}"/>
              </a:ext>
            </a:extLst>
          </p:cNvPr>
          <p:cNvSpPr/>
          <p:nvPr/>
        </p:nvSpPr>
        <p:spPr>
          <a:xfrm>
            <a:off x="6700004" y="4888309"/>
            <a:ext cx="339176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600" b="1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السمنة</a:t>
            </a:r>
            <a:endParaRPr lang="ar-SA" sz="36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745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85BC94EC-8611-436A-B5AA-C04A72F3F6E3}"/>
              </a:ext>
            </a:extLst>
          </p:cNvPr>
          <p:cNvGrpSpPr/>
          <p:nvPr/>
        </p:nvGrpSpPr>
        <p:grpSpPr>
          <a:xfrm>
            <a:off x="509017" y="5346012"/>
            <a:ext cx="4090760" cy="1439549"/>
            <a:chOff x="5581406" y="343562"/>
            <a:chExt cx="4763407" cy="1676254"/>
          </a:xfrm>
        </p:grpSpPr>
        <p:grpSp>
          <p:nvGrpSpPr>
            <p:cNvPr id="37" name="مجموعة 36">
              <a:extLst>
                <a:ext uri="{FF2B5EF4-FFF2-40B4-BE49-F238E27FC236}">
                  <a16:creationId xmlns:a16="http://schemas.microsoft.com/office/drawing/2014/main" id="{4E6EE15B-2511-4930-8B47-A56017FB5B69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40" name="صورة 39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A889AAF2-9488-4CED-B446-8A8B497DE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42" name="صورة 41">
                <a:extLst>
                  <a:ext uri="{FF2B5EF4-FFF2-40B4-BE49-F238E27FC236}">
                    <a16:creationId xmlns:a16="http://schemas.microsoft.com/office/drawing/2014/main" id="{0AA63BD9-7957-497E-840A-1C685F7213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43" name="صورة 42">
                <a:extLst>
                  <a:ext uri="{FF2B5EF4-FFF2-40B4-BE49-F238E27FC236}">
                    <a16:creationId xmlns:a16="http://schemas.microsoft.com/office/drawing/2014/main" id="{F31495CE-7C40-4D08-9AED-EFF8431EEC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03BF598D-73B5-45C7-8B72-36A5D7748AE7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44" name="مستطيل: زوايا مستديرة 43">
            <a:hlinkClick r:id="" action="ppaction://hlinkshowjump?jump=nextslide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3674A027-63BA-4DDF-AE75-EB415F1B9ACA}"/>
              </a:ext>
            </a:extLst>
          </p:cNvPr>
          <p:cNvSpPr/>
          <p:nvPr/>
        </p:nvSpPr>
        <p:spPr>
          <a:xfrm>
            <a:off x="6700005" y="4777399"/>
            <a:ext cx="339176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القدم الرياضي</a:t>
            </a:r>
          </a:p>
        </p:txBody>
      </p:sp>
      <p:sp>
        <p:nvSpPr>
          <p:cNvPr id="45" name="مستطيل: زوايا مستديرة 44">
            <a:hlinkClick r:id="" action="ppaction://noaction">
              <a:snd r:embed="rId14" name="hammer.wav"/>
            </a:hlinkClick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3322A608-D9A5-4E33-B264-003EC370340E}"/>
              </a:ext>
            </a:extLst>
          </p:cNvPr>
          <p:cNvSpPr/>
          <p:nvPr/>
        </p:nvSpPr>
        <p:spPr>
          <a:xfrm>
            <a:off x="6700006" y="3838636"/>
            <a:ext cx="339176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الأنفلونزا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2113A62F-6905-420E-AEAC-5A1400E94375}"/>
              </a:ext>
            </a:extLst>
          </p:cNvPr>
          <p:cNvSpPr txBox="1"/>
          <p:nvPr/>
        </p:nvSpPr>
        <p:spPr>
          <a:xfrm>
            <a:off x="5912814" y="1192422"/>
            <a:ext cx="496614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cs typeface="+mn-cs"/>
              </a:rPr>
              <a:t>مرض يصيب القدم بسبب عدوى فطرية :</a:t>
            </a:r>
          </a:p>
        </p:txBody>
      </p:sp>
      <p:sp>
        <p:nvSpPr>
          <p:cNvPr id="47" name="مستطيل: زوايا مستديرة 46">
            <a:hlinkClick r:id="" action="ppaction://noaction">
              <a:snd r:embed="rId14" name="hammer.wav"/>
            </a:hlinkClick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0807EC5C-4577-47F5-9556-446D30B9EA9E}"/>
              </a:ext>
            </a:extLst>
          </p:cNvPr>
          <p:cNvSpPr/>
          <p:nvPr/>
        </p:nvSpPr>
        <p:spPr>
          <a:xfrm>
            <a:off x="6700005" y="2894980"/>
            <a:ext cx="339176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الكوليرا</a:t>
            </a:r>
            <a:endParaRPr lang="ar-SA" sz="32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5691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44" grpId="0" animBg="1"/>
      <p:bldP spid="45" grpId="0" animBg="1"/>
      <p:bldP spid="46" grpId="0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300870" y="1052745"/>
            <a:ext cx="610925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cs typeface="+mn-cs"/>
              </a:rPr>
              <a:t>مرض ينتج عن خلل في مستويات الأنسولين التي يفرزها البنكرياس :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89126" y="5293211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5924150" y="4171140"/>
            <a:ext cx="4943475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السكري </a:t>
            </a:r>
            <a:endParaRPr lang="ar-SA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5972175" y="3120977"/>
            <a:ext cx="4943475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السل </a:t>
            </a:r>
            <a:endParaRPr lang="ar-SA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5946710" y="5221303"/>
            <a:ext cx="4895450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الحساسية 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5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449948" y="987800"/>
            <a:ext cx="5888967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cs typeface="+mn-cs"/>
              </a:rPr>
              <a:t>العدوى الفيروسية التي تصيب الرئتين و الشعب الهوائية هو :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698551" y="5164286"/>
            <a:ext cx="3391764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600" b="1">
                <a:solidFill>
                  <a:srgbClr val="005268"/>
                </a:solidFill>
                <a:latin typeface="Tajawal Black" panose="00000500000000000000" pitchFamily="2" charset="-78"/>
              </a:rPr>
              <a:t>الانفلونزا </a:t>
            </a:r>
            <a:endParaRPr lang="ar-SA" sz="3600" b="1" dirty="0">
              <a:solidFill>
                <a:srgbClr val="005268"/>
              </a:solidFill>
              <a:latin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698553" y="3154465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600" b="1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قرحة المعدة </a:t>
            </a:r>
            <a:endParaRPr lang="ar-SA" sz="36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698551" y="4158669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600" b="1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الملاريا </a:t>
            </a:r>
            <a:endParaRPr lang="ar-SA" sz="36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5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0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208104" y="1111053"/>
            <a:ext cx="633453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3600" dirty="0">
                <a:cs typeface="+mn-cs"/>
              </a:rPr>
              <a:t>درجة الحرارة الطبيعية لجسم  الإنسان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24936" y="4126179"/>
            <a:ext cx="3362725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37  س</a:t>
            </a: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47496" y="3227512"/>
            <a:ext cx="3340165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27 س</a:t>
            </a: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47496" y="5076327"/>
            <a:ext cx="3340165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47 س</a:t>
            </a: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414</Words>
  <Application>Microsoft Office PowerPoint</Application>
  <PresentationFormat>شاشة عريضة</PresentationFormat>
  <Paragraphs>140</Paragraphs>
  <Slides>22</Slides>
  <Notes>22</Notes>
  <HiddenSlides>0</HiddenSlides>
  <MMClips>23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Sakkal Majalla</vt:lpstr>
      <vt:lpstr>Tajawal Black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أ. يوسف سليمان البلوي</dc:creator>
  <cp:keywords>أ. يوسف سليمان البلوي</cp:keywords>
  <cp:lastModifiedBy>يوسف البلوي</cp:lastModifiedBy>
  <cp:revision>18</cp:revision>
  <dcterms:created xsi:type="dcterms:W3CDTF">2021-10-05T10:07:15Z</dcterms:created>
  <dcterms:modified xsi:type="dcterms:W3CDTF">2022-12-14T21:01:06Z</dcterms:modified>
</cp:coreProperties>
</file>