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8" r:id="rId13"/>
    <p:sldId id="267" r:id="rId14"/>
    <p:sldId id="269" r:id="rId15"/>
    <p:sldId id="270" r:id="rId16"/>
    <p:sldId id="271" r:id="rId17"/>
    <p:sldId id="272" r:id="rId18"/>
    <p:sldId id="273" r:id="rId19"/>
    <p:sldId id="274" r:id="rId20"/>
    <p:sldId id="276" r:id="rId21"/>
    <p:sldId id="275" r:id="rId22"/>
    <p:sldId id="277" r:id="rId23"/>
    <p:sldId id="278" r:id="rId24"/>
    <p:sldId id="279" r:id="rId2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p:clrMru>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3" d="100"/>
          <a:sy n="63" d="100"/>
        </p:scale>
        <p:origin x="-100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BC552790-67DA-4360-8DA4-9FDD79FA59D5}" type="datetimeFigureOut">
              <a:rPr lang="ar-SA" smtClean="0"/>
              <a:pPr/>
              <a:t>03/11/35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FC927CD-EC1A-459B-B9F8-C811AD41E7F0}" type="slidenum">
              <a:rPr lang="ar-SA" smtClean="0"/>
              <a:pPr/>
              <a:t>‹#›</a:t>
            </a:fld>
            <a:endParaRPr lang="ar-SA"/>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BC552790-67DA-4360-8DA4-9FDD79FA59D5}" type="datetimeFigureOut">
              <a:rPr lang="ar-SA" smtClean="0"/>
              <a:pPr/>
              <a:t>03/11/35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FC927CD-EC1A-459B-B9F8-C811AD41E7F0}" type="slidenum">
              <a:rPr lang="ar-SA" smtClean="0"/>
              <a:pPr/>
              <a:t>‹#›</a:t>
            </a:fld>
            <a:endParaRPr lang="ar-SA"/>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BC552790-67DA-4360-8DA4-9FDD79FA59D5}" type="datetimeFigureOut">
              <a:rPr lang="ar-SA" smtClean="0"/>
              <a:pPr/>
              <a:t>03/11/35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FC927CD-EC1A-459B-B9F8-C811AD41E7F0}" type="slidenum">
              <a:rPr lang="ar-SA" smtClean="0"/>
              <a:pPr/>
              <a:t>‹#›</a:t>
            </a:fld>
            <a:endParaRPr lang="ar-SA"/>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BC552790-67DA-4360-8DA4-9FDD79FA59D5}" type="datetimeFigureOut">
              <a:rPr lang="ar-SA" smtClean="0"/>
              <a:pPr/>
              <a:t>03/11/35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FC927CD-EC1A-459B-B9F8-C811AD41E7F0}" type="slidenum">
              <a:rPr lang="ar-SA" smtClean="0"/>
              <a:pPr/>
              <a:t>‹#›</a:t>
            </a:fld>
            <a:endParaRPr lang="ar-SA"/>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BC552790-67DA-4360-8DA4-9FDD79FA59D5}" type="datetimeFigureOut">
              <a:rPr lang="ar-SA" smtClean="0"/>
              <a:pPr/>
              <a:t>03/11/35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FC927CD-EC1A-459B-B9F8-C811AD41E7F0}" type="slidenum">
              <a:rPr lang="ar-SA" smtClean="0"/>
              <a:pPr/>
              <a:t>‹#›</a:t>
            </a:fld>
            <a:endParaRPr lang="ar-SA"/>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BC552790-67DA-4360-8DA4-9FDD79FA59D5}" type="datetimeFigureOut">
              <a:rPr lang="ar-SA" smtClean="0"/>
              <a:pPr/>
              <a:t>03/11/35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BFC927CD-EC1A-459B-B9F8-C811AD41E7F0}" type="slidenum">
              <a:rPr lang="ar-SA" smtClean="0"/>
              <a:pPr/>
              <a:t>‹#›</a:t>
            </a:fld>
            <a:endParaRPr lang="ar-SA"/>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BC552790-67DA-4360-8DA4-9FDD79FA59D5}" type="datetimeFigureOut">
              <a:rPr lang="ar-SA" smtClean="0"/>
              <a:pPr/>
              <a:t>03/11/35</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BFC927CD-EC1A-459B-B9F8-C811AD41E7F0}" type="slidenum">
              <a:rPr lang="ar-SA" smtClean="0"/>
              <a:pPr/>
              <a:t>‹#›</a:t>
            </a:fld>
            <a:endParaRPr lang="ar-SA"/>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BC552790-67DA-4360-8DA4-9FDD79FA59D5}" type="datetimeFigureOut">
              <a:rPr lang="ar-SA" smtClean="0"/>
              <a:pPr/>
              <a:t>03/11/35</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BFC927CD-EC1A-459B-B9F8-C811AD41E7F0}" type="slidenum">
              <a:rPr lang="ar-SA" smtClean="0"/>
              <a:pPr/>
              <a:t>‹#›</a:t>
            </a:fld>
            <a:endParaRPr lang="ar-SA"/>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BC552790-67DA-4360-8DA4-9FDD79FA59D5}" type="datetimeFigureOut">
              <a:rPr lang="ar-SA" smtClean="0"/>
              <a:pPr/>
              <a:t>03/11/35</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BFC927CD-EC1A-459B-B9F8-C811AD41E7F0}" type="slidenum">
              <a:rPr lang="ar-SA" smtClean="0"/>
              <a:pPr/>
              <a:t>‹#›</a:t>
            </a:fld>
            <a:endParaRPr lang="ar-SA"/>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C552790-67DA-4360-8DA4-9FDD79FA59D5}" type="datetimeFigureOut">
              <a:rPr lang="ar-SA" smtClean="0"/>
              <a:pPr/>
              <a:t>03/11/35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BFC927CD-EC1A-459B-B9F8-C811AD41E7F0}" type="slidenum">
              <a:rPr lang="ar-SA" smtClean="0"/>
              <a:pPr/>
              <a:t>‹#›</a:t>
            </a:fld>
            <a:endParaRPr lang="ar-SA"/>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C552790-67DA-4360-8DA4-9FDD79FA59D5}" type="datetimeFigureOut">
              <a:rPr lang="ar-SA" smtClean="0"/>
              <a:pPr/>
              <a:t>03/11/35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BFC927CD-EC1A-459B-B9F8-C811AD41E7F0}" type="slidenum">
              <a:rPr lang="ar-SA" smtClean="0"/>
              <a:pPr/>
              <a:t>‹#›</a:t>
            </a:fld>
            <a:endParaRPr lang="ar-SA"/>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C552790-67DA-4360-8DA4-9FDD79FA59D5}" type="datetimeFigureOut">
              <a:rPr lang="ar-SA" smtClean="0"/>
              <a:pPr/>
              <a:t>03/11/35</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FC927CD-EC1A-459B-B9F8-C811AD41E7F0}"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ءرء.jpg"/>
          <p:cNvPicPr>
            <a:picLocks noChangeAspect="1"/>
          </p:cNvPicPr>
          <p:nvPr/>
        </p:nvPicPr>
        <p:blipFill>
          <a:blip r:embed="rId2" cstate="print">
            <a:duotone>
              <a:schemeClr val="accent5">
                <a:shade val="45000"/>
                <a:satMod val="135000"/>
              </a:schemeClr>
              <a:prstClr val="white"/>
            </a:duotone>
          </a:blip>
          <a:stretch>
            <a:fillRect/>
          </a:stretch>
        </p:blipFill>
        <p:spPr>
          <a:xfrm>
            <a:off x="0" y="-41663"/>
            <a:ext cx="9144000" cy="6899663"/>
          </a:xfrm>
          <a:prstGeom prst="rect">
            <a:avLst/>
          </a:prstGeom>
          <a:ln>
            <a:solidFill>
              <a:schemeClr val="tx2">
                <a:lumMod val="60000"/>
                <a:lumOff val="40000"/>
              </a:schemeClr>
            </a:solidFill>
          </a:ln>
        </p:spPr>
      </p:pic>
      <p:pic>
        <p:nvPicPr>
          <p:cNvPr id="6146" name="Picture 2"/>
          <p:cNvPicPr>
            <a:picLocks noChangeAspect="1" noChangeArrowheads="1"/>
          </p:cNvPicPr>
          <p:nvPr/>
        </p:nvPicPr>
        <p:blipFill>
          <a:blip r:embed="rId3" cstate="print"/>
          <a:srcRect/>
          <a:stretch>
            <a:fillRect/>
          </a:stretch>
        </p:blipFill>
        <p:spPr bwMode="auto">
          <a:xfrm>
            <a:off x="2051720" y="0"/>
            <a:ext cx="5400600" cy="68580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ءرء.jpg"/>
          <p:cNvPicPr>
            <a:picLocks noChangeAspect="1"/>
          </p:cNvPicPr>
          <p:nvPr/>
        </p:nvPicPr>
        <p:blipFill>
          <a:blip r:embed="rId2" cstate="print">
            <a:duotone>
              <a:schemeClr val="accent5">
                <a:shade val="45000"/>
                <a:satMod val="135000"/>
              </a:schemeClr>
              <a:prstClr val="white"/>
            </a:duotone>
          </a:blip>
          <a:stretch>
            <a:fillRect/>
          </a:stretch>
        </p:blipFill>
        <p:spPr>
          <a:xfrm>
            <a:off x="0" y="-41663"/>
            <a:ext cx="9144000" cy="6899663"/>
          </a:xfrm>
          <a:prstGeom prst="rect">
            <a:avLst/>
          </a:prstGeom>
          <a:ln>
            <a:solidFill>
              <a:schemeClr val="tx2">
                <a:lumMod val="60000"/>
                <a:lumOff val="40000"/>
              </a:schemeClr>
            </a:solidFill>
          </a:ln>
        </p:spPr>
      </p:pic>
      <p:sp>
        <p:nvSpPr>
          <p:cNvPr id="2" name="عنوان 1"/>
          <p:cNvSpPr>
            <a:spLocks noGrp="1"/>
          </p:cNvSpPr>
          <p:nvPr>
            <p:ph type="title"/>
          </p:nvPr>
        </p:nvSpPr>
        <p:spPr/>
        <p:txBody>
          <a:bodyPr>
            <a:noAutofit/>
          </a:bodyPr>
          <a:lstStyle/>
          <a:p>
            <a:r>
              <a:rPr lang="ar-SA" sz="8000" dirty="0" smtClean="0">
                <a:solidFill>
                  <a:srgbClr val="D60093"/>
                </a:solidFill>
                <a:cs typeface="DecoType Naskh Variants" pitchFamily="2" charset="-78"/>
              </a:rPr>
              <a:t>ما السلاسل الغذائية</a:t>
            </a:r>
            <a:endParaRPr lang="ar-SA" sz="8000" dirty="0">
              <a:solidFill>
                <a:srgbClr val="D60093"/>
              </a:solidFill>
              <a:cs typeface="DecoType Naskh Variants" pitchFamily="2" charset="-78"/>
            </a:endParaRPr>
          </a:p>
        </p:txBody>
      </p:sp>
      <p:sp>
        <p:nvSpPr>
          <p:cNvPr id="3" name="عنصر نائب للمحتوى 2"/>
          <p:cNvSpPr>
            <a:spLocks noGrp="1"/>
          </p:cNvSpPr>
          <p:nvPr>
            <p:ph idx="1"/>
          </p:nvPr>
        </p:nvSpPr>
        <p:spPr>
          <a:xfrm>
            <a:off x="0" y="1556792"/>
            <a:ext cx="9144000" cy="5301208"/>
          </a:xfrm>
        </p:spPr>
        <p:txBody>
          <a:bodyPr>
            <a:normAutofit fontScale="92500" lnSpcReduction="20000"/>
          </a:bodyPr>
          <a:lstStyle/>
          <a:p>
            <a:pPr algn="ctr"/>
            <a:r>
              <a:rPr lang="ar-SA" dirty="0" smtClean="0"/>
              <a:t>تستمد معظم المخلوقات الحية طاقتها من الشمس وتنتقل من مخلوق حي الى اخر عبر </a:t>
            </a:r>
            <a:r>
              <a:rPr lang="ar-SA" dirty="0" err="1" smtClean="0"/>
              <a:t>مايسمى</a:t>
            </a:r>
            <a:r>
              <a:rPr lang="ar-SA" dirty="0" smtClean="0"/>
              <a:t> بالسلسلة الغذائية.</a:t>
            </a:r>
          </a:p>
          <a:p>
            <a:pPr algn="ctr"/>
            <a:r>
              <a:rPr lang="ar-SA" dirty="0" err="1" smtClean="0">
                <a:solidFill>
                  <a:srgbClr val="D60093"/>
                </a:solidFill>
                <a:cs typeface="DecoType Naskh Variants" pitchFamily="2" charset="-78"/>
              </a:rPr>
              <a:t>ماهي</a:t>
            </a:r>
            <a:r>
              <a:rPr lang="ar-SA" dirty="0" smtClean="0">
                <a:solidFill>
                  <a:srgbClr val="D60093"/>
                </a:solidFill>
                <a:cs typeface="DecoType Naskh Variants" pitchFamily="2" charset="-78"/>
              </a:rPr>
              <a:t> السلسلة </a:t>
            </a:r>
            <a:r>
              <a:rPr lang="ar-SA" dirty="0" err="1" smtClean="0">
                <a:solidFill>
                  <a:srgbClr val="D60093"/>
                </a:solidFill>
                <a:cs typeface="DecoType Naskh Variants" pitchFamily="2" charset="-78"/>
              </a:rPr>
              <a:t>الغذائية؟</a:t>
            </a:r>
            <a:endParaRPr lang="ar-SA" dirty="0" smtClean="0">
              <a:solidFill>
                <a:srgbClr val="D60093"/>
              </a:solidFill>
              <a:cs typeface="DecoType Naskh Variants" pitchFamily="2" charset="-78"/>
            </a:endParaRPr>
          </a:p>
          <a:p>
            <a:pPr algn="ctr"/>
            <a:r>
              <a:rPr lang="ar-SA" dirty="0" smtClean="0"/>
              <a:t>هي نموذج يمثل مسار انتقال الطاقة في المواد الغذائية من مخلوق حي الى مخلوق حي اخر في النظام البيئي وقد يكون هذا المسار بسيطا وقصيرا أو معقدا وطويلا.</a:t>
            </a:r>
          </a:p>
          <a:p>
            <a:pPr algn="ctr"/>
            <a:r>
              <a:rPr lang="ar-SA" dirty="0" smtClean="0">
                <a:solidFill>
                  <a:srgbClr val="D60093"/>
                </a:solidFill>
                <a:cs typeface="DecoType Naskh Variants" pitchFamily="2" charset="-78"/>
              </a:rPr>
              <a:t>المنتج </a:t>
            </a:r>
            <a:r>
              <a:rPr lang="ar-SA" dirty="0" err="1" smtClean="0">
                <a:solidFill>
                  <a:srgbClr val="D60093"/>
                </a:solidFill>
                <a:cs typeface="DecoType Naskh Variants" pitchFamily="2" charset="-78"/>
              </a:rPr>
              <a:t>هو؟</a:t>
            </a:r>
            <a:endParaRPr lang="ar-SA" dirty="0" smtClean="0">
              <a:solidFill>
                <a:srgbClr val="D60093"/>
              </a:solidFill>
              <a:cs typeface="DecoType Naskh Variants" pitchFamily="2" charset="-78"/>
            </a:endParaRPr>
          </a:p>
          <a:p>
            <a:pPr algn="ctr"/>
            <a:r>
              <a:rPr lang="ar-SA" dirty="0" smtClean="0"/>
              <a:t>مخلوق حي يصنع غذائه بنفسه وتطلق المنتجات التي تقوم بعملية البناء الضوئي غاز الأكسجين وتنتج الغذاء الذي تستهلكه المخلوقات الحية الاخرى لكي تعيش والمنتجات تستعمل بعض الغذاء الذي تنتجه وتخزن الباقي فالنباتات مثلا وهي من المنتجات تخزن الغذاء في أوراقها و سيقانها وفروعها و جذورها وعندما تأكل المخلوقات الحية الاخرى هذه النباتات تحصل على الطاقة من الغذاء الذي انتجته النباتات وخزنته.</a:t>
            </a:r>
            <a:endParaRPr lang="ar-SA"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ءرء.jpg"/>
          <p:cNvPicPr>
            <a:picLocks noChangeAspect="1"/>
          </p:cNvPicPr>
          <p:nvPr/>
        </p:nvPicPr>
        <p:blipFill>
          <a:blip r:embed="rId2" cstate="print">
            <a:duotone>
              <a:schemeClr val="accent5">
                <a:shade val="45000"/>
                <a:satMod val="135000"/>
              </a:schemeClr>
              <a:prstClr val="white"/>
            </a:duotone>
          </a:blip>
          <a:stretch>
            <a:fillRect/>
          </a:stretch>
        </p:blipFill>
        <p:spPr>
          <a:xfrm>
            <a:off x="0" y="-41663"/>
            <a:ext cx="9144000" cy="6899663"/>
          </a:xfrm>
          <a:prstGeom prst="rect">
            <a:avLst/>
          </a:prstGeom>
          <a:ln>
            <a:solidFill>
              <a:schemeClr val="tx2">
                <a:lumMod val="60000"/>
                <a:lumOff val="40000"/>
              </a:schemeClr>
            </a:solidFill>
          </a:ln>
        </p:spPr>
      </p:pic>
      <p:pic>
        <p:nvPicPr>
          <p:cNvPr id="7170" name="Picture 2"/>
          <p:cNvPicPr>
            <a:picLocks noChangeAspect="1" noChangeArrowheads="1"/>
          </p:cNvPicPr>
          <p:nvPr/>
        </p:nvPicPr>
        <p:blipFill>
          <a:blip r:embed="rId3" cstate="print"/>
          <a:srcRect/>
          <a:stretch>
            <a:fillRect/>
          </a:stretch>
        </p:blipFill>
        <p:spPr bwMode="auto">
          <a:xfrm>
            <a:off x="0" y="1340768"/>
            <a:ext cx="5076056" cy="4869160"/>
          </a:xfrm>
          <a:prstGeom prst="rect">
            <a:avLst/>
          </a:prstGeom>
          <a:noFill/>
          <a:ln w="9525">
            <a:noFill/>
            <a:miter lim="800000"/>
            <a:headEnd/>
            <a:tailEnd/>
          </a:ln>
        </p:spPr>
      </p:pic>
      <p:pic>
        <p:nvPicPr>
          <p:cNvPr id="7171" name="Picture 3"/>
          <p:cNvPicPr>
            <a:picLocks noChangeAspect="1" noChangeArrowheads="1"/>
          </p:cNvPicPr>
          <p:nvPr/>
        </p:nvPicPr>
        <p:blipFill>
          <a:blip r:embed="rId4" cstate="print"/>
          <a:srcRect/>
          <a:stretch>
            <a:fillRect/>
          </a:stretch>
        </p:blipFill>
        <p:spPr bwMode="auto">
          <a:xfrm>
            <a:off x="5076056" y="1340768"/>
            <a:ext cx="4067944" cy="4824536"/>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ءرء.jpg"/>
          <p:cNvPicPr>
            <a:picLocks noChangeAspect="1"/>
          </p:cNvPicPr>
          <p:nvPr/>
        </p:nvPicPr>
        <p:blipFill>
          <a:blip r:embed="rId2" cstate="print">
            <a:duotone>
              <a:schemeClr val="accent5">
                <a:shade val="45000"/>
                <a:satMod val="135000"/>
              </a:schemeClr>
              <a:prstClr val="white"/>
            </a:duotone>
          </a:blip>
          <a:stretch>
            <a:fillRect/>
          </a:stretch>
        </p:blipFill>
        <p:spPr>
          <a:xfrm>
            <a:off x="0" y="-41663"/>
            <a:ext cx="9144000" cy="6899663"/>
          </a:xfrm>
          <a:prstGeom prst="rect">
            <a:avLst/>
          </a:prstGeom>
          <a:ln>
            <a:solidFill>
              <a:schemeClr val="tx2">
                <a:lumMod val="60000"/>
                <a:lumOff val="40000"/>
              </a:schemeClr>
            </a:solidFill>
          </a:ln>
        </p:spPr>
      </p:pic>
      <p:sp>
        <p:nvSpPr>
          <p:cNvPr id="3" name="عنصر نائب للمحتوى 2"/>
          <p:cNvSpPr>
            <a:spLocks noGrp="1"/>
          </p:cNvSpPr>
          <p:nvPr>
            <p:ph idx="4294967295"/>
          </p:nvPr>
        </p:nvSpPr>
        <p:spPr>
          <a:xfrm>
            <a:off x="0" y="0"/>
            <a:ext cx="9144000" cy="6858000"/>
          </a:xfrm>
        </p:spPr>
        <p:txBody>
          <a:bodyPr>
            <a:normAutofit fontScale="85000" lnSpcReduction="20000"/>
          </a:bodyPr>
          <a:lstStyle/>
          <a:p>
            <a:pPr algn="ctr"/>
            <a:r>
              <a:rPr lang="ar-SA" dirty="0" smtClean="0"/>
              <a:t>والنباتات هي المنتجات الرئيسية في السلسلة الغذائية على اليابسة اما في المحيطات فان المنتجات عادة ما تكون من العوالق النباتية ومعظم العوالق النباتية مخلوقات وحيدة الخلية تعيش في أعداد كبيرة وتقوم بأكثر من نصف عمليات البناء الضوئي على الكرة الأرضية وهناك منتجات اخرى مثل بعض انواع البكتيريا التي توجد في قاع المحيط تحصل على الطاقة من مواد كيميائية بدلا من أشعة الشمس لإنتاج غذائها.</a:t>
            </a:r>
          </a:p>
          <a:p>
            <a:pPr algn="ctr"/>
            <a:r>
              <a:rPr lang="ar-SA" sz="4700" dirty="0" err="1" smtClean="0">
                <a:solidFill>
                  <a:srgbClr val="D60093"/>
                </a:solidFill>
                <a:cs typeface="DecoType Naskh Variants" pitchFamily="2" charset="-78"/>
              </a:rPr>
              <a:t>ماهي</a:t>
            </a:r>
            <a:r>
              <a:rPr lang="ar-SA" sz="4700" dirty="0" smtClean="0">
                <a:solidFill>
                  <a:srgbClr val="D60093"/>
                </a:solidFill>
                <a:cs typeface="DecoType Naskh Variants" pitchFamily="2" charset="-78"/>
              </a:rPr>
              <a:t> </a:t>
            </a:r>
            <a:r>
              <a:rPr lang="ar-SA" sz="4700" dirty="0" err="1" smtClean="0">
                <a:solidFill>
                  <a:srgbClr val="D60093"/>
                </a:solidFill>
                <a:cs typeface="DecoType Naskh Variants" pitchFamily="2" charset="-78"/>
              </a:rPr>
              <a:t>المستهلكات؟</a:t>
            </a:r>
            <a:endParaRPr lang="ar-SA" sz="4700" dirty="0" smtClean="0">
              <a:solidFill>
                <a:srgbClr val="D60093"/>
              </a:solidFill>
              <a:cs typeface="DecoType Naskh Variants" pitchFamily="2" charset="-78"/>
            </a:endParaRPr>
          </a:p>
          <a:p>
            <a:pPr algn="ctr"/>
            <a:r>
              <a:rPr lang="ar-SA" dirty="0" smtClean="0"/>
              <a:t>هي مخلوقات حية  </a:t>
            </a:r>
            <a:r>
              <a:rPr lang="ar-SA" dirty="0" err="1" smtClean="0"/>
              <a:t>لاتستطيع</a:t>
            </a:r>
            <a:r>
              <a:rPr lang="ar-SA" dirty="0" smtClean="0"/>
              <a:t> صنع غذائها بنفسها وتتغذى على مخلوقات حية أخرى.</a:t>
            </a:r>
          </a:p>
          <a:p>
            <a:pPr algn="ctr"/>
            <a:r>
              <a:rPr lang="ar-SA" dirty="0" smtClean="0"/>
              <a:t>وليحصل المستهلك على الطاقة فإنه يتغذى على المنتجات مباشرة أو على مستهلكات أخرى وتصنف المستهلكات تبعا للمستوى الذي تحتله في السلسلة الغذائية فالمستهلكات الأولى هي هي المخلوقات التي تتغذى على المنتجات وهي الحلقة الثانية في السلسلة الغذائية بعد المنتجات ومن المستهلكات الاولى على اليابسة المواشي والحشرات والفئران والفيلة والحلقة الثانية في السلسلة الغذائية هي المستهلكات الثانية وتحصل على الطاقة بتغذيها على المستهلكات الاولى ومنها بعض انواع الطيور التي تأكل الحشرات وأخيرا تأتي المستهلكات الثالثة في نهاية معظم السلاسل الغذائية والمستهلك الثالث يتغذى على المستهلك الثاني كالأفعى التي تأكل الطير الاكل للحشرات.وفي معظم الحالات يزيد عدد المنتجات كثيرا على عدد المستهلكات في النظام البيئي الواحد</a:t>
            </a:r>
            <a:endParaRPr lang="ar-SA"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ءرء.jpg"/>
          <p:cNvPicPr>
            <a:picLocks noChangeAspect="1"/>
          </p:cNvPicPr>
          <p:nvPr/>
        </p:nvPicPr>
        <p:blipFill>
          <a:blip r:embed="rId2" cstate="print">
            <a:duotone>
              <a:schemeClr val="accent5">
                <a:shade val="45000"/>
                <a:satMod val="135000"/>
              </a:schemeClr>
              <a:prstClr val="white"/>
            </a:duotone>
          </a:blip>
          <a:stretch>
            <a:fillRect/>
          </a:stretch>
        </p:blipFill>
        <p:spPr>
          <a:xfrm>
            <a:off x="0" y="-41663"/>
            <a:ext cx="9144000" cy="6899663"/>
          </a:xfrm>
          <a:prstGeom prst="rect">
            <a:avLst/>
          </a:prstGeom>
          <a:ln>
            <a:solidFill>
              <a:schemeClr val="tx2">
                <a:lumMod val="60000"/>
                <a:lumOff val="40000"/>
              </a:schemeClr>
            </a:solidFill>
          </a:ln>
        </p:spPr>
      </p:pic>
      <p:sp>
        <p:nvSpPr>
          <p:cNvPr id="3" name="عنصر نائب للمحتوى 2"/>
          <p:cNvSpPr>
            <a:spLocks noGrp="1"/>
          </p:cNvSpPr>
          <p:nvPr>
            <p:ph idx="4294967295"/>
          </p:nvPr>
        </p:nvSpPr>
        <p:spPr>
          <a:xfrm>
            <a:off x="0" y="332656"/>
            <a:ext cx="9144000" cy="6525344"/>
          </a:xfrm>
        </p:spPr>
        <p:txBody>
          <a:bodyPr>
            <a:noAutofit/>
          </a:bodyPr>
          <a:lstStyle/>
          <a:p>
            <a:pPr algn="ctr"/>
            <a:r>
              <a:rPr lang="ar-SA" sz="4000" dirty="0" smtClean="0"/>
              <a:t>وعندما تموت المخلوقات الحية فإن بقايا أجسامها تحتوي طاقة مخزنة.</a:t>
            </a:r>
          </a:p>
          <a:p>
            <a:pPr algn="ctr"/>
            <a:r>
              <a:rPr lang="ar-SA" sz="6000" dirty="0" err="1" smtClean="0">
                <a:solidFill>
                  <a:srgbClr val="D60093"/>
                </a:solidFill>
                <a:cs typeface="DecoType Naskh Variants" pitchFamily="2" charset="-78"/>
              </a:rPr>
              <a:t>ماهو</a:t>
            </a:r>
            <a:r>
              <a:rPr lang="ar-SA" sz="6000" dirty="0" smtClean="0">
                <a:solidFill>
                  <a:srgbClr val="D60093"/>
                </a:solidFill>
                <a:cs typeface="DecoType Naskh Variants" pitchFamily="2" charset="-78"/>
              </a:rPr>
              <a:t> </a:t>
            </a:r>
            <a:r>
              <a:rPr lang="ar-SA" sz="6000" dirty="0" err="1" smtClean="0">
                <a:solidFill>
                  <a:srgbClr val="D60093"/>
                </a:solidFill>
                <a:cs typeface="DecoType Naskh Variants" pitchFamily="2" charset="-78"/>
              </a:rPr>
              <a:t>المحلل؟</a:t>
            </a:r>
            <a:endParaRPr lang="ar-SA" sz="6000" dirty="0" smtClean="0">
              <a:solidFill>
                <a:srgbClr val="D60093"/>
              </a:solidFill>
              <a:cs typeface="DecoType Naskh Variants" pitchFamily="2" charset="-78"/>
            </a:endParaRPr>
          </a:p>
          <a:p>
            <a:pPr algn="ctr"/>
            <a:r>
              <a:rPr lang="ar-SA" sz="4000" dirty="0" smtClean="0"/>
              <a:t>مخلوق حي يقوم بتحليل بقايا المخلوقات الميتة الى مواد </a:t>
            </a:r>
            <a:r>
              <a:rPr lang="ar-SA" sz="4000" dirty="0" err="1" smtClean="0"/>
              <a:t>أبسط </a:t>
            </a:r>
            <a:r>
              <a:rPr lang="ar-SA" sz="4000" dirty="0" smtClean="0"/>
              <a:t>.وهناك العديد من أنواع المحللات تقوم بإعادة تدوير المواد في البيئة فالديدان والبكتيريا والفطريات كلها محللات تعيد تدوير الطاقة والمواد الاخرى من المخلوقات الميتة ولذلك فإن هذه المحللات تؤدي دورا مهما في النظام البيئي.</a:t>
            </a:r>
            <a:endParaRPr lang="ar-SA" sz="40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ءرء.jpg"/>
          <p:cNvPicPr>
            <a:picLocks noChangeAspect="1"/>
          </p:cNvPicPr>
          <p:nvPr/>
        </p:nvPicPr>
        <p:blipFill>
          <a:blip r:embed="rId2" cstate="print">
            <a:duotone>
              <a:schemeClr val="accent5">
                <a:shade val="45000"/>
                <a:satMod val="135000"/>
              </a:schemeClr>
              <a:prstClr val="white"/>
            </a:duotone>
          </a:blip>
          <a:stretch>
            <a:fillRect/>
          </a:stretch>
        </p:blipFill>
        <p:spPr>
          <a:xfrm>
            <a:off x="0" y="-41663"/>
            <a:ext cx="9144000" cy="6899663"/>
          </a:xfrm>
          <a:prstGeom prst="rect">
            <a:avLst/>
          </a:prstGeom>
          <a:ln>
            <a:solidFill>
              <a:schemeClr val="tx2">
                <a:lumMod val="60000"/>
                <a:lumOff val="40000"/>
              </a:schemeClr>
            </a:solidFill>
          </a:ln>
        </p:spPr>
      </p:pic>
      <p:sp>
        <p:nvSpPr>
          <p:cNvPr id="2" name="عنوان 1"/>
          <p:cNvSpPr>
            <a:spLocks noGrp="1"/>
          </p:cNvSpPr>
          <p:nvPr>
            <p:ph type="title"/>
          </p:nvPr>
        </p:nvSpPr>
        <p:spPr/>
        <p:txBody>
          <a:bodyPr>
            <a:noAutofit/>
          </a:bodyPr>
          <a:lstStyle/>
          <a:p>
            <a:r>
              <a:rPr lang="ar-SA" sz="8000" dirty="0" smtClean="0">
                <a:solidFill>
                  <a:srgbClr val="D60093"/>
                </a:solidFill>
                <a:cs typeface="DecoType Naskh Variants" pitchFamily="2" charset="-78"/>
              </a:rPr>
              <a:t>ما الشبكات </a:t>
            </a:r>
            <a:r>
              <a:rPr lang="ar-SA" sz="8000" dirty="0" err="1" smtClean="0">
                <a:solidFill>
                  <a:srgbClr val="D60093"/>
                </a:solidFill>
                <a:cs typeface="DecoType Naskh Variants" pitchFamily="2" charset="-78"/>
              </a:rPr>
              <a:t>الغذائية؟</a:t>
            </a:r>
            <a:endParaRPr lang="ar-SA" sz="8000" dirty="0">
              <a:solidFill>
                <a:srgbClr val="D60093"/>
              </a:solidFill>
              <a:cs typeface="DecoType Naskh Variants" pitchFamily="2" charset="-78"/>
            </a:endParaRPr>
          </a:p>
        </p:txBody>
      </p:sp>
      <p:sp>
        <p:nvSpPr>
          <p:cNvPr id="3" name="عنصر نائب للمحتوى 2"/>
          <p:cNvSpPr>
            <a:spLocks noGrp="1"/>
          </p:cNvSpPr>
          <p:nvPr>
            <p:ph idx="1"/>
          </p:nvPr>
        </p:nvSpPr>
        <p:spPr>
          <a:xfrm>
            <a:off x="0" y="1340768"/>
            <a:ext cx="9144000" cy="5517232"/>
          </a:xfrm>
        </p:spPr>
        <p:txBody>
          <a:bodyPr>
            <a:normAutofit fontScale="85000" lnSpcReduction="20000"/>
          </a:bodyPr>
          <a:lstStyle/>
          <a:p>
            <a:pPr algn="ctr"/>
            <a:r>
              <a:rPr lang="ar-SA" dirty="0" smtClean="0"/>
              <a:t>معظم الحيوانات جزء في أكثر من سلسلة غذائية وبذلك تأخذ مجموعة السلاسل الغذائية صورة شبكة غذائية.</a:t>
            </a:r>
          </a:p>
          <a:p>
            <a:pPr algn="ctr"/>
            <a:r>
              <a:rPr lang="ar-SA" sz="3800" dirty="0" err="1" smtClean="0">
                <a:solidFill>
                  <a:srgbClr val="D60093"/>
                </a:solidFill>
                <a:cs typeface="DecoType Naskh Variants" pitchFamily="2" charset="-78"/>
              </a:rPr>
              <a:t>ماهي</a:t>
            </a:r>
            <a:r>
              <a:rPr lang="ar-SA" sz="3800" dirty="0" smtClean="0">
                <a:solidFill>
                  <a:srgbClr val="D60093"/>
                </a:solidFill>
                <a:cs typeface="DecoType Naskh Variants" pitchFamily="2" charset="-78"/>
              </a:rPr>
              <a:t> الشبكة </a:t>
            </a:r>
            <a:r>
              <a:rPr lang="ar-SA" sz="3800" dirty="0" err="1" smtClean="0">
                <a:solidFill>
                  <a:srgbClr val="D60093"/>
                </a:solidFill>
                <a:cs typeface="DecoType Naskh Variants" pitchFamily="2" charset="-78"/>
              </a:rPr>
              <a:t>الغذائية؟</a:t>
            </a:r>
            <a:endParaRPr lang="ar-SA" sz="3800" dirty="0">
              <a:solidFill>
                <a:srgbClr val="D60093"/>
              </a:solidFill>
              <a:cs typeface="DecoType Naskh Variants" pitchFamily="2" charset="-78"/>
            </a:endParaRPr>
          </a:p>
          <a:p>
            <a:pPr algn="ctr">
              <a:buNone/>
            </a:pPr>
            <a:endParaRPr lang="ar-SA" sz="3800" dirty="0" smtClean="0">
              <a:solidFill>
                <a:srgbClr val="D60093"/>
              </a:solidFill>
              <a:cs typeface="DecoType Naskh Variants" pitchFamily="2" charset="-78"/>
            </a:endParaRPr>
          </a:p>
          <a:p>
            <a:pPr algn="ctr"/>
            <a:r>
              <a:rPr lang="ar-SA" dirty="0" smtClean="0"/>
              <a:t>نموذج يبين تداخلات السلاسل الغذائية في نظام بيئي والمخلوقات التي تكون الشبكة الغذائية لها دور محدد وتظهر الشبكة الغذائية العلاقات بين كل الأنواع في النظام البيئي.اكلات الأعشاب هي المستهلكات الاولى التي تتغذى على المنتجات فقط والمستهلكات الاولى الكبيرة التي تعيش على اليابسة لها أسنان ذات حواف مستوية في مقدمة فمها تستخدمها في قطع أجزاء النباتات كما ان لها اسنان مسطحة في مؤخرة فمها تمكنها من طحن النباتات ومضغها والمستهلكات الثانية والثالثة اكلات لحوم وهي حيوانات </a:t>
            </a:r>
            <a:r>
              <a:rPr lang="ar-SA" dirty="0" err="1" smtClean="0"/>
              <a:t>تاكل</a:t>
            </a:r>
            <a:r>
              <a:rPr lang="ar-SA" dirty="0" smtClean="0"/>
              <a:t> حيوانات اخرى وبعض اكلات اللحوم تمزق فريستها بواسطة أنيابها وقواطعها الحادة أو تستخدم المناقير وتتغذى اكلات اللحوم على أكثر من نوع من الحيوانات ومثال ذلك أن الثعلب يتغذى على الثدييات الصغيرة والطيور </a:t>
            </a:r>
            <a:r>
              <a:rPr lang="ar-SA" dirty="0" err="1" smtClean="0"/>
              <a:t>والافاعي</a:t>
            </a:r>
            <a:r>
              <a:rPr lang="ar-SA" dirty="0" smtClean="0"/>
              <a:t> والسحالي ويتغذى الصقر على الكلاب البرية والسحالي والأفاعي </a:t>
            </a:r>
            <a:r>
              <a:rPr lang="ar-SA" dirty="0" err="1" smtClean="0"/>
              <a:t>والارانب</a:t>
            </a:r>
            <a:r>
              <a:rPr lang="ar-SA" dirty="0" smtClean="0"/>
              <a:t> والسناجب وحيوانات </a:t>
            </a:r>
            <a:r>
              <a:rPr lang="ar-SA" dirty="0" err="1" smtClean="0"/>
              <a:t>اخرى.</a:t>
            </a:r>
            <a:r>
              <a:rPr lang="ar-SA" dirty="0" smtClean="0"/>
              <a:t>  </a:t>
            </a:r>
            <a:endParaRPr lang="ar-SA"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ءرء.jpg"/>
          <p:cNvPicPr>
            <a:picLocks noChangeAspect="1"/>
          </p:cNvPicPr>
          <p:nvPr/>
        </p:nvPicPr>
        <p:blipFill>
          <a:blip r:embed="rId2" cstate="print">
            <a:duotone>
              <a:schemeClr val="accent5">
                <a:shade val="45000"/>
                <a:satMod val="135000"/>
              </a:schemeClr>
              <a:prstClr val="white"/>
            </a:duotone>
          </a:blip>
          <a:stretch>
            <a:fillRect/>
          </a:stretch>
        </p:blipFill>
        <p:spPr>
          <a:xfrm>
            <a:off x="0" y="-41663"/>
            <a:ext cx="9144000" cy="6899663"/>
          </a:xfrm>
          <a:prstGeom prst="rect">
            <a:avLst/>
          </a:prstGeom>
          <a:ln>
            <a:solidFill>
              <a:schemeClr val="tx2">
                <a:lumMod val="60000"/>
                <a:lumOff val="40000"/>
              </a:schemeClr>
            </a:solidFill>
          </a:ln>
        </p:spPr>
      </p:pic>
      <p:sp>
        <p:nvSpPr>
          <p:cNvPr id="3" name="عنصر نائب للمحتوى 2"/>
          <p:cNvSpPr>
            <a:spLocks noGrp="1"/>
          </p:cNvSpPr>
          <p:nvPr>
            <p:ph idx="4294967295"/>
          </p:nvPr>
        </p:nvSpPr>
        <p:spPr>
          <a:xfrm>
            <a:off x="0" y="260648"/>
            <a:ext cx="9144000" cy="6336704"/>
          </a:xfrm>
        </p:spPr>
        <p:txBody>
          <a:bodyPr>
            <a:noAutofit/>
          </a:bodyPr>
          <a:lstStyle/>
          <a:p>
            <a:pPr algn="ctr"/>
            <a:r>
              <a:rPr lang="ar-SA" sz="4000" dirty="0" smtClean="0"/>
              <a:t>أما المستهلكات التي تتغذى على النباتات والحيوانات فتسمى الحيوانات </a:t>
            </a:r>
            <a:r>
              <a:rPr lang="ar-SA" sz="4000" dirty="0" err="1" smtClean="0"/>
              <a:t>القارتة</a:t>
            </a:r>
            <a:r>
              <a:rPr lang="ar-SA" sz="4000" dirty="0" smtClean="0"/>
              <a:t> ومن ذلك حيوان </a:t>
            </a:r>
            <a:r>
              <a:rPr lang="ar-SA" sz="4000" dirty="0" err="1" smtClean="0"/>
              <a:t>الراكون</a:t>
            </a:r>
            <a:r>
              <a:rPr lang="ar-SA" sz="4000" dirty="0" smtClean="0"/>
              <a:t> الذي يأكل الفاكهة والبذور وبيض الطيور وصغار الأرانب وبعض النفايات احيانا وتعد بعض الحيوانات التي تعيش في المحيطات من الحيوانات </a:t>
            </a:r>
            <a:r>
              <a:rPr lang="ar-SA" sz="4000" dirty="0" err="1" smtClean="0"/>
              <a:t>القارتة</a:t>
            </a:r>
            <a:r>
              <a:rPr lang="ar-SA" sz="4000" dirty="0" smtClean="0"/>
              <a:t> ايضا.ومن ذلك بعض الحيتان التي تقوم بملء فمها الكبير بكمية كبيرة من الماء تصفي الغذاء وترشحه وتستخدم لهذه الغاية تراكيب تشبه الأسنان تستخدمها في ترشيح قشريات صغيرة تشبه الجمبري ومنتجات صغيرة اخرى عالقة في الماء</a:t>
            </a:r>
            <a:r>
              <a:rPr lang="ar-SA" sz="4000" dirty="0" smtClean="0">
                <a:solidFill>
                  <a:srgbClr val="FF0000"/>
                </a:solidFill>
              </a:rPr>
              <a:t>.</a:t>
            </a:r>
            <a:endParaRPr lang="ar-SA" sz="4000" dirty="0">
              <a:solidFill>
                <a:srgbClr val="FF000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ءرء.jpg"/>
          <p:cNvPicPr>
            <a:picLocks noChangeAspect="1"/>
          </p:cNvPicPr>
          <p:nvPr/>
        </p:nvPicPr>
        <p:blipFill>
          <a:blip r:embed="rId2" cstate="print">
            <a:duotone>
              <a:schemeClr val="accent5">
                <a:shade val="45000"/>
                <a:satMod val="135000"/>
              </a:schemeClr>
              <a:prstClr val="white"/>
            </a:duotone>
          </a:blip>
          <a:stretch>
            <a:fillRect/>
          </a:stretch>
        </p:blipFill>
        <p:spPr>
          <a:xfrm>
            <a:off x="0" y="-41663"/>
            <a:ext cx="9144000" cy="6899663"/>
          </a:xfrm>
          <a:prstGeom prst="rect">
            <a:avLst/>
          </a:prstGeom>
          <a:ln>
            <a:solidFill>
              <a:schemeClr val="tx2">
                <a:lumMod val="60000"/>
                <a:lumOff val="40000"/>
              </a:schemeClr>
            </a:solidFill>
          </a:ln>
        </p:spPr>
      </p:pic>
      <p:pic>
        <p:nvPicPr>
          <p:cNvPr id="10242" name="Picture 2"/>
          <p:cNvPicPr>
            <a:picLocks noChangeAspect="1" noChangeArrowheads="1"/>
          </p:cNvPicPr>
          <p:nvPr/>
        </p:nvPicPr>
        <p:blipFill>
          <a:blip r:embed="rId3" cstate="print"/>
          <a:srcRect/>
          <a:stretch>
            <a:fillRect/>
          </a:stretch>
        </p:blipFill>
        <p:spPr bwMode="auto">
          <a:xfrm>
            <a:off x="467544" y="1412776"/>
            <a:ext cx="8208912" cy="4365104"/>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blinds(horizontal)">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ءرء.jpg"/>
          <p:cNvPicPr>
            <a:picLocks noChangeAspect="1"/>
          </p:cNvPicPr>
          <p:nvPr/>
        </p:nvPicPr>
        <p:blipFill>
          <a:blip r:embed="rId2" cstate="print">
            <a:duotone>
              <a:schemeClr val="accent5">
                <a:shade val="45000"/>
                <a:satMod val="135000"/>
              </a:schemeClr>
              <a:prstClr val="white"/>
            </a:duotone>
          </a:blip>
          <a:stretch>
            <a:fillRect/>
          </a:stretch>
        </p:blipFill>
        <p:spPr>
          <a:xfrm>
            <a:off x="0" y="-41663"/>
            <a:ext cx="9144000" cy="6899663"/>
          </a:xfrm>
          <a:prstGeom prst="rect">
            <a:avLst/>
          </a:prstGeom>
          <a:ln>
            <a:solidFill>
              <a:schemeClr val="tx2">
                <a:lumMod val="60000"/>
                <a:lumOff val="40000"/>
              </a:schemeClr>
            </a:solidFill>
          </a:ln>
        </p:spPr>
      </p:pic>
      <p:sp>
        <p:nvSpPr>
          <p:cNvPr id="3" name="عنصر نائب للمحتوى 2"/>
          <p:cNvSpPr>
            <a:spLocks noGrp="1"/>
          </p:cNvSpPr>
          <p:nvPr>
            <p:ph idx="4294967295"/>
          </p:nvPr>
        </p:nvSpPr>
        <p:spPr>
          <a:xfrm>
            <a:off x="0" y="0"/>
            <a:ext cx="9144000" cy="6669088"/>
          </a:xfrm>
        </p:spPr>
        <p:txBody>
          <a:bodyPr>
            <a:noAutofit/>
          </a:bodyPr>
          <a:lstStyle/>
          <a:p>
            <a:pPr algn="ctr"/>
            <a:r>
              <a:rPr lang="ar-SA" sz="2400" dirty="0" smtClean="0"/>
              <a:t>ان التغيرات التي تحدث في جزء من الشبكة الغذائية غالبا ما تؤثر في بقية الأجزاء ففي بعض الأحيان تتفاعل مخلوقات حية بطريقة ما ليستفيد بعضها من بعض ومن ذلك قيام النحل بجمع رحيق الازهار وهو بذلك ينقل حبوب اللقاح من زهرة الى اخرى ويساعد هذا على تكاثر النباتات.</a:t>
            </a:r>
          </a:p>
          <a:p>
            <a:pPr algn="ctr"/>
            <a:r>
              <a:rPr lang="ar-SA" sz="4400" dirty="0" smtClean="0">
                <a:solidFill>
                  <a:srgbClr val="D60093"/>
                </a:solidFill>
                <a:cs typeface="DecoType Naskh Variants" pitchFamily="2" charset="-78"/>
              </a:rPr>
              <a:t>المفترسات </a:t>
            </a:r>
            <a:r>
              <a:rPr lang="ar-SA" sz="4400" dirty="0" err="1" smtClean="0">
                <a:solidFill>
                  <a:srgbClr val="D60093"/>
                </a:solidFill>
                <a:cs typeface="DecoType Naskh Variants" pitchFamily="2" charset="-78"/>
              </a:rPr>
              <a:t>والفرائس:</a:t>
            </a:r>
            <a:endParaRPr lang="ar-SA" sz="4400" dirty="0" smtClean="0">
              <a:solidFill>
                <a:srgbClr val="D60093"/>
              </a:solidFill>
              <a:cs typeface="DecoType Naskh Variants" pitchFamily="2" charset="-78"/>
            </a:endParaRPr>
          </a:p>
          <a:p>
            <a:pPr algn="ctr">
              <a:buNone/>
            </a:pPr>
            <a:r>
              <a:rPr lang="ar-SA" dirty="0" smtClean="0">
                <a:solidFill>
                  <a:srgbClr val="D60093"/>
                </a:solidFill>
                <a:cs typeface="DecoType Naskh Variants" pitchFamily="2" charset="-78"/>
              </a:rPr>
              <a:t> </a:t>
            </a:r>
            <a:r>
              <a:rPr lang="ar-SA" dirty="0" err="1" smtClean="0">
                <a:solidFill>
                  <a:srgbClr val="D60093"/>
                </a:solidFill>
                <a:cs typeface="DecoType Naskh Variants" pitchFamily="2" charset="-78"/>
              </a:rPr>
              <a:t>ماهي</a:t>
            </a:r>
            <a:r>
              <a:rPr lang="ar-SA" dirty="0" smtClean="0">
                <a:solidFill>
                  <a:srgbClr val="D60093"/>
                </a:solidFill>
                <a:cs typeface="DecoType Naskh Variants" pitchFamily="2" charset="-78"/>
              </a:rPr>
              <a:t> الحيوانات </a:t>
            </a:r>
            <a:r>
              <a:rPr lang="ar-SA" dirty="0" err="1" smtClean="0">
                <a:solidFill>
                  <a:srgbClr val="D60093"/>
                </a:solidFill>
                <a:cs typeface="DecoType Naskh Variants" pitchFamily="2" charset="-78"/>
              </a:rPr>
              <a:t>المفترسة؟</a:t>
            </a:r>
            <a:endParaRPr lang="ar-SA" dirty="0" smtClean="0">
              <a:solidFill>
                <a:srgbClr val="D60093"/>
              </a:solidFill>
              <a:cs typeface="DecoType Naskh Variants" pitchFamily="2" charset="-78"/>
            </a:endParaRPr>
          </a:p>
          <a:p>
            <a:pPr algn="ctr">
              <a:buNone/>
            </a:pPr>
            <a:r>
              <a:rPr lang="ar-SA" sz="2400" dirty="0" smtClean="0">
                <a:cs typeface="+mj-cs"/>
              </a:rPr>
              <a:t>المخلوقات الحية التي تصطاد  مخلوقات حية اخرى وتقتلها للحصول على </a:t>
            </a:r>
            <a:r>
              <a:rPr lang="ar-SA" sz="2400" dirty="0" err="1" smtClean="0">
                <a:cs typeface="+mj-cs"/>
              </a:rPr>
              <a:t>الغذاء .</a:t>
            </a:r>
            <a:endParaRPr lang="ar-SA" sz="2400" dirty="0" smtClean="0">
              <a:cs typeface="+mj-cs"/>
            </a:endParaRPr>
          </a:p>
          <a:p>
            <a:pPr algn="ctr">
              <a:buNone/>
            </a:pPr>
            <a:r>
              <a:rPr lang="ar-SA" sz="4000" dirty="0" err="1" smtClean="0">
                <a:solidFill>
                  <a:srgbClr val="D60093"/>
                </a:solidFill>
                <a:cs typeface="DecoType Naskh Variants" pitchFamily="2" charset="-78"/>
              </a:rPr>
              <a:t>ماهي</a:t>
            </a:r>
            <a:r>
              <a:rPr lang="ar-SA" sz="4000" dirty="0" smtClean="0">
                <a:solidFill>
                  <a:srgbClr val="D60093"/>
                </a:solidFill>
                <a:cs typeface="DecoType Naskh Variants" pitchFamily="2" charset="-78"/>
              </a:rPr>
              <a:t> </a:t>
            </a:r>
            <a:r>
              <a:rPr lang="ar-SA" sz="4000" dirty="0" err="1" smtClean="0">
                <a:solidFill>
                  <a:srgbClr val="D60093"/>
                </a:solidFill>
                <a:cs typeface="DecoType Naskh Variants" pitchFamily="2" charset="-78"/>
              </a:rPr>
              <a:t>الفرائس؟</a:t>
            </a:r>
            <a:endParaRPr lang="ar-SA" sz="4000" dirty="0" smtClean="0">
              <a:solidFill>
                <a:srgbClr val="D60093"/>
              </a:solidFill>
              <a:cs typeface="DecoType Naskh Variants" pitchFamily="2" charset="-78"/>
            </a:endParaRPr>
          </a:p>
          <a:p>
            <a:pPr algn="ctr">
              <a:buNone/>
            </a:pPr>
            <a:r>
              <a:rPr lang="ar-SA" sz="2400" dirty="0" smtClean="0">
                <a:cs typeface="+mj-cs"/>
              </a:rPr>
              <a:t>هي الحيوانات التي يتم </a:t>
            </a:r>
            <a:r>
              <a:rPr lang="ar-SA" sz="2400" dirty="0" err="1" smtClean="0">
                <a:cs typeface="+mj-cs"/>
              </a:rPr>
              <a:t>اصطيادها .</a:t>
            </a:r>
            <a:endParaRPr lang="ar-SA" sz="2400" dirty="0" smtClean="0">
              <a:cs typeface="+mj-cs"/>
            </a:endParaRPr>
          </a:p>
          <a:p>
            <a:pPr algn="ctr">
              <a:buNone/>
            </a:pPr>
            <a:r>
              <a:rPr lang="ar-SA" sz="2400" dirty="0" err="1" smtClean="0">
                <a:cs typeface="+mj-cs"/>
              </a:rPr>
              <a:t>وقدتكون</a:t>
            </a:r>
            <a:r>
              <a:rPr lang="ar-SA" sz="2400" dirty="0" smtClean="0">
                <a:cs typeface="+mj-cs"/>
              </a:rPr>
              <a:t> معظم الحيوانات في وقت ما مفترسات او فرائس ومثال ذلك الافعى التي تبتلع الفأر في يوم ما ثم تصبح في اليوم التالي فريسة للصقر.</a:t>
            </a:r>
          </a:p>
          <a:p>
            <a:pPr algn="ctr">
              <a:buNone/>
            </a:pPr>
            <a:r>
              <a:rPr lang="ar-SA" sz="3600" dirty="0" smtClean="0">
                <a:solidFill>
                  <a:srgbClr val="D60093"/>
                </a:solidFill>
                <a:cs typeface="DecoType Naskh Variants" pitchFamily="2" charset="-78"/>
              </a:rPr>
              <a:t>الحيوان الكانس </a:t>
            </a:r>
            <a:r>
              <a:rPr lang="ar-SA" sz="3600" dirty="0" err="1" smtClean="0">
                <a:solidFill>
                  <a:srgbClr val="D60093"/>
                </a:solidFill>
                <a:cs typeface="DecoType Naskh Variants" pitchFamily="2" charset="-78"/>
              </a:rPr>
              <a:t>هو؟</a:t>
            </a:r>
            <a:endParaRPr lang="ar-SA" sz="3600" dirty="0" smtClean="0">
              <a:solidFill>
                <a:srgbClr val="D60093"/>
              </a:solidFill>
              <a:cs typeface="DecoType Naskh Variants" pitchFamily="2" charset="-78"/>
            </a:endParaRPr>
          </a:p>
          <a:p>
            <a:pPr algn="ctr">
              <a:buNone/>
            </a:pPr>
            <a:r>
              <a:rPr lang="ar-SA" sz="2400" dirty="0" smtClean="0">
                <a:cs typeface="+mj-cs"/>
              </a:rPr>
              <a:t>حيوان يتغذى على بقايا او مخلفات الحيوانات الميتة لأنها لا تصطاد </a:t>
            </a:r>
            <a:r>
              <a:rPr lang="ar-SA" sz="2400" dirty="0" err="1" smtClean="0">
                <a:cs typeface="+mj-cs"/>
              </a:rPr>
              <a:t>ولاتقتل</a:t>
            </a:r>
            <a:r>
              <a:rPr lang="ar-SA" sz="2400" dirty="0" smtClean="0">
                <a:cs typeface="+mj-cs"/>
              </a:rPr>
              <a:t> فالعقاب والديدان والغربان جميعها حيوانات كانسة حيث تحصل على معظم غذائها بهذه الطريقة.</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ءرء.jpg"/>
          <p:cNvPicPr>
            <a:picLocks noChangeAspect="1"/>
          </p:cNvPicPr>
          <p:nvPr/>
        </p:nvPicPr>
        <p:blipFill>
          <a:blip r:embed="rId2" cstate="print">
            <a:duotone>
              <a:schemeClr val="accent5">
                <a:shade val="45000"/>
                <a:satMod val="135000"/>
              </a:schemeClr>
              <a:prstClr val="white"/>
            </a:duotone>
          </a:blip>
          <a:stretch>
            <a:fillRect/>
          </a:stretch>
        </p:blipFill>
        <p:spPr>
          <a:xfrm>
            <a:off x="0" y="-41663"/>
            <a:ext cx="9144000" cy="6899663"/>
          </a:xfrm>
          <a:prstGeom prst="rect">
            <a:avLst/>
          </a:prstGeom>
          <a:ln>
            <a:solidFill>
              <a:schemeClr val="tx2">
                <a:lumMod val="60000"/>
                <a:lumOff val="40000"/>
              </a:schemeClr>
            </a:solidFill>
          </a:ln>
        </p:spPr>
      </p:pic>
      <p:pic>
        <p:nvPicPr>
          <p:cNvPr id="12290" name="Picture 2"/>
          <p:cNvPicPr>
            <a:picLocks noChangeAspect="1" noChangeArrowheads="1"/>
          </p:cNvPicPr>
          <p:nvPr/>
        </p:nvPicPr>
        <p:blipFill>
          <a:blip r:embed="rId3" cstate="print"/>
          <a:srcRect/>
          <a:stretch>
            <a:fillRect/>
          </a:stretch>
        </p:blipFill>
        <p:spPr bwMode="auto">
          <a:xfrm>
            <a:off x="683569" y="1268760"/>
            <a:ext cx="7920880" cy="4653136"/>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linds(horizontal)">
                                      <p:cBhvr>
                                        <p:cTn id="7"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ءرء.jpg"/>
          <p:cNvPicPr>
            <a:picLocks noChangeAspect="1"/>
          </p:cNvPicPr>
          <p:nvPr/>
        </p:nvPicPr>
        <p:blipFill>
          <a:blip r:embed="rId2" cstate="print">
            <a:duotone>
              <a:schemeClr val="accent5">
                <a:shade val="45000"/>
                <a:satMod val="135000"/>
              </a:schemeClr>
              <a:prstClr val="white"/>
            </a:duotone>
          </a:blip>
          <a:stretch>
            <a:fillRect/>
          </a:stretch>
        </p:blipFill>
        <p:spPr>
          <a:xfrm>
            <a:off x="0" y="-41663"/>
            <a:ext cx="9144000" cy="6899663"/>
          </a:xfrm>
          <a:prstGeom prst="rect">
            <a:avLst/>
          </a:prstGeom>
          <a:ln>
            <a:solidFill>
              <a:schemeClr val="tx2">
                <a:lumMod val="60000"/>
                <a:lumOff val="40000"/>
              </a:schemeClr>
            </a:solidFill>
          </a:ln>
        </p:spPr>
      </p:pic>
      <p:pic>
        <p:nvPicPr>
          <p:cNvPr id="11266" name="Picture 2"/>
          <p:cNvPicPr>
            <a:picLocks noChangeAspect="1" noChangeArrowheads="1"/>
          </p:cNvPicPr>
          <p:nvPr/>
        </p:nvPicPr>
        <p:blipFill>
          <a:blip r:embed="rId3" cstate="print"/>
          <a:srcRect/>
          <a:stretch>
            <a:fillRect/>
          </a:stretch>
        </p:blipFill>
        <p:spPr bwMode="auto">
          <a:xfrm>
            <a:off x="1763688" y="0"/>
            <a:ext cx="5580112" cy="68580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ءرء.jpg"/>
          <p:cNvPicPr>
            <a:picLocks noChangeAspect="1"/>
          </p:cNvPicPr>
          <p:nvPr/>
        </p:nvPicPr>
        <p:blipFill>
          <a:blip r:embed="rId2" cstate="print">
            <a:duotone>
              <a:schemeClr val="accent5">
                <a:shade val="45000"/>
                <a:satMod val="135000"/>
              </a:schemeClr>
              <a:prstClr val="white"/>
            </a:duotone>
          </a:blip>
          <a:stretch>
            <a:fillRect/>
          </a:stretch>
        </p:blipFill>
        <p:spPr>
          <a:xfrm>
            <a:off x="0" y="-41663"/>
            <a:ext cx="9144000" cy="6899663"/>
          </a:xfrm>
          <a:prstGeom prst="rect">
            <a:avLst/>
          </a:prstGeom>
          <a:ln>
            <a:solidFill>
              <a:schemeClr val="tx2">
                <a:lumMod val="60000"/>
                <a:lumOff val="40000"/>
              </a:schemeClr>
            </a:solidFill>
          </a:ln>
        </p:spPr>
      </p:pic>
      <p:sp>
        <p:nvSpPr>
          <p:cNvPr id="2" name="عنوان 1"/>
          <p:cNvSpPr>
            <a:spLocks noGrp="1"/>
          </p:cNvSpPr>
          <p:nvPr>
            <p:ph type="title"/>
          </p:nvPr>
        </p:nvSpPr>
        <p:spPr/>
        <p:txBody>
          <a:bodyPr>
            <a:noAutofit/>
          </a:bodyPr>
          <a:lstStyle/>
          <a:p>
            <a:r>
              <a:rPr lang="ar-SA" sz="9600" dirty="0" smtClean="0">
                <a:solidFill>
                  <a:srgbClr val="D60093"/>
                </a:solidFill>
                <a:cs typeface="DecoType Naskh Variants" pitchFamily="2" charset="-78"/>
              </a:rPr>
              <a:t>ما هرم </a:t>
            </a:r>
            <a:r>
              <a:rPr lang="ar-SA" sz="9600" dirty="0" err="1" smtClean="0">
                <a:solidFill>
                  <a:srgbClr val="D60093"/>
                </a:solidFill>
                <a:cs typeface="DecoType Naskh Variants" pitchFamily="2" charset="-78"/>
              </a:rPr>
              <a:t>الطاقة؟</a:t>
            </a:r>
            <a:endParaRPr lang="ar-SA" sz="9600" dirty="0">
              <a:solidFill>
                <a:srgbClr val="D60093"/>
              </a:solidFill>
              <a:cs typeface="DecoType Naskh Variants" pitchFamily="2" charset="-78"/>
            </a:endParaRPr>
          </a:p>
        </p:txBody>
      </p:sp>
      <p:sp>
        <p:nvSpPr>
          <p:cNvPr id="3" name="عنصر نائب للمحتوى 2"/>
          <p:cNvSpPr>
            <a:spLocks noGrp="1"/>
          </p:cNvSpPr>
          <p:nvPr>
            <p:ph idx="1"/>
          </p:nvPr>
        </p:nvSpPr>
        <p:spPr>
          <a:xfrm>
            <a:off x="0" y="1484784"/>
            <a:ext cx="9144000" cy="5373216"/>
          </a:xfrm>
        </p:spPr>
        <p:txBody>
          <a:bodyPr>
            <a:normAutofit fontScale="92500" lnSpcReduction="20000"/>
          </a:bodyPr>
          <a:lstStyle/>
          <a:p>
            <a:pPr algn="ctr"/>
            <a:r>
              <a:rPr lang="ar-SA" dirty="0" smtClean="0"/>
              <a:t>السلاسل والشبكات الغذائية نماذج تبين كيف تنتقل الطاقة في نظام من المنتجات الى المستهلكات في أثناء انتقال الطاقة من المنتجات الى المستهلكات ثم الى المحللات تستعمل بعض هذه الطاقة للوظائف الداخلية لهذه المخلوقات الحية وبعضها الاخر يتم اطلاقة على شكل حرارة.</a:t>
            </a:r>
          </a:p>
          <a:p>
            <a:pPr algn="ctr"/>
            <a:r>
              <a:rPr lang="ar-SA" sz="4800" dirty="0" smtClean="0">
                <a:solidFill>
                  <a:srgbClr val="D60093"/>
                </a:solidFill>
                <a:cs typeface="DecoType Naskh Variants" pitchFamily="2" charset="-78"/>
              </a:rPr>
              <a:t>ما هرم </a:t>
            </a:r>
            <a:r>
              <a:rPr lang="ar-SA" sz="4800" dirty="0" err="1" smtClean="0">
                <a:solidFill>
                  <a:srgbClr val="D60093"/>
                </a:solidFill>
                <a:cs typeface="DecoType Naskh Variants" pitchFamily="2" charset="-78"/>
              </a:rPr>
              <a:t>الطاقة؟</a:t>
            </a:r>
            <a:endParaRPr lang="ar-SA" sz="4800" dirty="0" smtClean="0">
              <a:solidFill>
                <a:srgbClr val="D60093"/>
              </a:solidFill>
              <a:cs typeface="DecoType Naskh Variants" pitchFamily="2" charset="-78"/>
            </a:endParaRPr>
          </a:p>
          <a:p>
            <a:pPr algn="ctr"/>
            <a:r>
              <a:rPr lang="ar-SA" dirty="0" smtClean="0"/>
              <a:t>نموذج يبين كيف تنتقل الطاقة خلال سلسلة غذائية معينة.</a:t>
            </a:r>
          </a:p>
          <a:p>
            <a:pPr algn="ctr"/>
            <a:r>
              <a:rPr lang="ar-SA" dirty="0" smtClean="0"/>
              <a:t>تشكل المنتجات قاعدة الهرم الغذائي </a:t>
            </a:r>
            <a:r>
              <a:rPr lang="ar-SA" dirty="0" err="1" smtClean="0"/>
              <a:t>لانها</a:t>
            </a:r>
            <a:r>
              <a:rPr lang="ar-SA" dirty="0" smtClean="0"/>
              <a:t> تدعم المخلوقات الحية الاخرى كافة والحيوانات التي تستهلك المنتجات تحتل المركز التلي في هذا الهرم والمستهلكات </a:t>
            </a:r>
            <a:r>
              <a:rPr lang="ar-SA" dirty="0" err="1" smtClean="0"/>
              <a:t>لاتمتص</a:t>
            </a:r>
            <a:r>
              <a:rPr lang="ar-SA" dirty="0" smtClean="0"/>
              <a:t> الطاقة كلها المختزنة في غذائها كما أنها تستعمل جزءا من هذه الطاقة في نشاطاتها اليومية وتفقد جزءا اخر على شكل حرارة وينتقل عشر الطاقة الموجودة فقط في مستوى معين من هرم الطاقة الى المخلوقات الموجودة في المستوى الذي يليه.</a:t>
            </a:r>
            <a:endParaRPr lang="ar-SA"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ءرء.jpg"/>
          <p:cNvPicPr>
            <a:picLocks noChangeAspect="1"/>
          </p:cNvPicPr>
          <p:nvPr/>
        </p:nvPicPr>
        <p:blipFill>
          <a:blip r:embed="rId2" cstate="print">
            <a:duotone>
              <a:schemeClr val="accent5">
                <a:shade val="45000"/>
                <a:satMod val="135000"/>
              </a:schemeClr>
              <a:prstClr val="white"/>
            </a:duotone>
          </a:blip>
          <a:stretch>
            <a:fillRect/>
          </a:stretch>
        </p:blipFill>
        <p:spPr>
          <a:xfrm>
            <a:off x="0" y="-41663"/>
            <a:ext cx="9144000" cy="6899663"/>
          </a:xfrm>
          <a:prstGeom prst="rect">
            <a:avLst/>
          </a:prstGeom>
          <a:ln>
            <a:solidFill>
              <a:schemeClr val="tx2">
                <a:lumMod val="60000"/>
                <a:lumOff val="40000"/>
              </a:schemeClr>
            </a:solidFill>
          </a:ln>
        </p:spPr>
      </p:pic>
      <p:sp>
        <p:nvSpPr>
          <p:cNvPr id="3" name="عنصر نائب للمحتوى 2"/>
          <p:cNvSpPr>
            <a:spLocks noGrp="1"/>
          </p:cNvSpPr>
          <p:nvPr>
            <p:ph idx="4294967295"/>
          </p:nvPr>
        </p:nvSpPr>
        <p:spPr>
          <a:xfrm>
            <a:off x="0" y="1"/>
            <a:ext cx="9144000" cy="6858000"/>
          </a:xfrm>
        </p:spPr>
        <p:txBody>
          <a:bodyPr>
            <a:normAutofit fontScale="92500" lnSpcReduction="10000"/>
          </a:bodyPr>
          <a:lstStyle/>
          <a:p>
            <a:pPr algn="ctr"/>
            <a:r>
              <a:rPr lang="ar-SA" sz="4300" dirty="0" smtClean="0"/>
              <a:t>إن تناقص الطاقة من مستوى معين الى المستوى الذي يليه يحد من أعداد المستهلكات في السلسلة الغذائية ولهذا نجد ان المنتجات توجد بأعداد اكبر كثيرا من المستهلكات وقد تخل التغيرات في النظام البيئي بتوازن الغذاء والطاقة فيه فحدوث نقص في مصادر الغذاء يزيد من التنافس بين المخلوقات على الغذاء وهذا قد يؤثر في عدد أفراد الجماعات الحيوية لنوع ما.</a:t>
            </a:r>
          </a:p>
          <a:p>
            <a:pPr algn="ctr"/>
            <a:r>
              <a:rPr lang="ar-SA" sz="4300" dirty="0" smtClean="0"/>
              <a:t>يدرس العلماء تدفق الطاقة في السلاسل الغذائية ويساعدهم ذلك على توقع التأثير الذي يحدث في المجتمعات الحيوية.</a:t>
            </a:r>
          </a:p>
          <a:p>
            <a:pPr algn="ctr">
              <a:buNone/>
            </a:pPr>
            <a:endParaRPr lang="ar-SA" dirty="0">
              <a:solidFill>
                <a:srgbClr val="FF000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ءرء.jpg"/>
          <p:cNvPicPr>
            <a:picLocks noChangeAspect="1"/>
          </p:cNvPicPr>
          <p:nvPr/>
        </p:nvPicPr>
        <p:blipFill>
          <a:blip r:embed="rId2" cstate="print">
            <a:duotone>
              <a:schemeClr val="accent5">
                <a:shade val="45000"/>
                <a:satMod val="135000"/>
              </a:schemeClr>
              <a:prstClr val="white"/>
            </a:duotone>
          </a:blip>
          <a:stretch>
            <a:fillRect/>
          </a:stretch>
        </p:blipFill>
        <p:spPr>
          <a:xfrm>
            <a:off x="0" y="-41663"/>
            <a:ext cx="9144000" cy="6899663"/>
          </a:xfrm>
          <a:prstGeom prst="rect">
            <a:avLst/>
          </a:prstGeom>
          <a:ln>
            <a:solidFill>
              <a:schemeClr val="tx2">
                <a:lumMod val="60000"/>
                <a:lumOff val="40000"/>
              </a:schemeClr>
            </a:solidFill>
          </a:ln>
        </p:spPr>
      </p:pic>
      <p:pic>
        <p:nvPicPr>
          <p:cNvPr id="13314" name="Picture 2"/>
          <p:cNvPicPr>
            <a:picLocks noChangeAspect="1" noChangeArrowheads="1"/>
          </p:cNvPicPr>
          <p:nvPr/>
        </p:nvPicPr>
        <p:blipFill>
          <a:blip r:embed="rId3" cstate="print"/>
          <a:srcRect/>
          <a:stretch>
            <a:fillRect/>
          </a:stretch>
        </p:blipFill>
        <p:spPr bwMode="auto">
          <a:xfrm>
            <a:off x="0" y="1268760"/>
            <a:ext cx="9144000" cy="450912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diamond(in)">
                                      <p:cBhvr>
                                        <p:cTn id="7" dur="2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CAPURGK5.jpg"/>
          <p:cNvPicPr>
            <a:picLocks noChangeAspect="1"/>
          </p:cNvPicPr>
          <p:nvPr/>
        </p:nvPicPr>
        <p:blipFill>
          <a:blip r:embed="rId2" cstate="print"/>
          <a:stretch>
            <a:fillRect/>
          </a:stretch>
        </p:blipFill>
        <p:spPr>
          <a:xfrm>
            <a:off x="0" y="0"/>
            <a:ext cx="9144000" cy="6858000"/>
          </a:xfrm>
          <a:prstGeom prst="rect">
            <a:avLst/>
          </a:prstGeom>
        </p:spPr>
      </p:pic>
      <p:sp>
        <p:nvSpPr>
          <p:cNvPr id="3" name="مربع نص 2"/>
          <p:cNvSpPr txBox="1"/>
          <p:nvPr/>
        </p:nvSpPr>
        <p:spPr>
          <a:xfrm>
            <a:off x="0" y="0"/>
            <a:ext cx="9144000" cy="2308324"/>
          </a:xfrm>
          <a:prstGeom prst="rect">
            <a:avLst/>
          </a:prstGeom>
          <a:noFill/>
        </p:spPr>
        <p:txBody>
          <a:bodyPr wrap="square" rtlCol="1">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ar-SA"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DecoType Naskh Variants" pitchFamily="2" charset="-78"/>
              </a:rPr>
              <a:t>السلاسل و الشبكات الغذائية وهرم الطاقة</a:t>
            </a:r>
            <a:endParaRPr lang="ar-SA"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DecoType Naskh Variants" pitchFamily="2" charset="-78"/>
            </a:endParaRP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ءرء.jpg"/>
          <p:cNvPicPr>
            <a:picLocks noChangeAspect="1"/>
          </p:cNvPicPr>
          <p:nvPr/>
        </p:nvPicPr>
        <p:blipFill>
          <a:blip r:embed="rId2" cstate="print">
            <a:duotone>
              <a:schemeClr val="accent5">
                <a:shade val="45000"/>
                <a:satMod val="135000"/>
              </a:schemeClr>
              <a:prstClr val="white"/>
            </a:duotone>
          </a:blip>
          <a:stretch>
            <a:fillRect/>
          </a:stretch>
        </p:blipFill>
        <p:spPr>
          <a:xfrm>
            <a:off x="0" y="-41663"/>
            <a:ext cx="9144000" cy="6899663"/>
          </a:xfrm>
          <a:prstGeom prst="rect">
            <a:avLst/>
          </a:prstGeom>
          <a:ln>
            <a:solidFill>
              <a:schemeClr val="tx2">
                <a:lumMod val="60000"/>
                <a:lumOff val="40000"/>
              </a:schemeClr>
            </a:solidFill>
          </a:ln>
        </p:spPr>
      </p:pic>
      <p:sp>
        <p:nvSpPr>
          <p:cNvPr id="2" name="عنوان 1"/>
          <p:cNvSpPr>
            <a:spLocks noGrp="1"/>
          </p:cNvSpPr>
          <p:nvPr>
            <p:ph type="title"/>
          </p:nvPr>
        </p:nvSpPr>
        <p:spPr/>
        <p:txBody>
          <a:bodyPr>
            <a:noAutofit/>
          </a:bodyPr>
          <a:lstStyle/>
          <a:p>
            <a:r>
              <a:rPr lang="ar-SA" sz="9600" dirty="0" err="1" smtClean="0">
                <a:solidFill>
                  <a:srgbClr val="D60093"/>
                </a:solidFill>
                <a:cs typeface="DecoType Naskh Variants" pitchFamily="2" charset="-78"/>
              </a:rPr>
              <a:t>الأهداف:</a:t>
            </a:r>
            <a:endParaRPr lang="ar-SA" sz="9600" dirty="0">
              <a:solidFill>
                <a:srgbClr val="D60093"/>
              </a:solidFill>
              <a:cs typeface="DecoType Naskh Variants" pitchFamily="2" charset="-78"/>
            </a:endParaRPr>
          </a:p>
        </p:txBody>
      </p:sp>
      <p:sp>
        <p:nvSpPr>
          <p:cNvPr id="3" name="عنصر نائب للمحتوى 2"/>
          <p:cNvSpPr>
            <a:spLocks noGrp="1"/>
          </p:cNvSpPr>
          <p:nvPr>
            <p:ph idx="1"/>
          </p:nvPr>
        </p:nvSpPr>
        <p:spPr>
          <a:xfrm>
            <a:off x="457200" y="1600200"/>
            <a:ext cx="5194920" cy="5257800"/>
          </a:xfrm>
        </p:spPr>
        <p:txBody>
          <a:bodyPr>
            <a:normAutofit/>
          </a:bodyPr>
          <a:lstStyle/>
          <a:p>
            <a:pPr algn="ctr"/>
            <a:r>
              <a:rPr lang="ar-SA" sz="4400" dirty="0" smtClean="0">
                <a:solidFill>
                  <a:srgbClr val="FF0000"/>
                </a:solidFill>
              </a:rPr>
              <a:t>يقارن بين دور كل من المنتجات والمستهلكات والمحللات في النظام البيئي.</a:t>
            </a:r>
          </a:p>
          <a:p>
            <a:pPr algn="ctr"/>
            <a:r>
              <a:rPr lang="ar-SA" sz="4400" dirty="0" smtClean="0">
                <a:solidFill>
                  <a:srgbClr val="FF0000"/>
                </a:solidFill>
              </a:rPr>
              <a:t>يصف كيف تنتقل الطاقة في السلاسل الغذائية والشبكات الغذائية.</a:t>
            </a:r>
            <a:endParaRPr lang="ar-SA" sz="4400" dirty="0">
              <a:solidFill>
                <a:srgbClr val="FF0000"/>
              </a:solidFill>
            </a:endParaRPr>
          </a:p>
        </p:txBody>
      </p:sp>
      <p:pic>
        <p:nvPicPr>
          <p:cNvPr id="5" name="صورة 4" descr="imagesCAD6WNFO.jpg"/>
          <p:cNvPicPr>
            <a:picLocks noChangeAspect="1"/>
          </p:cNvPicPr>
          <p:nvPr/>
        </p:nvPicPr>
        <p:blipFill>
          <a:blip r:embed="rId3" cstate="print"/>
          <a:stretch>
            <a:fillRect/>
          </a:stretch>
        </p:blipFill>
        <p:spPr>
          <a:xfrm>
            <a:off x="5868144" y="1628800"/>
            <a:ext cx="2710036" cy="4886300"/>
          </a:xfrm>
          <a:prstGeom prst="rect">
            <a:avLst/>
          </a:prstGeom>
          <a:ln>
            <a:noFill/>
          </a:ln>
          <a:effectLst>
            <a:softEdge rad="112500"/>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ءرء.jpg"/>
          <p:cNvPicPr>
            <a:picLocks noChangeAspect="1"/>
          </p:cNvPicPr>
          <p:nvPr/>
        </p:nvPicPr>
        <p:blipFill>
          <a:blip r:embed="rId2" cstate="print">
            <a:duotone>
              <a:schemeClr val="accent5">
                <a:shade val="45000"/>
                <a:satMod val="135000"/>
              </a:schemeClr>
              <a:prstClr val="white"/>
            </a:duotone>
          </a:blip>
          <a:stretch>
            <a:fillRect/>
          </a:stretch>
        </p:blipFill>
        <p:spPr>
          <a:xfrm>
            <a:off x="0" y="-41663"/>
            <a:ext cx="9144000" cy="6899663"/>
          </a:xfrm>
          <a:prstGeom prst="rect">
            <a:avLst/>
          </a:prstGeom>
          <a:ln>
            <a:solidFill>
              <a:schemeClr val="tx2">
                <a:lumMod val="60000"/>
                <a:lumOff val="40000"/>
              </a:schemeClr>
            </a:solidFill>
          </a:ln>
        </p:spPr>
      </p:pic>
      <p:sp>
        <p:nvSpPr>
          <p:cNvPr id="2" name="عنوان 1"/>
          <p:cNvSpPr>
            <a:spLocks noGrp="1"/>
          </p:cNvSpPr>
          <p:nvPr>
            <p:ph type="title"/>
          </p:nvPr>
        </p:nvSpPr>
        <p:spPr/>
        <p:txBody>
          <a:bodyPr>
            <a:noAutofit/>
          </a:bodyPr>
          <a:lstStyle/>
          <a:p>
            <a:pPr algn="r"/>
            <a:r>
              <a:rPr lang="ar-SA" sz="8800" dirty="0" err="1" smtClean="0">
                <a:solidFill>
                  <a:srgbClr val="D60093"/>
                </a:solidFill>
                <a:cs typeface="DecoType Naskh Variants" pitchFamily="2" charset="-78"/>
              </a:rPr>
              <a:t>التهيئة:</a:t>
            </a:r>
            <a:endParaRPr lang="ar-SA" sz="8800" dirty="0">
              <a:solidFill>
                <a:srgbClr val="D60093"/>
              </a:solidFill>
              <a:cs typeface="DecoType Naskh Variants" pitchFamily="2" charset="-78"/>
            </a:endParaRPr>
          </a:p>
        </p:txBody>
      </p:sp>
      <p:graphicFrame>
        <p:nvGraphicFramePr>
          <p:cNvPr id="4" name="جدول 3"/>
          <p:cNvGraphicFramePr>
            <a:graphicFrameLocks noGrp="1"/>
          </p:cNvGraphicFramePr>
          <p:nvPr/>
        </p:nvGraphicFramePr>
        <p:xfrm>
          <a:off x="179511" y="1700807"/>
          <a:ext cx="8712969" cy="4680522"/>
        </p:xfrm>
        <a:graphic>
          <a:graphicData uri="http://schemas.openxmlformats.org/drawingml/2006/table">
            <a:tbl>
              <a:tblPr rtl="1" firstRow="1" bandRow="1">
                <a:tableStyleId>{21E4AEA4-8DFA-4A89-87EB-49C32662AFE0}</a:tableStyleId>
              </a:tblPr>
              <a:tblGrid>
                <a:gridCol w="2904323"/>
                <a:gridCol w="2904323"/>
                <a:gridCol w="2904323"/>
              </a:tblGrid>
              <a:tr h="1560174">
                <a:tc>
                  <a:txBody>
                    <a:bodyPr/>
                    <a:lstStyle/>
                    <a:p>
                      <a:pPr algn="ctr" rtl="1"/>
                      <a:r>
                        <a:rPr lang="ar-SA" sz="4800" dirty="0" smtClean="0"/>
                        <a:t>ماذا </a:t>
                      </a:r>
                      <a:r>
                        <a:rPr lang="ar-SA" sz="4800" dirty="0" err="1" smtClean="0"/>
                        <a:t>أعرف؟</a:t>
                      </a:r>
                      <a:endParaRPr lang="ar-SA" sz="4800" dirty="0"/>
                    </a:p>
                  </a:txBody>
                  <a:tcPr/>
                </a:tc>
                <a:tc>
                  <a:txBody>
                    <a:bodyPr/>
                    <a:lstStyle/>
                    <a:p>
                      <a:pPr algn="ctr" rtl="1"/>
                      <a:r>
                        <a:rPr lang="ar-SA" sz="4800" dirty="0" smtClean="0"/>
                        <a:t>ماذا أريد أن </a:t>
                      </a:r>
                      <a:r>
                        <a:rPr lang="ar-SA" sz="4800" dirty="0" err="1" smtClean="0"/>
                        <a:t>أعرف؟</a:t>
                      </a:r>
                      <a:endParaRPr lang="ar-SA" sz="4800" dirty="0"/>
                    </a:p>
                  </a:txBody>
                  <a:tcPr/>
                </a:tc>
                <a:tc>
                  <a:txBody>
                    <a:bodyPr/>
                    <a:lstStyle/>
                    <a:p>
                      <a:pPr algn="ctr" rtl="1"/>
                      <a:r>
                        <a:rPr lang="ar-SA" sz="4800" dirty="0" smtClean="0"/>
                        <a:t>ماذا </a:t>
                      </a:r>
                      <a:r>
                        <a:rPr lang="ar-SA" sz="4800" dirty="0" err="1" smtClean="0"/>
                        <a:t>تعلمت؟</a:t>
                      </a:r>
                      <a:endParaRPr lang="ar-SA" sz="4800" dirty="0"/>
                    </a:p>
                  </a:txBody>
                  <a:tcPr/>
                </a:tc>
              </a:tr>
              <a:tr h="1560174">
                <a:tc>
                  <a:txBody>
                    <a:bodyPr/>
                    <a:lstStyle/>
                    <a:p>
                      <a:pPr rtl="1"/>
                      <a:endParaRPr lang="ar-SA"/>
                    </a:p>
                  </a:txBody>
                  <a:tcPr/>
                </a:tc>
                <a:tc>
                  <a:txBody>
                    <a:bodyPr/>
                    <a:lstStyle/>
                    <a:p>
                      <a:pPr rtl="1"/>
                      <a:endParaRPr lang="ar-SA"/>
                    </a:p>
                  </a:txBody>
                  <a:tcPr/>
                </a:tc>
                <a:tc>
                  <a:txBody>
                    <a:bodyPr/>
                    <a:lstStyle/>
                    <a:p>
                      <a:pPr rtl="1"/>
                      <a:endParaRPr lang="ar-SA"/>
                    </a:p>
                  </a:txBody>
                  <a:tcPr/>
                </a:tc>
              </a:tr>
              <a:tr h="1560174">
                <a:tc>
                  <a:txBody>
                    <a:bodyPr/>
                    <a:lstStyle/>
                    <a:p>
                      <a:pPr rtl="1"/>
                      <a:endParaRPr lang="ar-SA"/>
                    </a:p>
                  </a:txBody>
                  <a:tcPr/>
                </a:tc>
                <a:tc>
                  <a:txBody>
                    <a:bodyPr/>
                    <a:lstStyle/>
                    <a:p>
                      <a:pPr rtl="1"/>
                      <a:endParaRPr lang="ar-SA"/>
                    </a:p>
                  </a:txBody>
                  <a:tcPr/>
                </a:tc>
                <a:tc>
                  <a:txBody>
                    <a:bodyPr/>
                    <a:lstStyle/>
                    <a:p>
                      <a:pPr rtl="1"/>
                      <a:endParaRPr lang="ar-SA" dirty="0"/>
                    </a:p>
                  </a:txBody>
                  <a:tcPr/>
                </a:tc>
              </a:tr>
            </a:tbl>
          </a:graphicData>
        </a:graphic>
      </p:graphicFrame>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ءرء.jpg"/>
          <p:cNvPicPr>
            <a:picLocks noChangeAspect="1"/>
          </p:cNvPicPr>
          <p:nvPr/>
        </p:nvPicPr>
        <p:blipFill>
          <a:blip r:embed="rId2" cstate="print">
            <a:duotone>
              <a:schemeClr val="accent5">
                <a:shade val="45000"/>
                <a:satMod val="135000"/>
              </a:schemeClr>
              <a:prstClr val="white"/>
            </a:duotone>
          </a:blip>
          <a:stretch>
            <a:fillRect/>
          </a:stretch>
        </p:blipFill>
        <p:spPr>
          <a:xfrm>
            <a:off x="0" y="-41663"/>
            <a:ext cx="9144000" cy="6899663"/>
          </a:xfrm>
          <a:prstGeom prst="rect">
            <a:avLst/>
          </a:prstGeom>
          <a:ln>
            <a:solidFill>
              <a:schemeClr val="tx2">
                <a:lumMod val="60000"/>
                <a:lumOff val="40000"/>
              </a:schemeClr>
            </a:solidFill>
          </a:ln>
        </p:spPr>
      </p:pic>
      <p:sp>
        <p:nvSpPr>
          <p:cNvPr id="2" name="عنوان 1"/>
          <p:cNvSpPr>
            <a:spLocks noGrp="1"/>
          </p:cNvSpPr>
          <p:nvPr>
            <p:ph type="title"/>
          </p:nvPr>
        </p:nvSpPr>
        <p:spPr/>
        <p:txBody>
          <a:bodyPr>
            <a:noAutofit/>
          </a:bodyPr>
          <a:lstStyle/>
          <a:p>
            <a:r>
              <a:rPr lang="ar-SA" sz="8000" dirty="0" smtClean="0">
                <a:solidFill>
                  <a:srgbClr val="D60093"/>
                </a:solidFill>
                <a:cs typeface="DecoType Naskh Variants" pitchFamily="2" charset="-78"/>
              </a:rPr>
              <a:t>تقويم المعرفة </a:t>
            </a:r>
            <a:r>
              <a:rPr lang="ar-SA" sz="8000" dirty="0" err="1" smtClean="0">
                <a:solidFill>
                  <a:srgbClr val="D60093"/>
                </a:solidFill>
                <a:cs typeface="DecoType Naskh Variants" pitchFamily="2" charset="-78"/>
              </a:rPr>
              <a:t>السابقة:</a:t>
            </a:r>
            <a:endParaRPr lang="ar-SA" sz="8000" dirty="0">
              <a:solidFill>
                <a:srgbClr val="D60093"/>
              </a:solidFill>
              <a:cs typeface="DecoType Naskh Variants" pitchFamily="2" charset="-78"/>
            </a:endParaRPr>
          </a:p>
        </p:txBody>
      </p:sp>
      <p:sp>
        <p:nvSpPr>
          <p:cNvPr id="3" name="عنصر نائب للمحتوى 2"/>
          <p:cNvSpPr>
            <a:spLocks noGrp="1"/>
          </p:cNvSpPr>
          <p:nvPr>
            <p:ph idx="1"/>
          </p:nvPr>
        </p:nvSpPr>
        <p:spPr>
          <a:xfrm>
            <a:off x="457200" y="1600200"/>
            <a:ext cx="5050904" cy="4525963"/>
          </a:xfrm>
        </p:spPr>
        <p:txBody>
          <a:bodyPr>
            <a:noAutofit/>
          </a:bodyPr>
          <a:lstStyle/>
          <a:p>
            <a:pPr algn="ctr"/>
            <a:r>
              <a:rPr lang="ar-SA" sz="3600" dirty="0" smtClean="0">
                <a:solidFill>
                  <a:srgbClr val="FF0000"/>
                </a:solidFill>
              </a:rPr>
              <a:t>من أين تحصل النباتات على الطاقة لتقوم بعملية البناء </a:t>
            </a:r>
            <a:r>
              <a:rPr lang="ar-SA" sz="3600" dirty="0" err="1" smtClean="0">
                <a:solidFill>
                  <a:srgbClr val="FF0000"/>
                </a:solidFill>
              </a:rPr>
              <a:t>الضوئي؟</a:t>
            </a:r>
            <a:endParaRPr lang="ar-SA" sz="3600" dirty="0" smtClean="0">
              <a:solidFill>
                <a:srgbClr val="FF0000"/>
              </a:solidFill>
            </a:endParaRPr>
          </a:p>
          <a:p>
            <a:pPr algn="ctr"/>
            <a:r>
              <a:rPr lang="ar-SA" sz="3600" dirty="0" smtClean="0">
                <a:solidFill>
                  <a:srgbClr val="FF0000"/>
                </a:solidFill>
              </a:rPr>
              <a:t>كيف تحصل الحيوانات على الطاقة الضرورية لتبقى على قيد </a:t>
            </a:r>
            <a:r>
              <a:rPr lang="ar-SA" sz="3600" dirty="0" err="1" smtClean="0">
                <a:solidFill>
                  <a:srgbClr val="FF0000"/>
                </a:solidFill>
              </a:rPr>
              <a:t>الحياة؟</a:t>
            </a:r>
            <a:endParaRPr lang="ar-SA" sz="3600" dirty="0" smtClean="0">
              <a:solidFill>
                <a:srgbClr val="FF0000"/>
              </a:solidFill>
            </a:endParaRPr>
          </a:p>
          <a:p>
            <a:pPr algn="ctr"/>
            <a:r>
              <a:rPr lang="ar-SA" sz="3600" dirty="0" smtClean="0">
                <a:solidFill>
                  <a:srgbClr val="FF0000"/>
                </a:solidFill>
              </a:rPr>
              <a:t>ترى ماذا يحدث للحيوانات في النظام البيئي إذا ماتت النباتات </a:t>
            </a:r>
            <a:r>
              <a:rPr lang="ar-SA" sz="3600" dirty="0" err="1" smtClean="0">
                <a:solidFill>
                  <a:srgbClr val="FF0000"/>
                </a:solidFill>
              </a:rPr>
              <a:t>جميعها؟</a:t>
            </a:r>
            <a:endParaRPr lang="ar-SA" sz="3600" dirty="0">
              <a:solidFill>
                <a:srgbClr val="FF0000"/>
              </a:solidFill>
            </a:endParaRPr>
          </a:p>
        </p:txBody>
      </p:sp>
      <p:pic>
        <p:nvPicPr>
          <p:cNvPr id="5" name="صورة 4" descr="imagesCASKWVPD.jpg"/>
          <p:cNvPicPr>
            <a:picLocks noChangeAspect="1"/>
          </p:cNvPicPr>
          <p:nvPr/>
        </p:nvPicPr>
        <p:blipFill>
          <a:blip r:embed="rId3" cstate="print"/>
          <a:stretch>
            <a:fillRect/>
          </a:stretch>
        </p:blipFill>
        <p:spPr>
          <a:xfrm>
            <a:off x="5724128" y="1628800"/>
            <a:ext cx="2572494" cy="4824536"/>
          </a:xfrm>
          <a:prstGeom prst="ellipse">
            <a:avLst/>
          </a:prstGeom>
          <a:ln>
            <a:noFill/>
          </a:ln>
          <a:effectLst>
            <a:softEdge rad="112500"/>
          </a:effectLst>
        </p:spPr>
      </p:pic>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ءرء.jpg"/>
          <p:cNvPicPr>
            <a:picLocks noChangeAspect="1"/>
          </p:cNvPicPr>
          <p:nvPr/>
        </p:nvPicPr>
        <p:blipFill>
          <a:blip r:embed="rId2" cstate="print">
            <a:duotone>
              <a:schemeClr val="accent5">
                <a:shade val="45000"/>
                <a:satMod val="135000"/>
              </a:schemeClr>
              <a:prstClr val="white"/>
            </a:duotone>
          </a:blip>
          <a:stretch>
            <a:fillRect/>
          </a:stretch>
        </p:blipFill>
        <p:spPr>
          <a:xfrm>
            <a:off x="0" y="-41663"/>
            <a:ext cx="9144000" cy="6899663"/>
          </a:xfrm>
          <a:prstGeom prst="rect">
            <a:avLst/>
          </a:prstGeom>
          <a:ln>
            <a:solidFill>
              <a:schemeClr val="tx2">
                <a:lumMod val="60000"/>
                <a:lumOff val="40000"/>
              </a:schemeClr>
            </a:solidFill>
          </a:ln>
        </p:spPr>
      </p:pic>
      <p:pic>
        <p:nvPicPr>
          <p:cNvPr id="5122" name="Picture 2"/>
          <p:cNvPicPr>
            <a:picLocks noChangeAspect="1" noChangeArrowheads="1"/>
          </p:cNvPicPr>
          <p:nvPr/>
        </p:nvPicPr>
        <p:blipFill>
          <a:blip r:embed="rId3" cstate="print"/>
          <a:srcRect/>
          <a:stretch>
            <a:fillRect/>
          </a:stretch>
        </p:blipFill>
        <p:spPr bwMode="auto">
          <a:xfrm>
            <a:off x="2483768" y="0"/>
            <a:ext cx="4824536" cy="68580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TotalTime>
  <Words>998</Words>
  <Application>Microsoft Office PowerPoint</Application>
  <PresentationFormat>عرض على الشاشة (3:4)‏</PresentationFormat>
  <Paragraphs>47</Paragraphs>
  <Slides>24</Slides>
  <Notes>0</Notes>
  <HiddenSlides>0</HiddenSlides>
  <MMClips>0</MMClips>
  <ScaleCrop>false</ScaleCrop>
  <HeadingPairs>
    <vt:vector size="4" baseType="variant">
      <vt:variant>
        <vt:lpstr>سمة</vt:lpstr>
      </vt:variant>
      <vt:variant>
        <vt:i4>1</vt:i4>
      </vt:variant>
      <vt:variant>
        <vt:lpstr>عناوين الشرائح</vt:lpstr>
      </vt:variant>
      <vt:variant>
        <vt:i4>24</vt:i4>
      </vt:variant>
    </vt:vector>
  </HeadingPairs>
  <TitlesOfParts>
    <vt:vector size="25" baseType="lpstr">
      <vt:lpstr>سمة Office</vt:lpstr>
      <vt:lpstr>الشريحة 1</vt:lpstr>
      <vt:lpstr>الشريحة 2</vt:lpstr>
      <vt:lpstr>الشريحة 3</vt:lpstr>
      <vt:lpstr>الشريحة 4</vt:lpstr>
      <vt:lpstr>الأهداف:</vt:lpstr>
      <vt:lpstr>التهيئة:</vt:lpstr>
      <vt:lpstr>تقويم المعرفة السابقة:</vt:lpstr>
      <vt:lpstr>الشريحة 8</vt:lpstr>
      <vt:lpstr>الشريحة 9</vt:lpstr>
      <vt:lpstr>الشريحة 10</vt:lpstr>
      <vt:lpstr>ما السلاسل الغذائية</vt:lpstr>
      <vt:lpstr>الشريحة 12</vt:lpstr>
      <vt:lpstr>الشريحة 13</vt:lpstr>
      <vt:lpstr>الشريحة 14</vt:lpstr>
      <vt:lpstr>الشريحة 15</vt:lpstr>
      <vt:lpstr>ما الشبكات الغذائية؟</vt:lpstr>
      <vt:lpstr>الشريحة 17</vt:lpstr>
      <vt:lpstr>الشريحة 18</vt:lpstr>
      <vt:lpstr>الشريحة 19</vt:lpstr>
      <vt:lpstr>الشريحة 20</vt:lpstr>
      <vt:lpstr>الشريحة 21</vt:lpstr>
      <vt:lpstr>ما هرم الطاقة؟</vt:lpstr>
      <vt:lpstr>الشريحة 23</vt:lpstr>
      <vt:lpstr>الشريحة 24</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روان</dc:creator>
  <cp:lastModifiedBy>روان</cp:lastModifiedBy>
  <cp:revision>17</cp:revision>
  <dcterms:created xsi:type="dcterms:W3CDTF">2014-08-26T03:41:37Z</dcterms:created>
  <dcterms:modified xsi:type="dcterms:W3CDTF">2014-08-28T03:13:01Z</dcterms:modified>
</cp:coreProperties>
</file>