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3gp" ContentType="vide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8" r:id="rId1"/>
  </p:sldMasterIdLst>
  <p:notesMasterIdLst>
    <p:notesMasterId r:id="rId56"/>
  </p:notesMasterIdLst>
  <p:sldIdLst>
    <p:sldId id="383" r:id="rId2"/>
    <p:sldId id="256" r:id="rId3"/>
    <p:sldId id="313" r:id="rId4"/>
    <p:sldId id="381" r:id="rId5"/>
    <p:sldId id="263" r:id="rId6"/>
    <p:sldId id="262" r:id="rId7"/>
    <p:sldId id="261" r:id="rId8"/>
    <p:sldId id="346" r:id="rId9"/>
    <p:sldId id="347" r:id="rId10"/>
    <p:sldId id="266" r:id="rId11"/>
    <p:sldId id="265" r:id="rId12"/>
    <p:sldId id="267" r:id="rId13"/>
    <p:sldId id="264" r:id="rId14"/>
    <p:sldId id="268" r:id="rId15"/>
    <p:sldId id="273" r:id="rId16"/>
    <p:sldId id="384" r:id="rId17"/>
    <p:sldId id="380" r:id="rId18"/>
    <p:sldId id="316" r:id="rId19"/>
    <p:sldId id="317" r:id="rId20"/>
    <p:sldId id="280" r:id="rId21"/>
    <p:sldId id="331" r:id="rId22"/>
    <p:sldId id="330" r:id="rId23"/>
    <p:sldId id="364" r:id="rId24"/>
    <p:sldId id="258" r:id="rId25"/>
    <p:sldId id="276" r:id="rId26"/>
    <p:sldId id="318" r:id="rId27"/>
    <p:sldId id="319" r:id="rId28"/>
    <p:sldId id="277" r:id="rId29"/>
    <p:sldId id="362" r:id="rId30"/>
    <p:sldId id="294" r:id="rId31"/>
    <p:sldId id="290" r:id="rId32"/>
    <p:sldId id="337" r:id="rId33"/>
    <p:sldId id="382" r:id="rId34"/>
    <p:sldId id="295" r:id="rId35"/>
    <p:sldId id="299" r:id="rId36"/>
    <p:sldId id="355" r:id="rId37"/>
    <p:sldId id="296" r:id="rId38"/>
    <p:sldId id="300" r:id="rId39"/>
    <p:sldId id="301" r:id="rId40"/>
    <p:sldId id="303" r:id="rId41"/>
    <p:sldId id="297" r:id="rId42"/>
    <p:sldId id="373" r:id="rId43"/>
    <p:sldId id="298" r:id="rId44"/>
    <p:sldId id="374" r:id="rId45"/>
    <p:sldId id="304" r:id="rId46"/>
    <p:sldId id="305" r:id="rId47"/>
    <p:sldId id="306" r:id="rId48"/>
    <p:sldId id="338" r:id="rId49"/>
    <p:sldId id="311" r:id="rId50"/>
    <p:sldId id="343" r:id="rId51"/>
    <p:sldId id="344" r:id="rId52"/>
    <p:sldId id="360" r:id="rId53"/>
    <p:sldId id="376" r:id="rId54"/>
    <p:sldId id="341" r:id="rId5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99CC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971" autoAdjust="0"/>
    <p:restoredTop sz="94671" autoAdjust="0"/>
  </p:normalViewPr>
  <p:slideViewPr>
    <p:cSldViewPr>
      <p:cViewPr>
        <p:scale>
          <a:sx n="59" d="100"/>
          <a:sy n="59" d="100"/>
        </p:scale>
        <p:origin x="-1452" y="-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6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9DB662E-FB6F-4820-8F26-021C7784B23F}" type="datetimeFigureOut">
              <a:rPr lang="ar-SA" smtClean="0"/>
              <a:pPr/>
              <a:t>09/06/37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A7DAE09-519B-4CA5-8BB4-0F6B91A2351D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0495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DAE09-519B-4CA5-8BB4-0F6B91A2351D}" type="slidenum">
              <a:rPr lang="ar-SA" smtClean="0"/>
              <a:pPr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2118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ثلث قائم الزاوية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grpSp>
        <p:nvGrpSpPr>
          <p:cNvPr id="2" name="مجموعة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شكل حر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شكل حر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شكل حر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رابط مستقيم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7E5122E-7504-425C-ACFA-920F2D7C1637}" type="datetime1">
              <a:rPr lang="ar-SA" smtClean="0"/>
              <a:t>09/06/37</a:t>
            </a:fld>
            <a:endParaRPr lang="ar-SA"/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ar-SA" smtClean="0"/>
              <a:t>ساره المغربي ب170</a:t>
            </a:r>
            <a:endParaRPr lang="ar-SA"/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1210016-4B69-4C89-BC95-05AE20BC549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9F0EE1-E772-495E-9ED6-094D380CFB4D}" type="datetime1">
              <a:rPr lang="ar-SA" smtClean="0"/>
              <a:t>09/06/37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ar-SA" smtClean="0"/>
              <a:t>ساره المغربي ب170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210016-4B69-4C89-BC95-05AE20BC549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D6551A-4613-4C96-B07B-209D7259B856}" type="datetime1">
              <a:rPr lang="ar-SA" smtClean="0"/>
              <a:t>09/06/37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ar-SA" smtClean="0"/>
              <a:t>ساره المغربي ب170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210016-4B69-4C89-BC95-05AE20BC549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794784-B477-47D8-8F30-A923C0AE6756}" type="datetime1">
              <a:rPr lang="ar-SA" smtClean="0"/>
              <a:t>09/06/37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ar-SA" smtClean="0"/>
              <a:t>ساره المغربي ب170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210016-4B69-4C89-BC95-05AE20BC5496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7" name="عنوان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D006A2-DDDE-4E6D-9E90-FF04991A48C8}" type="datetime1">
              <a:rPr lang="ar-SA" smtClean="0"/>
              <a:t>09/06/37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ar-SA" smtClean="0"/>
              <a:t>ساره المغربي ب170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210016-4B69-4C89-BC95-05AE20BC5496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7" name="شارة رتبة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شارة رتبة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3AAB57-98A9-4260-BF6C-95FB9DA53956}" type="datetime1">
              <a:rPr lang="ar-SA" smtClean="0"/>
              <a:t>09/06/37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ar-SA" smtClean="0"/>
              <a:t>ساره المغربي ب170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210016-4B69-4C89-BC95-05AE20BC5496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8" name="عنوان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766912-9A05-4237-B5BA-EDAACE4D535B}" type="datetime1">
              <a:rPr lang="ar-SA" smtClean="0"/>
              <a:t>09/06/37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ar-SA" smtClean="0"/>
              <a:t>ساره المغربي ب170</a:t>
            </a:r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210016-4B69-4C89-BC95-05AE20BC549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5F32BE-4E69-48FA-BB29-98E43425237D}" type="datetime1">
              <a:rPr lang="ar-SA" smtClean="0"/>
              <a:t>09/06/37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ar-SA" smtClean="0"/>
              <a:t>ساره المغربي ب170</a:t>
            </a: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210016-4B69-4C89-BC95-05AE20BC5496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6" name="عنوان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3352BF-83FF-4903-9FA9-C2935C2448E0}" type="datetime1">
              <a:rPr lang="ar-SA" smtClean="0"/>
              <a:t>09/06/37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ar-SA" smtClean="0"/>
              <a:t>ساره المغربي ب170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210016-4B69-4C89-BC95-05AE20BC549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2DAEF2B-BA48-4651-B6B3-6A42C30610E6}" type="datetime1">
              <a:rPr lang="ar-SA" smtClean="0"/>
              <a:t>09/06/37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ar-SA" smtClean="0"/>
              <a:t>ساره المغربي ب170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210016-4B69-4C89-BC95-05AE20BC549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5A5C013-76A4-4B5D-92F9-A23E4AC1BFE9}" type="datetime1">
              <a:rPr lang="ar-SA" smtClean="0"/>
              <a:t>09/06/37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ar-SA" smtClean="0"/>
              <a:t>ساره المغربي ب170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1210016-4B69-4C89-BC95-05AE20BC5496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شكل حر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مثلث قائم الزاوية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رابط مستقيم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شارة رتبة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شارة رتبة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شكل حر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شكل حر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مثلث قائم الزاوية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رابط مستقيم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1EFB6F6-0AB8-4227-8BB0-169D9160372A}" type="datetime1">
              <a:rPr lang="ar-SA" smtClean="0"/>
              <a:t>09/06/37</a:t>
            </a:fld>
            <a:endParaRPr lang="ar-SA"/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ar-SA" smtClean="0"/>
              <a:t>ساره المغربي ب170</a:t>
            </a:r>
            <a:endParaRPr lang="ar-SA"/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1210016-4B69-4C89-BC95-05AE20BC5496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algn="l" rtl="1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r" rtl="1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r" rtl="1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r" rtl="1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r" rtl="1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r" rtl="1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google.com.sa/imgres?imgurl=http://www.jaxa.jp/projects/sat/drts/img/photo-1_drts.jpg&amp;imgrefurl=http://www.alsaha.com/sahat/5/topics/242244&amp;usg=__8E8Vt3CWjeQotZYOIfGa3uWaCfE=&amp;h=292&amp;w=370&amp;sz=16&amp;hl=ar&amp;start=5&amp;zoom=1&amp;tbnid=Q8-W8N7JylnArM:&amp;tbnh=96&amp;tbnw=122&amp;prev=/images?q=%D8%A7%D9%84%D8%A7%D9%82%D9%85%D8%A7%D8%B1+%D8%A7%D9%84%D8%B5%D9%86%D8%A7%D8%B9%D9%8A%D8%A9&amp;um=1&amp;hl=ar&amp;safe=active&amp;sa=N&amp;tbs=isch:1&amp;um=1&amp;itbs=1" TargetMode="External"/><Relationship Id="rId2" Type="http://schemas.microsoft.com/office/2007/relationships/media" Target="../media/media5.3gp"/><Relationship Id="rId1" Type="http://schemas.openxmlformats.org/officeDocument/2006/relationships/video" Target="NULL" TargetMode="External"/><Relationship Id="rId6" Type="http://schemas.openxmlformats.org/officeDocument/2006/relationships/image" Target="../media/image38.jpeg"/><Relationship Id="rId5" Type="http://schemas.openxmlformats.org/officeDocument/2006/relationships/hyperlink" Target="&#1580;&#1608;&#1580;&#1604;%20&#1573;&#1610;&#1585;&#1579;.flv" TargetMode="External"/><Relationship Id="rId4" Type="http://schemas.openxmlformats.org/officeDocument/2006/relationships/image" Target="../media/image37.gif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3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/>
          </a:p>
        </p:txBody>
      </p:sp>
      <p:sp>
        <p:nvSpPr>
          <p:cNvPr id="4" name="عنوان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76658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95736" cy="6858000"/>
          </a:xfrm>
          <a:prstGeom prst="rect">
            <a:avLst/>
          </a:prstGeom>
        </p:spPr>
      </p:pic>
      <p:sp>
        <p:nvSpPr>
          <p:cNvPr id="6" name="وسيلة شرح على شكل سحابة 5"/>
          <p:cNvSpPr/>
          <p:nvPr/>
        </p:nvSpPr>
        <p:spPr>
          <a:xfrm>
            <a:off x="953852" y="116632"/>
            <a:ext cx="2610036" cy="2232248"/>
          </a:xfrm>
          <a:prstGeom prst="cloudCallout">
            <a:avLst>
              <a:gd name="adj1" fmla="val -44775"/>
              <a:gd name="adj2" fmla="val 1396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س</a:t>
            </a:r>
            <a:r>
              <a:rPr lang="ar-SA" sz="2400" b="1" dirty="0">
                <a:solidFill>
                  <a:schemeClr val="bg2">
                    <a:lumMod val="50000"/>
                  </a:schemeClr>
                </a:solidFill>
              </a:rPr>
              <a:t>/ إذا استطعت الطيران فما المعالم الأخرى التي قد ترينها؟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OSHIBA\Desktop\درس الصف الخامس\6vmosaipsl8cinar5my8tw1osu95rs8m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9462"/>
          </a:xfrm>
          <a:prstGeom prst="rect">
            <a:avLst/>
          </a:prstGeom>
          <a:noFill/>
        </p:spPr>
      </p:pic>
      <p:sp>
        <p:nvSpPr>
          <p:cNvPr id="5" name="وسيلة شرح على شكل سحابة 4"/>
          <p:cNvSpPr/>
          <p:nvPr/>
        </p:nvSpPr>
        <p:spPr>
          <a:xfrm>
            <a:off x="2214546" y="0"/>
            <a:ext cx="3714744" cy="2060848"/>
          </a:xfrm>
          <a:prstGeom prst="cloudCallout">
            <a:avLst>
              <a:gd name="adj1" fmla="val 79680"/>
              <a:gd name="adj2" fmla="val -161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000" dirty="0" smtClean="0">
                <a:solidFill>
                  <a:schemeClr val="tx1"/>
                </a:solidFill>
                <a:cs typeface="PT Bold Heading" pitchFamily="2" charset="-78"/>
              </a:rPr>
              <a:t>س/ ماذا تتوقعي أن تري لو استطعت الوصول إلى مركز الأرض؟</a:t>
            </a:r>
            <a:endParaRPr lang="ar-SA" sz="20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صر نائب للمحتوى 2"/>
          <p:cNvSpPr txBox="1">
            <a:spLocks/>
          </p:cNvSpPr>
          <p:nvPr/>
        </p:nvSpPr>
        <p:spPr>
          <a:xfrm>
            <a:off x="71406" y="2428868"/>
            <a:ext cx="3571900" cy="10001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65760" marR="0" lvl="0" indent="-256032" algn="r" defTabSz="914400" rtl="1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      قراءة أنظر وأتساءل</a:t>
            </a:r>
          </a:p>
          <a:p>
            <a:pPr marL="365760" marR="0" lvl="0" indent="-256032" algn="r" defTabSz="914400" rtl="1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ar-SA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PT Bold Heading" pitchFamily="2" charset="-78"/>
              </a:rPr>
              <a:t>ماذا</a:t>
            </a:r>
            <a:r>
              <a:rPr kumimoji="0" lang="ar-SA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PT Bold Heading" pitchFamily="2" charset="-78"/>
              </a:rPr>
              <a:t> توضح هذه المعالم؟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6" name="انفجار 1 5"/>
          <p:cNvSpPr/>
          <p:nvPr/>
        </p:nvSpPr>
        <p:spPr>
          <a:xfrm>
            <a:off x="-32" y="1071546"/>
            <a:ext cx="1714512" cy="135732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 smtClean="0">
                <a:solidFill>
                  <a:srgbClr val="FFFF00"/>
                </a:solidFill>
                <a:cs typeface="PT Bold Heading" pitchFamily="2" charset="-78"/>
              </a:rPr>
              <a:t>عصف ذهني</a:t>
            </a:r>
            <a:endParaRPr lang="ar-SA" sz="2000" dirty="0">
              <a:solidFill>
                <a:srgbClr val="FFFF00"/>
              </a:solidFill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-32" y="357166"/>
            <a:ext cx="3571900" cy="7143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قراءة الصورة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0" name="شكل بيضاوي 9"/>
          <p:cNvSpPr/>
          <p:nvPr/>
        </p:nvSpPr>
        <p:spPr>
          <a:xfrm>
            <a:off x="2357422" y="6429372"/>
            <a:ext cx="1357322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FFFF00"/>
                </a:solidFill>
                <a:cs typeface="PT Bold Heading" pitchFamily="2" charset="-78"/>
              </a:rPr>
              <a:t>التهيئة</a:t>
            </a:r>
            <a:endParaRPr lang="ar-SA" dirty="0">
              <a:solidFill>
                <a:srgbClr val="FFFF00"/>
              </a:solidFill>
              <a:cs typeface="PT Bold Heading" pitchFamily="2" charset="-78"/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-31" y="6407944"/>
            <a:ext cx="2000264" cy="450056"/>
          </a:xfrm>
        </p:spPr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29" y="20597"/>
            <a:ext cx="505849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som1.net/wp-content/uploads/2009/02/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0"/>
            <a:ext cx="6786578" cy="6858000"/>
          </a:xfrm>
          <a:prstGeom prst="rect">
            <a:avLst/>
          </a:prstGeom>
          <a:noFill/>
        </p:spPr>
      </p:pic>
      <p:sp>
        <p:nvSpPr>
          <p:cNvPr id="9" name="عنصر نائب للمحتوى 2"/>
          <p:cNvSpPr txBox="1">
            <a:spLocks/>
          </p:cNvSpPr>
          <p:nvPr/>
        </p:nvSpPr>
        <p:spPr>
          <a:xfrm>
            <a:off x="71406" y="1214423"/>
            <a:ext cx="2286016" cy="29289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65760" marR="0" lvl="0" indent="-256032" algn="r" defTabSz="914400" rtl="1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lang="ar-SA" sz="2000" dirty="0" smtClean="0">
              <a:solidFill>
                <a:schemeClr val="tx1"/>
              </a:solidFill>
              <a:cs typeface="PT Bold Heading" pitchFamily="2" charset="-78"/>
            </a:endParaRPr>
          </a:p>
          <a:p>
            <a:pPr marL="365760" marR="0" lvl="0" indent="-256032" algn="r" defTabSz="914400" rtl="1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lang="ar-SA" sz="2000" dirty="0" smtClean="0">
              <a:solidFill>
                <a:schemeClr val="tx1"/>
              </a:solidFill>
              <a:cs typeface="PT Bold Heading" pitchFamily="2" charset="-78"/>
            </a:endParaRPr>
          </a:p>
          <a:p>
            <a:pPr marL="365760" marR="0" lvl="0" indent="-256032" algn="r" defTabSz="914400" rtl="1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ar-SA" sz="2000" dirty="0" smtClean="0">
                <a:solidFill>
                  <a:schemeClr val="tx1"/>
                </a:solidFill>
                <a:cs typeface="PT Bold Heading" pitchFamily="2" charset="-78"/>
              </a:rPr>
              <a:t>ما المناطق الظاهرة في الخريطة ؟</a:t>
            </a:r>
          </a:p>
          <a:p>
            <a:pPr marL="365760" marR="0" lvl="0" indent="-256032" algn="r" defTabSz="914400" rtl="1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endParaRPr lang="ar-SA" sz="2000" dirty="0" smtClean="0">
              <a:solidFill>
                <a:schemeClr val="tx1"/>
              </a:solidFill>
              <a:cs typeface="PT Bold Heading" pitchFamily="2" charset="-78"/>
            </a:endParaRPr>
          </a:p>
          <a:p>
            <a:pPr marL="365760" marR="0" lvl="0" indent="-256032" algn="r" defTabSz="914400" rtl="1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ar-SA" sz="2000" dirty="0" smtClean="0">
                <a:solidFill>
                  <a:schemeClr val="tx1"/>
                </a:solidFill>
                <a:cs typeface="PT Bold Heading" pitchFamily="2" charset="-78"/>
              </a:rPr>
              <a:t>ما أشكال اليابسة والماء الظاهرة في الخريطة ؟</a:t>
            </a:r>
          </a:p>
        </p:txBody>
      </p:sp>
      <p:sp>
        <p:nvSpPr>
          <p:cNvPr id="12" name="انفجار 1 11"/>
          <p:cNvSpPr/>
          <p:nvPr/>
        </p:nvSpPr>
        <p:spPr>
          <a:xfrm>
            <a:off x="357158" y="285728"/>
            <a:ext cx="2000264" cy="1500198"/>
          </a:xfrm>
          <a:prstGeom prst="irregularSeal1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 smtClean="0">
                <a:solidFill>
                  <a:srgbClr val="FFFF00"/>
                </a:solidFill>
                <a:cs typeface="PT Bold Heading" pitchFamily="2" charset="-78"/>
              </a:rPr>
              <a:t>إثارة اهتمام</a:t>
            </a:r>
            <a:endParaRPr lang="ar-SA" sz="2000" dirty="0">
              <a:solidFill>
                <a:srgbClr val="FFFF00"/>
              </a:solidFill>
              <a:cs typeface="PT Bold Heading" pitchFamily="2" charset="-78"/>
            </a:endParaRPr>
          </a:p>
        </p:txBody>
      </p:sp>
      <p:sp>
        <p:nvSpPr>
          <p:cNvPr id="6" name="وسيلة شرح مع سهم إلى الأسفل 5"/>
          <p:cNvSpPr/>
          <p:nvPr/>
        </p:nvSpPr>
        <p:spPr>
          <a:xfrm rot="20558106">
            <a:off x="6063812" y="4130408"/>
            <a:ext cx="1643074" cy="785818"/>
          </a:xfrm>
          <a:prstGeom prst="downArrow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  <a:cs typeface="PT Bold Heading" pitchFamily="2" charset="-78"/>
              </a:rPr>
              <a:t>حدود بين السعودية واليمن</a:t>
            </a:r>
            <a:endParaRPr lang="ar-SA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500694" y="5857892"/>
            <a:ext cx="857256" cy="5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  <a:cs typeface="PT Bold Heading" pitchFamily="2" charset="-78"/>
              </a:rPr>
              <a:t>اليمن</a:t>
            </a:r>
            <a:endParaRPr lang="ar-SA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3000364" y="4572008"/>
            <a:ext cx="785818" cy="428628"/>
          </a:xfrm>
          <a:prstGeom prst="ellipse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بحر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10" name="شكل بيضاوي 9"/>
          <p:cNvSpPr/>
          <p:nvPr/>
        </p:nvSpPr>
        <p:spPr>
          <a:xfrm>
            <a:off x="7215206" y="1571612"/>
            <a:ext cx="1000132" cy="428628"/>
          </a:xfrm>
          <a:prstGeom prst="ellipse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خليج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11" name="شكل بيضاوي 10"/>
          <p:cNvSpPr/>
          <p:nvPr/>
        </p:nvSpPr>
        <p:spPr>
          <a:xfrm>
            <a:off x="4857752" y="3357562"/>
            <a:ext cx="1000132" cy="42862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جبال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8072462" y="6072206"/>
            <a:ext cx="785818" cy="428628"/>
          </a:xfrm>
          <a:prstGeom prst="ellipse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بحر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6429388" y="3286124"/>
            <a:ext cx="1214446" cy="42862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  <a:cs typeface="PT Bold Heading" pitchFamily="2" charset="-78"/>
              </a:rPr>
              <a:t>صحراء</a:t>
            </a:r>
            <a:endParaRPr lang="ar-SA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5" name="عنصر نائب للتذييل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شكل بيضاوي 12"/>
          <p:cNvSpPr/>
          <p:nvPr/>
        </p:nvSpPr>
        <p:spPr>
          <a:xfrm>
            <a:off x="3958725" y="2467462"/>
            <a:ext cx="5077798" cy="24642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ar-SA" sz="2800" dirty="0" smtClean="0">
                <a:solidFill>
                  <a:schemeClr val="tx1"/>
                </a:solidFill>
                <a:cs typeface="PT Bold Heading" pitchFamily="2" charset="-78"/>
              </a:rPr>
              <a:t>     الهدف من النشاط  :</a:t>
            </a:r>
          </a:p>
          <a:p>
            <a:pPr marL="365760" lvl="0" indent="-256032" algn="ctr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ar-SA" sz="3600" dirty="0" smtClean="0">
                <a:solidFill>
                  <a:schemeClr val="tx1"/>
                </a:solidFill>
                <a:cs typeface="PT Bold Heading" pitchFamily="2" charset="-78"/>
              </a:rPr>
              <a:t>     </a:t>
            </a:r>
            <a:r>
              <a:rPr lang="ar-SA" sz="3600" dirty="0" smtClean="0">
                <a:solidFill>
                  <a:srgbClr val="FF0000"/>
                </a:solidFill>
                <a:cs typeface="PT Bold Heading" pitchFamily="2" charset="-78"/>
              </a:rPr>
              <a:t> أتفحص معالم سطح الأرض </a:t>
            </a:r>
          </a:p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ar-SA" sz="3600" dirty="0" smtClean="0">
                <a:solidFill>
                  <a:srgbClr val="FF0000"/>
                </a:solidFill>
                <a:cs typeface="PT Bold Heading" pitchFamily="2" charset="-78"/>
              </a:rPr>
              <a:t>           وأصنفها 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931695"/>
            <a:ext cx="4954861" cy="1926305"/>
          </a:xfrm>
          <a:prstGeom prst="rect">
            <a:avLst/>
          </a:prstGeom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3643306" y="285728"/>
            <a:ext cx="5143536" cy="7143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نشاط استكشف </a:t>
            </a:r>
            <a:r>
              <a:rPr lang="ar-SA" sz="4000" dirty="0" smtClean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( فردي 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استراتيجية التعلم الذاتي 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7" name="شكل بيضاوي 6"/>
          <p:cNvSpPr/>
          <p:nvPr/>
        </p:nvSpPr>
        <p:spPr>
          <a:xfrm>
            <a:off x="6646985" y="1033675"/>
            <a:ext cx="1571636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FFFF00"/>
                </a:solidFill>
                <a:cs typeface="PT Bold Heading" pitchFamily="2" charset="-78"/>
              </a:rPr>
              <a:t>الاستكشاف</a:t>
            </a:r>
            <a:endParaRPr lang="ar-SA" dirty="0">
              <a:solidFill>
                <a:srgbClr val="FFFF00"/>
              </a:solidFill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4451913" y="1602901"/>
            <a:ext cx="4714908" cy="7143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dirty="0" smtClean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ما معالم سطح الأرض؟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9" name="عنصر نائب للتذييل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b="1" smtClean="0"/>
              <a:t>ساره المغربي ب170</a:t>
            </a:r>
            <a:endParaRPr lang="ar-SA" b="1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4211960" cy="5301208"/>
          </a:xfrm>
          <a:prstGeom prst="rect">
            <a:avLst/>
          </a:prstGeom>
        </p:spPr>
      </p:pic>
      <p:sp>
        <p:nvSpPr>
          <p:cNvPr id="6" name="انفجار 1 5"/>
          <p:cNvSpPr/>
          <p:nvPr/>
        </p:nvSpPr>
        <p:spPr>
          <a:xfrm>
            <a:off x="0" y="0"/>
            <a:ext cx="3214678" cy="242886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 smtClean="0">
                <a:solidFill>
                  <a:srgbClr val="FFFF00"/>
                </a:solidFill>
                <a:cs typeface="PT Bold Heading" pitchFamily="2" charset="-78"/>
              </a:rPr>
              <a:t>الرجوع لكراسة النشاط ص50</a:t>
            </a:r>
            <a:endParaRPr lang="ar-SA" sz="2000" dirty="0">
              <a:solidFill>
                <a:srgbClr val="FFFF00"/>
              </a:solidFill>
              <a:cs typeface="PT Bold Heading" pitchFamily="2" charset="-78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04" y="2708920"/>
            <a:ext cx="1734018" cy="2222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مستدير الزوايا 9"/>
          <p:cNvSpPr/>
          <p:nvPr/>
        </p:nvSpPr>
        <p:spPr>
          <a:xfrm>
            <a:off x="178563" y="2357430"/>
            <a:ext cx="2643206" cy="11430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شـاطئ شمال ينبع</a:t>
            </a:r>
            <a:endParaRPr lang="ar-SA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3134495" y="3564860"/>
            <a:ext cx="2643206" cy="11430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  <a:p>
            <a:pPr algn="ctr"/>
            <a:r>
              <a:rPr lang="ar-SA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وادي حنيفة</a:t>
            </a:r>
            <a:endParaRPr lang="ar-SA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6541299" y="2421852"/>
            <a:ext cx="2643206" cy="11430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جـبال طـويق</a:t>
            </a:r>
            <a:endParaRPr lang="ar-SA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4" name="مستطيل مستدير الزوايا 23"/>
          <p:cNvSpPr/>
          <p:nvPr/>
        </p:nvSpPr>
        <p:spPr>
          <a:xfrm>
            <a:off x="-67504" y="5715016"/>
            <a:ext cx="2643206" cy="9413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جـبال مغـطاة بالثلج</a:t>
            </a:r>
            <a:endParaRPr lang="ar-SA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6" name="مستطيل مستدير الزوايا 25"/>
          <p:cNvSpPr/>
          <p:nvPr/>
        </p:nvSpPr>
        <p:spPr>
          <a:xfrm>
            <a:off x="6500794" y="5458680"/>
            <a:ext cx="2643206" cy="9413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وادي لجب جازان</a:t>
            </a:r>
            <a:endParaRPr lang="ar-SA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20" name="Picture 3" descr="C:\Documents and Settings\TOSHIBA\Desktop\درس الصف الخامس\جبال طوي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5483" y="29266"/>
            <a:ext cx="2009772" cy="2594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3" descr="C:\Documents and Settings\TOSHIBA\Desktop\درس الصف الخامس\وادي حنيفة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6759" y="1373213"/>
            <a:ext cx="2098679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Picture 2" descr="C:\Documents and Settings\TOSHIBA\Desktop\درس الصف الخامس\شاطيء ينبع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76157"/>
            <a:ext cx="2000264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Picture 2" descr="C:\Documents and Settings\TOSHIBA\Desktop\درس الصف الخامس\جبل مغطى بالجليد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713" y="3711232"/>
            <a:ext cx="2085090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Picture 2" descr="C:\Documents and Settings\TOSHIBA\Desktop\درس الصف الخامس\وادي لجب جازان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00892" y="3743319"/>
            <a:ext cx="2000264" cy="1971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مخطط انسيابي: شريط مثقب 12"/>
          <p:cNvSpPr/>
          <p:nvPr/>
        </p:nvSpPr>
        <p:spPr>
          <a:xfrm>
            <a:off x="2821769" y="4747083"/>
            <a:ext cx="3406415" cy="1909233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cs typeface="PT Bold Heading" pitchFamily="2" charset="-78"/>
              </a:rPr>
              <a:t>من الممكن الاستعانة بصور  الكتاب أو إحضار صور أخرى </a:t>
            </a:r>
            <a:endParaRPr lang="ar-SA" dirty="0">
              <a:cs typeface="PT Bold Heading" pitchFamily="2" charset="-78"/>
            </a:endParaRPr>
          </a:p>
        </p:txBody>
      </p:sp>
      <p:sp>
        <p:nvSpPr>
          <p:cNvPr id="15" name="انفجار 1 14"/>
          <p:cNvSpPr/>
          <p:nvPr/>
        </p:nvSpPr>
        <p:spPr>
          <a:xfrm>
            <a:off x="4456101" y="83228"/>
            <a:ext cx="2714644" cy="157161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rgbClr val="FF0000"/>
                </a:solidFill>
                <a:cs typeface="PT Bold Heading" pitchFamily="2" charset="-78"/>
              </a:rPr>
              <a:t>1</a:t>
            </a:r>
          </a:p>
          <a:p>
            <a:pPr algn="ctr"/>
            <a:r>
              <a:rPr lang="ar-SA" sz="2400" dirty="0" smtClean="0">
                <a:solidFill>
                  <a:srgbClr val="FF0000"/>
                </a:solidFill>
                <a:cs typeface="PT Bold Heading" pitchFamily="2" charset="-78"/>
              </a:rPr>
              <a:t> ألاحظ</a:t>
            </a:r>
            <a:endParaRPr lang="ar-SA" sz="24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16" name="عنصر نائب للتذييل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b="1" dirty="0" smtClean="0"/>
              <a:t>ساره المغربي ب170</a:t>
            </a:r>
            <a:endParaRPr lang="ar-SA" b="1" dirty="0"/>
          </a:p>
        </p:txBody>
      </p:sp>
      <p:pic>
        <p:nvPicPr>
          <p:cNvPr id="3" name="ما معالم سطح الأرض ؟.mp4حلل نشاط الاستكشاف.mp4" descr="خطوات تطبيق استكشف  ( مامعالم سطح الأرض )" title="خطوات حل استكشف ( مامعالم سطح الأرض 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3" y="0"/>
            <a:ext cx="9180513" cy="6093296"/>
          </a:xfrm>
          <a:prstGeom prst="rect">
            <a:avLst/>
          </a:prstGeom>
        </p:spPr>
      </p:pic>
      <p:sp>
        <p:nvSpPr>
          <p:cNvPr id="4" name="سهم إلى اليسار واليمين 3"/>
          <p:cNvSpPr/>
          <p:nvPr/>
        </p:nvSpPr>
        <p:spPr>
          <a:xfrm>
            <a:off x="1763688" y="5949280"/>
            <a:ext cx="6264696" cy="79208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/>
              <a:t>تطبيق خطوات الاستكشاف ( </a:t>
            </a:r>
            <a:r>
              <a:rPr lang="ar-SA" b="1" dirty="0" err="1" smtClean="0"/>
              <a:t>مامعالم</a:t>
            </a:r>
            <a:r>
              <a:rPr lang="ar-SA" b="1" dirty="0" smtClean="0"/>
              <a:t> سطح الأرض ؟)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83565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z="1400" b="1" dirty="0" smtClean="0"/>
              <a:t>ساره المغربي ب 170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8466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جدول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548188"/>
              </p:ext>
            </p:extLst>
          </p:nvPr>
        </p:nvGraphicFramePr>
        <p:xfrm>
          <a:off x="0" y="1"/>
          <a:ext cx="9144000" cy="67557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1930110">
                <a:tc gridSpan="2">
                  <a:txBody>
                    <a:bodyPr/>
                    <a:lstStyle/>
                    <a:p>
                      <a:pPr rtl="1"/>
                      <a:endParaRPr lang="ar-SA" sz="3200" dirty="0" smtClean="0">
                        <a:solidFill>
                          <a:srgbClr val="FFFF00"/>
                        </a:solidFill>
                        <a:cs typeface="PT Bold Heading" pitchFamily="2" charset="-78"/>
                      </a:endParaRPr>
                    </a:p>
                    <a:p>
                      <a:pPr algn="ctr" rtl="1"/>
                      <a:endParaRPr lang="ar-SA" sz="3200" dirty="0" smtClean="0">
                        <a:solidFill>
                          <a:srgbClr val="FFFF00"/>
                        </a:solidFill>
                        <a:cs typeface="PT Bold Heading" pitchFamily="2" charset="-78"/>
                      </a:endParaRPr>
                    </a:p>
                    <a:p>
                      <a:pPr algn="ctr" rtl="1"/>
                      <a:r>
                        <a:rPr lang="ar-SA" sz="3200" dirty="0" smtClean="0">
                          <a:solidFill>
                            <a:schemeClr val="bg1"/>
                          </a:solidFill>
                          <a:cs typeface="PT Bold Heading" pitchFamily="2" charset="-78"/>
                        </a:rPr>
                        <a:t>ما وجه</a:t>
                      </a:r>
                      <a:r>
                        <a:rPr lang="ar-SA" sz="3200" baseline="0" dirty="0" smtClean="0">
                          <a:solidFill>
                            <a:schemeClr val="bg1"/>
                          </a:solidFill>
                          <a:cs typeface="PT Bold Heading" pitchFamily="2" charset="-78"/>
                        </a:rPr>
                        <a:t> الشبه في التسمية </a:t>
                      </a:r>
                      <a:r>
                        <a:rPr lang="ar-SA" sz="3200" dirty="0" smtClean="0">
                          <a:solidFill>
                            <a:schemeClr val="bg1"/>
                          </a:solidFill>
                          <a:cs typeface="PT Bold Heading" pitchFamily="2" charset="-78"/>
                        </a:rPr>
                        <a:t>؟ وما</a:t>
                      </a:r>
                      <a:r>
                        <a:rPr lang="ar-SA" sz="3200" baseline="0" dirty="0" smtClean="0">
                          <a:solidFill>
                            <a:schemeClr val="bg1"/>
                          </a:solidFill>
                          <a:cs typeface="PT Bold Heading" pitchFamily="2" charset="-78"/>
                        </a:rPr>
                        <a:t> صيغة الجمع لهما ؟</a:t>
                      </a:r>
                      <a:r>
                        <a:rPr lang="ar-SA" sz="3200" dirty="0" smtClean="0">
                          <a:solidFill>
                            <a:schemeClr val="bg1"/>
                          </a:solidFill>
                          <a:cs typeface="PT Bold Heading" pitchFamily="2" charset="-78"/>
                        </a:rPr>
                        <a:t>  </a:t>
                      </a:r>
                    </a:p>
                    <a:p>
                      <a:pPr algn="ctr" rtl="1"/>
                      <a:endParaRPr lang="ar-SA" sz="3200" dirty="0">
                        <a:solidFill>
                          <a:srgbClr val="FFFF00"/>
                        </a:solidFill>
                        <a:cs typeface="PT Bold Heading" pitchFamily="2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49748"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PT Bold Heading" pitchFamily="2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PT Bold Heading" pitchFamily="2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3850">
                <a:tc>
                  <a:txBody>
                    <a:bodyPr/>
                    <a:lstStyle/>
                    <a:p>
                      <a:pPr algn="ctr" rtl="1"/>
                      <a:endParaRPr lang="ar-SA" dirty="0" smtClean="0">
                        <a:solidFill>
                          <a:schemeClr val="tx1"/>
                        </a:solidFill>
                        <a:cs typeface="PT Bold Heading" pitchFamily="2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 smtClean="0">
                        <a:solidFill>
                          <a:schemeClr val="tx1"/>
                        </a:solidFill>
                        <a:cs typeface="PT Bold Heading" pitchFamily="2" charset="-78"/>
                      </a:endParaRPr>
                    </a:p>
                    <a:p>
                      <a:pPr algn="ctr" rtl="1"/>
                      <a:endParaRPr lang="ar-SA" dirty="0">
                        <a:solidFill>
                          <a:schemeClr val="tx1"/>
                        </a:solidFill>
                        <a:cs typeface="PT Bold Heading" pitchFamily="2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مخطط انسيابي: شريط مثقب 21"/>
          <p:cNvSpPr/>
          <p:nvPr/>
        </p:nvSpPr>
        <p:spPr>
          <a:xfrm>
            <a:off x="6000025" y="5517232"/>
            <a:ext cx="1928826" cy="100013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PT Bold Heading" pitchFamily="2" charset="-78"/>
              </a:rPr>
              <a:t>عَـــــــــــــلَم</a:t>
            </a:r>
            <a:endParaRPr lang="ar-SA" sz="2400" dirty="0">
              <a:solidFill>
                <a:schemeClr val="tx2">
                  <a:lumMod val="20000"/>
                  <a:lumOff val="8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23" name="مخطط انسيابي: شريط مثقب 22"/>
          <p:cNvSpPr/>
          <p:nvPr/>
        </p:nvSpPr>
        <p:spPr>
          <a:xfrm>
            <a:off x="1835696" y="5692465"/>
            <a:ext cx="1928826" cy="100013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PT Bold Heading" pitchFamily="2" charset="-78"/>
              </a:rPr>
              <a:t>معّـــــــــــــلَم</a:t>
            </a:r>
            <a:endParaRPr lang="ar-SA" sz="2000" dirty="0">
              <a:solidFill>
                <a:schemeClr val="tx2">
                  <a:lumMod val="20000"/>
                  <a:lumOff val="8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7" name="تمرير أفقي 6"/>
          <p:cNvSpPr/>
          <p:nvPr/>
        </p:nvSpPr>
        <p:spPr>
          <a:xfrm>
            <a:off x="6643702" y="-142900"/>
            <a:ext cx="2500330" cy="857256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  <a:cs typeface="PT Bold Heading" pitchFamily="2" charset="-78"/>
              </a:rPr>
              <a:t>ثانياً : تنفيذ الدرس</a:t>
            </a: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3500430" y="6407944"/>
            <a:ext cx="2350681" cy="365125"/>
          </a:xfrm>
        </p:spPr>
        <p:txBody>
          <a:bodyPr/>
          <a:lstStyle/>
          <a:p>
            <a:r>
              <a:rPr lang="ar-SA" sz="1100" b="1" smtClean="0"/>
              <a:t>ساره المغربي ب170</a:t>
            </a:r>
            <a:endParaRPr lang="ar-SA" sz="1100" b="1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4499992" cy="3888432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28800"/>
            <a:ext cx="4644008" cy="3888432"/>
          </a:xfrm>
          <a:prstGeom prst="rect">
            <a:avLst/>
          </a:prstGeom>
        </p:spPr>
      </p:pic>
      <p:sp>
        <p:nvSpPr>
          <p:cNvPr id="2" name="مستطيل مستدير الزوايا 1"/>
          <p:cNvSpPr/>
          <p:nvPr/>
        </p:nvSpPr>
        <p:spPr>
          <a:xfrm>
            <a:off x="4732698" y="5787582"/>
            <a:ext cx="1233065" cy="4594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/>
              <a:t>أعلام </a:t>
            </a:r>
            <a:endParaRPr lang="ar-SA" sz="2800" b="1" dirty="0"/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251520" y="5787583"/>
            <a:ext cx="1584176" cy="4594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chemeClr val="bg1"/>
                </a:solidFill>
              </a:rPr>
              <a:t>معالم </a:t>
            </a:r>
            <a:endParaRPr lang="ar-SA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9316"/>
            <a:ext cx="4341792" cy="5418684"/>
          </a:xfrm>
          <a:prstGeom prst="rect">
            <a:avLst/>
          </a:prstGeom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4143372" y="1071546"/>
            <a:ext cx="3929090" cy="7143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47500" lnSpcReduction="2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7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المفردات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استراتيجية( ابحث عن قرين )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0686" y="2696612"/>
            <a:ext cx="3429024" cy="3540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ستطيل مستدير الزوايا 6"/>
          <p:cNvSpPr/>
          <p:nvPr/>
        </p:nvSpPr>
        <p:spPr>
          <a:xfrm>
            <a:off x="7910100" y="2696611"/>
            <a:ext cx="1143008" cy="7143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  <a:cs typeface="PT Bold Heading" pitchFamily="2" charset="-78"/>
              </a:rPr>
              <a:t>المعالم</a:t>
            </a:r>
            <a:endParaRPr lang="ar-SA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6" name="قلب 5"/>
          <p:cNvSpPr/>
          <p:nvPr/>
        </p:nvSpPr>
        <p:spPr>
          <a:xfrm>
            <a:off x="6929454" y="-24"/>
            <a:ext cx="2214578" cy="142876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يكتب على اللوح المفرد لهذه الحصة 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cxnSp>
        <p:nvCxnSpPr>
          <p:cNvPr id="9" name="رابط كسهم مستقيم 8"/>
          <p:cNvCxnSpPr/>
          <p:nvPr/>
        </p:nvCxnSpPr>
        <p:spPr>
          <a:xfrm flipH="1">
            <a:off x="3923928" y="2132001"/>
            <a:ext cx="1656184" cy="86495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5975878" y="6381328"/>
            <a:ext cx="2350681" cy="365125"/>
          </a:xfrm>
        </p:spPr>
        <p:txBody>
          <a:bodyPr/>
          <a:lstStyle/>
          <a:p>
            <a:r>
              <a:rPr lang="ar-SA" sz="2400" b="1" dirty="0" smtClean="0"/>
              <a:t>ساره المغربي ب170</a:t>
            </a:r>
            <a:endParaRPr lang="ar-SA" sz="2400" b="1" dirty="0"/>
          </a:p>
        </p:txBody>
      </p:sp>
      <p:sp useBgFill="1">
        <p:nvSpPr>
          <p:cNvPr id="4" name="عنوان 3"/>
          <p:cNvSpPr>
            <a:spLocks noGrp="1"/>
          </p:cNvSpPr>
          <p:nvPr>
            <p:ph type="title"/>
          </p:nvPr>
        </p:nvSpPr>
        <p:spPr>
          <a:xfrm>
            <a:off x="5217106" y="1992976"/>
            <a:ext cx="1656184" cy="787952"/>
          </a:xfrm>
        </p:spPr>
        <p:txBody>
          <a:bodyPr>
            <a:normAutofit/>
          </a:bodyPr>
          <a:lstStyle/>
          <a:p>
            <a:r>
              <a:rPr lang="ar-SA" sz="2400" dirty="0" smtClean="0">
                <a:solidFill>
                  <a:srgbClr val="C00000"/>
                </a:solidFill>
              </a:rPr>
              <a:t>التضاريس 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13" name="انفجار 1 12"/>
          <p:cNvSpPr/>
          <p:nvPr/>
        </p:nvSpPr>
        <p:spPr>
          <a:xfrm>
            <a:off x="2111379" y="-23605"/>
            <a:ext cx="2286016" cy="1714512"/>
          </a:xfrm>
          <a:prstGeom prst="irregularSeal1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FFFF00"/>
                </a:solidFill>
                <a:cs typeface="PT Bold Heading" pitchFamily="2" charset="-78"/>
              </a:rPr>
              <a:t>تكويني</a:t>
            </a:r>
          </a:p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قائمة الرصد</a:t>
            </a:r>
            <a:r>
              <a:rPr lang="ar-SA" dirty="0" smtClean="0">
                <a:solidFill>
                  <a:srgbClr val="FFFF00"/>
                </a:solidFill>
                <a:cs typeface="PT Bold Heading" pitchFamily="2" charset="-78"/>
              </a:rPr>
              <a:t> </a:t>
            </a:r>
            <a:endParaRPr lang="ar-SA" dirty="0">
              <a:solidFill>
                <a:srgbClr val="FFFF00"/>
              </a:solidFill>
              <a:cs typeface="PT Bold Heading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9414">
            <a:off x="7067647" y="3527539"/>
            <a:ext cx="1684909" cy="64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1222745" y="0"/>
            <a:ext cx="7072362" cy="1200329"/>
          </a:xfrm>
          <a:prstGeom prst="rect">
            <a:avLst/>
          </a:pr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rtlCol="1">
            <a:spAutoFit/>
          </a:bodyPr>
          <a:lstStyle/>
          <a:p>
            <a:pPr algn="ctr"/>
            <a:r>
              <a:rPr lang="ar-SA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السلام عليكم ورحمة الله وبركاته</a:t>
            </a:r>
          </a:p>
          <a:p>
            <a:pPr algn="ctr"/>
            <a:r>
              <a:rPr lang="ar-SA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حياكن الله 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1958091" y="1173043"/>
            <a:ext cx="6206775" cy="2308324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  <a:tileRect l="-100000" b="-100000"/>
          </a:gradFill>
        </p:spPr>
        <p:txBody>
          <a:bodyPr wrap="square" rtlCol="1">
            <a:spAutoFit/>
          </a:bodyPr>
          <a:lstStyle/>
          <a:p>
            <a:pPr algn="ctr"/>
            <a:r>
              <a:rPr lang="ar-SA" sz="3600" dirty="0" smtClean="0">
                <a:cs typeface="PT Bold Heading" pitchFamily="2" charset="-78"/>
              </a:rPr>
              <a:t>تفعيل درس للصف الخامس</a:t>
            </a:r>
          </a:p>
          <a:p>
            <a:pPr algn="ctr"/>
            <a:r>
              <a:rPr lang="ar-SA" sz="3600" dirty="0" smtClean="0">
                <a:cs typeface="PT Bold Heading" pitchFamily="2" charset="-78"/>
              </a:rPr>
              <a:t> في الوحدة الثالثة </a:t>
            </a:r>
          </a:p>
          <a:p>
            <a:pPr algn="ctr"/>
            <a:r>
              <a:rPr lang="ar-SA" sz="3600" dirty="0" smtClean="0">
                <a:solidFill>
                  <a:srgbClr val="FF0000"/>
                </a:solidFill>
                <a:cs typeface="PT Bold Heading" pitchFamily="2" charset="-78"/>
              </a:rPr>
              <a:t>الفصل الخامس</a:t>
            </a:r>
          </a:p>
          <a:p>
            <a:pPr algn="ctr"/>
            <a:r>
              <a:rPr lang="ar-SA" sz="3600" dirty="0" smtClean="0">
                <a:solidFill>
                  <a:srgbClr val="FF0000"/>
                </a:solidFill>
                <a:cs typeface="PT Bold Heading" pitchFamily="2" charset="-78"/>
              </a:rPr>
              <a:t>   </a:t>
            </a:r>
            <a:r>
              <a:rPr lang="ar-SA" sz="3600" dirty="0" smtClean="0">
                <a:cs typeface="PT Bold Heading" pitchFamily="2" charset="-78"/>
              </a:rPr>
              <a:t>الدرس الأول</a:t>
            </a:r>
          </a:p>
        </p:txBody>
      </p:sp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/>
          </a:p>
        </p:txBody>
      </p:sp>
      <p:sp>
        <p:nvSpPr>
          <p:cNvPr id="8" name="مستطيل 7"/>
          <p:cNvSpPr/>
          <p:nvPr/>
        </p:nvSpPr>
        <p:spPr>
          <a:xfrm rot="10800000" flipV="1">
            <a:off x="3428078" y="4337490"/>
            <a:ext cx="26616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200" b="1" dirty="0" smtClean="0">
                <a:solidFill>
                  <a:srgbClr val="C00000"/>
                </a:solidFill>
              </a:rPr>
              <a:t>معالم </a:t>
            </a:r>
            <a:r>
              <a:rPr lang="ar-SA" sz="3200" b="1" dirty="0">
                <a:solidFill>
                  <a:srgbClr val="C00000"/>
                </a:solidFill>
              </a:rPr>
              <a:t>سطح الأرض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212975"/>
            <a:ext cx="2880320" cy="315274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7243"/>
            <a:ext cx="3312367" cy="3338479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672806" y="5857890"/>
            <a:ext cx="587672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اختيار الدرس   وتحديد الاستراتيجيات المعلمة :   سارة المغربي </a:t>
            </a:r>
          </a:p>
          <a:p>
            <a:pPr algn="ctr"/>
            <a:endParaRPr lang="ar-SA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  <a:p>
            <a:pPr algn="ctr"/>
            <a:endParaRPr lang="ar-SA" sz="2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0454">
        <p14:switch dir="l"/>
      </p:transition>
    </mc:Choice>
    <mc:Fallback xmlns="">
      <p:transition spd="slow" advTm="104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H:\تخزين 1431هـ\DOCEMINT\My Pictures\صور رحاب\IMAGE EMB ‏(E‎)\صور نجوم متحركة\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46" y="-24"/>
            <a:ext cx="8929654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2" descr="C:\Documents and Settings\TOSHIBA\Desktop\درس الصف الخامس\تضاريس الأرض.jp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/>
          <a:srcRect l="8824" r="5882"/>
          <a:stretch>
            <a:fillRect/>
          </a:stretch>
        </p:blipFill>
        <p:spPr bwMode="auto">
          <a:xfrm>
            <a:off x="428596" y="0"/>
            <a:ext cx="6215074" cy="6929462"/>
          </a:xfrm>
          <a:prstGeom prst="rect">
            <a:avLst/>
          </a:prstGeom>
          <a:noFill/>
        </p:spPr>
      </p:pic>
      <p:sp>
        <p:nvSpPr>
          <p:cNvPr id="14" name="مربع نص 13"/>
          <p:cNvSpPr txBox="1"/>
          <p:nvPr/>
        </p:nvSpPr>
        <p:spPr>
          <a:xfrm>
            <a:off x="5786446" y="0"/>
            <a:ext cx="164307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r>
              <a:rPr lang="ar-SA" dirty="0" smtClean="0"/>
              <a:t>ا</a:t>
            </a:r>
          </a:p>
          <a:p>
            <a:endParaRPr lang="ar-SA" dirty="0"/>
          </a:p>
        </p:txBody>
      </p:sp>
      <p:sp>
        <p:nvSpPr>
          <p:cNvPr id="15" name="عنوان 1"/>
          <p:cNvSpPr txBox="1">
            <a:spLocks/>
          </p:cNvSpPr>
          <p:nvPr/>
        </p:nvSpPr>
        <p:spPr>
          <a:xfrm>
            <a:off x="6698505" y="2571744"/>
            <a:ext cx="2445495" cy="23694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PT Bold Heading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كيف يبدو سطح الأرض </a:t>
            </a:r>
            <a:r>
              <a:rPr kumimoji="0" lang="ar-SA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با</a:t>
            </a:r>
            <a:r>
              <a:rPr kumimoji="0" lang="ar-S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 </a:t>
            </a:r>
            <a:r>
              <a:rPr kumimoji="0" lang="ar-SA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لأ</a:t>
            </a:r>
            <a:r>
              <a:rPr lang="ar-SA" sz="24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 قمار الاصطناعية</a:t>
            </a:r>
            <a:r>
              <a:rPr kumimoji="0" lang="ar-S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  </a:t>
            </a:r>
            <a:r>
              <a:rPr kumimoji="0" lang="ar-SA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؟استراتيجية الملاحظة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44034" name="Picture 2" descr="http://t2.gstatic.com/images?q=tbn:Q8-W8N7JylnArM:http://www.jaxa.jp/projects/sat/drts/img/photo-1_drts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500826" y="0"/>
            <a:ext cx="2643174" cy="2471752"/>
          </a:xfrm>
          <a:prstGeom prst="rect">
            <a:avLst/>
          </a:prstGeom>
          <a:noFill/>
        </p:spPr>
      </p:pic>
      <p:sp>
        <p:nvSpPr>
          <p:cNvPr id="11" name="تمرير عمودي 10"/>
          <p:cNvSpPr/>
          <p:nvPr/>
        </p:nvSpPr>
        <p:spPr>
          <a:xfrm>
            <a:off x="6739807" y="5085184"/>
            <a:ext cx="2165212" cy="98702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  <a:cs typeface="PT Bold Heading" pitchFamily="2" charset="-78"/>
              </a:rPr>
              <a:t>هنا من الممكن أن تستعمل المعلمة برنامج </a:t>
            </a:r>
          </a:p>
          <a:p>
            <a:pPr algn="ctr"/>
            <a:r>
              <a:rPr lang="en-US" dirty="0" smtClean="0">
                <a:hlinkClick r:id="rId5" action="ppaction://hlinkfile"/>
              </a:rPr>
              <a:t>Google</a:t>
            </a:r>
            <a:r>
              <a:rPr lang="en-US" dirty="0" smtClean="0"/>
              <a:t> Earth</a:t>
            </a:r>
            <a:endParaRPr lang="ar-SA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2" name="عنصر نائب للتذييل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  <p:pic>
        <p:nvPicPr>
          <p:cNvPr id="3" name="جوجل إيرث.3g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6179.636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24"/>
            <a:ext cx="6572264" cy="6929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انفجار 1 14"/>
          <p:cNvSpPr/>
          <p:nvPr/>
        </p:nvSpPr>
        <p:spPr>
          <a:xfrm>
            <a:off x="70671" y="0"/>
            <a:ext cx="2714612" cy="207657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 smtClean="0">
                <a:solidFill>
                  <a:srgbClr val="FFFF00"/>
                </a:solidFill>
                <a:cs typeface="PT Bold Heading" pitchFamily="2" charset="-78"/>
              </a:rPr>
              <a:t>مناقشة الفكرة الرئيسية</a:t>
            </a:r>
          </a:p>
          <a:p>
            <a:pPr algn="ctr"/>
            <a:r>
              <a:rPr lang="ar-SA" sz="1600" dirty="0" smtClean="0">
                <a:solidFill>
                  <a:srgbClr val="FFFF00"/>
                </a:solidFill>
                <a:cs typeface="PT Bold Heading" pitchFamily="2" charset="-78"/>
              </a:rPr>
              <a:t>استراتيجية القراءة </a:t>
            </a:r>
            <a:endParaRPr lang="ar-SA" sz="1600" dirty="0">
              <a:solidFill>
                <a:srgbClr val="FFFF00"/>
              </a:solidFill>
              <a:cs typeface="PT Bold Heading" pitchFamily="2" charset="-78"/>
            </a:endParaRPr>
          </a:p>
        </p:txBody>
      </p:sp>
      <p:pic>
        <p:nvPicPr>
          <p:cNvPr id="4098" name="Picture 2" descr="D:\دورة معلماتي\دورة  تأهيل معلمات الابتدائي لتدريس العلوم المطور\عروض الدورة\5- اليوم الخامس\صور الدرس\scan0016.jpg"/>
          <p:cNvPicPr>
            <a:picLocks noChangeAspect="1" noChangeArrowheads="1"/>
          </p:cNvPicPr>
          <p:nvPr/>
        </p:nvPicPr>
        <p:blipFill>
          <a:blip r:embed="rId2"/>
          <a:srcRect l="3716" t="57791" r="2279" b="2258"/>
          <a:stretch>
            <a:fillRect/>
          </a:stretch>
        </p:blipFill>
        <p:spPr bwMode="auto">
          <a:xfrm>
            <a:off x="-6170" y="2348880"/>
            <a:ext cx="9144000" cy="4509120"/>
          </a:xfrm>
          <a:prstGeom prst="rect">
            <a:avLst/>
          </a:prstGeom>
          <a:noFill/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  <p:sp>
        <p:nvSpPr>
          <p:cNvPr id="7" name="تمرير عمودي 6"/>
          <p:cNvSpPr/>
          <p:nvPr/>
        </p:nvSpPr>
        <p:spPr>
          <a:xfrm>
            <a:off x="4716016" y="1905178"/>
            <a:ext cx="3960440" cy="1451814"/>
          </a:xfrm>
          <a:prstGeom prst="verticalScroll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cs typeface="PT Bold Heading" pitchFamily="2" charset="-78"/>
              </a:rPr>
              <a:t>تقرأ الصفحة الأولى من الدرس والشكل الموجود ص144</a:t>
            </a:r>
            <a:endParaRPr lang="ar-SA" sz="2800" dirty="0"/>
          </a:p>
        </p:txBody>
      </p:sp>
      <p:sp>
        <p:nvSpPr>
          <p:cNvPr id="9" name="انفجار 1 8"/>
          <p:cNvSpPr/>
          <p:nvPr/>
        </p:nvSpPr>
        <p:spPr>
          <a:xfrm>
            <a:off x="5470279" y="702214"/>
            <a:ext cx="3571900" cy="1428760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FFFF00"/>
              </a:solidFill>
              <a:cs typeface="PT Bold Heading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6210910" y="1236817"/>
            <a:ext cx="209063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ar-SA" dirty="0" smtClean="0">
                <a:solidFill>
                  <a:srgbClr val="FFFF00"/>
                </a:solidFill>
                <a:cs typeface="PT Bold Heading" pitchFamily="2" charset="-78"/>
              </a:rPr>
              <a:t>طالبة من كل مجموعة </a:t>
            </a:r>
            <a:endParaRPr lang="ar-SA" dirty="0">
              <a:solidFill>
                <a:srgbClr val="FFFF00"/>
              </a:solidFill>
              <a:cs typeface="PT Bold Heading" pitchFamily="2" charset="-7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45435"/>
            <a:ext cx="3157537" cy="129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2749600" y="285728"/>
            <a:ext cx="6037242" cy="7143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ما</a:t>
            </a:r>
            <a:r>
              <a:rPr kumimoji="0" lang="ar-SA" sz="4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 معالم سطح الأرض </a:t>
            </a:r>
            <a:r>
              <a:rPr kumimoji="0" lang="ar-SA" sz="470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؟</a:t>
            </a:r>
            <a:r>
              <a:rPr kumimoji="0" lang="ar-SA" sz="47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.</a:t>
            </a:r>
            <a:r>
              <a:rPr kumimoji="0" lang="ar-SA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كيف توصف تضاريس الأرض ؟</a:t>
            </a:r>
            <a:endParaRPr kumimoji="0" lang="ar-SA" sz="4700" b="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PT Bold Heading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PT Bold Heading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5500694" y="6500834"/>
            <a:ext cx="3643306" cy="3571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1071538" y="214290"/>
            <a:ext cx="7358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قال تعالى </a:t>
            </a:r>
            <a:r>
              <a:rPr lang="ar-SA" sz="28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( ألم نجعل الأرض مهاداً والجبال أوتاداً )</a:t>
            </a:r>
            <a:r>
              <a:rPr lang="ar-SA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النبأ</a:t>
            </a:r>
            <a:endParaRPr lang="ar-SA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510"/>
            <a:ext cx="4750579" cy="6069857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992" y="737510"/>
            <a:ext cx="4381008" cy="612049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79" y="737510"/>
            <a:ext cx="1931215" cy="6120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4857752" y="285728"/>
            <a:ext cx="3929090" cy="7143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ما</a:t>
            </a:r>
            <a:r>
              <a:rPr kumimoji="0" lang="ar-SA" sz="4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 معالم سطح الأرض ؟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2" name="انفجار 1 11"/>
          <p:cNvSpPr/>
          <p:nvPr/>
        </p:nvSpPr>
        <p:spPr>
          <a:xfrm>
            <a:off x="285720" y="142852"/>
            <a:ext cx="2286016" cy="171451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FFFF00"/>
                </a:solidFill>
                <a:cs typeface="PT Bold Heading" pitchFamily="2" charset="-78"/>
              </a:rPr>
              <a:t>تقويم بنائي</a:t>
            </a:r>
          </a:p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قائمة شطب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13" name="مخطط انسيابي: شريط مثقب 12"/>
          <p:cNvSpPr/>
          <p:nvPr/>
        </p:nvSpPr>
        <p:spPr>
          <a:xfrm>
            <a:off x="4286248" y="1357298"/>
            <a:ext cx="4286280" cy="157163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chemeClr val="bg1"/>
                </a:solidFill>
                <a:cs typeface="PT Bold Heading" pitchFamily="2" charset="-78"/>
              </a:rPr>
              <a:t>حل أسئلة    ص145</a:t>
            </a:r>
          </a:p>
          <a:p>
            <a:pPr algn="ctr"/>
            <a:r>
              <a:rPr lang="ar-SA" sz="2800" dirty="0" smtClean="0">
                <a:solidFill>
                  <a:schemeClr val="bg1"/>
                </a:solidFill>
                <a:cs typeface="PT Bold Heading" pitchFamily="2" charset="-78"/>
              </a:rPr>
              <a:t>اختبر نفسي  في الكتاب</a:t>
            </a:r>
            <a:endParaRPr lang="ar-SA" sz="28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  <p:sp>
        <p:nvSpPr>
          <p:cNvPr id="8" name="تمرير أفقي 7"/>
          <p:cNvSpPr/>
          <p:nvPr/>
        </p:nvSpPr>
        <p:spPr>
          <a:xfrm>
            <a:off x="785786" y="3429000"/>
            <a:ext cx="7286676" cy="2643206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buFont typeface="Arial" pitchFamily="34" charset="0"/>
              <a:buChar char="•"/>
            </a:pPr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 </a:t>
            </a:r>
            <a:r>
              <a:rPr lang="ar-SA" sz="2400" dirty="0" smtClean="0">
                <a:solidFill>
                  <a:srgbClr val="FF0000"/>
                </a:solidFill>
                <a:cs typeface="PT Bold Heading" pitchFamily="2" charset="-78"/>
              </a:rPr>
              <a:t>أصنف :</a:t>
            </a:r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ما اسم المعلم المحاذي لحافة المياه في الصورة ؟</a:t>
            </a:r>
          </a:p>
          <a:p>
            <a:pPr>
              <a:buFont typeface="Arial" pitchFamily="34" charset="0"/>
              <a:buChar char="•"/>
            </a:pPr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 </a:t>
            </a:r>
            <a:r>
              <a:rPr lang="ar-SA" sz="2400" dirty="0" smtClean="0">
                <a:solidFill>
                  <a:srgbClr val="FF0000"/>
                </a:solidFill>
                <a:cs typeface="PT Bold Heading" pitchFamily="2" charset="-78"/>
              </a:rPr>
              <a:t>التفكير الناقد : </a:t>
            </a:r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ما المعلم أو المعالم التي أراها بالقرب من الحي أو المدينة التي أسكن فيها ؟</a:t>
            </a:r>
            <a:endParaRPr lang="ar-SA" sz="2400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4857752" y="285728"/>
            <a:ext cx="3929090" cy="7143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ما</a:t>
            </a:r>
            <a:r>
              <a:rPr kumimoji="0" lang="ar-SA" sz="4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 معالم سطح الأرض </a:t>
            </a:r>
            <a:r>
              <a:rPr kumimoji="0" lang="ar-SA" sz="47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؟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PT Bold Heading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260724"/>
              </p:ext>
            </p:extLst>
          </p:nvPr>
        </p:nvGraphicFramePr>
        <p:xfrm>
          <a:off x="714348" y="2500306"/>
          <a:ext cx="7881950" cy="350046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940975"/>
                <a:gridCol w="3940975"/>
              </a:tblGrid>
              <a:tr h="1750231">
                <a:tc gridSpan="2">
                  <a:txBody>
                    <a:bodyPr/>
                    <a:lstStyle/>
                    <a:p>
                      <a:pPr algn="ctr" rtl="1"/>
                      <a:endParaRPr lang="ar-SA" sz="3600" b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PT Bold Heading" pitchFamily="2" charset="-78"/>
                      </a:endParaRPr>
                    </a:p>
                    <a:p>
                      <a:pPr algn="ctr" rtl="1"/>
                      <a:r>
                        <a:rPr lang="ar-SA" sz="36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PT Bold Heading" pitchFamily="2" charset="-78"/>
                        </a:rPr>
                        <a:t>          ما</a:t>
                      </a:r>
                      <a:r>
                        <a:rPr lang="ar-SA" sz="36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PT Bold Heading" pitchFamily="2" charset="-78"/>
                        </a:rPr>
                        <a:t> أقسام</a:t>
                      </a:r>
                      <a:r>
                        <a:rPr lang="ar-SA" sz="36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PT Bold Heading" pitchFamily="2" charset="-78"/>
                        </a:rPr>
                        <a:t> سطح الأرض ؟</a:t>
                      </a:r>
                      <a:endParaRPr lang="ar-SA" sz="3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PT Bold Heading" pitchFamily="2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dirty="0">
                        <a:cs typeface="PT Bold Heading" pitchFamily="2" charset="-78"/>
                      </a:endParaRPr>
                    </a:p>
                  </a:txBody>
                  <a:tcPr/>
                </a:tc>
              </a:tr>
              <a:tr h="1750231">
                <a:tc>
                  <a:txBody>
                    <a:bodyPr/>
                    <a:lstStyle/>
                    <a:p>
                      <a:pPr algn="ctr" rtl="1"/>
                      <a:endParaRPr lang="ar-SA" sz="3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PT Bold Heading" pitchFamily="2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6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PT Bold Heading" pitchFamily="2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15" name="انفجار 1 14"/>
          <p:cNvSpPr/>
          <p:nvPr/>
        </p:nvSpPr>
        <p:spPr>
          <a:xfrm>
            <a:off x="2357422" y="-315416"/>
            <a:ext cx="2714612" cy="216024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FFFF00"/>
                </a:solidFill>
                <a:cs typeface="PT Bold Heading" pitchFamily="2" charset="-78"/>
              </a:rPr>
              <a:t>مناقشة الفكرة الرئيسية</a:t>
            </a:r>
          </a:p>
          <a:p>
            <a:pPr algn="ctr"/>
            <a:r>
              <a:rPr lang="ar-SA" dirty="0" smtClean="0">
                <a:solidFill>
                  <a:srgbClr val="FFFF00"/>
                </a:solidFill>
                <a:cs typeface="PT Bold Heading" pitchFamily="2" charset="-78"/>
              </a:rPr>
              <a:t>خريطة المفاهيم </a:t>
            </a:r>
          </a:p>
          <a:p>
            <a:pPr algn="ctr"/>
            <a:r>
              <a:rPr lang="ar-SA" dirty="0" smtClean="0">
                <a:solidFill>
                  <a:srgbClr val="FFFF00"/>
                </a:solidFill>
                <a:cs typeface="PT Bold Heading" pitchFamily="2" charset="-78"/>
              </a:rPr>
              <a:t>منظم تخطيطي </a:t>
            </a:r>
            <a:endParaRPr lang="ar-SA" dirty="0">
              <a:solidFill>
                <a:srgbClr val="FFFF00"/>
              </a:solidFill>
              <a:cs typeface="PT Bold Heading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286380" y="4357694"/>
            <a:ext cx="3143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 يابس</a:t>
            </a:r>
          </a:p>
          <a:p>
            <a:pPr algn="ctr"/>
            <a:r>
              <a:rPr lang="ar-S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( معالم سطح الأرض )</a:t>
            </a:r>
          </a:p>
          <a:p>
            <a:pPr algn="ctr">
              <a:defRPr/>
            </a:pPr>
            <a:r>
              <a:rPr lang="ar-SA" sz="2800" dirty="0" smtClean="0">
                <a:solidFill>
                  <a:srgbClr val="FFFF00"/>
                </a:solidFill>
                <a:cs typeface="PT Bold Heading" pitchFamily="2" charset="-78"/>
              </a:rPr>
              <a:t>(تضاريس اليابس) 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1214414" y="4330021"/>
            <a:ext cx="28575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ماء</a:t>
            </a:r>
          </a:p>
          <a:p>
            <a:pPr algn="ctr">
              <a:defRPr/>
            </a:pPr>
            <a:r>
              <a:rPr lang="ar-S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( معالم قاع المحيط )</a:t>
            </a:r>
          </a:p>
          <a:p>
            <a:pPr algn="ctr">
              <a:defRPr/>
            </a:pPr>
            <a:r>
              <a:rPr lang="ar-SA" sz="2800" dirty="0" smtClean="0">
                <a:solidFill>
                  <a:srgbClr val="FFFF00"/>
                </a:solidFill>
                <a:cs typeface="PT Bold Heading" pitchFamily="2" charset="-78"/>
              </a:rPr>
              <a:t>(تضاريس المحيط) </a:t>
            </a:r>
          </a:p>
        </p:txBody>
      </p:sp>
      <p:sp>
        <p:nvSpPr>
          <p:cNvPr id="9" name="عنصر نائب للتذييل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6218"/>
            <a:ext cx="1944216" cy="2172662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5" y="2492896"/>
            <a:ext cx="2356053" cy="17295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0" y="357166"/>
            <a:ext cx="5715008" cy="7143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ar-SA" sz="40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أذكري أسماء ثلاثة معالم في بلادنا الحبيبة</a:t>
            </a:r>
            <a:r>
              <a:rPr lang="ar-SA" sz="5800" dirty="0" smtClean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 </a:t>
            </a:r>
            <a:r>
              <a:rPr kumimoji="0" lang="ar-SA" sz="5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؟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7" name="مخطط انسيابي: مهلة 6"/>
          <p:cNvSpPr/>
          <p:nvPr/>
        </p:nvSpPr>
        <p:spPr>
          <a:xfrm flipH="1">
            <a:off x="5786446" y="142876"/>
            <a:ext cx="3357586" cy="642918"/>
          </a:xfrm>
          <a:prstGeom prst="flowChartDelay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 smtClean="0">
                <a:solidFill>
                  <a:schemeClr val="bg1"/>
                </a:solidFill>
                <a:cs typeface="PT Bold Heading" pitchFamily="2" charset="-78"/>
              </a:rPr>
              <a:t>مراعاة المستويات المختلفة</a:t>
            </a:r>
            <a:endParaRPr lang="ar-SA" sz="20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15" name="Picture 2" descr="http://www.dohaup.com/up/2010-09-24/admin1445852215.gif"/>
          <p:cNvPicPr>
            <a:picLocks noChangeAspect="1" noChangeArrowheads="1"/>
          </p:cNvPicPr>
          <p:nvPr/>
        </p:nvPicPr>
        <p:blipFill>
          <a:blip r:embed="rId2"/>
          <a:srcRect t="3750" b="5000"/>
          <a:stretch>
            <a:fillRect/>
          </a:stretch>
        </p:blipFill>
        <p:spPr bwMode="auto">
          <a:xfrm flipH="1">
            <a:off x="2286016" y="1142984"/>
            <a:ext cx="3443310" cy="571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38" name="Picture 2" descr="http://www.cs.indiana.edu/~tloos/Jeddah/NightFounta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57" y="1142984"/>
            <a:ext cx="2419335" cy="5715040"/>
          </a:xfrm>
          <a:prstGeom prst="rect">
            <a:avLst/>
          </a:prstGeom>
          <a:noFill/>
        </p:spPr>
      </p:pic>
      <p:pic>
        <p:nvPicPr>
          <p:cNvPr id="65539" name="Picture 3" descr="D:\دورة معلماتي\دورة  تأهيل معلمات الابتدائي لتدريس العلوم المطور\عروض الدورة\5- اليوم الخامس\ملحقات\صور\67080_152800818090357_100000813181009_228780_8326296_n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32" y="1142984"/>
            <a:ext cx="3500438" cy="5715016"/>
          </a:xfrm>
          <a:prstGeom prst="rect">
            <a:avLst/>
          </a:prstGeom>
          <a:noFill/>
        </p:spPr>
      </p:pic>
      <p:sp>
        <p:nvSpPr>
          <p:cNvPr id="10" name="مخطط انسيابي: رابط 9"/>
          <p:cNvSpPr/>
          <p:nvPr/>
        </p:nvSpPr>
        <p:spPr>
          <a:xfrm>
            <a:off x="7429520" y="785794"/>
            <a:ext cx="1643042" cy="642942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  <a:cs typeface="PT Bold Heading" pitchFamily="2" charset="-78"/>
              </a:rPr>
              <a:t>دعم إضافي</a:t>
            </a:r>
            <a:endParaRPr lang="ar-SA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1643042" y="1285860"/>
            <a:ext cx="4929222" cy="7143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حددي التل والجبل في الصورتين </a:t>
            </a:r>
            <a:r>
              <a:rPr kumimoji="0" lang="ar-SA" sz="57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؟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3078" name="Picture 6" descr="http://alsahra.org/wp-content/uploads/2006/11/78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" y="2285992"/>
            <a:ext cx="4572001" cy="4500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82" name="Picture 10" descr="http://www.desktopscenes.com/Scenes%20from%20Yellowstone%20(2003)/Lamar%20Hill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143116"/>
            <a:ext cx="4357687" cy="4714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وسيلة شرح على شكل سحابة 11"/>
          <p:cNvSpPr/>
          <p:nvPr/>
        </p:nvSpPr>
        <p:spPr>
          <a:xfrm>
            <a:off x="2143108" y="2928934"/>
            <a:ext cx="1214446" cy="857256"/>
          </a:xfrm>
          <a:prstGeom prst="cloudCallout">
            <a:avLst>
              <a:gd name="adj1" fmla="val -38208"/>
              <a:gd name="adj2" fmla="val 1002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  <a:cs typeface="PT Bold Heading" pitchFamily="2" charset="-78"/>
              </a:rPr>
              <a:t>جبل</a:t>
            </a:r>
            <a:endParaRPr lang="ar-SA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3" name="وسيلة شرح على شكل سحابة 12"/>
          <p:cNvSpPr/>
          <p:nvPr/>
        </p:nvSpPr>
        <p:spPr>
          <a:xfrm>
            <a:off x="5500694" y="3357562"/>
            <a:ext cx="1214446" cy="857256"/>
          </a:xfrm>
          <a:prstGeom prst="cloudCallout">
            <a:avLst>
              <a:gd name="adj1" fmla="val -38208"/>
              <a:gd name="adj2" fmla="val 1002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  <a:cs typeface="PT Bold Heading" pitchFamily="2" charset="-78"/>
              </a:rPr>
              <a:t>تل</a:t>
            </a:r>
            <a:endParaRPr lang="ar-SA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7" name="مخطط انسيابي: مهلة 6"/>
          <p:cNvSpPr/>
          <p:nvPr/>
        </p:nvSpPr>
        <p:spPr>
          <a:xfrm flipH="1">
            <a:off x="5786446" y="142876"/>
            <a:ext cx="3357586" cy="642918"/>
          </a:xfrm>
          <a:prstGeom prst="flowChartDelay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 smtClean="0">
                <a:solidFill>
                  <a:schemeClr val="bg1"/>
                </a:solidFill>
                <a:cs typeface="PT Bold Heading" pitchFamily="2" charset="-78"/>
              </a:rPr>
              <a:t>مراعاة المستويات المختلفة</a:t>
            </a:r>
            <a:endParaRPr lang="ar-SA" sz="20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8" name="مخطط انسيابي: رابط 7"/>
          <p:cNvSpPr/>
          <p:nvPr/>
        </p:nvSpPr>
        <p:spPr>
          <a:xfrm>
            <a:off x="7429520" y="857232"/>
            <a:ext cx="1643042" cy="642942"/>
          </a:xfrm>
          <a:prstGeom prst="flowChartConnector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إثراء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9" name="عنصر نائب للتذييل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930" y="1046642"/>
            <a:ext cx="5017788" cy="295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4857752" y="285728"/>
            <a:ext cx="3929090" cy="7143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ما</a:t>
            </a:r>
            <a:r>
              <a:rPr kumimoji="0" lang="ar-SA" sz="4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 معالم سطح الأرض ؟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285720" y="3194633"/>
            <a:ext cx="4214842" cy="24288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معالم سطح الأرض</a:t>
            </a:r>
          </a:p>
          <a:p>
            <a:pPr algn="ctr"/>
            <a:r>
              <a:rPr lang="ar-SA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 ( تضاريس اليابسة )</a:t>
            </a:r>
          </a:p>
          <a:p>
            <a:pPr algn="ctr"/>
            <a:r>
              <a:rPr lang="ar-SA" sz="3200" dirty="0" smtClean="0">
                <a:solidFill>
                  <a:schemeClr val="tx1"/>
                </a:solidFill>
                <a:cs typeface="PT Bold Heading" pitchFamily="2" charset="-78"/>
              </a:rPr>
              <a:t>(صحراء -جبال</a:t>
            </a:r>
          </a:p>
          <a:p>
            <a:pPr algn="ctr"/>
            <a:r>
              <a:rPr lang="ar-SA" sz="3200" dirty="0" smtClean="0">
                <a:solidFill>
                  <a:schemeClr val="tx1"/>
                </a:solidFill>
                <a:cs typeface="PT Bold Heading" pitchFamily="2" charset="-78"/>
              </a:rPr>
              <a:t>وديان – تلال- 000 )</a:t>
            </a:r>
            <a:endParaRPr lang="ar-SA" sz="32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2" name="انفجار 1 11"/>
          <p:cNvSpPr/>
          <p:nvPr/>
        </p:nvSpPr>
        <p:spPr>
          <a:xfrm>
            <a:off x="285720" y="142852"/>
            <a:ext cx="2643206" cy="171451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FFFF00"/>
                </a:solidFill>
                <a:cs typeface="PT Bold Heading" pitchFamily="2" charset="-78"/>
              </a:rPr>
              <a:t>تقويم </a:t>
            </a:r>
          </a:p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قائمة شطب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14" name="سهم إلى اليسار 13"/>
          <p:cNvSpPr/>
          <p:nvPr/>
        </p:nvSpPr>
        <p:spPr>
          <a:xfrm>
            <a:off x="4544338" y="3587542"/>
            <a:ext cx="2928958" cy="16430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 smtClean="0">
                <a:solidFill>
                  <a:schemeClr val="bg1"/>
                </a:solidFill>
                <a:cs typeface="PT Bold Heading" pitchFamily="2" charset="-78"/>
              </a:rPr>
              <a:t>في النهاية نستنتج أن :</a:t>
            </a:r>
            <a:endParaRPr lang="ar-SA" sz="20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826506"/>
              </p:ext>
            </p:extLst>
          </p:nvPr>
        </p:nvGraphicFramePr>
        <p:xfrm>
          <a:off x="395536" y="1571612"/>
          <a:ext cx="8534182" cy="367809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267091"/>
                <a:gridCol w="4267091"/>
              </a:tblGrid>
              <a:tr h="888992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cs typeface="PT Bold Heading" pitchFamily="2" charset="-78"/>
                        </a:rPr>
                        <a:t>معالم وتضاريس </a:t>
                      </a:r>
                    </a:p>
                    <a:p>
                      <a:pPr algn="ctr" rtl="1"/>
                      <a:r>
                        <a:rPr lang="ar-SA" sz="2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cs typeface="PT Bold Heading" pitchFamily="2" charset="-78"/>
                        </a:rPr>
                        <a:t>سطح</a:t>
                      </a:r>
                      <a:r>
                        <a:rPr lang="ar-SA" sz="28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cs typeface="PT Bold Heading" pitchFamily="2" charset="-78"/>
                        </a:rPr>
                        <a:t> الأرض (اليابسة )</a:t>
                      </a:r>
                      <a:endParaRPr lang="ar-SA" sz="2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cs typeface="PT Bold Heading" pitchFamily="2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cs typeface="PT Bold Heading" pitchFamily="2" charset="-78"/>
                        </a:rPr>
                        <a:t>معالم وتضاريس </a:t>
                      </a:r>
                    </a:p>
                    <a:p>
                      <a:pPr algn="ctr" rtl="1"/>
                      <a:r>
                        <a:rPr lang="ar-SA" sz="280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cs typeface="PT Bold Heading" pitchFamily="2" charset="-78"/>
                        </a:rPr>
                        <a:t>قسم (الماء</a:t>
                      </a:r>
                      <a:r>
                        <a:rPr lang="ar-SA" sz="2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cs typeface="PT Bold Heading" pitchFamily="2" charset="-78"/>
                        </a:rPr>
                        <a:t>)</a:t>
                      </a:r>
                      <a:endParaRPr lang="ar-SA" sz="2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cs typeface="PT Bold Heading" pitchFamily="2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216">
                <a:tc>
                  <a:txBody>
                    <a:bodyPr/>
                    <a:lstStyle/>
                    <a:p>
                      <a:pPr algn="ctr" rtl="1"/>
                      <a:endParaRPr lang="ar-SA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cs typeface="PT Bold Heading" pitchFamily="2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cs typeface="PT Bold Heading" pitchFamily="2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مستطيل مستدير الزوايا 6"/>
          <p:cNvSpPr/>
          <p:nvPr/>
        </p:nvSpPr>
        <p:spPr>
          <a:xfrm>
            <a:off x="6048428" y="3071810"/>
            <a:ext cx="2643206" cy="12858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  <a:p>
            <a:pPr algn="ctr"/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(صحراء -جبال</a:t>
            </a:r>
          </a:p>
          <a:p>
            <a:pPr algn="ctr"/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وديان – تلال000)</a:t>
            </a:r>
            <a:endParaRPr lang="ar-SA" sz="24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1619672" y="3000372"/>
            <a:ext cx="2500330" cy="18573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(البحار والأنهار –</a:t>
            </a:r>
          </a:p>
          <a:p>
            <a:pPr algn="ctr"/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الينابيع – </a:t>
            </a:r>
            <a:r>
              <a:rPr lang="ar-SA" sz="2400" dirty="0" err="1" smtClean="0">
                <a:solidFill>
                  <a:schemeClr val="tx1"/>
                </a:solidFill>
                <a:cs typeface="PT Bold Heading" pitchFamily="2" charset="-78"/>
              </a:rPr>
              <a:t>الأبار</a:t>
            </a:r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 )</a:t>
            </a:r>
            <a:endParaRPr lang="ar-SA" sz="24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8" name="انفجار 1 7"/>
          <p:cNvSpPr/>
          <p:nvPr/>
        </p:nvSpPr>
        <p:spPr>
          <a:xfrm>
            <a:off x="0" y="5000612"/>
            <a:ext cx="2428892" cy="185738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FFFF00"/>
                </a:solidFill>
                <a:cs typeface="PT Bold Heading" pitchFamily="2" charset="-78"/>
              </a:rPr>
              <a:t>تقويم</a:t>
            </a:r>
          </a:p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قائمة شطب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15" name="عنوان 1"/>
          <p:cNvSpPr txBox="1">
            <a:spLocks/>
          </p:cNvSpPr>
          <p:nvPr/>
        </p:nvSpPr>
        <p:spPr>
          <a:xfrm>
            <a:off x="-32" y="142852"/>
            <a:ext cx="8820504" cy="13573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استخدمي منظم مهارة القراءة ( التصنيف )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لتصنيف معالم سطح الأرض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3" name="عنصر نائب للتذييل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b="1" dirty="0" smtClean="0"/>
              <a:t>ساره المغربي ب17</a:t>
            </a:r>
            <a:r>
              <a:rPr lang="ar-SA" dirty="0" smtClean="0"/>
              <a:t>0</a:t>
            </a:r>
            <a:endParaRPr lang="ar-S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  <p:sp>
        <p:nvSpPr>
          <p:cNvPr id="6" name="دمعة 5"/>
          <p:cNvSpPr/>
          <p:nvPr/>
        </p:nvSpPr>
        <p:spPr>
          <a:xfrm rot="20472143" flipH="1">
            <a:off x="2786273" y="832096"/>
            <a:ext cx="3811074" cy="4296198"/>
          </a:xfrm>
          <a:prstGeom prst="teardrop">
            <a:avLst>
              <a:gd name="adj" fmla="val 11407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 smtClean="0">
                <a:solidFill>
                  <a:schemeClr val="accent1">
                    <a:lumMod val="75000"/>
                  </a:schemeClr>
                </a:solidFill>
              </a:rPr>
              <a:t>الحصة الأولى </a:t>
            </a:r>
            <a:endParaRPr lang="ar-SA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870">
        <p14:glitter dir="r"/>
      </p:transition>
    </mc:Choice>
    <mc:Fallback xmlns="">
      <p:transition spd="slow" advTm="8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جدول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393805"/>
              </p:ext>
            </p:extLst>
          </p:nvPr>
        </p:nvGraphicFramePr>
        <p:xfrm>
          <a:off x="0" y="-1"/>
          <a:ext cx="9144000" cy="685800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1207506">
                <a:tc gridSpan="2">
                  <a:txBody>
                    <a:bodyPr/>
                    <a:lstStyle/>
                    <a:p>
                      <a:pPr rtl="1"/>
                      <a:endParaRPr lang="ar-SA" sz="3200" dirty="0" smtClean="0">
                        <a:solidFill>
                          <a:srgbClr val="FFFF00"/>
                        </a:solidFill>
                        <a:cs typeface="PT Bold Heading" pitchFamily="2" charset="-78"/>
                      </a:endParaRPr>
                    </a:p>
                    <a:p>
                      <a:pPr algn="ctr" rtl="1"/>
                      <a:r>
                        <a:rPr lang="ar-SA" sz="3200" dirty="0" smtClean="0">
                          <a:solidFill>
                            <a:schemeClr val="bg1"/>
                          </a:solidFill>
                          <a:cs typeface="PT Bold Heading" pitchFamily="2" charset="-78"/>
                        </a:rPr>
                        <a:t>ما الرابط العجيب بين الصورتين</a:t>
                      </a:r>
                      <a:endParaRPr lang="ar-SA" sz="3200" dirty="0">
                        <a:solidFill>
                          <a:schemeClr val="bg1"/>
                        </a:solidFill>
                        <a:cs typeface="PT Bold Heading" pitchFamily="2" charset="-78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4286774"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PT Bold Heading" pitchFamily="2" charset="-78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PT Bold Heading" pitchFamily="2" charset="-78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721">
                <a:tc gridSpan="2">
                  <a:txBody>
                    <a:bodyPr/>
                    <a:lstStyle/>
                    <a:p>
                      <a:pPr algn="ctr" rtl="1"/>
                      <a:endParaRPr lang="ar-SA" dirty="0" smtClean="0">
                        <a:solidFill>
                          <a:schemeClr val="tx1"/>
                        </a:solidFill>
                        <a:cs typeface="PT Bold Heading" pitchFamily="2" charset="-78"/>
                      </a:endParaRPr>
                    </a:p>
                    <a:p>
                      <a:pPr algn="ctr" rtl="1"/>
                      <a:endParaRPr lang="ar-SA" dirty="0">
                        <a:solidFill>
                          <a:schemeClr val="tx1"/>
                        </a:solidFill>
                        <a:cs typeface="PT Bold Heading" pitchFamily="2" charset="-78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tx1"/>
                        </a:solidFill>
                        <a:cs typeface="PT Bold Heading" pitchFamily="2" charset="-78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مخطط انسيابي: شريط مثقب 21"/>
          <p:cNvSpPr/>
          <p:nvPr/>
        </p:nvSpPr>
        <p:spPr>
          <a:xfrm>
            <a:off x="2857488" y="5143512"/>
            <a:ext cx="4071966" cy="100013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schemeClr val="bg1"/>
                </a:solidFill>
                <a:cs typeface="PT Bold Heading" pitchFamily="2" charset="-78"/>
              </a:rPr>
              <a:t>وجود الطبقات</a:t>
            </a:r>
            <a:endParaRPr lang="ar-SA" sz="32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380072" y="6453336"/>
            <a:ext cx="2928232" cy="319733"/>
          </a:xfrm>
        </p:spPr>
        <p:txBody>
          <a:bodyPr/>
          <a:lstStyle/>
          <a:p>
            <a:r>
              <a:rPr lang="ar-SA" sz="1400" b="1" smtClean="0"/>
              <a:t>ساره المغربي ب170</a:t>
            </a:r>
            <a:endParaRPr lang="ar-SA" sz="1400" b="1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68759"/>
            <a:ext cx="4644008" cy="4176463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499991" cy="4176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5072066" y="1481329"/>
            <a:ext cx="3929090" cy="1661920"/>
          </a:xfrm>
          <a:ln w="57150">
            <a:solidFill>
              <a:schemeClr val="accent1"/>
            </a:solidFill>
          </a:ln>
        </p:spPr>
        <p:txBody>
          <a:bodyPr/>
          <a:lstStyle/>
          <a:p>
            <a:pPr>
              <a:buNone/>
            </a:pPr>
            <a:endParaRPr lang="ar-SA" dirty="0" smtClean="0">
              <a:cs typeface="PT Bold Heading" pitchFamily="2" charset="-78"/>
            </a:endParaRPr>
          </a:p>
          <a:p>
            <a:r>
              <a:rPr lang="ar-SA" dirty="0" smtClean="0">
                <a:solidFill>
                  <a:srgbClr val="FF0000"/>
                </a:solidFill>
                <a:cs typeface="PT Bold Heading" pitchFamily="2" charset="-78"/>
              </a:rPr>
              <a:t>س / ما أوجه الشبه بين المفردات التالية  ؟ </a:t>
            </a:r>
          </a:p>
          <a:p>
            <a:endParaRPr lang="ar-SA" dirty="0">
              <a:cs typeface="PT Bold Heading" pitchFamily="2" charset="-78"/>
            </a:endParaRPr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5072066" y="142852"/>
            <a:ext cx="3929090" cy="7143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ما طبقات الأرض ؟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3429024" cy="5572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مستطيل مستدير الزوايا 7"/>
          <p:cNvSpPr/>
          <p:nvPr/>
        </p:nvSpPr>
        <p:spPr>
          <a:xfrm>
            <a:off x="3857620" y="1428736"/>
            <a:ext cx="1143008" cy="7143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  <a:cs typeface="PT Bold Heading" pitchFamily="2" charset="-78"/>
              </a:rPr>
              <a:t>الغلاف الجوي</a:t>
            </a:r>
            <a:endParaRPr lang="ar-SA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3857620" y="2285992"/>
            <a:ext cx="1143008" cy="7143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  <a:cs typeface="PT Bold Heading" pitchFamily="2" charset="-78"/>
              </a:rPr>
              <a:t>الغلاف المائي</a:t>
            </a:r>
            <a:endParaRPr lang="ar-SA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3857620" y="3214686"/>
            <a:ext cx="1143008" cy="7143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  <a:cs typeface="PT Bold Heading" pitchFamily="2" charset="-78"/>
              </a:rPr>
              <a:t>القشرة الأرضية</a:t>
            </a:r>
            <a:endParaRPr lang="ar-SA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3857620" y="4143380"/>
            <a:ext cx="1143008" cy="7143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  <a:cs typeface="PT Bold Heading" pitchFamily="2" charset="-78"/>
              </a:rPr>
              <a:t>الستار</a:t>
            </a:r>
            <a:endParaRPr lang="ar-SA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3857620" y="5072074"/>
            <a:ext cx="1143008" cy="7143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  <a:cs typeface="PT Bold Heading" pitchFamily="2" charset="-78"/>
              </a:rPr>
              <a:t>اللب الخارجي</a:t>
            </a:r>
            <a:endParaRPr lang="ar-SA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3857620" y="5929330"/>
            <a:ext cx="1143008" cy="7143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  <a:cs typeface="PT Bold Heading" pitchFamily="2" charset="-78"/>
              </a:rPr>
              <a:t>اللب الداخلي</a:t>
            </a:r>
            <a:endParaRPr lang="ar-SA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4" name="عنصر نائب للتذييل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  <p:sp>
        <p:nvSpPr>
          <p:cNvPr id="2" name="مربع نص 1"/>
          <p:cNvSpPr txBox="1"/>
          <p:nvPr/>
        </p:nvSpPr>
        <p:spPr>
          <a:xfrm>
            <a:off x="5580112" y="4143380"/>
            <a:ext cx="316835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 smtClean="0">
                <a:solidFill>
                  <a:srgbClr val="FF0000"/>
                </a:solidFill>
              </a:rPr>
              <a:t>أغلفة الأرض </a:t>
            </a:r>
            <a:endParaRPr lang="ar-SA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850" y="877679"/>
            <a:ext cx="3159804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4857752" y="163299"/>
            <a:ext cx="3929090" cy="7143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ما</a:t>
            </a:r>
            <a:r>
              <a:rPr kumimoji="0" lang="ar-SA" sz="4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40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طـبقات الأرض</a:t>
            </a:r>
            <a:r>
              <a:rPr kumimoji="0" lang="ar-SA" sz="4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 ؟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8" name="انفجار 1 7"/>
          <p:cNvSpPr/>
          <p:nvPr/>
        </p:nvSpPr>
        <p:spPr>
          <a:xfrm>
            <a:off x="285720" y="0"/>
            <a:ext cx="2714612" cy="230425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dirty="0" smtClean="0">
              <a:solidFill>
                <a:srgbClr val="FFFF00"/>
              </a:solidFill>
              <a:cs typeface="PT Bold Heading" pitchFamily="2" charset="-78"/>
            </a:endParaRPr>
          </a:p>
          <a:p>
            <a:pPr algn="ctr"/>
            <a:r>
              <a:rPr lang="ar-SA" sz="2000" dirty="0" smtClean="0">
                <a:solidFill>
                  <a:schemeClr val="bg1"/>
                </a:solidFill>
                <a:cs typeface="PT Bold Heading" pitchFamily="2" charset="-78"/>
              </a:rPr>
              <a:t>مناقشة الفكرة</a:t>
            </a:r>
          </a:p>
          <a:p>
            <a:pPr algn="ctr"/>
            <a:r>
              <a:rPr lang="ar-SA" sz="2000" dirty="0" smtClean="0">
                <a:solidFill>
                  <a:schemeClr val="bg1"/>
                </a:solidFill>
                <a:cs typeface="PT Bold Heading" pitchFamily="2" charset="-78"/>
              </a:rPr>
              <a:t> الرئيسية</a:t>
            </a:r>
          </a:p>
          <a:p>
            <a:pPr algn="ctr"/>
            <a:r>
              <a:rPr lang="ar-SA" sz="2000" dirty="0" smtClean="0">
                <a:solidFill>
                  <a:schemeClr val="bg1"/>
                </a:solidFill>
                <a:cs typeface="PT Bold Heading" pitchFamily="2" charset="-78"/>
              </a:rPr>
              <a:t>استراتيجية القراءة </a:t>
            </a:r>
            <a:endParaRPr lang="ar-SA" sz="20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450630" y="6313470"/>
            <a:ext cx="2350681" cy="365125"/>
          </a:xfrm>
        </p:spPr>
        <p:txBody>
          <a:bodyPr/>
          <a:lstStyle/>
          <a:p>
            <a:r>
              <a:rPr lang="ar-SA" b="1" dirty="0" smtClean="0"/>
              <a:t>ساره المغربي ب170</a:t>
            </a:r>
            <a:endParaRPr lang="ar-SA" b="1" dirty="0"/>
          </a:p>
        </p:txBody>
      </p:sp>
      <p:sp>
        <p:nvSpPr>
          <p:cNvPr id="9" name="تمرير عمودي 8"/>
          <p:cNvSpPr/>
          <p:nvPr/>
        </p:nvSpPr>
        <p:spPr>
          <a:xfrm>
            <a:off x="5965041" y="2703853"/>
            <a:ext cx="3286148" cy="4124650"/>
          </a:xfrm>
          <a:prstGeom prst="verticalScroll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schemeClr val="bg2">
                    <a:lumMod val="50000"/>
                  </a:schemeClr>
                </a:solidFill>
                <a:cs typeface="PT Bold Heading" pitchFamily="2" charset="-78"/>
              </a:rPr>
              <a:t>تقرأ الصفحة الرابعة من الدرس والشكل الموجود ص148</a:t>
            </a:r>
            <a:endParaRPr lang="ar-SA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انفجار 1 10"/>
          <p:cNvSpPr/>
          <p:nvPr/>
        </p:nvSpPr>
        <p:spPr>
          <a:xfrm>
            <a:off x="6322231" y="1633763"/>
            <a:ext cx="2928958" cy="2105941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 smtClean="0">
                <a:solidFill>
                  <a:schemeClr val="bg1"/>
                </a:solidFill>
                <a:cs typeface="PT Bold Heading" pitchFamily="2" charset="-78"/>
              </a:rPr>
              <a:t>كل طالبتين في  المجموعة على حده </a:t>
            </a:r>
            <a:endParaRPr lang="ar-SA" sz="20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89846"/>
            <a:ext cx="6322231" cy="4468154"/>
          </a:xfrm>
          <a:prstGeom prst="rect">
            <a:avLst/>
          </a:prstGeom>
        </p:spPr>
      </p:pic>
      <p:sp>
        <p:nvSpPr>
          <p:cNvPr id="3" name="مخطط انسيابي: معالجة 2"/>
          <p:cNvSpPr/>
          <p:nvPr/>
        </p:nvSpPr>
        <p:spPr>
          <a:xfrm>
            <a:off x="285720" y="5661248"/>
            <a:ext cx="2332736" cy="61264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خطط انسيابي: معالجة 3"/>
          <p:cNvSpPr/>
          <p:nvPr/>
        </p:nvSpPr>
        <p:spPr>
          <a:xfrm>
            <a:off x="285720" y="2389847"/>
            <a:ext cx="2332736" cy="10391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/>
          </a:p>
        </p:txBody>
      </p:sp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4716016" y="2564904"/>
            <a:ext cx="180020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/>
              <a:t>أعرف أن الأرض فيها هواء وماء وصخور ويعيش عليها مخلوقات متنوعة </a:t>
            </a:r>
            <a:endParaRPr lang="ar-SA" b="1" dirty="0"/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4716016" y="4293096"/>
            <a:ext cx="180020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/>
              <a:t>فيها صخور وقارات وجليد </a:t>
            </a:r>
            <a:endParaRPr lang="ar-SA" b="1" dirty="0"/>
          </a:p>
        </p:txBody>
      </p:sp>
      <p:sp>
        <p:nvSpPr>
          <p:cNvPr id="8" name="مستطيل 7"/>
          <p:cNvSpPr/>
          <p:nvPr/>
        </p:nvSpPr>
        <p:spPr>
          <a:xfrm>
            <a:off x="1979712" y="2067944"/>
            <a:ext cx="273630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/>
              <a:t>يعبأ بعد تصفح عناوين الدرس </a:t>
            </a:r>
            <a:endParaRPr lang="ar-SA" b="1" dirty="0"/>
          </a:p>
        </p:txBody>
      </p:sp>
      <p:sp>
        <p:nvSpPr>
          <p:cNvPr id="11" name="مستطيل 10"/>
          <p:cNvSpPr/>
          <p:nvPr/>
        </p:nvSpPr>
        <p:spPr>
          <a:xfrm>
            <a:off x="2555776" y="2499992"/>
            <a:ext cx="1728192" cy="929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>
            <a:off x="2555776" y="4082587"/>
            <a:ext cx="1764196" cy="1050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/>
          <p:cNvSpPr/>
          <p:nvPr/>
        </p:nvSpPr>
        <p:spPr>
          <a:xfrm>
            <a:off x="2411761" y="3861048"/>
            <a:ext cx="1872208" cy="10637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err="1" smtClean="0"/>
              <a:t>ماطبقات</a:t>
            </a:r>
            <a:r>
              <a:rPr lang="ar-SA" sz="2000" b="1" dirty="0" smtClean="0"/>
              <a:t> الأرض ؟</a:t>
            </a:r>
            <a:endParaRPr lang="ar-SA" sz="2000" b="1" dirty="0"/>
          </a:p>
        </p:txBody>
      </p:sp>
      <p:sp>
        <p:nvSpPr>
          <p:cNvPr id="9" name="شكل بيضاوي 8"/>
          <p:cNvSpPr/>
          <p:nvPr/>
        </p:nvSpPr>
        <p:spPr>
          <a:xfrm>
            <a:off x="2483768" y="2506181"/>
            <a:ext cx="1908211" cy="922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bg1"/>
                </a:solidFill>
              </a:rPr>
              <a:t>ما أغلفة الأرض ؟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395536" y="2283968"/>
            <a:ext cx="1728192" cy="929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/>
          <p:cNvSpPr/>
          <p:nvPr/>
        </p:nvSpPr>
        <p:spPr>
          <a:xfrm>
            <a:off x="395536" y="2298575"/>
            <a:ext cx="172819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تضاريس الأرض 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327765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5543732" y="838199"/>
            <a:ext cx="3733800" cy="41179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4800" dirty="0">
                <a:solidFill>
                  <a:srgbClr val="CC3300"/>
                </a:solidFill>
                <a:latin typeface="Times New Roman" pitchFamily="18" charset="0"/>
                <a:cs typeface="PT Bold Heading" pitchFamily="2" charset="-78"/>
              </a:rPr>
              <a:t>حمى</a:t>
            </a:r>
            <a:r>
              <a:rPr lang="ar-SA" sz="4800" dirty="0">
                <a:latin typeface="Times New Roman" pitchFamily="18" charset="0"/>
                <a:cs typeface="PT Bold Heading" pitchFamily="2" charset="-78"/>
              </a:rPr>
              <a:t> الله الكرة الأرضية بغلاف</a:t>
            </a:r>
          </a:p>
          <a:p>
            <a:pPr algn="ctr">
              <a:spcBef>
                <a:spcPct val="50000"/>
              </a:spcBef>
            </a:pPr>
            <a:r>
              <a:rPr lang="ar-SA" sz="4800" dirty="0">
                <a:latin typeface="Times New Roman" pitchFamily="18" charset="0"/>
                <a:cs typeface="PT Bold Heading" pitchFamily="2" charset="-78"/>
              </a:rPr>
              <a:t> قبل أن تعيش المرأة عليها </a:t>
            </a:r>
            <a:r>
              <a:rPr lang="ar-SA" sz="4800" dirty="0">
                <a:solidFill>
                  <a:srgbClr val="CC3300"/>
                </a:solidFill>
                <a:latin typeface="Times New Roman" pitchFamily="18" charset="0"/>
                <a:cs typeface="PT Bold Heading" pitchFamily="2" charset="-78"/>
              </a:rPr>
              <a:t>بحـجـاب</a:t>
            </a:r>
            <a:r>
              <a:rPr lang="ar-SA" sz="4800" dirty="0">
                <a:latin typeface="Times New Roman" pitchFamily="18" charset="0"/>
                <a:cs typeface="PT Bold Heading" pitchFamily="2" charset="-78"/>
              </a:rPr>
              <a:t>.</a:t>
            </a:r>
            <a:endParaRPr lang="en-US" sz="4800" dirty="0">
              <a:latin typeface="Times New Roman" pitchFamily="18" charset="0"/>
              <a:cs typeface="PT Bold Heading" pitchFamily="2" charset="-78"/>
            </a:endParaRPr>
          </a:p>
        </p:txBody>
      </p:sp>
      <p:pic>
        <p:nvPicPr>
          <p:cNvPr id="5" name="Picture 6" descr="C:\Documents and Settings\TOSHIBA\Desktop\درس الصف الخامس\622846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688" y="4357693"/>
            <a:ext cx="3960440" cy="2500307"/>
          </a:xfrm>
          <a:prstGeom prst="rect">
            <a:avLst/>
          </a:prstGeom>
          <a:noFill/>
        </p:spPr>
      </p:pic>
      <p:pic>
        <p:nvPicPr>
          <p:cNvPr id="6" name="Picture 2" descr="C:\Documents and Settings\TOSHIBA\Desktop\درس الصف الخامس\cloud_formation_04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3688" y="1"/>
            <a:ext cx="3960440" cy="4357692"/>
          </a:xfrm>
          <a:prstGeom prst="rect">
            <a:avLst/>
          </a:prstGeom>
          <a:noFill/>
        </p:spPr>
      </p:pic>
      <p:sp>
        <p:nvSpPr>
          <p:cNvPr id="7" name="مربع نص 6"/>
          <p:cNvSpPr txBox="1"/>
          <p:nvPr/>
        </p:nvSpPr>
        <p:spPr>
          <a:xfrm>
            <a:off x="5724128" y="6165304"/>
            <a:ext cx="2286016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/>
              <a:t>صاغته / </a:t>
            </a:r>
            <a:r>
              <a:rPr lang="ar-SA" b="1" dirty="0" err="1" smtClean="0"/>
              <a:t>أ</a:t>
            </a:r>
            <a:r>
              <a:rPr lang="ar-SA" b="1" dirty="0" smtClean="0"/>
              <a:t>. نبيلة يعقوب</a:t>
            </a:r>
            <a:endParaRPr lang="ar-SA" b="1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2"/>
            <a:ext cx="1979712" cy="6841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1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1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1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5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5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5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7" grpId="0" build="p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5reb.com/7qaeq/alah/6.jpg"/>
          <p:cNvPicPr>
            <a:picLocks noChangeAspect="1" noChangeArrowheads="1"/>
          </p:cNvPicPr>
          <p:nvPr/>
        </p:nvPicPr>
        <p:blipFill>
          <a:blip r:embed="rId2"/>
          <a:srcRect r="24542" b="20605"/>
          <a:stretch>
            <a:fillRect/>
          </a:stretch>
        </p:blipFill>
        <p:spPr bwMode="auto">
          <a:xfrm>
            <a:off x="9557" y="0"/>
            <a:ext cx="9205913" cy="6858024"/>
          </a:xfrm>
          <a:prstGeom prst="rect">
            <a:avLst/>
          </a:prstGeom>
          <a:noFill/>
        </p:spPr>
      </p:pic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تمرير عمودي 1"/>
          <p:cNvSpPr/>
          <p:nvPr/>
        </p:nvSpPr>
        <p:spPr>
          <a:xfrm>
            <a:off x="500034" y="142852"/>
            <a:ext cx="8286808" cy="3643338"/>
          </a:xfrm>
          <a:prstGeom prst="verticalScroll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 smtClean="0">
                <a:solidFill>
                  <a:schemeClr val="tx1"/>
                </a:solidFill>
                <a:cs typeface="PT Bold Heading" pitchFamily="2" charset="-78"/>
              </a:rPr>
              <a:t>أرجو من طالباتي المبدعات </a:t>
            </a:r>
          </a:p>
          <a:p>
            <a:pPr algn="ctr"/>
            <a:r>
              <a:rPr lang="ar-SA" sz="4400" dirty="0" smtClean="0">
                <a:solidFill>
                  <a:schemeClr val="tx1"/>
                </a:solidFill>
                <a:cs typeface="PT Bold Heading" pitchFamily="2" charset="-78"/>
              </a:rPr>
              <a:t> دقة الملاحظة وذلك بربط المفردات بالصور الظاهرة  </a:t>
            </a:r>
            <a:endParaRPr lang="ar-SA" sz="44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3" name="مخطط انسيابي: شريط مثقب 2"/>
          <p:cNvSpPr/>
          <p:nvPr/>
        </p:nvSpPr>
        <p:spPr>
          <a:xfrm>
            <a:off x="1000100" y="4000504"/>
            <a:ext cx="6500858" cy="235745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srgbClr val="FFFF00"/>
                </a:solidFill>
                <a:cs typeface="PT Bold Heading" pitchFamily="2" charset="-78"/>
              </a:rPr>
              <a:t>ثم تقوم المعلمة بعرض مفردات طبقات الأرض وجعل الطالبات يربطن بينها </a:t>
            </a:r>
            <a:r>
              <a:rPr lang="ar-SA" sz="3200" dirty="0" smtClean="0">
                <a:solidFill>
                  <a:schemeClr val="tx1"/>
                </a:solidFill>
                <a:cs typeface="PT Bold Heading" pitchFamily="2" charset="-78"/>
              </a:rPr>
              <a:t>ويحددن على مصطلحها في الدرس</a:t>
            </a:r>
            <a:endParaRPr lang="ar-SA" sz="32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TOSHIBA\Desktop\درس الصف الخامس\Earth-Erde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572012" cy="3429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0184" name="Picture 8" descr="C:\Documents and Settings\TOSHIBA\Desktop\درس الصف الخامس\580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643314"/>
            <a:ext cx="4500594" cy="3159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مستطيل مستدير الزوايا 7"/>
          <p:cNvSpPr/>
          <p:nvPr/>
        </p:nvSpPr>
        <p:spPr>
          <a:xfrm>
            <a:off x="4929190" y="1071546"/>
            <a:ext cx="3929090" cy="56436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 ما الغلاف الخارجي للأرض ؟</a:t>
            </a:r>
          </a:p>
          <a:p>
            <a:pPr algn="ctr"/>
            <a:endParaRPr lang="ar-SA" sz="4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5429256" y="214290"/>
            <a:ext cx="2857520" cy="7143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schemeClr val="tx1"/>
                </a:solidFill>
                <a:cs typeface="PT Bold Heading" pitchFamily="2" charset="-78"/>
              </a:rPr>
              <a:t>الغلاف الجوي</a:t>
            </a:r>
            <a:endParaRPr lang="ar-SA" sz="32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5572132" y="214290"/>
            <a:ext cx="2786082" cy="7143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rgbClr val="0070C0"/>
                </a:solidFill>
                <a:cs typeface="PT Bold Heading" pitchFamily="2" charset="-78"/>
              </a:rPr>
              <a:t>الغلاف المائي</a:t>
            </a:r>
            <a:endParaRPr lang="ar-SA" sz="2800" dirty="0">
              <a:solidFill>
                <a:srgbClr val="0070C0"/>
              </a:solidFill>
              <a:cs typeface="PT Bold Heading" pitchFamily="2" charset="-78"/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4929190" y="1071546"/>
            <a:ext cx="3929090" cy="56436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ما اسم الغلاف الذي يغطي 70% من سطح الأرض ؟ </a:t>
            </a:r>
            <a:endParaRPr lang="ar-SA" sz="40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480"/>
            <a:ext cx="4572000" cy="5449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TOSHIBA\Desktop\درس الصف الخامس\4860_1243012738[1]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14678" y="0"/>
            <a:ext cx="5929322" cy="6858000"/>
          </a:xfrm>
          <a:prstGeom prst="rect">
            <a:avLst/>
          </a:prstGeom>
          <a:noFill/>
        </p:spPr>
      </p:pic>
      <p:sp>
        <p:nvSpPr>
          <p:cNvPr id="7" name="مخطط انسيابي: شريط مثقب 6"/>
          <p:cNvSpPr/>
          <p:nvPr/>
        </p:nvSpPr>
        <p:spPr>
          <a:xfrm>
            <a:off x="0" y="1214422"/>
            <a:ext cx="3143272" cy="385765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chemeClr val="bg1"/>
                </a:solidFill>
                <a:cs typeface="PT Bold Heading" pitchFamily="2" charset="-78"/>
              </a:rPr>
              <a:t>من خلال الصورة الموجودة أمامك استنتجي اسم الجزء الخارجي للأرض </a:t>
            </a:r>
            <a:endParaRPr lang="ar-SA" sz="28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214282" y="214290"/>
            <a:ext cx="2786082" cy="7143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chemeClr val="bg2">
                    <a:lumMod val="50000"/>
                  </a:schemeClr>
                </a:solidFill>
                <a:cs typeface="PT Bold Heading" pitchFamily="2" charset="-78"/>
              </a:rPr>
              <a:t>القشرة الأرضية</a:t>
            </a:r>
            <a:endParaRPr lang="ar-SA" sz="2800" dirty="0">
              <a:solidFill>
                <a:schemeClr val="bg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6793319" y="6492875"/>
            <a:ext cx="2350681" cy="365125"/>
          </a:xfrm>
        </p:spPr>
        <p:txBody>
          <a:bodyPr/>
          <a:lstStyle/>
          <a:p>
            <a:r>
              <a:rPr lang="ar-SA" sz="2000" b="1" dirty="0" smtClean="0"/>
              <a:t>ساره المغربي ب170</a:t>
            </a:r>
            <a:endParaRPr lang="ar-SA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شلالات نياجرا - الماء والحياة والطاقة المتجددة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973.3648" end="328478.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-38101" y="3094605"/>
            <a:ext cx="9182099" cy="3763396"/>
          </a:xfrm>
          <a:prstGeom prst="rect">
            <a:avLst/>
          </a:prstGeom>
        </p:spPr>
      </p:pic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2656"/>
            <a:ext cx="473075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112" y="1700808"/>
            <a:ext cx="3657600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84784"/>
            <a:ext cx="1728341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423" y="-69378"/>
            <a:ext cx="2268537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52" y="899092"/>
            <a:ext cx="2120900" cy="219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27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مخطط انسيابي: شريط مثقب 3"/>
          <p:cNvSpPr/>
          <p:nvPr/>
        </p:nvSpPr>
        <p:spPr>
          <a:xfrm>
            <a:off x="2607455" y="620688"/>
            <a:ext cx="3929090" cy="164307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chemeClr val="bg1"/>
                </a:solidFill>
                <a:cs typeface="PT Bold Heading" pitchFamily="2" charset="-78"/>
              </a:rPr>
              <a:t>ما الاسم الذي توحيه لكي هذه الصورة الخيالية</a:t>
            </a:r>
            <a:endParaRPr lang="ar-SA" sz="2800" dirty="0">
              <a:solidFill>
                <a:srgbClr val="FFFF00"/>
              </a:solidFill>
              <a:cs typeface="PT Bold Heading" pitchFamily="2" charset="-78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z="1800" b="1" smtClean="0"/>
              <a:t>ساره المغربي ب170</a:t>
            </a:r>
            <a:endParaRPr lang="ar-SA" sz="1800" b="1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86191"/>
            <a:ext cx="5904656" cy="4082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TOSHIBA\Desktop\درس الصف الخامس\786.imgcache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55"/>
            <a:ext cx="5500694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مستطيل مستدير الزوايا 4"/>
          <p:cNvSpPr/>
          <p:nvPr/>
        </p:nvSpPr>
        <p:spPr>
          <a:xfrm>
            <a:off x="5572132" y="571480"/>
            <a:ext cx="2786082" cy="78581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chemeClr val="bg2">
                    <a:lumMod val="50000"/>
                  </a:schemeClr>
                </a:solidFill>
                <a:cs typeface="PT Bold Heading" pitchFamily="2" charset="-78"/>
              </a:rPr>
              <a:t>الستار ( الغطاء )</a:t>
            </a:r>
            <a:endParaRPr lang="ar-SA" sz="2800" dirty="0">
              <a:solidFill>
                <a:schemeClr val="bg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500694" y="1928802"/>
            <a:ext cx="316945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bg2">
                    <a:lumMod val="25000"/>
                  </a:schemeClr>
                </a:solidFill>
                <a:cs typeface="PT Bold Heading" pitchFamily="2" charset="-78"/>
              </a:rPr>
              <a:t>قال رسول الله صلى الله عليه وسلم</a:t>
            </a:r>
          </a:p>
          <a:p>
            <a:pPr algn="ctr"/>
            <a:r>
              <a:rPr lang="ar-SA" sz="4000" b="1" dirty="0" smtClean="0">
                <a:solidFill>
                  <a:schemeClr val="bg2">
                    <a:lumMod val="25000"/>
                  </a:schemeClr>
                </a:solidFill>
                <a:cs typeface="PT Bold Heading" pitchFamily="2" charset="-78"/>
              </a:rPr>
              <a:t>(وَمَنْ سَتَرَ مُسْلِمًا سَتَرَهُ اللَّهُ يَوْمَ الْقِيَامَةِ)</a:t>
            </a:r>
            <a:endParaRPr lang="ar-SA" sz="4000" dirty="0">
              <a:solidFill>
                <a:schemeClr val="bg2">
                  <a:lumMod val="2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7" name="عنصر نائب للتذييل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9143999" cy="4362450"/>
          </a:xfrm>
          <a:prstGeom prst="rect">
            <a:avLst/>
          </a:prstGeom>
        </p:spPr>
      </p:pic>
      <p:sp>
        <p:nvSpPr>
          <p:cNvPr id="12" name="مخطط انسيابي: شريط مثقب 11"/>
          <p:cNvSpPr/>
          <p:nvPr/>
        </p:nvSpPr>
        <p:spPr>
          <a:xfrm>
            <a:off x="1428728" y="142852"/>
            <a:ext cx="5572164" cy="200026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chemeClr val="bg1"/>
                </a:solidFill>
                <a:cs typeface="PT Bold Heading" pitchFamily="2" charset="-78"/>
              </a:rPr>
              <a:t>حددي لب الثمرة وبذرتها </a:t>
            </a:r>
            <a:endParaRPr lang="ar-SA" sz="2800" dirty="0">
              <a:solidFill>
                <a:srgbClr val="FFFF00"/>
              </a:solidFill>
              <a:cs typeface="PT Bold Heading" pitchFamily="2" charset="-78"/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>
          <a:xfrm>
            <a:off x="4369395" y="6505487"/>
            <a:ext cx="2350681" cy="365125"/>
          </a:xfrm>
        </p:spPr>
        <p:txBody>
          <a:bodyPr/>
          <a:lstStyle/>
          <a:p>
            <a:r>
              <a:rPr lang="ar-SA" sz="1800" b="1" smtClean="0">
                <a:solidFill>
                  <a:srgbClr val="C00000"/>
                </a:solidFill>
              </a:rPr>
              <a:t>ساره المغربي ب170</a:t>
            </a:r>
            <a:endParaRPr lang="ar-SA" sz="1800" b="1" dirty="0">
              <a:solidFill>
                <a:srgbClr val="C00000"/>
              </a:solidFill>
            </a:endParaRPr>
          </a:p>
        </p:txBody>
      </p:sp>
      <p:cxnSp>
        <p:nvCxnSpPr>
          <p:cNvPr id="6" name="رابط كسهم مستقيم 5"/>
          <p:cNvCxnSpPr>
            <a:stCxn id="7" idx="3"/>
          </p:cNvCxnSpPr>
          <p:nvPr/>
        </p:nvCxnSpPr>
        <p:spPr>
          <a:xfrm>
            <a:off x="381895" y="2726685"/>
            <a:ext cx="1453801" cy="1309258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شكل بيضاوي 6"/>
          <p:cNvSpPr/>
          <p:nvPr/>
        </p:nvSpPr>
        <p:spPr>
          <a:xfrm>
            <a:off x="183120" y="1994971"/>
            <a:ext cx="1357322" cy="8572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  <a:cs typeface="PT Bold Heading" pitchFamily="2" charset="-78"/>
              </a:rPr>
              <a:t>اللب الخارجي (الطري) </a:t>
            </a:r>
            <a:endParaRPr lang="ar-SA" dirty="0">
              <a:solidFill>
                <a:schemeClr val="tx1"/>
              </a:solidFill>
              <a:cs typeface="PT Bold Heading" pitchFamily="2" charset="-78"/>
            </a:endParaRPr>
          </a:p>
        </p:txBody>
      </p:sp>
      <p:cxnSp>
        <p:nvCxnSpPr>
          <p:cNvPr id="8" name="رابط كسهم مستقيم 7"/>
          <p:cNvCxnSpPr/>
          <p:nvPr/>
        </p:nvCxnSpPr>
        <p:spPr>
          <a:xfrm flipH="1">
            <a:off x="3851920" y="4375354"/>
            <a:ext cx="1656184" cy="452677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شكل بيضاوي 8"/>
          <p:cNvSpPr/>
          <p:nvPr/>
        </p:nvSpPr>
        <p:spPr>
          <a:xfrm>
            <a:off x="4912659" y="4035943"/>
            <a:ext cx="2088233" cy="158417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bg2">
                    <a:lumMod val="50000"/>
                  </a:schemeClr>
                </a:solidFill>
                <a:cs typeface="PT Bold Heading" pitchFamily="2" charset="-78"/>
              </a:rPr>
              <a:t>اللب الداخلي (الصلب) </a:t>
            </a:r>
            <a:endParaRPr lang="ar-SA" dirty="0">
              <a:solidFill>
                <a:schemeClr val="bg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20" name="مخطط انسيابي: قرار 19"/>
          <p:cNvSpPr/>
          <p:nvPr/>
        </p:nvSpPr>
        <p:spPr>
          <a:xfrm>
            <a:off x="7000892" y="142852"/>
            <a:ext cx="1819580" cy="1701972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 smtClean="0"/>
              <a:t>استراتيجية الربط بالصور</a:t>
            </a:r>
            <a:endParaRPr lang="ar-SA" sz="1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http://www.edu-maps.com/image3/1_11.jpg"/>
          <p:cNvPicPr>
            <a:picLocks noChangeAspect="1" noChangeArrowheads="1"/>
          </p:cNvPicPr>
          <p:nvPr/>
        </p:nvPicPr>
        <p:blipFill>
          <a:blip r:embed="rId2"/>
          <a:srcRect l="17667"/>
          <a:stretch>
            <a:fillRect/>
          </a:stretch>
        </p:blipFill>
        <p:spPr bwMode="auto">
          <a:xfrm>
            <a:off x="650750" y="1412775"/>
            <a:ext cx="6536577" cy="55061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رابط مستقيم 5"/>
          <p:cNvCxnSpPr/>
          <p:nvPr/>
        </p:nvCxnSpPr>
        <p:spPr>
          <a:xfrm rot="10800000">
            <a:off x="1500166" y="2285992"/>
            <a:ext cx="428628" cy="2857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مستقيم 6"/>
          <p:cNvCxnSpPr/>
          <p:nvPr/>
        </p:nvCxnSpPr>
        <p:spPr>
          <a:xfrm rot="10800000">
            <a:off x="1714480" y="1857364"/>
            <a:ext cx="428628" cy="2857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مخطط انسيابي: معالجة متعاقبة 9"/>
          <p:cNvSpPr/>
          <p:nvPr/>
        </p:nvSpPr>
        <p:spPr>
          <a:xfrm>
            <a:off x="-32" y="2571744"/>
            <a:ext cx="1285884" cy="642942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لب داخلي</a:t>
            </a:r>
            <a:endParaRPr lang="ar-SA" dirty="0">
              <a:solidFill>
                <a:schemeClr val="accent1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11" name="مخطط انسيابي: معالجة متعاقبة 10"/>
          <p:cNvSpPr/>
          <p:nvPr/>
        </p:nvSpPr>
        <p:spPr>
          <a:xfrm>
            <a:off x="174650" y="1464570"/>
            <a:ext cx="1285884" cy="642942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لب خارجي</a:t>
            </a:r>
            <a:endParaRPr lang="ar-SA" dirty="0">
              <a:solidFill>
                <a:schemeClr val="accent1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12" name="مخطط انسيابي: شريط مثقب 11"/>
          <p:cNvSpPr/>
          <p:nvPr/>
        </p:nvSpPr>
        <p:spPr>
          <a:xfrm>
            <a:off x="1928793" y="21105"/>
            <a:ext cx="6286544" cy="122413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chemeClr val="bg1"/>
                </a:solidFill>
                <a:cs typeface="PT Bold Heading" pitchFamily="2" charset="-78"/>
              </a:rPr>
              <a:t>يتكون لب الأرض من طبقات صخور </a:t>
            </a:r>
          </a:p>
          <a:p>
            <a:pPr algn="ctr"/>
            <a:r>
              <a:rPr lang="ar-SA" sz="2800" dirty="0" smtClean="0">
                <a:solidFill>
                  <a:srgbClr val="FFFF00"/>
                </a:solidFill>
                <a:cs typeface="PT Bold Heading" pitchFamily="2" charset="-78"/>
              </a:rPr>
              <a:t>صلبة</a:t>
            </a:r>
            <a:r>
              <a:rPr lang="ar-SA" sz="2800" dirty="0" smtClean="0">
                <a:solidFill>
                  <a:schemeClr val="bg1"/>
                </a:solidFill>
                <a:cs typeface="PT Bold Heading" pitchFamily="2" charset="-78"/>
              </a:rPr>
              <a:t> </a:t>
            </a:r>
            <a:r>
              <a:rPr lang="ar-SA" sz="2800" dirty="0" err="1" smtClean="0">
                <a:solidFill>
                  <a:schemeClr val="bg1"/>
                </a:solidFill>
                <a:cs typeface="PT Bold Heading" pitchFamily="2" charset="-78"/>
              </a:rPr>
              <a:t>و</a:t>
            </a:r>
            <a:r>
              <a:rPr lang="ar-SA" sz="2800" dirty="0" smtClean="0">
                <a:solidFill>
                  <a:schemeClr val="bg1"/>
                </a:solidFill>
                <a:cs typeface="PT Bold Heading" pitchFamily="2" charset="-78"/>
              </a:rPr>
              <a:t> </a:t>
            </a:r>
            <a:r>
              <a:rPr lang="ar-SA" sz="2800" dirty="0" smtClean="0">
                <a:solidFill>
                  <a:srgbClr val="FFFF00"/>
                </a:solidFill>
                <a:cs typeface="PT Bold Heading" pitchFamily="2" charset="-78"/>
              </a:rPr>
              <a:t>سائلة </a:t>
            </a:r>
            <a:endParaRPr lang="ar-SA" sz="2800" dirty="0">
              <a:solidFill>
                <a:srgbClr val="FFFF00"/>
              </a:solidFill>
              <a:cs typeface="PT Bold Heading" pitchFamily="2" charset="-78"/>
            </a:endParaRPr>
          </a:p>
        </p:txBody>
      </p:sp>
      <p:sp>
        <p:nvSpPr>
          <p:cNvPr id="9" name="عنصر نائب للتذييل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z="1800" b="1" smtClean="0"/>
              <a:t>ساره المغربي ب170</a:t>
            </a:r>
            <a:endParaRPr lang="ar-SA" sz="1800" b="1" dirty="0"/>
          </a:p>
        </p:txBody>
      </p:sp>
      <p:cxnSp>
        <p:nvCxnSpPr>
          <p:cNvPr id="14" name="رابط كسهم مستقيم 13"/>
          <p:cNvCxnSpPr/>
          <p:nvPr/>
        </p:nvCxnSpPr>
        <p:spPr>
          <a:xfrm>
            <a:off x="1357290" y="2000240"/>
            <a:ext cx="1917425" cy="875928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/>
          <p:cNvCxnSpPr/>
          <p:nvPr/>
        </p:nvCxnSpPr>
        <p:spPr>
          <a:xfrm>
            <a:off x="1285852" y="2996952"/>
            <a:ext cx="2633186" cy="108012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خطط انسيابي: شريط مثقب 11"/>
          <p:cNvSpPr/>
          <p:nvPr/>
        </p:nvSpPr>
        <p:spPr>
          <a:xfrm>
            <a:off x="4929190" y="214290"/>
            <a:ext cx="3929090" cy="242889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chemeClr val="bg1"/>
                </a:solidFill>
                <a:cs typeface="PT Bold Heading" pitchFamily="2" charset="-78"/>
              </a:rPr>
              <a:t>هل يوجد فرق بين لوني اللب الخارجي واللب الداخلي ؟ ولماذا ؟</a:t>
            </a:r>
            <a:endParaRPr lang="ar-SA" sz="2800" dirty="0">
              <a:solidFill>
                <a:srgbClr val="FFFF00"/>
              </a:solidFill>
              <a:cs typeface="PT Bold Heading" pitchFamily="2" charset="-78"/>
            </a:endParaRPr>
          </a:p>
        </p:txBody>
      </p:sp>
      <p:pic>
        <p:nvPicPr>
          <p:cNvPr id="110594" name="Picture 2" descr="D:\دورة معلماتي\دورة  تأهيل معلمات الابتدائي لتدريس العلوم المطور\عروض الدورة\5- اليوم الخامس\ملحقات\صور\a48_1477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6792"/>
            <a:ext cx="4572000" cy="5301208"/>
          </a:xfrm>
          <a:prstGeom prst="rect">
            <a:avLst/>
          </a:prstGeom>
          <a:noFill/>
        </p:spPr>
      </p:pic>
      <p:sp>
        <p:nvSpPr>
          <p:cNvPr id="16" name="مخطط انسيابي: معالجة متعاقبة 15"/>
          <p:cNvSpPr/>
          <p:nvPr/>
        </p:nvSpPr>
        <p:spPr>
          <a:xfrm>
            <a:off x="0" y="1142984"/>
            <a:ext cx="1285884" cy="642942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bg2">
                    <a:lumMod val="50000"/>
                  </a:schemeClr>
                </a:solidFill>
                <a:cs typeface="PT Bold Heading" pitchFamily="2" charset="-78"/>
              </a:rPr>
              <a:t>لب داخلي</a:t>
            </a:r>
            <a:endParaRPr lang="ar-SA" dirty="0">
              <a:solidFill>
                <a:schemeClr val="bg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17" name="مخطط انسيابي: معالجة متعاقبة 16"/>
          <p:cNvSpPr/>
          <p:nvPr/>
        </p:nvSpPr>
        <p:spPr>
          <a:xfrm>
            <a:off x="1643836" y="0"/>
            <a:ext cx="1285884" cy="642942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bg2">
                    <a:lumMod val="50000"/>
                  </a:schemeClr>
                </a:solidFill>
                <a:cs typeface="PT Bold Heading" pitchFamily="2" charset="-78"/>
              </a:rPr>
              <a:t>لب خارجي</a:t>
            </a:r>
            <a:endParaRPr lang="ar-SA" dirty="0">
              <a:solidFill>
                <a:schemeClr val="bg2">
                  <a:lumMod val="50000"/>
                </a:schemeClr>
              </a:solidFill>
              <a:cs typeface="PT Bold Heading" pitchFamily="2" charset="-78"/>
            </a:endParaRPr>
          </a:p>
        </p:txBody>
      </p:sp>
      <p:cxnSp>
        <p:nvCxnSpPr>
          <p:cNvPr id="22" name="رابط كسهم مستقيم 21"/>
          <p:cNvCxnSpPr>
            <a:stCxn id="17" idx="2"/>
          </p:cNvCxnSpPr>
          <p:nvPr/>
        </p:nvCxnSpPr>
        <p:spPr>
          <a:xfrm flipH="1">
            <a:off x="2285984" y="642942"/>
            <a:ext cx="794" cy="164305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كسهم مستقيم 22"/>
          <p:cNvCxnSpPr>
            <a:stCxn id="16" idx="3"/>
          </p:cNvCxnSpPr>
          <p:nvPr/>
        </p:nvCxnSpPr>
        <p:spPr>
          <a:xfrm>
            <a:off x="1285884" y="1464455"/>
            <a:ext cx="1000100" cy="246860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تمرير عمودي 25"/>
          <p:cNvSpPr/>
          <p:nvPr/>
        </p:nvSpPr>
        <p:spPr>
          <a:xfrm>
            <a:off x="4714876" y="3000372"/>
            <a:ext cx="3786214" cy="350046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200"/>
          </a:p>
        </p:txBody>
      </p:sp>
      <p:sp>
        <p:nvSpPr>
          <p:cNvPr id="27" name="مربع نص 26"/>
          <p:cNvSpPr txBox="1"/>
          <p:nvPr/>
        </p:nvSpPr>
        <p:spPr>
          <a:xfrm>
            <a:off x="5143504" y="3000372"/>
            <a:ext cx="2857520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 smtClean="0">
                <a:solidFill>
                  <a:schemeClr val="bg2"/>
                </a:solidFill>
                <a:cs typeface="PT Bold Heading" pitchFamily="2" charset="-78"/>
              </a:rPr>
              <a:t>في اعتقادك :</a:t>
            </a:r>
          </a:p>
          <a:p>
            <a:endParaRPr lang="ar-SA" sz="2800" u="sng" dirty="0" smtClean="0">
              <a:solidFill>
                <a:srgbClr val="FFFF00"/>
              </a:solidFill>
              <a:cs typeface="PT Bold Heading" pitchFamily="2" charset="-78"/>
            </a:endParaRPr>
          </a:p>
          <a:p>
            <a:r>
              <a:rPr lang="ar-SA" sz="2800" dirty="0" smtClean="0">
                <a:solidFill>
                  <a:schemeClr val="bg1"/>
                </a:solidFill>
                <a:cs typeface="PT Bold Heading" pitchFamily="2" charset="-78"/>
              </a:rPr>
              <a:t>أي طبقتي اللب تحوي صخور سائلة وأيها تحوي صخور صلبة برري إجابتك ؟</a:t>
            </a:r>
            <a:endParaRPr lang="ar-SA" sz="28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Documents and Settings\TOSHIBA\Desktop\صور الصفائح\36121_41248197882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5816600" cy="6858000"/>
          </a:xfrm>
          <a:prstGeom prst="rect">
            <a:avLst/>
          </a:prstGeom>
          <a:noFill/>
        </p:spPr>
      </p:pic>
      <p:sp>
        <p:nvSpPr>
          <p:cNvPr id="23" name="مستطيل مستدير الزوايا 22"/>
          <p:cNvSpPr/>
          <p:nvPr/>
        </p:nvSpPr>
        <p:spPr>
          <a:xfrm>
            <a:off x="3857620" y="5214950"/>
            <a:ext cx="1643074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لب داخلي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24" name="مستطيل مستدير الزوايا 23"/>
          <p:cNvSpPr/>
          <p:nvPr/>
        </p:nvSpPr>
        <p:spPr>
          <a:xfrm>
            <a:off x="3857620" y="4071942"/>
            <a:ext cx="1643074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لب خارجي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25" name="مستطيل مستدير الزوايا 24"/>
          <p:cNvSpPr/>
          <p:nvPr/>
        </p:nvSpPr>
        <p:spPr>
          <a:xfrm>
            <a:off x="3857620" y="3000372"/>
            <a:ext cx="1857388" cy="9286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لب داخلي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26" name="مخطط انسيابي: رابط 25"/>
          <p:cNvSpPr/>
          <p:nvPr/>
        </p:nvSpPr>
        <p:spPr>
          <a:xfrm>
            <a:off x="6000760" y="357166"/>
            <a:ext cx="2928958" cy="128588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 smtClean="0">
                <a:solidFill>
                  <a:schemeClr val="tx1"/>
                </a:solidFill>
                <a:cs typeface="PT Bold Heading" pitchFamily="2" charset="-78"/>
              </a:rPr>
              <a:t>معالجة المفاهيم الشائعة غير الصحيحة</a:t>
            </a:r>
          </a:p>
        </p:txBody>
      </p:sp>
      <p:sp>
        <p:nvSpPr>
          <p:cNvPr id="27" name="مستطيل مستدير الزوايا 26"/>
          <p:cNvSpPr/>
          <p:nvPr/>
        </p:nvSpPr>
        <p:spPr>
          <a:xfrm>
            <a:off x="5857883" y="2071678"/>
            <a:ext cx="3265259" cy="33575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يعتقد العلماء</a:t>
            </a:r>
          </a:p>
          <a:p>
            <a:pPr algn="ctr"/>
            <a:r>
              <a:rPr lang="ar-SA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 أن اللب الخارجي فقط هو السائل بينما اللب الداخلي صلب بسبب الضغط الكبير الواقع عليه</a:t>
            </a:r>
            <a:endParaRPr lang="ar-SA" sz="24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357158" y="2428868"/>
            <a:ext cx="1357322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الستار السفلي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214282" y="1214422"/>
            <a:ext cx="1357322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الستار العلوي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357158" y="214290"/>
            <a:ext cx="1357322" cy="6429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الستار العلوي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4143372" y="1142984"/>
            <a:ext cx="1643074" cy="7858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الستار العلوي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خطط انسيابي: شريط مثقب 12"/>
          <p:cNvSpPr/>
          <p:nvPr/>
        </p:nvSpPr>
        <p:spPr>
          <a:xfrm>
            <a:off x="5572132" y="908720"/>
            <a:ext cx="3143272" cy="202021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chemeClr val="bg1"/>
                </a:solidFill>
                <a:cs typeface="PT Bold Heading" pitchFamily="2" charset="-78"/>
              </a:rPr>
              <a:t>حل أسئلة </a:t>
            </a:r>
          </a:p>
          <a:p>
            <a:pPr algn="ctr"/>
            <a:r>
              <a:rPr lang="ar-SA" sz="2800" dirty="0" smtClean="0">
                <a:solidFill>
                  <a:schemeClr val="bg1"/>
                </a:solidFill>
                <a:cs typeface="PT Bold Heading" pitchFamily="2" charset="-78"/>
              </a:rPr>
              <a:t>اختبر نفسي</a:t>
            </a:r>
          </a:p>
          <a:p>
            <a:pPr algn="ctr"/>
            <a:r>
              <a:rPr lang="ar-SA" sz="2800" dirty="0" smtClean="0">
                <a:solidFill>
                  <a:schemeClr val="bg1"/>
                </a:solidFill>
                <a:cs typeface="PT Bold Heading" pitchFamily="2" charset="-78"/>
              </a:rPr>
              <a:t>ص 148</a:t>
            </a:r>
            <a:endParaRPr lang="ar-SA" sz="28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64514" name="Picture 2" descr="C:\Documents and Settings\TOSHIBA\Desktop\درس الصف الخامس\image1bz5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0"/>
            <a:ext cx="5415414" cy="6858024"/>
          </a:xfrm>
          <a:prstGeom prst="rect">
            <a:avLst/>
          </a:prstGeom>
          <a:noFill/>
        </p:spPr>
      </p:pic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  <p:sp>
        <p:nvSpPr>
          <p:cNvPr id="7" name="تمرير أفقي 6"/>
          <p:cNvSpPr/>
          <p:nvPr/>
        </p:nvSpPr>
        <p:spPr>
          <a:xfrm>
            <a:off x="5429256" y="2786058"/>
            <a:ext cx="3500462" cy="3786214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buFont typeface="Arial" pitchFamily="34" charset="0"/>
              <a:buChar char="•"/>
            </a:pPr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 </a:t>
            </a:r>
            <a:r>
              <a:rPr lang="ar-SA" sz="2400" dirty="0" smtClean="0">
                <a:solidFill>
                  <a:schemeClr val="bg1"/>
                </a:solidFill>
                <a:cs typeface="PT Bold Heading" pitchFamily="2" charset="-78"/>
              </a:rPr>
              <a:t>أصنف</a:t>
            </a:r>
            <a:r>
              <a:rPr lang="ar-SA" sz="2400" dirty="0" smtClean="0">
                <a:solidFill>
                  <a:srgbClr val="FF0000"/>
                </a:solidFill>
                <a:cs typeface="PT Bold Heading" pitchFamily="2" charset="-78"/>
              </a:rPr>
              <a:t> : </a:t>
            </a:r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هل مادة الغلاف الصخري صلبة أم سائلة ؟</a:t>
            </a:r>
          </a:p>
          <a:p>
            <a:pPr>
              <a:buFont typeface="Arial" pitchFamily="34" charset="0"/>
              <a:buChar char="•"/>
            </a:pPr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 </a:t>
            </a:r>
            <a:r>
              <a:rPr lang="ar-SA" sz="2400" dirty="0" smtClean="0">
                <a:solidFill>
                  <a:schemeClr val="bg1"/>
                </a:solidFill>
                <a:cs typeface="PT Bold Heading" pitchFamily="2" charset="-78"/>
              </a:rPr>
              <a:t>التفكير الناقد : </a:t>
            </a:r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ما طبقات الأرض التي تشكل الغلاف الحيوي ؟</a:t>
            </a:r>
            <a:endParaRPr lang="ar-SA" sz="2400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4857752" y="285728"/>
            <a:ext cx="3929090" cy="7143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ما</a:t>
            </a:r>
            <a:r>
              <a:rPr kumimoji="0" lang="ar-SA" sz="4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 أغلفة الأرض؟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4" name="سهم إلى اليسار 13"/>
          <p:cNvSpPr/>
          <p:nvPr/>
        </p:nvSpPr>
        <p:spPr>
          <a:xfrm>
            <a:off x="6000760" y="2928934"/>
            <a:ext cx="2928958" cy="16430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 smtClean="0">
                <a:solidFill>
                  <a:schemeClr val="bg1"/>
                </a:solidFill>
                <a:cs typeface="PT Bold Heading" pitchFamily="2" charset="-78"/>
              </a:rPr>
              <a:t>في النهاية نستنتج أن :</a:t>
            </a:r>
            <a:endParaRPr lang="ar-SA" sz="20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2214546" y="2500306"/>
            <a:ext cx="3714776" cy="25003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 تتضمن أغلفة الأرض :</a:t>
            </a:r>
          </a:p>
          <a:p>
            <a:pPr algn="ctr"/>
            <a:r>
              <a:rPr lang="ar-SA" sz="3200" dirty="0" smtClean="0">
                <a:solidFill>
                  <a:schemeClr val="tx1"/>
                </a:solidFill>
                <a:cs typeface="PT Bold Heading" pitchFamily="2" charset="-78"/>
              </a:rPr>
              <a:t>(الغلاف الجوي – الغلاف المائي – القشرة 000)</a:t>
            </a:r>
            <a:endParaRPr lang="ar-SA" sz="32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6" name="انفجار 1 5"/>
          <p:cNvSpPr/>
          <p:nvPr/>
        </p:nvSpPr>
        <p:spPr>
          <a:xfrm>
            <a:off x="214282" y="71414"/>
            <a:ext cx="2428892" cy="185738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FFFF00"/>
                </a:solidFill>
                <a:cs typeface="PT Bold Heading" pitchFamily="2" charset="-78"/>
              </a:rPr>
              <a:t>تقويم بنائي</a:t>
            </a:r>
          </a:p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قائمة شطب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</p:nvPr>
        </p:nvGraphicFramePr>
        <p:xfrm>
          <a:off x="357156" y="1428736"/>
          <a:ext cx="8443916" cy="439764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56901"/>
                <a:gridCol w="2156901"/>
                <a:gridCol w="2366088"/>
                <a:gridCol w="1764026"/>
              </a:tblGrid>
              <a:tr h="571353"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cs typeface="PT Bold Heading" pitchFamily="2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 smtClean="0">
                          <a:cs typeface="PT Bold Heading" pitchFamily="2" charset="-78"/>
                        </a:rPr>
                        <a:t>ماذا نعرف ؟</a:t>
                      </a:r>
                      <a:endParaRPr lang="ar-SA" sz="2000" dirty="0">
                        <a:cs typeface="PT Bold Heading" pitchFamily="2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 smtClean="0">
                          <a:cs typeface="PT Bold Heading" pitchFamily="2" charset="-78"/>
                        </a:rPr>
                        <a:t>ماذا نريد أن نعرف ؟</a:t>
                      </a:r>
                      <a:endParaRPr lang="ar-SA" sz="2000" dirty="0">
                        <a:cs typeface="PT Bold Heading" pitchFamily="2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 smtClean="0">
                          <a:cs typeface="PT Bold Heading" pitchFamily="2" charset="-78"/>
                        </a:rPr>
                        <a:t>ماذا تعلمنا ؟</a:t>
                      </a:r>
                      <a:endParaRPr lang="ar-SA" sz="2000" dirty="0">
                        <a:cs typeface="PT Bold Heading" pitchFamily="2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602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 smtClean="0"/>
                    </a:p>
                    <a:p>
                      <a:pPr rtl="1"/>
                      <a:endParaRPr lang="ar-SA" dirty="0" smtClean="0"/>
                    </a:p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6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 smtClean="0">
                <a:cs typeface="PT Bold Heading" pitchFamily="2" charset="-78"/>
              </a:rPr>
              <a:t>جدول التعلم</a:t>
            </a:r>
            <a:endParaRPr lang="ar-SA" dirty="0">
              <a:cs typeface="PT Bold Heading" pitchFamily="2" charset="-78"/>
            </a:endParaRPr>
          </a:p>
        </p:txBody>
      </p:sp>
      <p:sp>
        <p:nvSpPr>
          <p:cNvPr id="6" name="شكل حر 5"/>
          <p:cNvSpPr/>
          <p:nvPr/>
        </p:nvSpPr>
        <p:spPr>
          <a:xfrm>
            <a:off x="642910" y="2357430"/>
            <a:ext cx="1097262" cy="785818"/>
          </a:xfrm>
          <a:custGeom>
            <a:avLst/>
            <a:gdLst>
              <a:gd name="connsiteX0" fmla="*/ 445770 w 1642110"/>
              <a:gd name="connsiteY0" fmla="*/ 209550 h 689610"/>
              <a:gd name="connsiteX1" fmla="*/ 171450 w 1642110"/>
              <a:gd name="connsiteY1" fmla="*/ 666750 h 689610"/>
              <a:gd name="connsiteX2" fmla="*/ 1474470 w 1642110"/>
              <a:gd name="connsiteY2" fmla="*/ 72390 h 689610"/>
              <a:gd name="connsiteX3" fmla="*/ 1177290 w 1642110"/>
              <a:gd name="connsiteY3" fmla="*/ 232410 h 68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2110" h="689610">
                <a:moveTo>
                  <a:pt x="445770" y="209550"/>
                </a:moveTo>
                <a:cubicBezTo>
                  <a:pt x="222885" y="449580"/>
                  <a:pt x="0" y="689610"/>
                  <a:pt x="171450" y="666750"/>
                </a:cubicBezTo>
                <a:cubicBezTo>
                  <a:pt x="342900" y="643890"/>
                  <a:pt x="1306830" y="144780"/>
                  <a:pt x="1474470" y="72390"/>
                </a:cubicBezTo>
                <a:cubicBezTo>
                  <a:pt x="1642110" y="0"/>
                  <a:pt x="1409700" y="116205"/>
                  <a:pt x="1177290" y="232410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435019" y="2428868"/>
            <a:ext cx="1513044" cy="142876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FFFF00"/>
                </a:solidFill>
                <a:cs typeface="PT Bold Heading" pitchFamily="2" charset="-78"/>
              </a:rPr>
              <a:t>أغلفة الأرض </a:t>
            </a:r>
          </a:p>
          <a:p>
            <a:pPr algn="ctr"/>
            <a:r>
              <a:rPr lang="ar-SA" dirty="0" smtClean="0">
                <a:solidFill>
                  <a:srgbClr val="FFFF00"/>
                </a:solidFill>
                <a:cs typeface="PT Bold Heading" pitchFamily="2" charset="-78"/>
              </a:rPr>
              <a:t>الخارجية المحيطة بها</a:t>
            </a:r>
            <a:endParaRPr lang="ar-SA" dirty="0">
              <a:solidFill>
                <a:srgbClr val="FFFF00"/>
              </a:solidFill>
              <a:cs typeface="PT Bold Heading" pitchFamily="2" charset="-78"/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435018" y="4071942"/>
            <a:ext cx="1305153" cy="157163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dirty="0" smtClean="0">
              <a:solidFill>
                <a:schemeClr val="bg1"/>
              </a:solidFill>
              <a:cs typeface="PT Bold Heading" pitchFamily="2" charset="-78"/>
            </a:endParaRPr>
          </a:p>
          <a:p>
            <a:pPr algn="ctr"/>
            <a:r>
              <a:rPr lang="ar-SA" sz="2000" dirty="0" smtClean="0">
                <a:solidFill>
                  <a:srgbClr val="FFFF00"/>
                </a:solidFill>
                <a:cs typeface="PT Bold Heading" pitchFamily="2" charset="-78"/>
              </a:rPr>
              <a:t>طبقات الأرض الداخلية </a:t>
            </a:r>
            <a:endParaRPr lang="ar-SA" sz="2000" dirty="0">
              <a:solidFill>
                <a:srgbClr val="FFFF00"/>
              </a:solidFill>
              <a:cs typeface="PT Bold Heading" pitchFamily="2" charset="-78"/>
            </a:endParaRPr>
          </a:p>
        </p:txBody>
      </p:sp>
      <p:sp>
        <p:nvSpPr>
          <p:cNvPr id="7" name="انفجار 1 6"/>
          <p:cNvSpPr/>
          <p:nvPr/>
        </p:nvSpPr>
        <p:spPr>
          <a:xfrm>
            <a:off x="-32" y="-71462"/>
            <a:ext cx="2428892" cy="164307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FFFF00"/>
                </a:solidFill>
                <a:cs typeface="PT Bold Heading" pitchFamily="2" charset="-78"/>
              </a:rPr>
              <a:t>تقويم ختامي</a:t>
            </a:r>
          </a:p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قائمة شطب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9037"/>
            <a:ext cx="1162050" cy="1362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نفجار 1 1"/>
          <p:cNvSpPr/>
          <p:nvPr/>
        </p:nvSpPr>
        <p:spPr>
          <a:xfrm>
            <a:off x="500034" y="71414"/>
            <a:ext cx="2714644" cy="214314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dirty="0" smtClean="0">
              <a:solidFill>
                <a:schemeClr val="bg1"/>
              </a:solidFill>
              <a:cs typeface="PT Bold Heading" pitchFamily="2" charset="-78"/>
            </a:endParaRPr>
          </a:p>
          <a:p>
            <a:pPr algn="ctr"/>
            <a:r>
              <a:rPr lang="ar-SA" sz="2000" dirty="0" smtClean="0">
                <a:solidFill>
                  <a:schemeClr val="bg1"/>
                </a:solidFill>
                <a:cs typeface="PT Bold Heading" pitchFamily="2" charset="-78"/>
              </a:rPr>
              <a:t>مهمة منزلية</a:t>
            </a:r>
            <a:endParaRPr lang="ar-SA" sz="20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3" name="مخطط انسيابي: شريط مثقب 2"/>
          <p:cNvSpPr/>
          <p:nvPr/>
        </p:nvSpPr>
        <p:spPr>
          <a:xfrm>
            <a:off x="714348" y="2071678"/>
            <a:ext cx="6858048" cy="285752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rgbClr val="FFFF00"/>
                </a:solidFill>
                <a:cs typeface="PT Bold Heading" pitchFamily="2" charset="-78"/>
              </a:rPr>
              <a:t> </a:t>
            </a:r>
            <a:r>
              <a:rPr lang="ar-SA" sz="2800" dirty="0" smtClean="0">
                <a:solidFill>
                  <a:schemeClr val="bg1"/>
                </a:solidFill>
                <a:cs typeface="PT Bold Heading" pitchFamily="2" charset="-78"/>
              </a:rPr>
              <a:t>اكتبي تقريراً عن بعض معالم سطح الأرض التي تكونت بفعل حركات الصفائح</a:t>
            </a:r>
            <a:endParaRPr lang="ar-SA" sz="28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4" name="مخطط انسيابي: مهلة 3"/>
          <p:cNvSpPr/>
          <p:nvPr/>
        </p:nvSpPr>
        <p:spPr>
          <a:xfrm flipH="1">
            <a:off x="5786446" y="142876"/>
            <a:ext cx="3357586" cy="642918"/>
          </a:xfrm>
          <a:prstGeom prst="flowChartDelay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 smtClean="0">
                <a:solidFill>
                  <a:schemeClr val="bg1"/>
                </a:solidFill>
                <a:cs typeface="PT Bold Heading" pitchFamily="2" charset="-78"/>
              </a:rPr>
              <a:t>مراعاة المستويات المختلفة</a:t>
            </a:r>
            <a:endParaRPr lang="ar-SA" sz="20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5" name="مخطط انسيابي: رابط 4"/>
          <p:cNvSpPr/>
          <p:nvPr/>
        </p:nvSpPr>
        <p:spPr>
          <a:xfrm>
            <a:off x="6786578" y="1142984"/>
            <a:ext cx="2071670" cy="857256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bg2">
                    <a:lumMod val="50000"/>
                  </a:schemeClr>
                </a:solidFill>
                <a:cs typeface="PT Bold Heading" pitchFamily="2" charset="-78"/>
              </a:rPr>
              <a:t>إثراء</a:t>
            </a:r>
            <a:endParaRPr lang="ar-SA" sz="2400" dirty="0">
              <a:solidFill>
                <a:schemeClr val="bg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صر نائب للمحتوى 2"/>
          <p:cNvSpPr txBox="1">
            <a:spLocks/>
          </p:cNvSpPr>
          <p:nvPr/>
        </p:nvSpPr>
        <p:spPr>
          <a:xfrm>
            <a:off x="-53815" y="3395911"/>
            <a:ext cx="4038600" cy="20717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</a:pPr>
            <a:endParaRPr lang="ar-SA" sz="2400" dirty="0" smtClean="0"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cs typeface="PT Bold Heading" pitchFamily="2" charset="-78"/>
            </a:endParaRP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1- </a:t>
            </a:r>
            <a:r>
              <a:rPr lang="ar-SA" sz="2400" dirty="0">
                <a:solidFill>
                  <a:schemeClr val="tx1"/>
                </a:solidFill>
                <a:cs typeface="PT Bold Heading" pitchFamily="2" charset="-78"/>
              </a:rPr>
              <a:t>من تتحفنا بالقرائه والتجويد للآية في سورة النمل ( 61 ) </a:t>
            </a:r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      ( </a:t>
            </a:r>
            <a:r>
              <a:rPr lang="ar-SA" sz="2400" dirty="0">
                <a:solidFill>
                  <a:schemeClr val="tx1"/>
                </a:solidFill>
                <a:cs typeface="PT Bold Heading" pitchFamily="2" charset="-78"/>
              </a:rPr>
              <a:t>أمن </a:t>
            </a:r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جعل </a:t>
            </a:r>
            <a:r>
              <a:rPr lang="ar-SA" sz="2400" dirty="0">
                <a:solidFill>
                  <a:schemeClr val="tx1"/>
                </a:solidFill>
                <a:cs typeface="PT Bold Heading" pitchFamily="2" charset="-78"/>
              </a:rPr>
              <a:t>الأرض 000الآية )</a:t>
            </a:r>
          </a:p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</a:pPr>
            <a:endParaRPr lang="ar-SA" sz="2400" dirty="0" smtClean="0"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 rot="20095775">
            <a:off x="162679" y="883622"/>
            <a:ext cx="3605613" cy="1569660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قراءة </a:t>
            </a:r>
            <a:r>
              <a:rPr lang="ar-S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عنوان الفصل +دروسه +</a:t>
            </a:r>
            <a:r>
              <a:rPr lang="ar-S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الصورة </a:t>
            </a:r>
          </a:p>
          <a:p>
            <a:pPr algn="ctr"/>
            <a:r>
              <a:rPr lang="ar-S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والفكرة العامة </a:t>
            </a:r>
            <a:r>
              <a:rPr lang="ar-S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ل</a:t>
            </a:r>
            <a:r>
              <a:rPr lang="ar-S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لفصل</a:t>
            </a:r>
            <a:endParaRPr lang="ar-SA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عنصر نائب للتذييل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785" y="0"/>
            <a:ext cx="5159215" cy="6898237"/>
          </a:xfrm>
          <a:prstGeom prst="rect">
            <a:avLst/>
          </a:prstGeom>
        </p:spPr>
      </p:pic>
      <p:sp>
        <p:nvSpPr>
          <p:cNvPr id="9" name="تمرير أفقي 8"/>
          <p:cNvSpPr/>
          <p:nvPr/>
        </p:nvSpPr>
        <p:spPr>
          <a:xfrm>
            <a:off x="3635896" y="0"/>
            <a:ext cx="2928496" cy="92869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نظرة عامة إلى الفصل</a:t>
            </a:r>
            <a:endParaRPr lang="ar-SA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" name="AudioJoiner1602200932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9792" y="246954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-32" y="-24"/>
            <a:ext cx="6858048" cy="13573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استخدمي منظم مهارة القراءة ( التصنيف )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لتصنيف أغلفة سطح الأرض وطبقاتها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PT Bold Heading" pitchFamily="2" charset="-78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305142"/>
              </p:ext>
            </p:extLst>
          </p:nvPr>
        </p:nvGraphicFramePr>
        <p:xfrm>
          <a:off x="2214546" y="1465416"/>
          <a:ext cx="6738942" cy="362220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369471"/>
                <a:gridCol w="3369471"/>
              </a:tblGrid>
              <a:tr h="888992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cs typeface="PT Bold Heading" pitchFamily="2" charset="-78"/>
                        </a:rPr>
                        <a:t>أغلفة الأرض </a:t>
                      </a:r>
                      <a:endParaRPr lang="ar-SA" sz="2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cs typeface="PT Bold Heading" pitchFamily="2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cs typeface="PT Bold Heading" pitchFamily="2" charset="-78"/>
                        </a:rPr>
                        <a:t>طبقات الأرض </a:t>
                      </a:r>
                      <a:endParaRPr lang="ar-SA" sz="2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cs typeface="PT Bold Heading" pitchFamily="2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216">
                <a:tc>
                  <a:txBody>
                    <a:bodyPr/>
                    <a:lstStyle/>
                    <a:p>
                      <a:pPr algn="ctr" rtl="1"/>
                      <a:endParaRPr lang="ar-SA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cs typeface="PT Bold Heading" pitchFamily="2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cs typeface="PT Bold Heading" pitchFamily="2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مستطيل مستدير الزوايا 6"/>
          <p:cNvSpPr/>
          <p:nvPr/>
        </p:nvSpPr>
        <p:spPr>
          <a:xfrm>
            <a:off x="5864858" y="2857496"/>
            <a:ext cx="2921984" cy="12858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  <a:p>
            <a:pPr algn="ctr"/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(الغلاف الجوي –الغلاف المائي –الغلاف الصخري  000)</a:t>
            </a:r>
            <a:endParaRPr lang="ar-SA" sz="24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2571736" y="2786058"/>
            <a:ext cx="2764039" cy="18573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(القشرة – اللب –الستار )</a:t>
            </a:r>
            <a:endParaRPr lang="ar-SA" sz="24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8" name="انفجار 1 7"/>
          <p:cNvSpPr/>
          <p:nvPr/>
        </p:nvSpPr>
        <p:spPr>
          <a:xfrm>
            <a:off x="0" y="5143512"/>
            <a:ext cx="2500330" cy="171451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FFFF00"/>
                </a:solidFill>
                <a:cs typeface="PT Bold Heading" pitchFamily="2" charset="-78"/>
              </a:rPr>
              <a:t>تقويم ختامي</a:t>
            </a:r>
          </a:p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قائمة شطب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9" name="تمرير أفقي 8"/>
          <p:cNvSpPr/>
          <p:nvPr/>
        </p:nvSpPr>
        <p:spPr>
          <a:xfrm>
            <a:off x="6858016" y="-71462"/>
            <a:ext cx="2286016" cy="100013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 smtClean="0">
                <a:solidFill>
                  <a:schemeClr val="tx1"/>
                </a:solidFill>
                <a:cs typeface="PT Bold Heading" pitchFamily="2" charset="-78"/>
              </a:rPr>
              <a:t>ثالثاً : خاتمة الدرس</a:t>
            </a:r>
          </a:p>
        </p:txBody>
      </p:sp>
      <p:sp>
        <p:nvSpPr>
          <p:cNvPr id="10" name="شكل بيضاوي 9"/>
          <p:cNvSpPr/>
          <p:nvPr/>
        </p:nvSpPr>
        <p:spPr>
          <a:xfrm>
            <a:off x="6357950" y="5429240"/>
            <a:ext cx="2285984" cy="142876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عمل مطوية</a:t>
            </a:r>
          </a:p>
          <a:p>
            <a:pPr algn="ctr"/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أنظم أفكاري</a:t>
            </a:r>
            <a:endParaRPr lang="ar-SA" sz="24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2" name="انفجار 1 11"/>
          <p:cNvSpPr/>
          <p:nvPr/>
        </p:nvSpPr>
        <p:spPr>
          <a:xfrm>
            <a:off x="-32" y="1857364"/>
            <a:ext cx="2357454" cy="1857388"/>
          </a:xfrm>
          <a:prstGeom prst="irregularSeal1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  <a:cs typeface="PT Bold Heading" pitchFamily="2" charset="-78"/>
              </a:rPr>
              <a:t>مهمة أدائية منزلية</a:t>
            </a:r>
            <a:endParaRPr lang="ar-SA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3" name="مخطط انسيابي: شريط مثقب 12"/>
          <p:cNvSpPr/>
          <p:nvPr/>
        </p:nvSpPr>
        <p:spPr>
          <a:xfrm>
            <a:off x="2643174" y="5073473"/>
            <a:ext cx="3143272" cy="1571636"/>
          </a:xfrm>
          <a:prstGeom prst="flowChartPunchedTap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chemeClr val="tx1"/>
                </a:solidFill>
                <a:cs typeface="PT Bold Heading" pitchFamily="2" charset="-78"/>
              </a:rPr>
              <a:t>الواجب رقم</a:t>
            </a:r>
          </a:p>
          <a:p>
            <a:pPr algn="ctr"/>
            <a:r>
              <a:rPr lang="ar-SA" sz="2800" dirty="0" smtClean="0">
                <a:solidFill>
                  <a:schemeClr val="tx1"/>
                </a:solidFill>
                <a:cs typeface="PT Bold Heading" pitchFamily="2" charset="-78"/>
              </a:rPr>
              <a:t>1-2-5 ص 150</a:t>
            </a:r>
            <a:endParaRPr lang="ar-SA" sz="28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4" name="عنصر نائب للتذييل 13"/>
          <p:cNvSpPr>
            <a:spLocks noGrp="1"/>
          </p:cNvSpPr>
          <p:nvPr>
            <p:ph type="ftr" sz="quarter" idx="11"/>
          </p:nvPr>
        </p:nvSpPr>
        <p:spPr>
          <a:xfrm>
            <a:off x="4160434" y="6421461"/>
            <a:ext cx="2350681" cy="365125"/>
          </a:xfrm>
        </p:spPr>
        <p:txBody>
          <a:bodyPr/>
          <a:lstStyle/>
          <a:p>
            <a:r>
              <a:rPr lang="ar-SA" sz="1600" b="1" smtClean="0"/>
              <a:t>ساره المغربي ب170</a:t>
            </a:r>
            <a:endParaRPr lang="ar-SA" sz="1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تمرير عمودي 1"/>
          <p:cNvSpPr/>
          <p:nvPr/>
        </p:nvSpPr>
        <p:spPr>
          <a:xfrm>
            <a:off x="1285852" y="1500174"/>
            <a:ext cx="7000924" cy="364333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 dirty="0" smtClean="0">
              <a:solidFill>
                <a:srgbClr val="FFFF00"/>
              </a:solidFill>
              <a:cs typeface="PT Bold Heading" pitchFamily="2" charset="-78"/>
            </a:endParaRPr>
          </a:p>
          <a:p>
            <a:pPr algn="ctr"/>
            <a:r>
              <a:rPr lang="ar-SA" sz="4400" dirty="0" smtClean="0">
                <a:solidFill>
                  <a:srgbClr val="FFFF00"/>
                </a:solidFill>
                <a:cs typeface="PT Bold Heading" pitchFamily="2" charset="-78"/>
              </a:rPr>
              <a:t>جعل الطالبات يخترن المهمة الأدائية المرغوبة لديهن من المهمات التالية:</a:t>
            </a:r>
          </a:p>
          <a:p>
            <a:pPr algn="ctr"/>
            <a:endParaRPr lang="ar-SA" sz="4400" dirty="0">
              <a:solidFill>
                <a:srgbClr val="FFFF00"/>
              </a:solidFill>
              <a:cs typeface="PT Bold Heading" pitchFamily="2" charset="-78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3792737"/>
          </a:xfrm>
        </p:spPr>
        <p:txBody>
          <a:bodyPr/>
          <a:lstStyle/>
          <a:p>
            <a:r>
              <a:rPr lang="ar-SA" sz="2800" dirty="0" smtClean="0">
                <a:cs typeface="PT Bold Heading" pitchFamily="2" charset="-78"/>
              </a:rPr>
              <a:t>جعل كل مجموعة من الطالبات يخترن المهمة الأدائية المرغوبة لديهن من التالي في ص 150:</a:t>
            </a:r>
          </a:p>
          <a:p>
            <a:r>
              <a:rPr lang="ar-SA" sz="2800" dirty="0" smtClean="0">
                <a:cs typeface="PT Bold Heading" pitchFamily="2" charset="-78"/>
              </a:rPr>
              <a:t>العلوم والمجتمع </a:t>
            </a:r>
          </a:p>
          <a:p>
            <a:r>
              <a:rPr lang="ar-SA" sz="2800" dirty="0" smtClean="0">
                <a:cs typeface="PT Bold Heading" pitchFamily="2" charset="-78"/>
              </a:rPr>
              <a:t>العلوم والفن</a:t>
            </a:r>
          </a:p>
          <a:p>
            <a:r>
              <a:rPr lang="ar-SA" sz="2800" dirty="0" smtClean="0">
                <a:solidFill>
                  <a:srgbClr val="00B050"/>
                </a:solidFill>
                <a:cs typeface="PT Bold Heading" pitchFamily="2" charset="-78"/>
              </a:rPr>
              <a:t>أنشطة التقويم البنائي ( التكويني ) في دليل المعلم</a:t>
            </a:r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>
          <a:xfrm>
            <a:off x="2143108" y="857240"/>
            <a:ext cx="6543692" cy="1143000"/>
          </a:xfrm>
        </p:spPr>
        <p:txBody>
          <a:bodyPr/>
          <a:lstStyle/>
          <a:p>
            <a:pPr algn="ctr"/>
            <a:r>
              <a:rPr lang="ar-SA" dirty="0" smtClean="0">
                <a:cs typeface="PT Bold Heading" pitchFamily="2" charset="-78"/>
              </a:rPr>
              <a:t>المهمات الأدائية في نهاية الدرس</a:t>
            </a:r>
            <a:endParaRPr lang="ar-SA" dirty="0">
              <a:cs typeface="PT Bold Heading" pitchFamily="2" charset="-78"/>
            </a:endParaRPr>
          </a:p>
        </p:txBody>
      </p:sp>
      <p:sp>
        <p:nvSpPr>
          <p:cNvPr id="4" name="انفجار 1 3"/>
          <p:cNvSpPr/>
          <p:nvPr/>
        </p:nvSpPr>
        <p:spPr>
          <a:xfrm>
            <a:off x="0" y="0"/>
            <a:ext cx="2500330" cy="171451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FFFF00"/>
                </a:solidFill>
                <a:cs typeface="PT Bold Heading" pitchFamily="2" charset="-78"/>
              </a:rPr>
              <a:t>تقويم ختامي</a:t>
            </a:r>
          </a:p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سلم التقدير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" y="-23298"/>
            <a:ext cx="9122296" cy="4000504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99" y="1211944"/>
            <a:ext cx="2673349" cy="2765262"/>
          </a:xfrm>
          <a:prstGeom prst="rect">
            <a:avLst/>
          </a:prstGeom>
        </p:spPr>
      </p:pic>
      <p:sp>
        <p:nvSpPr>
          <p:cNvPr id="4" name="انفجار 1 3"/>
          <p:cNvSpPr/>
          <p:nvPr/>
        </p:nvSpPr>
        <p:spPr>
          <a:xfrm>
            <a:off x="251520" y="0"/>
            <a:ext cx="2071702" cy="3456384"/>
          </a:xfrm>
          <a:prstGeom prst="irregularSeal1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schemeClr val="bg2">
                    <a:lumMod val="50000"/>
                  </a:schemeClr>
                </a:solidFill>
                <a:cs typeface="PT Bold Heading" pitchFamily="2" charset="-78"/>
              </a:rPr>
              <a:t>نشاط منزلي</a:t>
            </a:r>
            <a:endParaRPr lang="ar-SA" sz="3200" dirty="0">
              <a:solidFill>
                <a:schemeClr val="bg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5" name="مخطط انسيابي: شريط مثقب 4"/>
          <p:cNvSpPr/>
          <p:nvPr/>
        </p:nvSpPr>
        <p:spPr>
          <a:xfrm>
            <a:off x="2146528" y="3490482"/>
            <a:ext cx="5715040" cy="303486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FFFF00"/>
                </a:solidFill>
                <a:cs typeface="PT Bold Heading" pitchFamily="2" charset="-78"/>
              </a:rPr>
              <a:t>أبحثي في الكتب أو الإنترنت</a:t>
            </a:r>
          </a:p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 عن خريطة لمدينة أو قارة أو غلاف جوي على أن تتضمن الخريطة مقياساً للرسم 0ثم قومي بعمل ملصق ليبين الخريطة ويصف معلوماتها 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0"/>
            <a:ext cx="57961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01961"/>
            <a:ext cx="4248472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قلب 3"/>
          <p:cNvSpPr/>
          <p:nvPr/>
        </p:nvSpPr>
        <p:spPr>
          <a:xfrm>
            <a:off x="0" y="0"/>
            <a:ext cx="3347864" cy="6525344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دعاء ختام المجلس</a:t>
            </a:r>
          </a:p>
          <a:p>
            <a:pPr algn="ctr"/>
            <a:r>
              <a:rPr lang="ar-SA" sz="2800" b="1" dirty="0"/>
              <a:t>سبحانك اللهم وبحمدك</a:t>
            </a:r>
          </a:p>
          <a:p>
            <a:pPr algn="ctr"/>
            <a:r>
              <a:rPr lang="ar-SA" sz="2800" b="1" dirty="0"/>
              <a:t> أشهد أن لا إله إلا أنت </a:t>
            </a:r>
          </a:p>
          <a:p>
            <a:pPr algn="ctr"/>
            <a:r>
              <a:rPr lang="ar-SA" sz="2800" b="1" dirty="0"/>
              <a:t>أستغفرك    وأتوب إليك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026286"/>
              </p:ext>
            </p:extLst>
          </p:nvPr>
        </p:nvGraphicFramePr>
        <p:xfrm>
          <a:off x="285720" y="1428736"/>
          <a:ext cx="8515352" cy="526169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60256"/>
                <a:gridCol w="2180258"/>
                <a:gridCol w="2391710"/>
                <a:gridCol w="1783128"/>
              </a:tblGrid>
              <a:tr h="888771">
                <a:tc gridSpan="4">
                  <a:txBody>
                    <a:bodyPr/>
                    <a:lstStyle/>
                    <a:p>
                      <a:pPr algn="ctr" rtl="1"/>
                      <a:endParaRPr lang="ar-SA" sz="1800" b="0" dirty="0" smtClean="0">
                        <a:ln w="3175"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cs typeface="PT Bold Heading" pitchFamily="2" charset="-78"/>
                      </a:endParaRPr>
                    </a:p>
                    <a:p>
                      <a:pPr algn="ctr" rtl="1"/>
                      <a:r>
                        <a:rPr lang="ar-SA" sz="3200" b="0" dirty="0" smtClean="0">
                          <a:ln w="3175"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cs typeface="PT Bold Heading" pitchFamily="2" charset="-78"/>
                        </a:rPr>
                        <a:t>أرضنا المتغيرة الفكرة العامة ( كيف يتغير سطح الأرض؟ )</a:t>
                      </a:r>
                      <a:endParaRPr lang="ar-SA" sz="3200" b="0" dirty="0">
                        <a:ln w="3175"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cs typeface="PT Bold Heading" pitchFamily="2" charset="-78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3200" b="0" dirty="0">
                        <a:solidFill>
                          <a:schemeClr val="bg1"/>
                        </a:solidFill>
                        <a:cs typeface="PT Bold Heading" pitchFamily="2" charset="-78"/>
                      </a:endParaRPr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571353"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 smtClean="0">
                          <a:ln w="3175">
                            <a:solidFill>
                              <a:schemeClr val="tx1"/>
                            </a:solidFill>
                          </a:ln>
                          <a:cs typeface="PT Bold Heading" pitchFamily="2" charset="-78"/>
                        </a:rPr>
                        <a:t>ماذا نعرف ؟</a:t>
                      </a:r>
                      <a:endParaRPr lang="ar-SA" sz="2000" dirty="0">
                        <a:ln w="3175">
                          <a:solidFill>
                            <a:schemeClr val="tx1"/>
                          </a:solidFill>
                        </a:ln>
                        <a:cs typeface="PT Bold Heading" pitchFamily="2" charset="-78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 smtClean="0">
                          <a:ln w="3175">
                            <a:solidFill>
                              <a:schemeClr val="tx1"/>
                            </a:solidFill>
                          </a:ln>
                          <a:cs typeface="PT Bold Heading" pitchFamily="2" charset="-78"/>
                        </a:rPr>
                        <a:t>ماذا نعرف ؟</a:t>
                      </a:r>
                      <a:endParaRPr lang="ar-SA" sz="2000" dirty="0">
                        <a:ln w="3175">
                          <a:solidFill>
                            <a:schemeClr val="tx1"/>
                          </a:solidFill>
                        </a:ln>
                        <a:cs typeface="PT Bold Heading" pitchFamily="2" charset="-78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 smtClean="0">
                          <a:ln w="3175">
                            <a:solidFill>
                              <a:schemeClr val="tx1"/>
                            </a:solidFill>
                          </a:ln>
                          <a:cs typeface="PT Bold Heading" pitchFamily="2" charset="-78"/>
                        </a:rPr>
                        <a:t>ماذا نريد أن نعرف ؟</a:t>
                      </a:r>
                      <a:endParaRPr lang="ar-SA" sz="2000" dirty="0">
                        <a:ln w="3175">
                          <a:solidFill>
                            <a:schemeClr val="tx1"/>
                          </a:solidFill>
                        </a:ln>
                        <a:cs typeface="PT Bold Heading" pitchFamily="2" charset="-78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 smtClean="0">
                          <a:ln w="3175">
                            <a:solidFill>
                              <a:schemeClr val="tx1"/>
                            </a:solidFill>
                          </a:ln>
                          <a:cs typeface="PT Bold Heading" pitchFamily="2" charset="-78"/>
                        </a:rPr>
                        <a:t>ماذا تعلمنا ؟</a:t>
                      </a:r>
                      <a:endParaRPr lang="ar-SA" sz="2000" dirty="0">
                        <a:ln w="3175">
                          <a:solidFill>
                            <a:schemeClr val="tx1"/>
                          </a:solidFill>
                        </a:ln>
                        <a:cs typeface="PT Bold Heading" pitchFamily="2" charset="-78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3082">
                <a:tc>
                  <a:txBody>
                    <a:bodyPr/>
                    <a:lstStyle/>
                    <a:p>
                      <a:pPr rtl="1"/>
                      <a:endParaRPr lang="ar-SA" dirty="0" smtClean="0">
                        <a:ln w="31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 smtClean="0">
                        <a:ln w="3175"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 rtl="1"/>
                      <a:endParaRPr lang="ar-SA" dirty="0" smtClean="0">
                        <a:ln w="3175"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 w="31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ln w="31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ln w="31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7322">
                <a:tc>
                  <a:txBody>
                    <a:bodyPr/>
                    <a:lstStyle/>
                    <a:p>
                      <a:pPr rtl="1"/>
                      <a:endParaRPr lang="ar-SA" dirty="0" smtClean="0">
                        <a:ln w="31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ln w="31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ln w="31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ln w="31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1162">
                <a:tc>
                  <a:txBody>
                    <a:bodyPr/>
                    <a:lstStyle/>
                    <a:p>
                      <a:pPr rtl="1"/>
                      <a:r>
                        <a:rPr lang="ar-SA" dirty="0" smtClean="0">
                          <a:ln w="31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endParaRPr lang="ar-SA" dirty="0">
                        <a:ln w="31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ln w="31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ln w="31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ln w="31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عنوان 2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/>
          <a:lstStyle/>
          <a:p>
            <a:pPr algn="ctr"/>
            <a:r>
              <a:rPr lang="ar-SA" sz="2000" dirty="0" err="1" smtClean="0">
                <a:cs typeface="PT Bold Heading" pitchFamily="2" charset="-78"/>
              </a:rPr>
              <a:t>استراتيجية</a:t>
            </a:r>
            <a:r>
              <a:rPr lang="ar-SA" dirty="0" err="1" smtClean="0">
                <a:cs typeface="PT Bold Heading" pitchFamily="2" charset="-78"/>
              </a:rPr>
              <a:t>جدول</a:t>
            </a:r>
            <a:r>
              <a:rPr lang="ar-SA" dirty="0" smtClean="0">
                <a:cs typeface="PT Bold Heading" pitchFamily="2" charset="-78"/>
              </a:rPr>
              <a:t> التعلم ( 1 )</a:t>
            </a:r>
            <a:endParaRPr lang="ar-SA" dirty="0">
              <a:cs typeface="PT Bold Heading" pitchFamily="2" charset="-78"/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2172294" y="3857628"/>
            <a:ext cx="2143140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س / كيف توصف تضاريس الأرض ؟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2181731" y="5500702"/>
            <a:ext cx="2143140" cy="10246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س / ما العمليات التي تؤثر في </a:t>
            </a:r>
          </a:p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تشكيل سطح الأرض ؟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571472" y="3071810"/>
            <a:ext cx="1143008" cy="32861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تتم التعبئة هنا بعد الدرس الثاني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2143108" y="3143248"/>
            <a:ext cx="4357718" cy="5715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تتم التعبئة هنا  بعد تصفح الطالبة لمواضيع الدرس الأول 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2141293" y="4679165"/>
            <a:ext cx="3929090" cy="46434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bg1"/>
                </a:solidFill>
                <a:cs typeface="PT Bold Heading" pitchFamily="2" charset="-78"/>
              </a:rPr>
              <a:t>تتم التعبئة هنا عنوان الدرس الثاني</a:t>
            </a:r>
            <a:endParaRPr lang="ar-SA" dirty="0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13" name="انفجار 1 12"/>
          <p:cNvSpPr/>
          <p:nvPr/>
        </p:nvSpPr>
        <p:spPr>
          <a:xfrm>
            <a:off x="0" y="-142900"/>
            <a:ext cx="2714612" cy="171451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 smtClean="0">
                <a:solidFill>
                  <a:srgbClr val="FFFF00"/>
                </a:solidFill>
                <a:cs typeface="PT Bold Heading" pitchFamily="2" charset="-78"/>
              </a:rPr>
              <a:t>ورقة عمل (1)</a:t>
            </a:r>
          </a:p>
          <a:p>
            <a:pPr algn="ctr"/>
            <a:r>
              <a:rPr lang="ar-SA" sz="2000" dirty="0" smtClean="0">
                <a:solidFill>
                  <a:srgbClr val="FFFF00"/>
                </a:solidFill>
                <a:cs typeface="PT Bold Heading" pitchFamily="2" charset="-78"/>
              </a:rPr>
              <a:t>جماعي</a:t>
            </a:r>
            <a:endParaRPr lang="ar-SA" sz="2000" dirty="0">
              <a:solidFill>
                <a:srgbClr val="FFFF00"/>
              </a:solidFill>
              <a:cs typeface="PT Bold Heading" pitchFamily="2" charset="-78"/>
            </a:endParaRPr>
          </a:p>
        </p:txBody>
      </p:sp>
      <p:sp>
        <p:nvSpPr>
          <p:cNvPr id="15" name="عنصر نائب للتذييل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  <p:sp>
        <p:nvSpPr>
          <p:cNvPr id="2" name="شكل بيضاوي 1"/>
          <p:cNvSpPr/>
          <p:nvPr/>
        </p:nvSpPr>
        <p:spPr>
          <a:xfrm>
            <a:off x="6876256" y="3071810"/>
            <a:ext cx="1656184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يتغير سطح الأرض باستمرار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6732240" y="4077072"/>
            <a:ext cx="1656184" cy="1066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هناك أسباب طبيعية تغير </a:t>
            </a:r>
          </a:p>
          <a:p>
            <a:pPr algn="ctr"/>
            <a:r>
              <a:rPr lang="ar-SA" b="1" dirty="0"/>
              <a:t>من البيئات ومن الأرض</a:t>
            </a:r>
            <a:r>
              <a:rPr lang="ar-SA" dirty="0"/>
              <a:t> </a:t>
            </a:r>
          </a:p>
        </p:txBody>
      </p:sp>
      <p:sp>
        <p:nvSpPr>
          <p:cNvPr id="6" name="شكل بيضاوي 5"/>
          <p:cNvSpPr/>
          <p:nvPr/>
        </p:nvSpPr>
        <p:spPr>
          <a:xfrm>
            <a:off x="6876256" y="5328592"/>
            <a:ext cx="1512168" cy="14127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منها الرياح والعواصف والأعاصير والزلازل والبراكين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7" grpId="0" animBg="1"/>
      <p:bldP spid="9" grpId="0" animBg="1"/>
      <p:bldP spid="2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6588224" y="332656"/>
            <a:ext cx="2491143" cy="144655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ar-SA" sz="1000" dirty="0" smtClean="0"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cs typeface="PT Bold Heading" pitchFamily="2" charset="-78"/>
            </a:endParaRPr>
          </a:p>
          <a:p>
            <a:pPr algn="ctr"/>
            <a:r>
              <a:rPr lang="ar-SA" sz="3200" dirty="0" smtClean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PT Bold Heading" pitchFamily="2" charset="-78"/>
              </a:rPr>
              <a:t>قراءة مفردات الفصل</a:t>
            </a:r>
          </a:p>
          <a:p>
            <a:pPr algn="ctr"/>
            <a:endParaRPr lang="ar-SA" sz="1400" dirty="0">
              <a:solidFill>
                <a:srgbClr val="FF0000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>
          <a:xfrm>
            <a:off x="3096344" y="6421977"/>
            <a:ext cx="2843808" cy="425116"/>
          </a:xfrm>
        </p:spPr>
        <p:txBody>
          <a:bodyPr/>
          <a:lstStyle/>
          <a:p>
            <a:r>
              <a:rPr lang="ar-SA" sz="1800" b="1" dirty="0" smtClean="0">
                <a:solidFill>
                  <a:schemeClr val="bg1"/>
                </a:solidFill>
              </a:rPr>
              <a:t>ساره المغربي ب170</a:t>
            </a:r>
            <a:endParaRPr lang="ar-SA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مخطط انسيابي: شريط مثقب 3"/>
          <p:cNvSpPr/>
          <p:nvPr/>
        </p:nvSpPr>
        <p:spPr>
          <a:xfrm>
            <a:off x="3357554" y="4500570"/>
            <a:ext cx="4929222" cy="221457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srgbClr val="FFFF00"/>
                </a:solidFill>
                <a:cs typeface="PT Bold Heading" pitchFamily="2" charset="-78"/>
              </a:rPr>
              <a:t>هيا صغيراتي لنقوم برحلة جوية عبر الطائرة  لنرى سوياً معالم سطح الأرض عن بعد</a:t>
            </a:r>
            <a:endParaRPr lang="ar-SA" sz="3200" dirty="0">
              <a:solidFill>
                <a:srgbClr val="FFFF00"/>
              </a:solidFill>
              <a:cs typeface="PT Bold Heading" pitchFamily="2" charset="-78"/>
            </a:endParaRPr>
          </a:p>
        </p:txBody>
      </p:sp>
      <p:sp>
        <p:nvSpPr>
          <p:cNvPr id="7" name="تمرير أفقي 6"/>
          <p:cNvSpPr/>
          <p:nvPr/>
        </p:nvSpPr>
        <p:spPr>
          <a:xfrm>
            <a:off x="6643702" y="-71462"/>
            <a:ext cx="2500330" cy="100013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  <a:cs typeface="PT Bold Heading" pitchFamily="2" charset="-78"/>
              </a:rPr>
              <a:t>أولاً : تقديم الدرس</a:t>
            </a:r>
          </a:p>
        </p:txBody>
      </p:sp>
      <p:sp>
        <p:nvSpPr>
          <p:cNvPr id="8" name="تمرير أفقي 7"/>
          <p:cNvSpPr/>
          <p:nvPr/>
        </p:nvSpPr>
        <p:spPr>
          <a:xfrm>
            <a:off x="-32" y="0"/>
            <a:ext cx="2500330" cy="1000132"/>
          </a:xfrm>
          <a:prstGeom prst="horizontalScroll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  <a:cs typeface="PT Bold Heading" pitchFamily="2" charset="-78"/>
              </a:rPr>
              <a:t>تقويم المعرفة السابقة</a:t>
            </a: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1"/>
          </p:nvPr>
        </p:nvSpPr>
        <p:spPr>
          <a:xfrm>
            <a:off x="571472" y="6246817"/>
            <a:ext cx="2350681" cy="365125"/>
          </a:xfrm>
        </p:spPr>
        <p:txBody>
          <a:bodyPr/>
          <a:lstStyle/>
          <a:p>
            <a:r>
              <a:rPr lang="ar-SA" sz="1800" b="1" smtClean="0"/>
              <a:t>ساره المغربي ب170</a:t>
            </a:r>
            <a:endParaRPr lang="ar-SA" sz="1800" b="1" dirty="0"/>
          </a:p>
        </p:txBody>
      </p:sp>
      <p:pic>
        <p:nvPicPr>
          <p:cNvPr id="2" name="0017 - أقلاع طائرة بوين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48306" y="2204864"/>
            <a:ext cx="609600" cy="609600"/>
          </a:xfrm>
          <a:prstGeom prst="rect">
            <a:avLst/>
          </a:prstGeom>
        </p:spPr>
      </p:pic>
      <p:sp>
        <p:nvSpPr>
          <p:cNvPr id="3" name="مخطط انسيابي: شريط مثقب 2"/>
          <p:cNvSpPr/>
          <p:nvPr/>
        </p:nvSpPr>
        <p:spPr>
          <a:xfrm>
            <a:off x="1475656" y="5205523"/>
            <a:ext cx="1881898" cy="8046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FF00"/>
                </a:solidFill>
              </a:rPr>
              <a:t>استراتيجية التخيل </a:t>
            </a:r>
            <a:endParaRPr lang="ar-SA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OSHIBA\Desktop\درس الصف الخامس\صور\1_1009726_1_34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ساره المغربي ب170</a:t>
            </a:r>
            <a:endParaRPr lang="ar-SA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7912" cy="6857999"/>
          </a:xfrm>
          <a:prstGeom prst="rect">
            <a:avLst/>
          </a:prstGeom>
        </p:spPr>
      </p:pic>
      <p:sp>
        <p:nvSpPr>
          <p:cNvPr id="4" name="وسيلة شرح على شكل سحابة 3"/>
          <p:cNvSpPr/>
          <p:nvPr/>
        </p:nvSpPr>
        <p:spPr>
          <a:xfrm>
            <a:off x="2617912" y="1124744"/>
            <a:ext cx="2189016" cy="1553291"/>
          </a:xfrm>
          <a:prstGeom prst="cloudCallout">
            <a:avLst>
              <a:gd name="adj1" fmla="val -112862"/>
              <a:gd name="adj2" fmla="val 18461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س/ صفي ما تشاهدينه </a:t>
            </a:r>
            <a:r>
              <a:rPr lang="ar-SA" b="1" dirty="0" err="1">
                <a:solidFill>
                  <a:schemeClr val="bg2">
                    <a:lumMod val="50000"/>
                  </a:schemeClr>
                </a:solidFill>
              </a:rPr>
              <a:t>وأنتي</a:t>
            </a:r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 تنظري من نافذة الطائرة </a:t>
            </a:r>
          </a:p>
        </p:txBody>
      </p:sp>
      <p:sp>
        <p:nvSpPr>
          <p:cNvPr id="7" name="انفجار 1 6"/>
          <p:cNvSpPr/>
          <p:nvPr/>
        </p:nvSpPr>
        <p:spPr>
          <a:xfrm>
            <a:off x="755576" y="3247"/>
            <a:ext cx="1862336" cy="1898141"/>
          </a:xfrm>
          <a:prstGeom prst="irregularSeal1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 smtClean="0">
                <a:solidFill>
                  <a:schemeClr val="tx1"/>
                </a:solidFill>
                <a:cs typeface="PT Bold Heading" pitchFamily="2" charset="-78"/>
              </a:rPr>
              <a:t> </a:t>
            </a:r>
            <a:r>
              <a:rPr lang="ar-SA" sz="1600" dirty="0" err="1" smtClean="0">
                <a:solidFill>
                  <a:schemeClr val="tx1"/>
                </a:solidFill>
                <a:cs typeface="PT Bold Heading" pitchFamily="2" charset="-78"/>
              </a:rPr>
              <a:t>استراتيجيةعصف</a:t>
            </a:r>
            <a:r>
              <a:rPr lang="ar-SA" sz="1600" dirty="0" smtClean="0">
                <a:solidFill>
                  <a:schemeClr val="tx1"/>
                </a:solidFill>
                <a:cs typeface="PT Bold Heading" pitchFamily="2" charset="-78"/>
              </a:rPr>
              <a:t> ذهني</a:t>
            </a:r>
            <a:endParaRPr lang="ar-SA" sz="1600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ملتقى">
  <a:themeElements>
    <a:clrScheme name="وافر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ملتقى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ملتقى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5033</TotalTime>
  <Words>1313</Words>
  <Application>Microsoft Office PowerPoint</Application>
  <PresentationFormat>عرض على الشاشة (3:4)‏</PresentationFormat>
  <Paragraphs>334</Paragraphs>
  <Slides>54</Slides>
  <Notes>2</Notes>
  <HiddenSlides>0</HiddenSlides>
  <MMClips>5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54</vt:i4>
      </vt:variant>
    </vt:vector>
  </HeadingPairs>
  <TitlesOfParts>
    <vt:vector size="55" baseType="lpstr">
      <vt:lpstr>ملتقى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استراتيجيةجدول التعلم ( 1 )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التضاريس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جدول التعلم</vt:lpstr>
      <vt:lpstr>عرض تقديمي في PowerPoint</vt:lpstr>
      <vt:lpstr>عرض تقديمي في PowerPoint</vt:lpstr>
      <vt:lpstr>عرض تقديمي في PowerPoint</vt:lpstr>
      <vt:lpstr>المهمات الأدائية في نهاية الدرس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USER</dc:creator>
  <cp:lastModifiedBy>USER1</cp:lastModifiedBy>
  <cp:revision>464</cp:revision>
  <dcterms:created xsi:type="dcterms:W3CDTF">2010-12-09T13:40:45Z</dcterms:created>
  <dcterms:modified xsi:type="dcterms:W3CDTF">2016-03-18T14:30:34Z</dcterms:modified>
</cp:coreProperties>
</file>