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92" r:id="rId9"/>
    <p:sldId id="991" r:id="rId10"/>
    <p:sldId id="975" r:id="rId11"/>
    <p:sldId id="948" r:id="rId12"/>
    <p:sldId id="949" r:id="rId13"/>
    <p:sldId id="977" r:id="rId14"/>
    <p:sldId id="971" r:id="rId15"/>
    <p:sldId id="989" r:id="rId16"/>
    <p:sldId id="966" r:id="rId17"/>
    <p:sldId id="993" r:id="rId18"/>
    <p:sldId id="925" r:id="rId19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15/06/44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2699810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08720"/>
            <a:ext cx="2308307" cy="45826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1982628"/>
            <a:ext cx="77768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03512" y="768023"/>
            <a:ext cx="10248747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15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طرح عدد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كل منهما مكون من رقمين</a:t>
            </a:r>
            <a:endParaRPr lang="ar-SA" sz="32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: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52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1872538"/>
            <a:ext cx="1724560" cy="11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25368" y="3130006"/>
            <a:ext cx="1874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جمع رقمين ؟ 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5326" y="3130006"/>
            <a:ext cx="1982310" cy="19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18127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3052" y="1224548"/>
            <a:ext cx="6438900" cy="420848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7374" y="1120169"/>
            <a:ext cx="8339185" cy="39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1785" y="1566535"/>
            <a:ext cx="6356912" cy="85435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151784" y="2640530"/>
            <a:ext cx="61237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/>
                <a:solidFill>
                  <a:schemeClr val="accent4"/>
                </a:solidFill>
                <a:effectLst/>
                <a:cs typeface="+mj-cs"/>
              </a:rPr>
              <a:t>41 – 16 العددين كل منهما مكون من رقمين</a:t>
            </a:r>
          </a:p>
          <a:p>
            <a:pPr algn="ctr"/>
            <a:r>
              <a:rPr lang="ar-SA" sz="3200" b="1" cap="none" spc="0" dirty="0" smtClean="0">
                <a:ln/>
                <a:solidFill>
                  <a:schemeClr val="accent4"/>
                </a:solidFill>
                <a:effectLst/>
                <a:cs typeface="+mj-cs"/>
              </a:rPr>
              <a:t> لذلك نطرح من الآحاد والعشرات </a:t>
            </a:r>
            <a:endParaRPr lang="ar-SA" sz="3200" b="1" cap="none" spc="0" dirty="0">
              <a:ln/>
              <a:solidFill>
                <a:schemeClr val="accent4"/>
              </a:solidFill>
              <a:effectLst/>
              <a:cs typeface="+mj-cs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932403" y="3822774"/>
            <a:ext cx="6292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/>
                <a:solidFill>
                  <a:schemeClr val="accent4"/>
                </a:solidFill>
                <a:effectLst/>
                <a:cs typeface="+mj-cs"/>
              </a:rPr>
              <a:t>41 – 6 هنا يكون الطرح من منزلة الآحاد فقط</a:t>
            </a:r>
            <a:endParaRPr lang="ar-SA" sz="3200" b="1" cap="none" spc="0" dirty="0">
              <a:ln/>
              <a:solidFill>
                <a:schemeClr val="accent4"/>
              </a:solidFill>
              <a:effectLst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3675" y="1353835"/>
            <a:ext cx="6724650" cy="38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>
            <a:hlinkClick r:id="rId18"/>
          </p:cNvPr>
          <p:cNvSpPr/>
          <p:nvPr/>
        </p:nvSpPr>
        <p:spPr>
          <a:xfrm>
            <a:off x="4129406" y="3875731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https://wordwall.net/resource/26998107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5600" y="1233487"/>
            <a:ext cx="6400800" cy="377968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53074" y="2019186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واجب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2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2614268"/>
            <a:ext cx="2256928" cy="25109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731" y="1263214"/>
            <a:ext cx="6153150" cy="367795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496955" y="1632613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واجب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96983" y="2941870"/>
            <a:ext cx="5029200" cy="6953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6983" y="3640943"/>
            <a:ext cx="4740088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2D65D1C-B8EA-43FB-9A9B-B483F6719A12}"/>
              </a:ext>
            </a:extLst>
          </p:cNvPr>
          <p:cNvGrpSpPr/>
          <p:nvPr/>
        </p:nvGrpSpPr>
        <p:grpSpPr>
          <a:xfrm>
            <a:off x="695400" y="2158584"/>
            <a:ext cx="4680520" cy="4582784"/>
            <a:chOff x="899245" y="2510126"/>
            <a:chExt cx="4207639" cy="395955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A69980-D186-4213-90E1-2EA67E26C4BC}"/>
                </a:ext>
              </a:extLst>
            </p:cNvPr>
            <p:cNvGrpSpPr/>
            <p:nvPr/>
          </p:nvGrpSpPr>
          <p:grpSpPr>
            <a:xfrm>
              <a:off x="899245" y="2510126"/>
              <a:ext cx="4207639" cy="3959552"/>
              <a:chOff x="899245" y="2510126"/>
              <a:chExt cx="4207639" cy="395955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7E3B03E-E91C-4541-8445-72C22376FADB}"/>
                  </a:ext>
                </a:extLst>
              </p:cNvPr>
              <p:cNvGrpSpPr/>
              <p:nvPr/>
            </p:nvGrpSpPr>
            <p:grpSpPr>
              <a:xfrm>
                <a:off x="899245" y="2510126"/>
                <a:ext cx="4207639" cy="3959552"/>
                <a:chOff x="899245" y="2510126"/>
                <a:chExt cx="4207639" cy="3959552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28AC9E3-9E01-44AC-9915-C080381811D4}"/>
                    </a:ext>
                  </a:extLst>
                </p:cNvPr>
                <p:cNvGrpSpPr/>
                <p:nvPr/>
              </p:nvGrpSpPr>
              <p:grpSpPr>
                <a:xfrm>
                  <a:off x="899245" y="2510126"/>
                  <a:ext cx="4207639" cy="3959552"/>
                  <a:chOff x="899245" y="2510126"/>
                  <a:chExt cx="4207639" cy="3959552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8581C39-B017-4F64-BC01-932DEEC13D7C}"/>
                      </a:ext>
                    </a:extLst>
                  </p:cNvPr>
                  <p:cNvGrpSpPr/>
                  <p:nvPr/>
                </p:nvGrpSpPr>
                <p:grpSpPr>
                  <a:xfrm>
                    <a:off x="899245" y="2510126"/>
                    <a:ext cx="4207639" cy="3959552"/>
                    <a:chOff x="899245" y="2510126"/>
                    <a:chExt cx="4207639" cy="3959552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567143BD-CF6C-40E7-BAB9-95EAA3384D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245" y="2510126"/>
                      <a:ext cx="4207639" cy="3959552"/>
                      <a:chOff x="895927" y="2515013"/>
                      <a:chExt cx="4198572" cy="4008098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8DC928B-B2E6-4D26-A474-CC1B46045B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5927" y="2515013"/>
                        <a:ext cx="4198572" cy="4008098"/>
                        <a:chOff x="895927" y="2515013"/>
                        <a:chExt cx="4198572" cy="4008098"/>
                      </a:xfrm>
                    </p:grpSpPr>
                    <p:sp>
                      <p:nvSpPr>
                        <p:cNvPr id="13" name="Flowchart: Summing Junction 12">
                          <a:extLst>
                            <a:ext uri="{FF2B5EF4-FFF2-40B4-BE49-F238E27FC236}">
                              <a16:creationId xmlns:a16="http://schemas.microsoft.com/office/drawing/2014/main" id="{AE08462E-7624-4D7B-89D7-4380618ED1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5927" y="2515013"/>
                          <a:ext cx="4198572" cy="4008098"/>
                        </a:xfrm>
                        <a:prstGeom prst="flowChartSummingJunction">
                          <a:avLst/>
                        </a:prstGeom>
                        <a:solidFill>
                          <a:srgbClr val="92D050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ar-AE" dirty="0"/>
                        </a:p>
                      </p:txBody>
                    </p:sp>
                    <p:cxnSp>
                      <p:nvCxnSpPr>
                        <p:cNvPr id="17" name="Straight Connector 16">
                          <a:extLst>
                            <a:ext uri="{FF2B5EF4-FFF2-40B4-BE49-F238E27FC236}">
                              <a16:creationId xmlns:a16="http://schemas.microsoft.com/office/drawing/2014/main" id="{FE1B2851-C003-4C81-A465-2E1B0E527AB5}"/>
                            </a:ext>
                          </a:extLst>
                        </p:cNvPr>
                        <p:cNvCxnSpPr>
                          <a:cxnSpLocks/>
                          <a:endCxn id="13" idx="6"/>
                        </p:cNvCxnSpPr>
                        <p:nvPr/>
                      </p:nvCxnSpPr>
                      <p:spPr>
                        <a:xfrm flipV="1">
                          <a:off x="895927" y="4519062"/>
                          <a:ext cx="4198572" cy="9582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0" name="Straight Connector 19">
                        <a:extLst>
                          <a:ext uri="{FF2B5EF4-FFF2-40B4-BE49-F238E27FC236}">
                            <a16:creationId xmlns:a16="http://schemas.microsoft.com/office/drawing/2014/main" id="{5AC37B66-2F29-4D4D-A4F0-96209FA9B9EE}"/>
                          </a:ext>
                        </a:extLst>
                      </p:cNvPr>
                      <p:cNvCxnSpPr>
                        <a:cxnSpLocks/>
                        <a:stCxn id="13" idx="0"/>
                      </p:cNvCxnSpPr>
                      <p:nvPr/>
                    </p:nvCxnSpPr>
                    <p:spPr>
                      <a:xfrm>
                        <a:off x="2995213" y="2515013"/>
                        <a:ext cx="145756" cy="400809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C4045EC-C9DA-45F4-A581-7901EE279446}"/>
                        </a:ext>
                      </a:extLst>
                    </p:cNvPr>
                    <p:cNvSpPr txBox="1"/>
                    <p:nvPr/>
                  </p:nvSpPr>
                  <p:spPr>
                    <a:xfrm rot="1036687">
                      <a:off x="3153570" y="2669540"/>
                      <a:ext cx="881835" cy="8678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1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ما ناتج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 طرح 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22 - 5  </a:t>
                      </a:r>
                      <a:endParaRPr lang="ar-AE" b="1" dirty="0">
                        <a:solidFill>
                          <a:schemeClr val="bg1"/>
                        </a:solidFill>
                        <a:latin typeface="Janna LT" panose="01000000000000000000" pitchFamily="2" charset="-78"/>
                      </a:endParaRPr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F143849-DA32-496A-9BA7-D2AF478DA1D6}"/>
                      </a:ext>
                    </a:extLst>
                  </p:cNvPr>
                  <p:cNvSpPr txBox="1"/>
                  <p:nvPr/>
                </p:nvSpPr>
                <p:spPr>
                  <a:xfrm rot="3515999">
                    <a:off x="3873598" y="3360142"/>
                    <a:ext cx="890801" cy="1166228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العدد 55 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عند 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تقريبه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 يكون 60</a:t>
                    </a:r>
                    <a:endParaRPr lang="ar-AE" b="1" dirty="0">
                      <a:solidFill>
                        <a:schemeClr val="bg1"/>
                      </a:solidFill>
                      <a:latin typeface="Janna LT" panose="01000000000000000000" pitchFamily="2" charset="-78"/>
                    </a:endParaRPr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312C91-E568-40CF-9FD2-DF89A4E3B893}"/>
                    </a:ext>
                  </a:extLst>
                </p:cNvPr>
                <p:cNvSpPr txBox="1"/>
                <p:nvPr/>
              </p:nvSpPr>
              <p:spPr>
                <a:xfrm rot="6994447">
                  <a:off x="3838034" y="4426323"/>
                  <a:ext cx="934871" cy="116622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  <a:cs typeface="Janna LT" panose="01000000000000000000" pitchFamily="2" charset="-78"/>
                    </a:rPr>
                    <a:t>كم </a:t>
                  </a:r>
                  <a:r>
                    <a:rPr lang="ar-SA" b="1" dirty="0" smtClean="0">
                      <a:solidFill>
                        <a:schemeClr val="bg1"/>
                      </a:solidFill>
                      <a:latin typeface="Janna LT" panose="01000000000000000000" pitchFamily="2" charset="-78"/>
                      <a:cs typeface="Janna LT" panose="01000000000000000000" pitchFamily="2" charset="-78"/>
                    </a:rPr>
                    <a:t>قيمة 8 عشرات</a:t>
                  </a:r>
                  <a:endParaRPr lang="ar-AE" b="1" dirty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DF2B6BD-E0FA-48CD-A3B0-43F4BD579F3F}"/>
                    </a:ext>
                  </a:extLst>
                </p:cNvPr>
                <p:cNvSpPr txBox="1"/>
                <p:nvPr/>
              </p:nvSpPr>
              <p:spPr>
                <a:xfrm rot="9279594">
                  <a:off x="3184884" y="4930008"/>
                  <a:ext cx="793059" cy="138863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متى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أعيد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التجميع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في </a:t>
                  </a:r>
                </a:p>
                <a:p>
                  <a:pPr algn="ctr"/>
                  <a:r>
                    <a:rPr lang="ar-SA" b="1" dirty="0" smtClean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الجمع </a:t>
                  </a:r>
                  <a:r>
                    <a:rPr lang="ar-SA" b="1" dirty="0">
                      <a:latin typeface="Janna LT" panose="01000000000000000000" pitchFamily="2" charset="-78"/>
                      <a:cs typeface="Janna LT" panose="01000000000000000000" pitchFamily="2" charset="-78"/>
                    </a:rPr>
                    <a:t>؟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B9908-3D27-4C22-B276-896B49BEFBAB}"/>
                  </a:ext>
                </a:extLst>
              </p:cNvPr>
              <p:cNvSpPr txBox="1"/>
              <p:nvPr/>
            </p:nvSpPr>
            <p:spPr>
              <a:xfrm rot="12546343">
                <a:off x="1832358" y="5295877"/>
                <a:ext cx="1258741" cy="101254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ما منزلة 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العدد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 5 في 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العدد 25</a:t>
                </a:r>
                <a:endParaRPr lang="ar-AE" sz="1600" b="1" dirty="0">
                  <a:solidFill>
                    <a:schemeClr val="bg1"/>
                  </a:solidFill>
                  <a:latin typeface="Janna LT" panose="01000000000000000000" pitchFamily="2" charset="-78"/>
                  <a:cs typeface="Janna LT" panose="01000000000000000000" pitchFamily="2" charset="-78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4F9D13-103E-4234-94E9-03D7B2346954}"/>
                </a:ext>
              </a:extLst>
            </p:cNvPr>
            <p:cNvSpPr txBox="1"/>
            <p:nvPr/>
          </p:nvSpPr>
          <p:spPr>
            <a:xfrm rot="14505378">
              <a:off x="1162724" y="4677758"/>
              <a:ext cx="714509" cy="8970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ما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حقيقة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الجمع ؟</a:t>
              </a:r>
              <a:endParaRPr lang="ar-SA" b="1" dirty="0">
                <a:solidFill>
                  <a:schemeClr val="bg1"/>
                </a:solidFill>
                <a:latin typeface="Janna LT" panose="010000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99502-2E91-4203-9A84-8618CAFA45A6}"/>
                </a:ext>
              </a:extLst>
            </p:cNvPr>
            <p:cNvSpPr txBox="1"/>
            <p:nvPr/>
          </p:nvSpPr>
          <p:spPr>
            <a:xfrm rot="17451223">
              <a:off x="1319684" y="3314460"/>
              <a:ext cx="848613" cy="143535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هل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يمكن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أن نطرح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من عدد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 صغير</a:t>
              </a:r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Janna LT" panose="01000000000000000000" pitchFamily="2" charset="-78"/>
                </a:rPr>
                <a:t> </a:t>
              </a:r>
              <a:endParaRPr lang="ar-SA" b="1" dirty="0">
                <a:solidFill>
                  <a:schemeClr val="bg1"/>
                </a:solidFill>
                <a:latin typeface="Janna LT" panose="01000000000000000000" pitchFamily="2" charset="-78"/>
                <a:cs typeface="Janna LT" panose="01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AC2D78-3C46-465D-8C6F-D254E8BADC5D}"/>
                </a:ext>
              </a:extLst>
            </p:cNvPr>
            <p:cNvSpPr txBox="1"/>
            <p:nvPr/>
          </p:nvSpPr>
          <p:spPr>
            <a:xfrm rot="20123339">
              <a:off x="2081968" y="2662748"/>
              <a:ext cx="813307" cy="138863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متى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أعيد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التجميع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في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الطرح </a:t>
              </a:r>
              <a:r>
                <a:rPr lang="ar-SA" b="1" dirty="0" smtClean="0">
                  <a:latin typeface="Janna LT" panose="01000000000000000000" pitchFamily="2" charset="-78"/>
                  <a:cs typeface="Janna LT" panose="01000000000000000000" pitchFamily="2" charset="-78"/>
                </a:rPr>
                <a:t>؟</a:t>
              </a:r>
              <a:endParaRPr lang="ar-SA" b="1" dirty="0">
                <a:latin typeface="Janna LT" panose="01000000000000000000" pitchFamily="2" charset="-78"/>
                <a:cs typeface="Janna LT" panose="01000000000000000000" pitchFamily="2" charset="-78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1651B2D-2082-475E-B684-4508D6FAF644}"/>
              </a:ext>
            </a:extLst>
          </p:cNvPr>
          <p:cNvSpPr/>
          <p:nvPr/>
        </p:nvSpPr>
        <p:spPr>
          <a:xfrm>
            <a:off x="2676542" y="4223696"/>
            <a:ext cx="688173" cy="668897"/>
          </a:xfrm>
          <a:prstGeom prst="ellipse">
            <a:avLst/>
          </a:prstGeom>
          <a:solidFill>
            <a:srgbClr val="F9828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اضغط</a:t>
            </a:r>
          </a:p>
          <a:p>
            <a:pPr algn="ctr"/>
            <a:r>
              <a:rPr lang="ar-SA" sz="1100" dirty="0">
                <a:solidFill>
                  <a:schemeClr val="tx1"/>
                </a:solidFill>
              </a:rPr>
              <a:t>هنا</a:t>
            </a:r>
            <a:endParaRPr lang="ar-AE" sz="1100" dirty="0">
              <a:solidFill>
                <a:schemeClr val="tx1"/>
              </a:solidFill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6637F099-2D8E-4D45-B4FD-BCF6C900BD93}"/>
              </a:ext>
            </a:extLst>
          </p:cNvPr>
          <p:cNvSpPr/>
          <p:nvPr/>
        </p:nvSpPr>
        <p:spPr>
          <a:xfrm rot="3237141">
            <a:off x="1469702" y="2845169"/>
            <a:ext cx="658243" cy="169165"/>
          </a:xfrm>
          <a:prstGeom prst="homePlate">
            <a:avLst/>
          </a:prstGeom>
          <a:solidFill>
            <a:srgbClr val="F98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43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600000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11420</TotalTime>
  <Words>181</Words>
  <Application>Microsoft Office PowerPoint</Application>
  <PresentationFormat>شاشة عريضة</PresentationFormat>
  <Paragraphs>62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Akhbar MT</vt:lpstr>
      <vt:lpstr>Arial</vt:lpstr>
      <vt:lpstr>Calibri</vt:lpstr>
      <vt:lpstr>Janna LT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438</cp:revision>
  <dcterms:created xsi:type="dcterms:W3CDTF">2011-10-11T14:23:14Z</dcterms:created>
  <dcterms:modified xsi:type="dcterms:W3CDTF">2023-01-07T19:35:31Z</dcterms:modified>
</cp:coreProperties>
</file>