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7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1ABC78-CAB3-1353-F9D8-2F0ED9C42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55637A-3964-1880-872A-BFF1068C1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89B59D-13E3-0795-23BE-D773E370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555E2B-3A0B-9EBD-4B3B-F0BC2AB0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AE5A4F-694D-95B3-B60A-1DACB14E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542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D032F7-8813-20AB-12E8-458D8F93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25E260-2DA8-D406-7BDA-0039E57D8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398AA4-ADEC-ADD5-E0A1-8374572B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AA799D-972C-331B-5B4A-2C139D87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05DE3F-AB2E-60B3-EAA3-9359CEDF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66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CB8D5CD-9151-E202-6374-EFDA24AE5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CE3308-E56E-035E-4C72-3C0CD2E20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3C3120-25DF-CF52-FFFC-6CB7321D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924867-067B-5F3A-0114-39D7C84D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6FB0AE-A7D3-DF95-7711-39E25ABB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8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D15F01-E7D9-DB47-3F00-1E4D2A97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60E901-5FE6-E354-4376-0564A170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0087BB-D454-42FF-81AE-34B23D70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F76521-EA27-AD40-D935-DDF7B12E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A1516E-5A90-5B6F-C4CB-032AD9F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64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BFC074-B9BC-039F-8079-CB3D88EC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A0C9BA-88C4-9548-2B49-2652D906E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0E3137-A2D0-E789-3530-2F40A02F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3A2C91-26E7-E02B-83F2-1AEC6828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E77B86-8842-815A-482E-485EC541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58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93910F-BA37-DE44-EC71-DDD4EDDF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EC17B7-4C53-C364-7DA5-36060DA5F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1BEA00A-93FF-4E90-084C-1F9B3133D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EB69568-7580-6A12-7912-01B242BC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1C02CF-BAE8-0A0C-739E-E9D2E80A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E3E417-7866-776E-B5BD-E45A7B33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94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AA7FBB-3FCA-A5DA-D7E1-73118396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FC4564-2C0D-A3EE-4EAE-58780A57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29D549-9BD3-9938-0B9B-C90DE1A5C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CC64F06-76BE-61A8-B432-32C9E7ED8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AAD919-3DEC-1EF6-1B40-9DFF27013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E91CB19-640A-8A23-3055-D7725764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8A69F27-BA51-33A7-A4F6-EC82EA7A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3DE1F17-3339-6386-D32A-10BE84F9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7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05E102-A7D0-3589-9E05-AE5A2747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626F74F-BFEA-38F4-1539-D4B7EFEA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FE845ED-DB90-9D7C-3A21-85004E73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77FA5B7-2D71-4E23-91F0-A78EE193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701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E3D296-E079-1777-4607-8AC7172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BD31170-ED77-3DB8-7AD8-B6E9A211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57B5580-04B9-6265-6DBE-147BBDCF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011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F4D5EC-F84D-15D4-C0BA-86D6A38F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D1E79E-E60C-4D32-9798-0603A4EF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C7463C9-A9D6-69E5-1BF3-7A1A662B3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B6D222-B2FC-B124-CB46-E8452780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CB9FD41-215F-6E2A-414D-880BCDEB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C37FA9-20D6-C2D8-D0FD-A0F39564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0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485D4B-5147-F19C-195E-D31F62CB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8BE845-E88B-C2E0-C98F-D78613674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CD636F-B8EC-615D-FC8A-2929526E9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D89F67-4C60-BC5E-5E55-2A162425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A1E608-F674-3B8B-7055-6AC74E99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B31346-ECBA-76B1-B18C-4C6937B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822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58A36EF-6650-ADFF-EC56-E98234FB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254D9-450A-A07F-FAD0-ECA059C4B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26AFAF-2B98-8138-7131-180BB026D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BA99-B282-45BA-8B4B-DAB8A24D5E6B}" type="datetimeFigureOut">
              <a:rPr lang="ar-SA" smtClean="0"/>
              <a:t>27/05/45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20F316-FE34-462E-B31C-9623E2B7D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564CA-2E79-9D62-FFA8-8DBDC6451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02F7-0F1D-4071-9AB9-BCCD356E36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804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3.png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beautiful places in Turkey from Pamukkale to Cappadocia | CN Traveller">
            <a:extLst>
              <a:ext uri="{FF2B5EF4-FFF2-40B4-BE49-F238E27FC236}">
                <a16:creationId xmlns:a16="http://schemas.microsoft.com/office/drawing/2014/main" id="{CE6AC8A6-7B6F-B915-0653-0F9A2293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 You Know">
            <a:extLst>
              <a:ext uri="{FF2B5EF4-FFF2-40B4-BE49-F238E27FC236}">
                <a16:creationId xmlns:a16="http://schemas.microsoft.com/office/drawing/2014/main" id="{112751BA-22B1-5843-D384-8D3D8DA5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0240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9AF9D35-1019-8B8E-18AF-58D3726E49DC}"/>
              </a:ext>
            </a:extLst>
          </p:cNvPr>
          <p:cNvSpPr/>
          <p:nvPr/>
        </p:nvSpPr>
        <p:spPr>
          <a:xfrm>
            <a:off x="4167188" y="2433905"/>
            <a:ext cx="5536772" cy="1323439"/>
          </a:xfrm>
          <a:prstGeom prst="rect">
            <a:avLst/>
          </a:prstGeom>
          <a:solidFill>
            <a:srgbClr val="FFCC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It Is ?</a:t>
            </a:r>
            <a:endParaRPr lang="ar-SA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36565017-A473-1437-CDF3-04993E33E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010" y="5466829"/>
            <a:ext cx="2545977" cy="52489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Page 58, 59</a:t>
            </a:r>
            <a:endParaRPr lang="ar-SA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813C3F0-D144-F436-6D42-19A42B28E5DA}"/>
              </a:ext>
            </a:extLst>
          </p:cNvPr>
          <p:cNvSpPr txBox="1"/>
          <p:nvPr/>
        </p:nvSpPr>
        <p:spPr>
          <a:xfrm>
            <a:off x="5228384" y="139645"/>
            <a:ext cx="1735231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Unit 6</a:t>
            </a:r>
          </a:p>
        </p:txBody>
      </p:sp>
      <p:sp>
        <p:nvSpPr>
          <p:cNvPr id="2" name="عنوان فرعي 2">
            <a:extLst>
              <a:ext uri="{FF2B5EF4-FFF2-40B4-BE49-F238E27FC236}">
                <a16:creationId xmlns:a16="http://schemas.microsoft.com/office/drawing/2014/main" id="{C3F7D126-0982-C5C8-8B6B-7FA14EE84E28}"/>
              </a:ext>
            </a:extLst>
          </p:cNvPr>
          <p:cNvSpPr txBox="1">
            <a:spLocks/>
          </p:cNvSpPr>
          <p:nvPr/>
        </p:nvSpPr>
        <p:spPr>
          <a:xfrm>
            <a:off x="4716556" y="3961879"/>
            <a:ext cx="2949390" cy="80062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Reading</a:t>
            </a:r>
            <a:endParaRPr lang="ar-SA" sz="5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D82175C-7665-4B4F-1D06-A805C612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9" t="40278" r="33515" b="22778"/>
          <a:stretch/>
        </p:blipFill>
        <p:spPr>
          <a:xfrm>
            <a:off x="215223" y="3528776"/>
            <a:ext cx="7099977" cy="312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2" descr="Number 4 Generic Circular icon">
            <a:extLst>
              <a:ext uri="{FF2B5EF4-FFF2-40B4-BE49-F238E27FC236}">
                <a16:creationId xmlns:a16="http://schemas.microsoft.com/office/drawing/2014/main" id="{7D084D94-B57E-056C-5CEE-B8D41846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48" y="303623"/>
            <a:ext cx="803276" cy="8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w to Structure a Paragraph - TED IELTS">
            <a:extLst>
              <a:ext uri="{FF2B5EF4-FFF2-40B4-BE49-F238E27FC236}">
                <a16:creationId xmlns:a16="http://schemas.microsoft.com/office/drawing/2014/main" id="{5FDDB060-C246-2942-A2DF-80B7F9E0E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27693" y="207580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8AF0F1A-39F3-8EE3-BAAA-34E0531CBD73}"/>
              </a:ext>
            </a:extLst>
          </p:cNvPr>
          <p:cNvSpPr/>
          <p:nvPr/>
        </p:nvSpPr>
        <p:spPr>
          <a:xfrm>
            <a:off x="4277224" y="382095"/>
            <a:ext cx="6910383" cy="646331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Jeddah’s Galleries &amp; Museums</a:t>
            </a:r>
            <a:endParaRPr lang="ar-SA" sz="3600" b="1" kern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Sculptures of Jeddah">
            <a:extLst>
              <a:ext uri="{FF2B5EF4-FFF2-40B4-BE49-F238E27FC236}">
                <a16:creationId xmlns:a16="http://schemas.microsoft.com/office/drawing/2014/main" id="{7801D298-3450-121D-E955-2099B5CB4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938" y="1132473"/>
            <a:ext cx="2813727" cy="157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saudigallery | EXPLORE THE KINGDOM HERE !">
            <a:extLst>
              <a:ext uri="{FF2B5EF4-FFF2-40B4-BE49-F238E27FC236}">
                <a16:creationId xmlns:a16="http://schemas.microsoft.com/office/drawing/2014/main" id="{F92DFBCE-BF3C-E74C-DDFF-342F4B874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13" y="2859832"/>
            <a:ext cx="2472650" cy="160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eddah bids farewell to art-loving mayor Mohammed Said Farsi who  transformed the city | Arab News PK">
            <a:extLst>
              <a:ext uri="{FF2B5EF4-FFF2-40B4-BE49-F238E27FC236}">
                <a16:creationId xmlns:a16="http://schemas.microsoft.com/office/drawing/2014/main" id="{AB623832-32A6-C1FB-33BB-3F69A2250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/>
          <a:stretch/>
        </p:blipFill>
        <p:spPr bwMode="auto">
          <a:xfrm>
            <a:off x="9744075" y="4613780"/>
            <a:ext cx="2232702" cy="215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بيت نصيف&quot; تاريخ عريق وعمارة خاصة">
            <a:extLst>
              <a:ext uri="{FF2B5EF4-FFF2-40B4-BE49-F238E27FC236}">
                <a16:creationId xmlns:a16="http://schemas.microsoft.com/office/drawing/2014/main" id="{DDA6B9CE-0AFD-3D5F-2B88-D9C78BCB2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60" y="4585098"/>
            <a:ext cx="2129955" cy="218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5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15073D3-DF6A-2457-E28C-1008A9FC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1" t="39584" r="34844" b="36249"/>
          <a:stretch/>
        </p:blipFill>
        <p:spPr>
          <a:xfrm>
            <a:off x="238125" y="4033295"/>
            <a:ext cx="9191626" cy="266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35EC02F-F3DD-5A50-CAF3-AAC77F3311A6}"/>
              </a:ext>
            </a:extLst>
          </p:cNvPr>
          <p:cNvSpPr/>
          <p:nvPr/>
        </p:nvSpPr>
        <p:spPr>
          <a:xfrm>
            <a:off x="1631655" y="5070806"/>
            <a:ext cx="1724025" cy="295275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Picture 2" descr="How to Structure a Paragraph - TED IELTS">
            <a:extLst>
              <a:ext uri="{FF2B5EF4-FFF2-40B4-BE49-F238E27FC236}">
                <a16:creationId xmlns:a16="http://schemas.microsoft.com/office/drawing/2014/main" id="{04334836-CF70-E07F-FA86-DFA2F2912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45755" y="26352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525752C-9283-BE14-0270-D7EBAA3A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68" y="284078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34852A7-BCAA-21A2-4767-7C44E7362916}"/>
              </a:ext>
            </a:extLst>
          </p:cNvPr>
          <p:cNvSpPr/>
          <p:nvPr/>
        </p:nvSpPr>
        <p:spPr>
          <a:xfrm>
            <a:off x="4311158" y="359157"/>
            <a:ext cx="4386137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Jeddah Al-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Balad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Picture 2" descr="Crown Prince launches Historic Jeddah Revival Project - Saudi Gazette">
            <a:extLst>
              <a:ext uri="{FF2B5EF4-FFF2-40B4-BE49-F238E27FC236}">
                <a16:creationId xmlns:a16="http://schemas.microsoft.com/office/drawing/2014/main" id="{03DDB250-8DE1-3E4E-096C-B9C73BB9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36" y="1179361"/>
            <a:ext cx="3537568" cy="274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164A193-AE39-4535-D077-7B0D435CD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2" t="39861" r="33516" b="27500"/>
          <a:stretch/>
        </p:blipFill>
        <p:spPr>
          <a:xfrm>
            <a:off x="238127" y="3745114"/>
            <a:ext cx="7705724" cy="295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ow to Structure a Paragraph - TED IELTS">
            <a:extLst>
              <a:ext uri="{FF2B5EF4-FFF2-40B4-BE49-F238E27FC236}">
                <a16:creationId xmlns:a16="http://schemas.microsoft.com/office/drawing/2014/main" id="{6DF76F3E-C751-8ECC-AB8F-42DA6753B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45755" y="26352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3549894-CFE4-9F6F-EA93-A3A89FFC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55" y="263522"/>
            <a:ext cx="921045" cy="9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5E690CE-1A73-D207-0367-653F5ED8AE2D}"/>
              </a:ext>
            </a:extLst>
          </p:cNvPr>
          <p:cNvSpPr/>
          <p:nvPr/>
        </p:nvSpPr>
        <p:spPr>
          <a:xfrm>
            <a:off x="4490066" y="370101"/>
            <a:ext cx="4859022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The Corniche Area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6" name="Picture 2" descr="Jeddah's north corniche project 80% complete: Mayor | Arab News">
            <a:extLst>
              <a:ext uri="{FF2B5EF4-FFF2-40B4-BE49-F238E27FC236}">
                <a16:creationId xmlns:a16="http://schemas.microsoft.com/office/drawing/2014/main" id="{0B5345AC-7CAF-4792-CFE4-B2C109617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/>
          <a:stretch/>
        </p:blipFill>
        <p:spPr bwMode="auto">
          <a:xfrm>
            <a:off x="8420100" y="1258885"/>
            <a:ext cx="3533774" cy="255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-Shallal Theme Park in Corniche Road, Jeddah - Jeddah-saudi arabia">
            <a:extLst>
              <a:ext uri="{FF2B5EF4-FFF2-40B4-BE49-F238E27FC236}">
                <a16:creationId xmlns:a16="http://schemas.microsoft.com/office/drawing/2014/main" id="{1FAF3459-B5AE-03D8-88BE-AF54DC40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4" y="4076700"/>
            <a:ext cx="367392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7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102ED3-EE33-3D10-424A-517E5836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02C045-8098-5DDE-87F0-11614F859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5" t="40000" r="33437" b="14723"/>
          <a:stretch/>
        </p:blipFill>
        <p:spPr>
          <a:xfrm>
            <a:off x="838200" y="557212"/>
            <a:ext cx="10923363" cy="574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F087377-D269-B7EF-01D8-3018A0B3C9CC}"/>
              </a:ext>
            </a:extLst>
          </p:cNvPr>
          <p:cNvSpPr/>
          <p:nvPr/>
        </p:nvSpPr>
        <p:spPr>
          <a:xfrm>
            <a:off x="3927180" y="2447925"/>
            <a:ext cx="2730795" cy="381000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0166B37-ADC6-1B4F-3A6A-57E2E45D0DB8}"/>
              </a:ext>
            </a:extLst>
          </p:cNvPr>
          <p:cNvSpPr/>
          <p:nvPr/>
        </p:nvSpPr>
        <p:spPr>
          <a:xfrm>
            <a:off x="7660981" y="3238498"/>
            <a:ext cx="1483020" cy="400051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EBF7389-EC1F-E287-B58A-DFC9E48669BB}"/>
              </a:ext>
            </a:extLst>
          </p:cNvPr>
          <p:cNvSpPr/>
          <p:nvPr/>
        </p:nvSpPr>
        <p:spPr>
          <a:xfrm>
            <a:off x="1364955" y="4067176"/>
            <a:ext cx="1340145" cy="428624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91B8C49-2036-3EE8-9192-59009F5AF3EF}"/>
              </a:ext>
            </a:extLst>
          </p:cNvPr>
          <p:cNvSpPr/>
          <p:nvPr/>
        </p:nvSpPr>
        <p:spPr>
          <a:xfrm>
            <a:off x="3927181" y="4914900"/>
            <a:ext cx="968670" cy="381000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2D91F7-F466-53EC-3D42-2984530F34B5}"/>
              </a:ext>
            </a:extLst>
          </p:cNvPr>
          <p:cNvSpPr/>
          <p:nvPr/>
        </p:nvSpPr>
        <p:spPr>
          <a:xfrm>
            <a:off x="1196385" y="5715000"/>
            <a:ext cx="1340145" cy="352425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64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DCED19C-3017-6326-79E2-71B2AB76A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9" t="39584" r="34374" b="22083"/>
          <a:stretch/>
        </p:blipFill>
        <p:spPr>
          <a:xfrm>
            <a:off x="466323" y="835025"/>
            <a:ext cx="11259353" cy="518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F1EB9A7-A127-6073-1C93-4D6D7401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27238"/>
            <a:ext cx="840581" cy="7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6D8568D-7FFE-9B7E-706C-5C75DB95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2497138"/>
            <a:ext cx="840581" cy="7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B63D1B9-F3B0-2F3C-240B-D41CFB8C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2967303"/>
            <a:ext cx="840581" cy="7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352D9D3-5B2B-5B14-CBB0-7E88CBB5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023784"/>
            <a:ext cx="840581" cy="7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o Set Up a Homework Club | Teach Starter">
            <a:extLst>
              <a:ext uri="{FF2B5EF4-FFF2-40B4-BE49-F238E27FC236}">
                <a16:creationId xmlns:a16="http://schemas.microsoft.com/office/drawing/2014/main" id="{46C85B68-9A05-F842-427F-39409C84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1199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BA88E9B-A745-D2D4-AE91-B77E791BFE82}"/>
              </a:ext>
            </a:extLst>
          </p:cNvPr>
          <p:cNvSpPr/>
          <p:nvPr/>
        </p:nvSpPr>
        <p:spPr>
          <a:xfrm>
            <a:off x="3805236" y="4376985"/>
            <a:ext cx="5008807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Work Book page 207</a:t>
            </a:r>
            <a:endParaRPr lang="ar-SA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6699"/>
              </a:solidFill>
              <a:effectLst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9AB9A35-EA50-534B-F4BE-762CF8982B94}"/>
              </a:ext>
            </a:extLst>
          </p:cNvPr>
          <p:cNvSpPr/>
          <p:nvPr/>
        </p:nvSpPr>
        <p:spPr>
          <a:xfrm>
            <a:off x="2144483" y="5550073"/>
            <a:ext cx="1997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Tr.Kholud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082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it King Fahd's Fountain - Visit Saudi Official Website">
            <a:extLst>
              <a:ext uri="{FF2B5EF4-FFF2-40B4-BE49-F238E27FC236}">
                <a16:creationId xmlns:a16="http://schemas.microsoft.com/office/drawing/2014/main" id="{ECF6A23B-444C-69DF-2156-C3CA52D3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3D279E4-AF2A-DF93-D910-92D38FE92F65}"/>
              </a:ext>
            </a:extLst>
          </p:cNvPr>
          <p:cNvSpPr/>
          <p:nvPr/>
        </p:nvSpPr>
        <p:spPr>
          <a:xfrm>
            <a:off x="2559938" y="210146"/>
            <a:ext cx="722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Bride of the Red Sea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402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9C7E0C1-37A5-5D29-3D9D-CFE633255D1F}"/>
              </a:ext>
            </a:extLst>
          </p:cNvPr>
          <p:cNvSpPr/>
          <p:nvPr/>
        </p:nvSpPr>
        <p:spPr>
          <a:xfrm>
            <a:off x="1782673" y="3813627"/>
            <a:ext cx="8359981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Answer some questions by reading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2D59A3F-EED3-7DDB-AC3D-0758C783910D}"/>
              </a:ext>
            </a:extLst>
          </p:cNvPr>
          <p:cNvSpPr/>
          <p:nvPr/>
        </p:nvSpPr>
        <p:spPr>
          <a:xfrm>
            <a:off x="1544919" y="5127543"/>
            <a:ext cx="9102172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Match the words with their meanings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8" name="Picture 4" descr="Terminal Objectives and Enabling Objectives">
            <a:extLst>
              <a:ext uri="{FF2B5EF4-FFF2-40B4-BE49-F238E27FC236}">
                <a16:creationId xmlns:a16="http://schemas.microsoft.com/office/drawing/2014/main" id="{6D12B4BC-40BC-3F99-72EF-156B9D57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26" y="-88539"/>
            <a:ext cx="5322499" cy="2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E4344C4-37F0-0741-F4CD-E284B660FE5E}"/>
              </a:ext>
            </a:extLst>
          </p:cNvPr>
          <p:cNvSpPr/>
          <p:nvPr/>
        </p:nvSpPr>
        <p:spPr>
          <a:xfrm>
            <a:off x="266518" y="2721114"/>
            <a:ext cx="11658961" cy="707886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Scan the text to give a title for each paragraph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ddah, The Bride Of The Red Sea">
            <a:extLst>
              <a:ext uri="{FF2B5EF4-FFF2-40B4-BE49-F238E27FC236}">
                <a16:creationId xmlns:a16="http://schemas.microsoft.com/office/drawing/2014/main" id="{A945DA42-6015-FF37-24FD-23EBA15B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6"/>
            <a:ext cx="12173163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WL Chart: ( Know, Want To Know, Learned ) Graphic Organizer | Learning  Chart For Kids &amp; Teens | Large 8.5''x11'' Inches : Pubs., KWL: Amazon.sg:  Books">
            <a:extLst>
              <a:ext uri="{FF2B5EF4-FFF2-40B4-BE49-F238E27FC236}">
                <a16:creationId xmlns:a16="http://schemas.microsoft.com/office/drawing/2014/main" id="{3B9152A3-50F2-9771-BD66-9BEC7F3A5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6"/>
          <a:stretch/>
        </p:blipFill>
        <p:spPr bwMode="auto">
          <a:xfrm>
            <a:off x="6321425" y="700088"/>
            <a:ext cx="5300663" cy="4857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14BA1CB-69A0-E1D5-6F7B-E029D37476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88" t="38611" r="36172" b="35278"/>
          <a:stretch/>
        </p:blipFill>
        <p:spPr>
          <a:xfrm>
            <a:off x="257175" y="4676775"/>
            <a:ext cx="5839636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at to Do and See in Jeddah, Saudi Arabia - WanderWisdom">
            <a:extLst>
              <a:ext uri="{FF2B5EF4-FFF2-40B4-BE49-F238E27FC236}">
                <a16:creationId xmlns:a16="http://schemas.microsoft.com/office/drawing/2014/main" id="{A478F908-BFCC-2AEC-F6CD-B429839D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E17C0D2-AF0A-2E1C-04C5-4F42D2FF0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6" t="40417" r="37891" b="34722"/>
          <a:stretch/>
        </p:blipFill>
        <p:spPr>
          <a:xfrm>
            <a:off x="6276975" y="447675"/>
            <a:ext cx="5267325" cy="17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91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Structure a Paragraph - TED IELTS">
            <a:extLst>
              <a:ext uri="{FF2B5EF4-FFF2-40B4-BE49-F238E27FC236}">
                <a16:creationId xmlns:a16="http://schemas.microsoft.com/office/drawing/2014/main" id="{1575E0C5-8B92-7C79-6C5E-2B5930D5C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89014" y="20274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78E9817-0ED6-FB7E-238F-38DED4D1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05" y="340406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39A2B23-11D7-675D-2793-809BCF3866B0}"/>
              </a:ext>
            </a:extLst>
          </p:cNvPr>
          <p:cNvSpPr/>
          <p:nvPr/>
        </p:nvSpPr>
        <p:spPr>
          <a:xfrm>
            <a:off x="6479278" y="374401"/>
            <a:ext cx="3929281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“A Global City”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How to Structure a Paragraph - TED IELTS">
            <a:extLst>
              <a:ext uri="{FF2B5EF4-FFF2-40B4-BE49-F238E27FC236}">
                <a16:creationId xmlns:a16="http://schemas.microsoft.com/office/drawing/2014/main" id="{C6EC3542-618E-F44F-5EC3-F2645F5E5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79488" y="1318862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17C0B46-784B-6E83-69E6-B6378E8B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89" y="1366376"/>
            <a:ext cx="828676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umber 4 Generic Circular icon">
            <a:extLst>
              <a:ext uri="{FF2B5EF4-FFF2-40B4-BE49-F238E27FC236}">
                <a16:creationId xmlns:a16="http://schemas.microsoft.com/office/drawing/2014/main" id="{E636762C-24DA-486B-7993-C3AB1007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8" y="3633323"/>
            <a:ext cx="803276" cy="8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w to Structure a Paragraph - TED IELTS">
            <a:extLst>
              <a:ext uri="{FF2B5EF4-FFF2-40B4-BE49-F238E27FC236}">
                <a16:creationId xmlns:a16="http://schemas.microsoft.com/office/drawing/2014/main" id="{C3D2D946-489B-14AF-B149-2FECD4CF7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79488" y="3555968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7DDBEEE2-4BC9-D24E-6D17-470CB694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49" y="404392"/>
            <a:ext cx="156795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B2BAFF39-FD69-DFE4-F77D-815738FA0DA6}"/>
              </a:ext>
            </a:extLst>
          </p:cNvPr>
          <p:cNvSpPr/>
          <p:nvPr/>
        </p:nvSpPr>
        <p:spPr>
          <a:xfrm>
            <a:off x="4962376" y="1380669"/>
            <a:ext cx="7229624" cy="584775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Destination for Students</a:t>
            </a:r>
            <a:r>
              <a:rPr kumimoji="0" lang="en-US" sz="3200" b="1" i="0" u="none" strike="noStrike" kern="0" cap="none" spc="0" normalizeH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 &amp; Pilgrims</a:t>
            </a:r>
            <a:endParaRPr kumimoji="0" lang="ar-SA" sz="32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F207C34-5DA6-6CE4-0515-BBAD51A2DBA7}"/>
              </a:ext>
            </a:extLst>
          </p:cNvPr>
          <p:cNvSpPr/>
          <p:nvPr/>
        </p:nvSpPr>
        <p:spPr>
          <a:xfrm>
            <a:off x="6168516" y="2446803"/>
            <a:ext cx="4817344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Jeddah Landmarks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8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60297ED8-9400-996F-06C0-3A3F7D60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17" y="2509751"/>
            <a:ext cx="144755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B61BB5E9-D2A6-75A5-DFEF-27A95CAC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07" y="1438833"/>
            <a:ext cx="594069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73DB05C6-E25D-2219-77F9-D802FA3CA56B}"/>
              </a:ext>
            </a:extLst>
          </p:cNvPr>
          <p:cNvSpPr/>
          <p:nvPr/>
        </p:nvSpPr>
        <p:spPr>
          <a:xfrm>
            <a:off x="5351585" y="3607826"/>
            <a:ext cx="6910383" cy="646331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Jeddah’s Galleries &amp; Museums</a:t>
            </a:r>
            <a:endParaRPr lang="ar-SA" sz="3600" b="1" kern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How to Structure a Paragraph - TED IELTS">
            <a:extLst>
              <a:ext uri="{FF2B5EF4-FFF2-40B4-BE49-F238E27FC236}">
                <a16:creationId xmlns:a16="http://schemas.microsoft.com/office/drawing/2014/main" id="{A37B73AD-1C75-2DB1-16C4-7F8A86A4B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64805" y="4616396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299B8CF4-EAD8-F759-98A3-B492DFFD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24" y="3640364"/>
            <a:ext cx="1025025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C92BE43-2AA2-01CB-C7D2-89C5EF93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8" y="4784247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9E92EDFD-B7F2-701F-C679-C483D825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52" y="4860019"/>
            <a:ext cx="1657054" cy="7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069FBF42-D42F-C47A-8A48-CC1C4E17498F}"/>
              </a:ext>
            </a:extLst>
          </p:cNvPr>
          <p:cNvSpPr/>
          <p:nvPr/>
        </p:nvSpPr>
        <p:spPr>
          <a:xfrm>
            <a:off x="6384119" y="4783629"/>
            <a:ext cx="4386137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Jeddah Al-</a:t>
            </a:r>
            <a:r>
              <a:rPr kumimoji="0" lang="en-US" sz="4000" b="1" i="0" u="none" strike="noStrike" kern="0" cap="none" spc="0" normalizeH="0" baseline="0" noProof="0" dirty="0" err="1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Balad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 descr="How to Structure a Paragraph - TED IELTS">
            <a:extLst>
              <a:ext uri="{FF2B5EF4-FFF2-40B4-BE49-F238E27FC236}">
                <a16:creationId xmlns:a16="http://schemas.microsoft.com/office/drawing/2014/main" id="{F86857F0-AE65-1E03-F479-1A5F56D56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206873" y="2431050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F320DD5-DC86-40B1-BB83-D8AD5E70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73" y="2434672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49827C-9E39-CFD0-C757-4674FD779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8" y="5779217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w to Structure a Paragraph - TED IELTS">
            <a:extLst>
              <a:ext uri="{FF2B5EF4-FFF2-40B4-BE49-F238E27FC236}">
                <a16:creationId xmlns:a16="http://schemas.microsoft.com/office/drawing/2014/main" id="{3EC6B93C-101B-18E4-6B00-34BD1F025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74228" y="5710558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rrow Images: High-Quality Photos, Cliparts, and Graphics | Free Download">
            <a:extLst>
              <a:ext uri="{FF2B5EF4-FFF2-40B4-BE49-F238E27FC236}">
                <a16:creationId xmlns:a16="http://schemas.microsoft.com/office/drawing/2014/main" id="{14D1607E-3DF8-54D5-711C-1E83884D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52" y="5887884"/>
            <a:ext cx="1657054" cy="7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D09BADDD-D79D-1CC3-2CD4-AA0A3C0244F4}"/>
              </a:ext>
            </a:extLst>
          </p:cNvPr>
          <p:cNvSpPr/>
          <p:nvPr/>
        </p:nvSpPr>
        <p:spPr>
          <a:xfrm>
            <a:off x="6235463" y="5854296"/>
            <a:ext cx="4859022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The Corniche Area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C6FA7AA-4714-A3E2-DEEE-9C99556EA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9" t="45278" r="33359" b="27500"/>
          <a:stretch/>
        </p:blipFill>
        <p:spPr>
          <a:xfrm>
            <a:off x="262079" y="3459205"/>
            <a:ext cx="9905857" cy="314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F9741B4-F349-0C9C-DBFC-BEC441710222}"/>
              </a:ext>
            </a:extLst>
          </p:cNvPr>
          <p:cNvSpPr/>
          <p:nvPr/>
        </p:nvSpPr>
        <p:spPr>
          <a:xfrm>
            <a:off x="1466850" y="3602944"/>
            <a:ext cx="1724025" cy="295275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0C00043-04CB-1688-2C1B-D59D59ED373A}"/>
              </a:ext>
            </a:extLst>
          </p:cNvPr>
          <p:cNvSpPr/>
          <p:nvPr/>
        </p:nvSpPr>
        <p:spPr>
          <a:xfrm>
            <a:off x="7774898" y="4816559"/>
            <a:ext cx="1285875" cy="257175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3A984AE-56D2-9A0C-714D-045D1798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2177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w to Structure a Paragraph - TED IELTS">
            <a:extLst>
              <a:ext uri="{FF2B5EF4-FFF2-40B4-BE49-F238E27FC236}">
                <a16:creationId xmlns:a16="http://schemas.microsoft.com/office/drawing/2014/main" id="{1E0DE6E5-8AE7-15DF-01EE-7047F0583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89014" y="240937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DC9B5F0-D146-3F09-928C-ACE1281A1203}"/>
              </a:ext>
            </a:extLst>
          </p:cNvPr>
          <p:cNvSpPr/>
          <p:nvPr/>
        </p:nvSpPr>
        <p:spPr>
          <a:xfrm>
            <a:off x="4631430" y="384675"/>
            <a:ext cx="3929281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“A Global City”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33C476F-D04D-2811-E6CD-62598BA9A4CA}"/>
              </a:ext>
            </a:extLst>
          </p:cNvPr>
          <p:cNvSpPr/>
          <p:nvPr/>
        </p:nvSpPr>
        <p:spPr>
          <a:xfrm>
            <a:off x="426858" y="1513119"/>
            <a:ext cx="2975494" cy="707886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consecutive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B7EA155-EE19-F227-CE3F-AE911C7EB8AE}"/>
              </a:ext>
            </a:extLst>
          </p:cNvPr>
          <p:cNvSpPr/>
          <p:nvPr/>
        </p:nvSpPr>
        <p:spPr>
          <a:xfrm>
            <a:off x="3402352" y="1413957"/>
            <a:ext cx="4545519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unbroken series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46A1743-0323-16A6-EB0F-E5525EFFE26D}"/>
              </a:ext>
            </a:extLst>
          </p:cNvPr>
          <p:cNvSpPr/>
          <p:nvPr/>
        </p:nvSpPr>
        <p:spPr>
          <a:xfrm>
            <a:off x="896539" y="2439767"/>
            <a:ext cx="2036135" cy="707886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aspects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7DD1898-E9B2-DAFC-D0EF-67083CDD0093}"/>
              </a:ext>
            </a:extLst>
          </p:cNvPr>
          <p:cNvSpPr/>
          <p:nvPr/>
        </p:nvSpPr>
        <p:spPr>
          <a:xfrm>
            <a:off x="3087334" y="2471031"/>
            <a:ext cx="3132492" cy="67135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features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Jeddah Central Project Set to Be Prominent Development Project in Kingdom's  Vision 2030">
            <a:extLst>
              <a:ext uri="{FF2B5EF4-FFF2-40B4-BE49-F238E27FC236}">
                <a16:creationId xmlns:a16="http://schemas.microsoft.com/office/drawing/2014/main" id="{D8CFF8FC-97DF-85A9-836C-7DBC25BE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1230598"/>
            <a:ext cx="3705225" cy="207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B3E873B-7B98-F870-9B9B-C8EE3E507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2" t="39584" r="33516" b="37777"/>
          <a:stretch/>
        </p:blipFill>
        <p:spPr>
          <a:xfrm>
            <a:off x="295274" y="4082818"/>
            <a:ext cx="9477078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BF60E41-9589-FE34-782B-E65CBAD81649}"/>
              </a:ext>
            </a:extLst>
          </p:cNvPr>
          <p:cNvSpPr/>
          <p:nvPr/>
        </p:nvSpPr>
        <p:spPr>
          <a:xfrm>
            <a:off x="1914606" y="4362451"/>
            <a:ext cx="1104900" cy="266699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 descr="How to Structure a Paragraph - TED IELTS">
            <a:extLst>
              <a:ext uri="{FF2B5EF4-FFF2-40B4-BE49-F238E27FC236}">
                <a16:creationId xmlns:a16="http://schemas.microsoft.com/office/drawing/2014/main" id="{B6353715-C432-8620-803B-322A1CE4D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22339" y="293603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37D05FD-CD1C-67A2-6961-9CA02939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39" y="390525"/>
            <a:ext cx="828676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A7F62F4-24D4-7EE3-010B-8707A64FB6BA}"/>
              </a:ext>
            </a:extLst>
          </p:cNvPr>
          <p:cNvSpPr/>
          <p:nvPr/>
        </p:nvSpPr>
        <p:spPr>
          <a:xfrm>
            <a:off x="4160938" y="468120"/>
            <a:ext cx="8172599" cy="646331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Destination for Students</a:t>
            </a:r>
            <a:r>
              <a:rPr kumimoji="0" lang="en-US" sz="3600" b="1" i="0" u="none" strike="noStrike" kern="0" cap="none" spc="0" normalizeH="0" noProof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 &amp; Pilgrims</a:t>
            </a:r>
            <a:endParaRPr kumimoji="0" lang="ar-SA" sz="36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A9688F4-6366-9FD3-5204-A161632335DC}"/>
              </a:ext>
            </a:extLst>
          </p:cNvPr>
          <p:cNvSpPr/>
          <p:nvPr/>
        </p:nvSpPr>
        <p:spPr>
          <a:xfrm>
            <a:off x="971880" y="1513119"/>
            <a:ext cx="1885453" cy="707886"/>
          </a:xfrm>
          <a:prstGeom prst="rect">
            <a:avLst/>
          </a:prstGeom>
          <a:solidFill>
            <a:srgbClr val="FF66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leading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B1F8EE3-F505-3C42-7510-FFC4BF5E11DF}"/>
              </a:ext>
            </a:extLst>
          </p:cNvPr>
          <p:cNvSpPr/>
          <p:nvPr/>
        </p:nvSpPr>
        <p:spPr>
          <a:xfrm>
            <a:off x="2964203" y="1451563"/>
            <a:ext cx="2693648" cy="83099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popular</a:t>
            </a:r>
            <a:endParaRPr lang="ar-SA" sz="2800" b="1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First batch of Hajj pilgrims arrive in Saudi Arabia | Arab News">
            <a:extLst>
              <a:ext uri="{FF2B5EF4-FFF2-40B4-BE49-F238E27FC236}">
                <a16:creationId xmlns:a16="http://schemas.microsoft.com/office/drawing/2014/main" id="{611F7B02-CB33-A999-1852-7A0B35C2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76" y="1328711"/>
            <a:ext cx="3500845" cy="236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ommunity of Leaders and Learners - Thamer International Schools">
            <a:extLst>
              <a:ext uri="{FF2B5EF4-FFF2-40B4-BE49-F238E27FC236}">
                <a16:creationId xmlns:a16="http://schemas.microsoft.com/office/drawing/2014/main" id="{EF6A5838-2274-7AD0-1A94-8515F3BD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87" y="2162486"/>
            <a:ext cx="2741650" cy="181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069112F-CE25-8A3D-1AF0-31B5BD136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40417" r="33906" b="26389"/>
          <a:stretch/>
        </p:blipFill>
        <p:spPr>
          <a:xfrm>
            <a:off x="197847" y="3534896"/>
            <a:ext cx="7793628" cy="307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ow to Structure a Paragraph - TED IELTS">
            <a:extLst>
              <a:ext uri="{FF2B5EF4-FFF2-40B4-BE49-F238E27FC236}">
                <a16:creationId xmlns:a16="http://schemas.microsoft.com/office/drawing/2014/main" id="{7CB87BD6-293A-9842-855A-26B6F8B1B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58750" r="2812" b="17500"/>
          <a:stretch/>
        </p:blipFill>
        <p:spPr bwMode="auto">
          <a:xfrm>
            <a:off x="159248" y="249378"/>
            <a:ext cx="3352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FF91E22-C319-E2B8-9A86-A0DC9AFD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89" y="406194"/>
            <a:ext cx="858044" cy="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C1631F7-BBEC-6C8B-60DA-0C01423AEFCD}"/>
              </a:ext>
            </a:extLst>
          </p:cNvPr>
          <p:cNvSpPr/>
          <p:nvPr/>
        </p:nvSpPr>
        <p:spPr>
          <a:xfrm>
            <a:off x="4577841" y="481273"/>
            <a:ext cx="4817344" cy="707886"/>
          </a:xfrm>
          <a:prstGeom prst="rect">
            <a:avLst/>
          </a:prstGeom>
          <a:solidFill>
            <a:srgbClr val="FFD5D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  <a:solidFill>
                  <a:srgbClr val="99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Jeddah Landmarks</a:t>
            </a:r>
            <a:endParaRPr kumimoji="0" lang="ar-SA" sz="4000" b="1" i="0" u="none" strike="noStrike" kern="0" cap="none" spc="0" normalizeH="0" baseline="0" noProof="0" dirty="0">
              <a:ln w="0"/>
              <a:solidFill>
                <a:srgbClr val="99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AAA520B-E750-1001-B3F6-EF0FFF59A876}"/>
              </a:ext>
            </a:extLst>
          </p:cNvPr>
          <p:cNvGrpSpPr/>
          <p:nvPr/>
        </p:nvGrpSpPr>
        <p:grpSpPr>
          <a:xfrm>
            <a:off x="8211257" y="1500669"/>
            <a:ext cx="3677032" cy="5072836"/>
            <a:chOff x="8320441" y="1596278"/>
            <a:chExt cx="3677032" cy="5072836"/>
          </a:xfrm>
        </p:grpSpPr>
        <p:pic>
          <p:nvPicPr>
            <p:cNvPr id="3074" name="Picture 2" descr="King Fahd's Fountain - Wikipedia">
              <a:extLst>
                <a:ext uri="{FF2B5EF4-FFF2-40B4-BE49-F238E27FC236}">
                  <a16:creationId xmlns:a16="http://schemas.microsoft.com/office/drawing/2014/main" id="{9B2DF3C7-A4DF-B455-6F89-9BCB0778F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25" y="1596278"/>
              <a:ext cx="3458664" cy="50240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D38C418-D794-1578-B5E4-443308577EFA}"/>
                </a:ext>
              </a:extLst>
            </p:cNvPr>
            <p:cNvSpPr/>
            <p:nvPr/>
          </p:nvSpPr>
          <p:spPr>
            <a:xfrm>
              <a:off x="8320441" y="6084339"/>
              <a:ext cx="3677032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0"/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King Fahd’s Fountain</a:t>
              </a:r>
              <a:endParaRPr lang="ar-SA" sz="3200" b="1" cap="none" spc="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109F8F7-2D73-5B15-8CBB-BFEB5AEA74C2}"/>
              </a:ext>
            </a:extLst>
          </p:cNvPr>
          <p:cNvGrpSpPr/>
          <p:nvPr/>
        </p:nvGrpSpPr>
        <p:grpSpPr>
          <a:xfrm>
            <a:off x="8320442" y="1472575"/>
            <a:ext cx="3458664" cy="5024017"/>
            <a:chOff x="8320442" y="1472575"/>
            <a:chExt cx="3458664" cy="5024017"/>
          </a:xfrm>
        </p:grpSpPr>
        <p:pic>
          <p:nvPicPr>
            <p:cNvPr id="3076" name="Picture 4" descr="البنك الأهلي - جدة — Saudi Architecture">
              <a:extLst>
                <a:ext uri="{FF2B5EF4-FFF2-40B4-BE49-F238E27FC236}">
                  <a16:creationId xmlns:a16="http://schemas.microsoft.com/office/drawing/2014/main" id="{85D271D7-2705-92ED-5A44-A3C2D6EF1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442" y="1472575"/>
              <a:ext cx="3458664" cy="50240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4AD814E1-820A-CE4B-2ABB-F8A2B64ACF24}"/>
                </a:ext>
              </a:extLst>
            </p:cNvPr>
            <p:cNvSpPr/>
            <p:nvPr/>
          </p:nvSpPr>
          <p:spPr>
            <a:xfrm>
              <a:off x="9029012" y="5806779"/>
              <a:ext cx="2041521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0"/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NCB Tower</a:t>
              </a:r>
              <a:endParaRPr lang="ar-SA" sz="3200" b="1" cap="none" spc="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1532C60-E79D-0DDF-14CB-C7C67E3E8857}"/>
              </a:ext>
            </a:extLst>
          </p:cNvPr>
          <p:cNvGrpSpPr/>
          <p:nvPr/>
        </p:nvGrpSpPr>
        <p:grpSpPr>
          <a:xfrm>
            <a:off x="8279554" y="1377467"/>
            <a:ext cx="3499551" cy="5014087"/>
            <a:chOff x="8279554" y="1377467"/>
            <a:chExt cx="3499551" cy="5014087"/>
          </a:xfrm>
        </p:grpSpPr>
        <p:pic>
          <p:nvPicPr>
            <p:cNvPr id="3078" name="Picture 6" descr="Islamic Development Bank (IDB) | Jeddah">
              <a:extLst>
                <a:ext uri="{FF2B5EF4-FFF2-40B4-BE49-F238E27FC236}">
                  <a16:creationId xmlns:a16="http://schemas.microsoft.com/office/drawing/2014/main" id="{C6ED1505-A2CA-0937-92B1-32A5B227F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554" y="1377467"/>
              <a:ext cx="3499551" cy="5014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D3F51EFB-F150-76A3-B5CE-FCCF37E3351E}"/>
                </a:ext>
              </a:extLst>
            </p:cNvPr>
            <p:cNvSpPr/>
            <p:nvPr/>
          </p:nvSpPr>
          <p:spPr>
            <a:xfrm>
              <a:off x="9241208" y="5778265"/>
              <a:ext cx="1919693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0"/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IDB Tower</a:t>
              </a:r>
              <a:endParaRPr lang="ar-SA" sz="3200" b="1" cap="none" spc="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A590250-12F4-A270-C4D7-EA9843EEF477}"/>
              </a:ext>
            </a:extLst>
          </p:cNvPr>
          <p:cNvGrpSpPr/>
          <p:nvPr/>
        </p:nvGrpSpPr>
        <p:grpSpPr>
          <a:xfrm>
            <a:off x="8254852" y="1328648"/>
            <a:ext cx="3548953" cy="5048079"/>
            <a:chOff x="8254852" y="1386515"/>
            <a:chExt cx="3548953" cy="4783898"/>
          </a:xfrm>
        </p:grpSpPr>
        <p:pic>
          <p:nvPicPr>
            <p:cNvPr id="3082" name="Picture 10" descr="Jeddah court revokes fines worth SR6.3 million slapped on Saudi  businesswoman for municipal violations - Saudi Gazette">
              <a:extLst>
                <a:ext uri="{FF2B5EF4-FFF2-40B4-BE49-F238E27FC236}">
                  <a16:creationId xmlns:a16="http://schemas.microsoft.com/office/drawing/2014/main" id="{9B06BCBD-1FA7-FFB4-DBFF-B2FD2DB0A6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8"/>
            <a:stretch/>
          </p:blipFill>
          <p:spPr bwMode="auto">
            <a:xfrm>
              <a:off x="8254852" y="1386515"/>
              <a:ext cx="3548953" cy="4084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41A8D2AB-48FA-2DDB-C52F-AFAE6DBDEE4E}"/>
                </a:ext>
              </a:extLst>
            </p:cNvPr>
            <p:cNvSpPr/>
            <p:nvPr/>
          </p:nvSpPr>
          <p:spPr>
            <a:xfrm>
              <a:off x="8337687" y="5585638"/>
              <a:ext cx="3453767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0"/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Municipality Tower</a:t>
              </a:r>
              <a:endParaRPr lang="ar-SA" sz="3200" b="1" cap="none" spc="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1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103</Words>
  <Application>Microsoft Office PowerPoint</Application>
  <PresentationFormat>شاشة عريضة</PresentationFormat>
  <Paragraphs>32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حسينون</dc:creator>
  <cp:lastModifiedBy>خلود حسينون</cp:lastModifiedBy>
  <cp:revision>20</cp:revision>
  <dcterms:created xsi:type="dcterms:W3CDTF">2023-11-21T17:35:20Z</dcterms:created>
  <dcterms:modified xsi:type="dcterms:W3CDTF">2023-12-09T16:01:08Z</dcterms:modified>
</cp:coreProperties>
</file>