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1" r:id="rId1"/>
  </p:sldMasterIdLst>
  <p:notesMasterIdLst>
    <p:notesMasterId r:id="rId14"/>
  </p:notesMasterIdLst>
  <p:sldIdLst>
    <p:sldId id="308" r:id="rId2"/>
    <p:sldId id="287" r:id="rId3"/>
    <p:sldId id="306" r:id="rId4"/>
    <p:sldId id="288" r:id="rId5"/>
    <p:sldId id="289" r:id="rId6"/>
    <p:sldId id="290" r:id="rId7"/>
    <p:sldId id="307" r:id="rId8"/>
    <p:sldId id="291" r:id="rId9"/>
    <p:sldId id="285" r:id="rId10"/>
    <p:sldId id="286" r:id="rId11"/>
    <p:sldId id="305" r:id="rId12"/>
    <p:sldId id="296" r:id="rId13"/>
  </p:sldIdLst>
  <p:sldSz cx="9144000" cy="6858000" type="screen4x3"/>
  <p:notesSz cx="6858000" cy="9144000"/>
  <p:defaultTextStyle>
    <a:defPPr>
      <a:defRPr lang="en-US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66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599" autoAdjust="0"/>
  </p:normalViewPr>
  <p:slideViewPr>
    <p:cSldViewPr>
      <p:cViewPr varScale="1">
        <p:scale>
          <a:sx n="74" d="100"/>
          <a:sy n="74" d="100"/>
        </p:scale>
        <p:origin x="129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6E8C711-E7C6-44E4-B321-1C44B0A61579}" type="datetimeFigureOut">
              <a:rPr lang="en-US"/>
              <a:pPr>
                <a:defRPr/>
              </a:pPr>
              <a:t>12/25/2022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A8214F2-0DBF-4197-8B1B-067F48866B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3812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7170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3287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1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84835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5347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9525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43532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5259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12/25/2022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951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12/25/2022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16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12/25/2022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5138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rtl="0"/>
            <a:fld id="{00000000-1234-1234-1234-123412341234}" type="slidenum">
              <a:rPr lang="en-GB" smtClean="0"/>
              <a:pPr algn="r" rtl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010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12/25/2022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041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12/25/2022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533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12/25/2022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40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12/25/2022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269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12/25/2022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528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12/25/2022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704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12/25/2022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8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12/25/2022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875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12/25/2022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351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>
    <p:strips/>
    <p:sndAc>
      <p:stSnd>
        <p:snd r:embed="rId14" name="cashreg.wav"/>
      </p:stSnd>
    </p:sndAc>
  </p:transition>
  <p:timing>
    <p:tnLst>
      <p:par>
        <p:cTn id="1" dur="indefinite" restart="never" nodeType="tmRoot"/>
      </p:par>
    </p:tnLst>
  </p:timing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18" Type="http://schemas.openxmlformats.org/officeDocument/2006/relationships/hyperlink" Target="https://www.liveworksheets.com/cr2107571vx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25.jpe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1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18" Type="http://schemas.openxmlformats.org/officeDocument/2006/relationships/image" Target="../media/image18.jpe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1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1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18" Type="http://schemas.openxmlformats.org/officeDocument/2006/relationships/image" Target="../media/image21.jpe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27296"/>
            <a:ext cx="9296400" cy="6961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72664"/>
            <a:ext cx="8839200" cy="5312672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609600" y="2286000"/>
            <a:ext cx="3810000" cy="990600"/>
          </a:xfrm>
          <a:prstGeom prst="rect">
            <a:avLst/>
          </a:prstGeom>
          <a:noFill/>
          <a:ln w="920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80601048"/>
      </p:ext>
    </p:extLst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6619875" cy="613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225251"/>
            <a:ext cx="3991502" cy="4874628"/>
          </a:xfrm>
          <a:prstGeom prst="rect">
            <a:avLst/>
          </a:prstGeom>
        </p:spPr>
      </p:pic>
    </p:spTree>
  </p:cSld>
  <p:clrMapOvr>
    <a:masterClrMapping/>
  </p:clrMapOvr>
  <p:transition>
    <p:strips/>
    <p:sndAc>
      <p:stSnd>
        <p:snd r:embed="rId2" name="cashreg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357451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955" y="671776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88" y="1968747"/>
            <a:ext cx="4498750" cy="4874628"/>
          </a:xfrm>
          <a:prstGeom prst="rect">
            <a:avLst/>
          </a:prstGeom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7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مستطيل 1"/>
          <p:cNvSpPr/>
          <p:nvPr/>
        </p:nvSpPr>
        <p:spPr>
          <a:xfrm>
            <a:off x="5709884" y="1097423"/>
            <a:ext cx="13179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نشاط</a:t>
            </a:r>
            <a:endParaRPr lang="ar-S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مستطيل 3">
            <a:hlinkClick r:id="rId18"/>
          </p:cNvPr>
          <p:cNvSpPr/>
          <p:nvPr/>
        </p:nvSpPr>
        <p:spPr>
          <a:xfrm>
            <a:off x="1257464" y="3784857"/>
            <a:ext cx="51557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/>
              <a:t>https://www.liveworksheets.com/cr2107571vx</a:t>
            </a:r>
          </a:p>
        </p:txBody>
      </p:sp>
      <p:pic>
        <p:nvPicPr>
          <p:cNvPr id="1026" name="Picture 2" descr="Liveworksheets – Download Liveworksheets – CHK.com – CryptoHubK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327" y="1366911"/>
            <a:ext cx="3824380" cy="1999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84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230" y="563446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6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88" y="1968747"/>
            <a:ext cx="4498750" cy="4874628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2002529" y="1392503"/>
            <a:ext cx="3855543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الواجب 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ar-SA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فقرة 5 +</a:t>
            </a:r>
          </a:p>
          <a:p>
            <a:pPr algn="ctr"/>
            <a:r>
              <a:rPr lang="ar-SA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النشاط المنزلي </a:t>
            </a:r>
          </a:p>
          <a:p>
            <a:pPr algn="ctr"/>
            <a:endParaRPr lang="ar-SA" sz="5400" b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endParaRPr lang="ar-S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964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6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152464" y="921338"/>
            <a:ext cx="4631323" cy="322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88" y="1968747"/>
            <a:ext cx="4498750" cy="487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84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6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88" y="1968747"/>
            <a:ext cx="4498750" cy="4874628"/>
          </a:xfrm>
          <a:prstGeom prst="rect">
            <a:avLst/>
          </a:prstGeom>
        </p:spPr>
      </p:pic>
      <p:pic>
        <p:nvPicPr>
          <p:cNvPr id="21" name="Picture 4" descr="اللهم احفظ بلاد الحرمين من عبث العابثين وكيد الظالمين | vip2099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780" y="965505"/>
            <a:ext cx="4940019" cy="322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12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6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" descr="أذكارك in 2020 | Birthday cake, Birthday, Desserts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941810" y="1036542"/>
            <a:ext cx="4611390" cy="3149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88" y="1968747"/>
            <a:ext cx="4498750" cy="487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39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600200" y="912040"/>
            <a:ext cx="5378655" cy="3871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88" y="1968747"/>
            <a:ext cx="4498750" cy="4874628"/>
          </a:xfrm>
          <a:prstGeom prst="rect">
            <a:avLst/>
          </a:prstGeom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8">
            <a:alphaModFix/>
          </a:blip>
          <a:srcRect l="49052"/>
          <a:stretch/>
        </p:blipFill>
        <p:spPr>
          <a:xfrm>
            <a:off x="965813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559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88" y="1968747"/>
            <a:ext cx="4498750" cy="4874628"/>
          </a:xfrm>
          <a:prstGeom prst="rect">
            <a:avLst/>
          </a:prstGeom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7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صورة 20" descr="Image_011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592425" y="1045796"/>
            <a:ext cx="5258352" cy="3229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0782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مستطيل 9"/>
          <p:cNvSpPr/>
          <p:nvPr/>
        </p:nvSpPr>
        <p:spPr>
          <a:xfrm>
            <a:off x="1811280" y="132124"/>
            <a:ext cx="5309466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SA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نشاهد هذا المقطع</a:t>
            </a:r>
          </a:p>
          <a:p>
            <a:pPr algn="ctr">
              <a:defRPr/>
            </a:pPr>
            <a:r>
              <a:rPr lang="ar-SA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لنتعرف على درسنا لهذا اليوم </a:t>
            </a:r>
            <a:endParaRPr lang="ar-SA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1585414"/>
            <a:ext cx="7095775" cy="436575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353676" y="6170489"/>
            <a:ext cx="48862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err="1">
                <a:highlight>
                  <a:srgbClr val="FFFF00"/>
                </a:highlight>
                <a:cs typeface="Akhbar MT" pitchFamily="2" charset="-78"/>
              </a:rPr>
              <a:t>كم</a:t>
            </a:r>
            <a:r>
              <a:rPr lang="en-US" sz="2800" b="1" dirty="0">
                <a:highlight>
                  <a:srgbClr val="FFFF00"/>
                </a:highlight>
                <a:cs typeface="Akhbar MT" pitchFamily="2" charset="-78"/>
              </a:rPr>
              <a:t> </a:t>
            </a:r>
            <a:r>
              <a:rPr lang="en-US" sz="2800" b="1" dirty="0" err="1">
                <a:highlight>
                  <a:srgbClr val="FFFF00"/>
                </a:highlight>
                <a:cs typeface="Akhbar MT" pitchFamily="2" charset="-78"/>
              </a:rPr>
              <a:t>عدد</a:t>
            </a:r>
            <a:r>
              <a:rPr lang="en-US" sz="2800" b="1" dirty="0">
                <a:highlight>
                  <a:srgbClr val="FFFF00"/>
                </a:highlight>
                <a:cs typeface="Akhbar MT" pitchFamily="2" charset="-78"/>
              </a:rPr>
              <a:t> </a:t>
            </a:r>
            <a:r>
              <a:rPr lang="en-US" sz="2800" b="1" dirty="0" err="1">
                <a:highlight>
                  <a:srgbClr val="FFFF00"/>
                </a:highlight>
                <a:cs typeface="Akhbar MT" pitchFamily="2" charset="-78"/>
              </a:rPr>
              <a:t>العصافير</a:t>
            </a:r>
            <a:r>
              <a:rPr lang="en-US" sz="2800" b="1" dirty="0">
                <a:highlight>
                  <a:srgbClr val="FFFF00"/>
                </a:highlight>
                <a:cs typeface="Akhbar MT" pitchFamily="2" charset="-78"/>
              </a:rPr>
              <a:t> </a:t>
            </a:r>
            <a:r>
              <a:rPr lang="en-US" sz="2800" b="1" dirty="0" err="1">
                <a:highlight>
                  <a:srgbClr val="FFFF00"/>
                </a:highlight>
                <a:cs typeface="Akhbar MT" pitchFamily="2" charset="-78"/>
              </a:rPr>
              <a:t>الصغيرة</a:t>
            </a:r>
            <a:r>
              <a:rPr lang="en-US" sz="2800" b="1" dirty="0">
                <a:highlight>
                  <a:srgbClr val="FFFF00"/>
                </a:highlight>
                <a:cs typeface="Akhbar MT" pitchFamily="2" charset="-78"/>
              </a:rPr>
              <a:t> </a:t>
            </a:r>
            <a:r>
              <a:rPr lang="en-US" sz="2800" b="1" dirty="0" err="1">
                <a:highlight>
                  <a:srgbClr val="FFFF00"/>
                </a:highlight>
                <a:cs typeface="Akhbar MT" pitchFamily="2" charset="-78"/>
              </a:rPr>
              <a:t>مع</a:t>
            </a:r>
            <a:r>
              <a:rPr lang="en-US" sz="2800" b="1" dirty="0">
                <a:highlight>
                  <a:srgbClr val="FFFF00"/>
                </a:highlight>
                <a:cs typeface="Akhbar MT" pitchFamily="2" charset="-78"/>
              </a:rPr>
              <a:t> </a:t>
            </a:r>
            <a:r>
              <a:rPr lang="en-US" sz="2800" b="1" dirty="0" err="1" smtClean="0">
                <a:highlight>
                  <a:srgbClr val="FFFF00"/>
                </a:highlight>
                <a:cs typeface="Akhbar MT" pitchFamily="2" charset="-78"/>
              </a:rPr>
              <a:t>ال</a:t>
            </a:r>
            <a:r>
              <a:rPr lang="ar-SA" sz="2800" b="1" dirty="0" smtClean="0">
                <a:highlight>
                  <a:srgbClr val="FFFF00"/>
                </a:highlight>
                <a:cs typeface="Akhbar MT" pitchFamily="2" charset="-78"/>
              </a:rPr>
              <a:t>أ</a:t>
            </a:r>
            <a:r>
              <a:rPr lang="en-US" sz="2800" b="1" dirty="0" smtClean="0">
                <a:highlight>
                  <a:srgbClr val="FFFF00"/>
                </a:highlight>
                <a:cs typeface="Akhbar MT" pitchFamily="2" charset="-78"/>
              </a:rPr>
              <a:t>م </a:t>
            </a:r>
            <a:r>
              <a:rPr lang="ar-SA" sz="2800" b="1" dirty="0" err="1" smtClean="0">
                <a:highlight>
                  <a:srgbClr val="FFFF00"/>
                </a:highlight>
                <a:cs typeface="Akhbar MT" pitchFamily="2" charset="-78"/>
              </a:rPr>
              <a:t>ياجميلاتي</a:t>
            </a:r>
            <a:r>
              <a:rPr lang="ar-SA" sz="2800" b="1" dirty="0" smtClean="0">
                <a:highlight>
                  <a:srgbClr val="FFFF00"/>
                </a:highlight>
                <a:cs typeface="Akhbar MT" pitchFamily="2" charset="-78"/>
              </a:rPr>
              <a:t> ؟ </a:t>
            </a:r>
            <a:endParaRPr lang="en-US" sz="2800" b="1" dirty="0">
              <a:highlight>
                <a:srgbClr val="FFFF00"/>
              </a:highlight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7046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6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225251"/>
            <a:ext cx="3991502" cy="4874628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2768521" y="680034"/>
            <a:ext cx="4866784" cy="356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اليوم : الأحد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التاريخ : 1 / 6 / 1444 هـ</a:t>
            </a:r>
            <a:endParaRPr lang="ar-SA" sz="2400" b="1" cap="all" dirty="0">
              <a:ln w="0"/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المادة</a:t>
            </a:r>
            <a:r>
              <a:rPr lang="ar-SA" sz="2400" b="1" cap="all" dirty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 : </a:t>
            </a:r>
            <a:r>
              <a:rPr lang="ar-SA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رياضيات </a:t>
            </a:r>
            <a:endParaRPr lang="ar-SA" sz="2400" b="1" cap="all" dirty="0">
              <a:ln w="0"/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الفصل </a:t>
            </a:r>
            <a:r>
              <a:rPr lang="ar-SA" sz="2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السادس</a:t>
            </a:r>
            <a:r>
              <a:rPr lang="ar-SA" sz="2400" b="1" cap="all" dirty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: الجمع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>
                <a:ln w="0"/>
                <a:solidFill>
                  <a:srgbClr val="F3219E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موضوع الدرس </a:t>
            </a:r>
            <a:r>
              <a:rPr lang="ar-SA" sz="2400" b="1" cap="all" dirty="0" smtClean="0">
                <a:ln w="0"/>
                <a:solidFill>
                  <a:srgbClr val="F3219E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:قصص الجمع 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endParaRPr lang="ar-SA" sz="2400" b="1" cap="all" dirty="0">
              <a:ln w="0"/>
              <a:solidFill>
                <a:srgbClr val="F3219E"/>
              </a:solidFill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 smtClean="0">
                <a:ln w="0"/>
                <a:solidFill>
                  <a:srgbClr val="008E4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فكرة </a:t>
            </a:r>
            <a:r>
              <a:rPr lang="ar-SA" sz="2400" b="1" cap="all" dirty="0">
                <a:ln w="0"/>
                <a:solidFill>
                  <a:srgbClr val="008E4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الدرس والهدف </a:t>
            </a:r>
            <a:r>
              <a:rPr lang="ar-SA" sz="2400" b="1" cap="all" dirty="0" smtClean="0">
                <a:ln w="0"/>
                <a:solidFill>
                  <a:srgbClr val="008E4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منه</a:t>
            </a:r>
            <a:endParaRPr lang="ar-SA" sz="2400" b="1" cap="all" dirty="0">
              <a:ln w="0"/>
              <a:solidFill>
                <a:srgbClr val="008E40"/>
              </a:solidFill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استعمال قطع العد لتوضيح قصص الجمع  </a:t>
            </a:r>
            <a:endParaRPr lang="ar-SA" sz="2400" b="1" cap="all" dirty="0">
              <a:ln w="0"/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1352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"/>
            <a:ext cx="6674294" cy="652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225251"/>
            <a:ext cx="3991502" cy="4874628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5FF6250A-09CB-4C99-8A7B-F818EEB58AA2}"/>
              </a:ext>
            </a:extLst>
          </p:cNvPr>
          <p:cNvSpPr txBox="1"/>
          <p:nvPr/>
        </p:nvSpPr>
        <p:spPr>
          <a:xfrm>
            <a:off x="7127567" y="655591"/>
            <a:ext cx="1961706" cy="156966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err="1" smtClean="0">
                <a:solidFill>
                  <a:schemeClr val="accent5"/>
                </a:solidFill>
                <a:cs typeface="+mj-cs"/>
              </a:rPr>
              <a:t>استراتيجية</a:t>
            </a:r>
            <a:r>
              <a:rPr lang="en-US" sz="2400" b="1" dirty="0" smtClean="0">
                <a:solidFill>
                  <a:schemeClr val="accent5"/>
                </a:solidFill>
                <a:cs typeface="+mj-cs"/>
              </a:rPr>
              <a:t> </a:t>
            </a:r>
            <a:r>
              <a:rPr lang="ar-SA" sz="2400" b="1" dirty="0" smtClean="0">
                <a:solidFill>
                  <a:schemeClr val="accent5"/>
                </a:solidFill>
                <a:cs typeface="+mj-cs"/>
              </a:rPr>
              <a:t>تكوين</a:t>
            </a:r>
            <a:r>
              <a:rPr lang="en-US" sz="2400" b="1" dirty="0" smtClean="0">
                <a:solidFill>
                  <a:schemeClr val="accent5"/>
                </a:solidFill>
                <a:cs typeface="+mj-cs"/>
              </a:rPr>
              <a:t> </a:t>
            </a:r>
            <a:r>
              <a:rPr lang="en-US" sz="2400" b="1" dirty="0" err="1" smtClean="0">
                <a:solidFill>
                  <a:schemeClr val="accent5"/>
                </a:solidFill>
                <a:cs typeface="+mj-cs"/>
              </a:rPr>
              <a:t>قصة</a:t>
            </a:r>
            <a:r>
              <a:rPr lang="en-US" sz="2400" b="1" dirty="0" smtClean="0">
                <a:solidFill>
                  <a:schemeClr val="accent5"/>
                </a:solidFill>
                <a:cs typeface="+mj-cs"/>
              </a:rPr>
              <a:t> </a:t>
            </a:r>
          </a:p>
          <a:p>
            <a:pPr algn="ctr"/>
            <a:r>
              <a:rPr lang="en-US" sz="2400" b="1" dirty="0" err="1" smtClean="0">
                <a:solidFill>
                  <a:schemeClr val="accent5"/>
                </a:solidFill>
                <a:cs typeface="+mj-cs"/>
              </a:rPr>
              <a:t>فكري</a:t>
            </a:r>
            <a:r>
              <a:rPr lang="en-US" sz="2400" b="1" dirty="0" smtClean="0">
                <a:solidFill>
                  <a:schemeClr val="accent5"/>
                </a:solidFill>
                <a:cs typeface="+mj-cs"/>
              </a:rPr>
              <a:t> </a:t>
            </a:r>
            <a:r>
              <a:rPr lang="en-US" sz="2400" b="1" dirty="0" err="1" smtClean="0">
                <a:solidFill>
                  <a:schemeClr val="accent5"/>
                </a:solidFill>
                <a:cs typeface="+mj-cs"/>
              </a:rPr>
              <a:t>قبل</a:t>
            </a:r>
            <a:r>
              <a:rPr lang="ar-SA" sz="2400" b="1" dirty="0" smtClean="0">
                <a:solidFill>
                  <a:schemeClr val="accent5"/>
                </a:solidFill>
                <a:cs typeface="+mj-cs"/>
              </a:rPr>
              <a:t> أن تجيبي</a:t>
            </a:r>
            <a:endParaRPr lang="en-US" sz="2400" dirty="0">
              <a:solidFill>
                <a:schemeClr val="accent5"/>
              </a:solidFill>
              <a:cs typeface="+mj-cs"/>
            </a:endParaRPr>
          </a:p>
        </p:txBody>
      </p:sp>
    </p:spTree>
  </p:cSld>
  <p:clrMapOvr>
    <a:masterClrMapping/>
  </p:clrMapOvr>
  <p:transition>
    <p:strips/>
    <p:sndAc>
      <p:stSnd>
        <p:snd r:embed="rId2" name="cashreg.wav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979</TotalTime>
  <Words>63</Words>
  <Application>Microsoft Office PowerPoint</Application>
  <PresentationFormat>عرض على الشاشة (4:3)</PresentationFormat>
  <Paragraphs>18</Paragraphs>
  <Slides>12</Slides>
  <Notes>8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12</vt:i4>
      </vt:variant>
    </vt:vector>
  </HeadingPairs>
  <TitlesOfParts>
    <vt:vector size="18" baseType="lpstr">
      <vt:lpstr>Akhbar MT</vt:lpstr>
      <vt:lpstr>Arial</vt:lpstr>
      <vt:lpstr>Calibri</vt:lpstr>
      <vt:lpstr>Calibri Light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رياضيات أولى ب - الفصل الرابع</dc:title>
  <dc:subject>تهيئة الفصل الرابع</dc:subject>
  <dc:creator>ا/بندر الحازمي</dc:creator>
  <cp:keywords>حقيبة إنجاز المعلم والمعلمة</cp:keywords>
  <cp:lastModifiedBy>HP</cp:lastModifiedBy>
  <cp:revision>299</cp:revision>
  <dcterms:created xsi:type="dcterms:W3CDTF">2006-08-16T00:00:00Z</dcterms:created>
  <dcterms:modified xsi:type="dcterms:W3CDTF">2022-12-25T06:28:50Z</dcterms:modified>
</cp:coreProperties>
</file>