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260" r:id="rId10"/>
    <p:sldId id="261" r:id="rId11"/>
    <p:sldId id="601" r:id="rId12"/>
    <p:sldId id="605" r:id="rId13"/>
    <p:sldId id="596" r:id="rId14"/>
    <p:sldId id="599" r:id="rId15"/>
    <p:sldId id="60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BE2"/>
    <a:srgbClr val="508937"/>
    <a:srgbClr val="B09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3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5.xml"/><Relationship Id="rId7" Type="http://schemas.openxmlformats.org/officeDocument/2006/relationships/image" Target="../media/image5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jpe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9tqTM7bL4k?feature=oembed" TargetMode="External"/><Relationship Id="rId6" Type="http://schemas.openxmlformats.org/officeDocument/2006/relationships/image" Target="../media/image52.png"/><Relationship Id="rId5" Type="http://schemas.openxmlformats.org/officeDocument/2006/relationships/hyperlink" Target="https://wordwall.net/resource/39446772" TargetMode="Externa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slide" Target="slide5.xml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34.png"/><Relationship Id="rId5" Type="http://schemas.openxmlformats.org/officeDocument/2006/relationships/image" Target="../media/image5.jpe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5.jpe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5.xml"/><Relationship Id="rId11" Type="http://schemas.openxmlformats.org/officeDocument/2006/relationships/image" Target="../media/image34.png"/><Relationship Id="rId5" Type="http://schemas.openxmlformats.org/officeDocument/2006/relationships/image" Target="../media/image5.jpe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jpeg"/><Relationship Id="rId7" Type="http://schemas.openxmlformats.org/officeDocument/2006/relationships/image" Target="../media/image32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6.jpeg"/><Relationship Id="rId5" Type="http://schemas.openxmlformats.org/officeDocument/2006/relationships/image" Target="../media/image44.gif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116" y="3122269"/>
            <a:ext cx="5943600" cy="313537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4 listening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5 </a:t>
            </a:r>
            <a:r>
              <a:rPr lang="en-US" sz="4900" dirty="0">
                <a:latin typeface="Goudy Old Style" panose="02020502050305020303" pitchFamily="18" charset="0"/>
              </a:rPr>
              <a:t>pronunciation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6 conversation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7 about you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59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11857F8F-51A2-66D8-08DF-6E84E8E2C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50" y="1525665"/>
            <a:ext cx="6086255" cy="12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3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DD1D9B7-8CA5-EC2E-E853-B2F3C5D7377B}"/>
              </a:ext>
            </a:extLst>
          </p:cNvPr>
          <p:cNvSpPr txBox="1"/>
          <p:nvPr/>
        </p:nvSpPr>
        <p:spPr>
          <a:xfrm>
            <a:off x="4142015" y="60946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How do I get to your house from our school?</a:t>
            </a:r>
            <a:endParaRPr lang="ar-SA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C775898-3C23-A121-52FE-A20C6BADE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60" y="340663"/>
            <a:ext cx="7617198" cy="2477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FE4362A-EBE1-E940-573F-2A2702575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129" y="4170768"/>
            <a:ext cx="5755352" cy="178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AD1CBF4-F35F-27BD-941C-8D7C8C6A4F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07425" y="3040363"/>
            <a:ext cx="3202775" cy="907773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316F434-5AF7-F0BB-F036-E27BF63E67E7}"/>
              </a:ext>
            </a:extLst>
          </p:cNvPr>
          <p:cNvSpPr/>
          <p:nvPr/>
        </p:nvSpPr>
        <p:spPr>
          <a:xfrm>
            <a:off x="8400563" y="2595994"/>
            <a:ext cx="3571161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Ask &amp; Answer</a:t>
            </a:r>
            <a:endParaRPr lang="ar-SA" sz="3600" dirty="0">
              <a:latin typeface="Papyrus" panose="03070502060502030205" pitchFamily="66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E7467AB-901D-06DF-8C12-C46C00A1B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71" y="1344183"/>
            <a:ext cx="1557437" cy="127426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F87E60D-40D4-9464-E14A-8AD453CE26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98" y="4210599"/>
            <a:ext cx="1545893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4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35967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5" name="Picture 4" descr="Create Gamified Interactive Reviews with Wordwall | Profweb">
            <a:hlinkClick r:id="rId5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53" y="342052"/>
            <a:ext cx="3465261" cy="18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وسائط عبر الإنترنت 1" title="(هو الذي جعل لكم الأرض ذلولا فامشوا في مناكبها وكلوا من رزقه وإليه النشور)  الشيخ محمودالشحات أنور">
            <a:hlinkClick r:id="" action="ppaction://media"/>
            <a:extLst>
              <a:ext uri="{FF2B5EF4-FFF2-40B4-BE49-F238E27FC236}">
                <a16:creationId xmlns:a16="http://schemas.microsoft.com/office/drawing/2014/main" id="{0547AA56-E859-4E1E-80CE-89E839AAA5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523110" y="2007567"/>
            <a:ext cx="5938157" cy="445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6" y="1712432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245804" y="5348027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6637380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554867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 err="1"/>
              <a:t>Mmmmmmm</a:t>
            </a:r>
            <a:r>
              <a:rPr lang="en-US" sz="2400" b="1" dirty="0"/>
              <a:t> ………. </a:t>
            </a:r>
            <a:r>
              <a:rPr lang="en-US" sz="2400" b="1" dirty="0" err="1"/>
              <a:t>mmmmmmm</a:t>
            </a:r>
            <a:endParaRPr lang="en-US" sz="2400" b="1" dirty="0"/>
          </a:p>
          <a:p>
            <a:pPr algn="l" rtl="0"/>
            <a:r>
              <a:rPr lang="en-US" sz="2400" b="1" dirty="0"/>
              <a:t>(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sssss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1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C0CB33-45F4-435A-86EA-CD2E40EDBD78}"/>
              </a:ext>
            </a:extLst>
          </p:cNvPr>
          <p:cNvSpPr txBox="1"/>
          <p:nvPr/>
        </p:nvSpPr>
        <p:spPr>
          <a:xfrm>
            <a:off x="1457967" y="1899346"/>
            <a:ext cx="1920189" cy="695265"/>
          </a:xfrm>
          <a:prstGeom prst="horizontalScroll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block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5DBE91-9470-4F0A-45E5-F05A3D26716D}"/>
              </a:ext>
            </a:extLst>
          </p:cNvPr>
          <p:cNvSpPr txBox="1"/>
          <p:nvPr/>
        </p:nvSpPr>
        <p:spPr>
          <a:xfrm>
            <a:off x="2067709" y="2964223"/>
            <a:ext cx="1855405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subway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2878FA-A01D-B7C2-6C8A-EF1439EF594B}"/>
              </a:ext>
            </a:extLst>
          </p:cNvPr>
          <p:cNvSpPr txBox="1"/>
          <p:nvPr/>
        </p:nvSpPr>
        <p:spPr>
          <a:xfrm>
            <a:off x="1894113" y="5234543"/>
            <a:ext cx="1773419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get off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3C21EDD-5653-F801-564D-83C0DCDDD18E}"/>
              </a:ext>
            </a:extLst>
          </p:cNvPr>
          <p:cNvSpPr txBox="1"/>
          <p:nvPr/>
        </p:nvSpPr>
        <p:spPr>
          <a:xfrm>
            <a:off x="4979466" y="5303544"/>
            <a:ext cx="1718381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take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99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1692729" y="669321"/>
            <a:ext cx="1786592" cy="578882"/>
          </a:xfrm>
          <a:prstGeom prst="wedgeRoundRectCallout">
            <a:avLst>
              <a:gd name="adj1" fmla="val 68657"/>
              <a:gd name="adj2" fmla="val 4129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Bus stop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92AD06B-B750-BF80-AAB7-3D2EC5E0BB2A}"/>
              </a:ext>
            </a:extLst>
          </p:cNvPr>
          <p:cNvSpPr/>
          <p:nvPr/>
        </p:nvSpPr>
        <p:spPr>
          <a:xfrm>
            <a:off x="3923114" y="5277380"/>
            <a:ext cx="735441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endParaRPr lang="ar-SA" sz="6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pic>
        <p:nvPicPr>
          <p:cNvPr id="3" name="Picture 2" descr="Bitmoji Image">
            <a:extLst>
              <a:ext uri="{FF2B5EF4-FFF2-40B4-BE49-F238E27FC236}">
                <a16:creationId xmlns:a16="http://schemas.microsoft.com/office/drawing/2014/main" id="{9869CC7B-023D-C16C-E8C0-BC5432EA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808" y="4243500"/>
            <a:ext cx="1982087" cy="19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0A7B99-C51D-9C19-535E-91B9AEA16316}"/>
              </a:ext>
            </a:extLst>
          </p:cNvPr>
          <p:cNvSpPr txBox="1"/>
          <p:nvPr/>
        </p:nvSpPr>
        <p:spPr>
          <a:xfrm>
            <a:off x="1124637" y="3776754"/>
            <a:ext cx="1422746" cy="578882"/>
          </a:xfrm>
          <a:prstGeom prst="wedgeRoundRectCallout">
            <a:avLst>
              <a:gd name="adj1" fmla="val 78549"/>
              <a:gd name="adj2" fmla="val -3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miss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27AF96F-5E77-5002-1F98-CA6E2C492611}"/>
              </a:ext>
            </a:extLst>
          </p:cNvPr>
          <p:cNvSpPr/>
          <p:nvPr/>
        </p:nvSpPr>
        <p:spPr>
          <a:xfrm>
            <a:off x="2849789" y="3840008"/>
            <a:ext cx="128022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Not to see</a:t>
            </a:r>
            <a:endParaRPr lang="ar-SA" sz="20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1643736-DB1C-363C-789B-984DE98DEB1E}"/>
              </a:ext>
            </a:extLst>
          </p:cNvPr>
          <p:cNvSpPr txBox="1"/>
          <p:nvPr/>
        </p:nvSpPr>
        <p:spPr>
          <a:xfrm>
            <a:off x="973792" y="4494185"/>
            <a:ext cx="2259083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Over there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43349AB-F200-2A24-0441-0F55335D6AD0}"/>
              </a:ext>
            </a:extLst>
          </p:cNvPr>
          <p:cNvSpPr txBox="1"/>
          <p:nvPr/>
        </p:nvSpPr>
        <p:spPr>
          <a:xfrm>
            <a:off x="4544809" y="4563186"/>
            <a:ext cx="1718381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here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3BD3A13-50B8-7350-363B-C42D660DD1EB}"/>
              </a:ext>
            </a:extLst>
          </p:cNvPr>
          <p:cNvSpPr/>
          <p:nvPr/>
        </p:nvSpPr>
        <p:spPr>
          <a:xfrm>
            <a:off x="3488457" y="4537022"/>
            <a:ext cx="735441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endParaRPr lang="ar-SA" sz="6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pic>
        <p:nvPicPr>
          <p:cNvPr id="21" name="Picture 2" descr="Deluxe Subway Clipart Subway Clipart Clipground - Subway Clipart #313726 | Clip  art, Free clip art, New york subway">
            <a:extLst>
              <a:ext uri="{FF2B5EF4-FFF2-40B4-BE49-F238E27FC236}">
                <a16:creationId xmlns:a16="http://schemas.microsoft.com/office/drawing/2014/main" id="{5B5661CD-CBDC-F6A8-DE56-A5A04EDD9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7913" r="20047" b="8410"/>
          <a:stretch/>
        </p:blipFill>
        <p:spPr bwMode="auto">
          <a:xfrm>
            <a:off x="4770153" y="2709029"/>
            <a:ext cx="1683480" cy="133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or bus stop icon with waiting girl. Cartoon public transport station.  City or countryside transportation clipart with greenery, bench, roof,  timet Stock Vector Image &amp; Art - Alamy">
            <a:extLst>
              <a:ext uri="{FF2B5EF4-FFF2-40B4-BE49-F238E27FC236}">
                <a16:creationId xmlns:a16="http://schemas.microsoft.com/office/drawing/2014/main" id="{E91B3B56-D03D-3880-36C6-02BBC4DD7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8"/>
          <a:stretch/>
        </p:blipFill>
        <p:spPr bwMode="auto">
          <a:xfrm>
            <a:off x="3856177" y="712394"/>
            <a:ext cx="1718382" cy="110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215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 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grammar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563B8D9-B1E4-2633-5692-3444F18C9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766"/>
            <a:ext cx="12192000" cy="3113234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6957398" y="434724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p.215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53ACEDEB-230D-5737-2B77-CEAC44B4B67D}"/>
              </a:ext>
            </a:extLst>
          </p:cNvPr>
          <p:cNvSpPr/>
          <p:nvPr/>
        </p:nvSpPr>
        <p:spPr>
          <a:xfrm>
            <a:off x="4122899" y="1159448"/>
            <a:ext cx="102060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01E9019-3DCB-402C-3611-E510EFB0ACEB}"/>
              </a:ext>
            </a:extLst>
          </p:cNvPr>
          <p:cNvSpPr/>
          <p:nvPr/>
        </p:nvSpPr>
        <p:spPr>
          <a:xfrm>
            <a:off x="2914584" y="1790820"/>
            <a:ext cx="102060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F01F7FB-DB54-24CE-CDB5-82B55217758E}"/>
              </a:ext>
            </a:extLst>
          </p:cNvPr>
          <p:cNvSpPr/>
          <p:nvPr/>
        </p:nvSpPr>
        <p:spPr>
          <a:xfrm>
            <a:off x="3148626" y="2411306"/>
            <a:ext cx="102060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4EE4C3A-A28F-BAB4-6A53-FFF44D35A387}"/>
              </a:ext>
            </a:extLst>
          </p:cNvPr>
          <p:cNvSpPr/>
          <p:nvPr/>
        </p:nvSpPr>
        <p:spPr>
          <a:xfrm>
            <a:off x="8896283" y="1703420"/>
            <a:ext cx="102060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8CD91B4-2129-41B4-5F84-215948D3513C}"/>
              </a:ext>
            </a:extLst>
          </p:cNvPr>
          <p:cNvSpPr/>
          <p:nvPr/>
        </p:nvSpPr>
        <p:spPr>
          <a:xfrm>
            <a:off x="8898936" y="2411112"/>
            <a:ext cx="102060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40011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000" b="1" dirty="0"/>
              <a:t>write the names of the places after listening to their description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answer questions from the conversation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answer personal questions</a:t>
            </a:r>
            <a:endParaRPr lang="en-US" sz="44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455273" y="563221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take turns telling others how to get home</a:t>
            </a:r>
            <a:endParaRPr lang="en-US" sz="6000" b="1" dirty="0"/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E715CC2-D4DD-53DD-4585-089C3D51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5467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5E9A3DF-F51B-E342-3491-3C96FCAE6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926" y="96258"/>
            <a:ext cx="6523998" cy="652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69F70BD-6AD5-839B-FC3B-75390F2D75F4}"/>
              </a:ext>
            </a:extLst>
          </p:cNvPr>
          <p:cNvSpPr/>
          <p:nvPr/>
        </p:nvSpPr>
        <p:spPr>
          <a:xfrm>
            <a:off x="637807" y="1268280"/>
            <a:ext cx="2770057" cy="400110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Where is the school?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62B951F-A5EB-66A1-0E69-DF9DC585DF55}"/>
              </a:ext>
            </a:extLst>
          </p:cNvPr>
          <p:cNvSpPr txBox="1"/>
          <p:nvPr/>
        </p:nvSpPr>
        <p:spPr>
          <a:xfrm>
            <a:off x="1448340" y="5488717"/>
            <a:ext cx="1690370" cy="578882"/>
          </a:xfrm>
          <a:prstGeom prst="wedgeRoundRectCallout">
            <a:avLst>
              <a:gd name="adj1" fmla="val 67384"/>
              <a:gd name="adj2" fmla="val 21456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Turn left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960B40A-15B3-47DA-54AF-D7ADAC2593A0}"/>
              </a:ext>
            </a:extLst>
          </p:cNvPr>
          <p:cNvSpPr txBox="1"/>
          <p:nvPr/>
        </p:nvSpPr>
        <p:spPr>
          <a:xfrm>
            <a:off x="3870231" y="5649474"/>
            <a:ext cx="1690370" cy="578882"/>
          </a:xfrm>
          <a:prstGeom prst="wedgeRoundRectCallout">
            <a:avLst>
              <a:gd name="adj1" fmla="val -62981"/>
              <a:gd name="adj2" fmla="val -16808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..........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135682D-B88F-33CB-4F96-1C52FAB0BF7B}"/>
              </a:ext>
            </a:extLst>
          </p:cNvPr>
          <p:cNvSpPr/>
          <p:nvPr/>
        </p:nvSpPr>
        <p:spPr>
          <a:xfrm>
            <a:off x="3204548" y="5322741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14EC35B-A011-7E9D-A0B8-A177F75A4CF1}"/>
              </a:ext>
            </a:extLst>
          </p:cNvPr>
          <p:cNvSpPr txBox="1"/>
          <p:nvPr/>
        </p:nvSpPr>
        <p:spPr>
          <a:xfrm>
            <a:off x="3455699" y="4788411"/>
            <a:ext cx="1055529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A544B9A-EF32-A4AA-9C9E-E12A30BF86A3}"/>
              </a:ext>
            </a:extLst>
          </p:cNvPr>
          <p:cNvSpPr txBox="1"/>
          <p:nvPr/>
        </p:nvSpPr>
        <p:spPr>
          <a:xfrm>
            <a:off x="5721504" y="4873668"/>
            <a:ext cx="1117767" cy="578882"/>
          </a:xfrm>
          <a:prstGeom prst="wedgeRoundRectCallout">
            <a:avLst>
              <a:gd name="adj1" fmla="val 63048"/>
              <a:gd name="adj2" fmla="val 1831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D761254-DEFD-DD83-C4CA-F4558B389261}"/>
              </a:ext>
            </a:extLst>
          </p:cNvPr>
          <p:cNvSpPr txBox="1"/>
          <p:nvPr/>
        </p:nvSpPr>
        <p:spPr>
          <a:xfrm>
            <a:off x="1550993" y="4530577"/>
            <a:ext cx="943686" cy="578882"/>
          </a:xfrm>
          <a:prstGeom prst="wedgeRoundRectCallout">
            <a:avLst>
              <a:gd name="adj1" fmla="val -60598"/>
              <a:gd name="adj2" fmla="val 52604"/>
              <a:gd name="adj3" fmla="val 16667"/>
            </a:avLst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Picture 2" descr="‪Architecture and Buildings Clipart-city apartment building‬‏">
            <a:extLst>
              <a:ext uri="{FF2B5EF4-FFF2-40B4-BE49-F238E27FC236}">
                <a16:creationId xmlns:a16="http://schemas.microsoft.com/office/drawing/2014/main" id="{A327D302-21CE-B59C-8525-125D4D44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5" y="4245881"/>
            <a:ext cx="1117766" cy="10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harmacy clipart png images | PNGEgg">
            <a:extLst>
              <a:ext uri="{FF2B5EF4-FFF2-40B4-BE49-F238E27FC236}">
                <a16:creationId xmlns:a16="http://schemas.microsoft.com/office/drawing/2014/main" id="{214AD2E2-9D78-536D-EDE1-BC115E59F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10" y="4588165"/>
            <a:ext cx="1364126" cy="10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neighborhood-clip-art-99949 - City of Kennesaw">
            <a:extLst>
              <a:ext uri="{FF2B5EF4-FFF2-40B4-BE49-F238E27FC236}">
                <a16:creationId xmlns:a16="http://schemas.microsoft.com/office/drawing/2014/main" id="{2C5D5065-73ED-B997-EFB2-5B0F1B87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389" y="4463955"/>
            <a:ext cx="1324921" cy="9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753EA96-0F30-62DD-490C-1D7D6F8E33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384" t="5684" r="4507" b="21526"/>
          <a:stretch/>
        </p:blipFill>
        <p:spPr>
          <a:xfrm>
            <a:off x="4206758" y="3227176"/>
            <a:ext cx="2460216" cy="119876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A291319-32E6-0A63-8CFA-42E7947D54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59" t="12808" r="39996" b="59059"/>
          <a:stretch/>
        </p:blipFill>
        <p:spPr>
          <a:xfrm>
            <a:off x="667311" y="1715875"/>
            <a:ext cx="5753145" cy="14189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6CB00C0-A0F5-3B5C-1C24-36B3A3A1F932}"/>
              </a:ext>
            </a:extLst>
          </p:cNvPr>
          <p:cNvSpPr/>
          <p:nvPr/>
        </p:nvSpPr>
        <p:spPr>
          <a:xfrm>
            <a:off x="4189311" y="1268280"/>
            <a:ext cx="2549252" cy="400110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Where is the bank?</a:t>
            </a:r>
          </a:p>
        </p:txBody>
      </p:sp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124" y="156707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7" name="Picture 2" descr="Premium Vector | Happy smile emotclip-art with talk speech bubble vector  clip-art illustration">
            <a:extLst>
              <a:ext uri="{FF2B5EF4-FFF2-40B4-BE49-F238E27FC236}">
                <a16:creationId xmlns:a16="http://schemas.microsoft.com/office/drawing/2014/main" id="{0D4479A9-5933-7D30-3025-57197A4FB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59" y="466492"/>
            <a:ext cx="3791158" cy="283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3251C96E-AD8C-3BE1-9E8B-75D31035028F}"/>
              </a:ext>
            </a:extLst>
          </p:cNvPr>
          <p:cNvSpPr/>
          <p:nvPr/>
        </p:nvSpPr>
        <p:spPr>
          <a:xfrm>
            <a:off x="2873906" y="1683922"/>
            <a:ext cx="4337776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Answer with emoji</a:t>
            </a:r>
            <a:endParaRPr lang="ar-SA" sz="3600" dirty="0">
              <a:latin typeface="Papyrus" panose="03070502060502030205" pitchFamily="66" charset="0"/>
            </a:endParaRPr>
          </a:p>
        </p:txBody>
      </p:sp>
      <p:pic>
        <p:nvPicPr>
          <p:cNvPr id="17" name="Picture 2" descr="Happy Emoji Clipart Images | Free Download | PNG Transparent Background -  Pngtree">
            <a:extLst>
              <a:ext uri="{FF2B5EF4-FFF2-40B4-BE49-F238E27FC236}">
                <a16:creationId xmlns:a16="http://schemas.microsoft.com/office/drawing/2014/main" id="{B5373351-E7D0-77D5-F7E6-576299A2C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3406671"/>
            <a:ext cx="2105167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hinking Emoji Home Framed Fine Art Print | Homosneksual Store">
            <a:extLst>
              <a:ext uri="{FF2B5EF4-FFF2-40B4-BE49-F238E27FC236}">
                <a16:creationId xmlns:a16="http://schemas.microsoft.com/office/drawing/2014/main" id="{4833EE9D-6CEA-81B9-E87B-337EC7E2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59" y="4570952"/>
            <a:ext cx="1555630" cy="155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reamy Emoticon Stock Illustration - Download Image Now - Emoticon,  Anthropomorphic Smiley Face, Contemplation - iStock">
            <a:extLst>
              <a:ext uri="{FF2B5EF4-FFF2-40B4-BE49-F238E27FC236}">
                <a16:creationId xmlns:a16="http://schemas.microsoft.com/office/drawing/2014/main" id="{1C142194-5B05-83F7-6B54-B46FEE706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96" y="3436272"/>
            <a:ext cx="1554584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ownload Great Job Emoji Free PNG HQ HQ PNG Image | FreePNGImg">
            <a:extLst>
              <a:ext uri="{FF2B5EF4-FFF2-40B4-BE49-F238E27FC236}">
                <a16:creationId xmlns:a16="http://schemas.microsoft.com/office/drawing/2014/main" id="{44264C12-BA70-CB72-6A43-84B2F52E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41" y="301245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I'm Watching You! | Symbols &amp; Emoticons">
            <a:extLst>
              <a:ext uri="{FF2B5EF4-FFF2-40B4-BE49-F238E27FC236}">
                <a16:creationId xmlns:a16="http://schemas.microsoft.com/office/drawing/2014/main" id="{0F6791DD-B82A-6613-A750-C15DABC7B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40" y="4356864"/>
            <a:ext cx="3113196" cy="163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52A206F-6D84-F767-9AE6-1B83EB89C26A}"/>
              </a:ext>
            </a:extLst>
          </p:cNvPr>
          <p:cNvSpPr txBox="1"/>
          <p:nvPr/>
        </p:nvSpPr>
        <p:spPr>
          <a:xfrm>
            <a:off x="402581" y="4731759"/>
            <a:ext cx="2209989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supermarket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DB2B5A1-1382-8929-2F37-4632560FAC77}"/>
              </a:ext>
            </a:extLst>
          </p:cNvPr>
          <p:cNvSpPr txBox="1"/>
          <p:nvPr/>
        </p:nvSpPr>
        <p:spPr>
          <a:xfrm>
            <a:off x="2553748" y="5936582"/>
            <a:ext cx="1761006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mall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14D52D0-7B19-2FDF-5E47-83DD431ADD52}"/>
              </a:ext>
            </a:extLst>
          </p:cNvPr>
          <p:cNvSpPr txBox="1"/>
          <p:nvPr/>
        </p:nvSpPr>
        <p:spPr>
          <a:xfrm>
            <a:off x="4334994" y="4900190"/>
            <a:ext cx="1761006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restaurant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3F9C88F-9A6F-967D-933E-7492749793ED}"/>
              </a:ext>
            </a:extLst>
          </p:cNvPr>
          <p:cNvSpPr txBox="1"/>
          <p:nvPr/>
        </p:nvSpPr>
        <p:spPr>
          <a:xfrm>
            <a:off x="6096000" y="6070359"/>
            <a:ext cx="2332173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pharmacy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8BF115E-86C6-E23B-5B08-E4EA479A54C3}"/>
              </a:ext>
            </a:extLst>
          </p:cNvPr>
          <p:cNvSpPr txBox="1"/>
          <p:nvPr/>
        </p:nvSpPr>
        <p:spPr>
          <a:xfrm>
            <a:off x="7904051" y="4880372"/>
            <a:ext cx="1761006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bookstore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63A7A614-E80C-2349-B99B-3B7F0425B2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16" t="4288"/>
          <a:stretch/>
        </p:blipFill>
        <p:spPr>
          <a:xfrm>
            <a:off x="4491569" y="450313"/>
            <a:ext cx="5670257" cy="3335224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6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59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E5CDA86-C35E-A698-E7D1-C660FF86060C}"/>
              </a:ext>
            </a:extLst>
          </p:cNvPr>
          <p:cNvSpPr txBox="1"/>
          <p:nvPr/>
        </p:nvSpPr>
        <p:spPr>
          <a:xfrm>
            <a:off x="534879" y="3814682"/>
            <a:ext cx="2402517" cy="1328023"/>
          </a:xfrm>
          <a:prstGeom prst="wedgeRoundRectCallout">
            <a:avLst>
              <a:gd name="adj1" fmla="val -59760"/>
              <a:gd name="adj2" fmla="val 31669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places are already on the map?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AEB6971-D8EC-AF12-95B5-FCECE4EAC0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6" y="5152924"/>
            <a:ext cx="1320800" cy="13208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333A14B1-53B2-951B-EB1D-8146AF0AA756}"/>
              </a:ext>
            </a:extLst>
          </p:cNvPr>
          <p:cNvGrpSpPr/>
          <p:nvPr/>
        </p:nvGrpSpPr>
        <p:grpSpPr>
          <a:xfrm>
            <a:off x="2909644" y="4944954"/>
            <a:ext cx="3336194" cy="1425427"/>
            <a:chOff x="8020382" y="1272326"/>
            <a:chExt cx="3826108" cy="1656828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B55E3DDC-7536-7DFF-500A-4ADE06D784F5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6" name="سهم: لليمين 5">
              <a:extLst>
                <a:ext uri="{FF2B5EF4-FFF2-40B4-BE49-F238E27FC236}">
                  <a16:creationId xmlns:a16="http://schemas.microsoft.com/office/drawing/2014/main" id="{7AB356E9-B065-111B-F360-5CB8626CA0EB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سهم: لليمين 6">
              <a:extLst>
                <a:ext uri="{FF2B5EF4-FFF2-40B4-BE49-F238E27FC236}">
                  <a16:creationId xmlns:a16="http://schemas.microsoft.com/office/drawing/2014/main" id="{4CCBA17D-064F-CEBA-5E25-89B4EEF4C01A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D50E327-B28F-8744-7AC5-6EF8DCCC1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6D8086E4-B108-5C86-4FCE-F69AD3CE2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037CBF6C-BE8D-DC9E-BBAF-E5CF7B054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A2CCAE52-BC6F-BFD6-0619-7574BB57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312" b="61712"/>
          <a:stretch/>
        </p:blipFill>
        <p:spPr>
          <a:xfrm>
            <a:off x="262469" y="477041"/>
            <a:ext cx="4229100" cy="1832658"/>
          </a:xfrm>
          <a:prstGeom prst="rect">
            <a:avLst/>
          </a:prstGeom>
        </p:spPr>
      </p:pic>
      <p:pic>
        <p:nvPicPr>
          <p:cNvPr id="24" name="u7 listening">
            <a:hlinkClick r:id="" action="ppaction://media"/>
            <a:extLst>
              <a:ext uri="{FF2B5EF4-FFF2-40B4-BE49-F238E27FC236}">
                <a16:creationId xmlns:a16="http://schemas.microsoft.com/office/drawing/2014/main" id="{287DF99C-688B-B813-6B22-748BC22C4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3788" y="4337203"/>
            <a:ext cx="1322614" cy="1322614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ED6CBDC-6681-6D31-0FD5-EF2162902A1E}"/>
              </a:ext>
            </a:extLst>
          </p:cNvPr>
          <p:cNvSpPr txBox="1"/>
          <p:nvPr/>
        </p:nvSpPr>
        <p:spPr>
          <a:xfrm>
            <a:off x="1518557" y="2536840"/>
            <a:ext cx="3070451" cy="510778"/>
          </a:xfrm>
          <a:prstGeom prst="wedgeRoundRectCallout">
            <a:avLst>
              <a:gd name="adj1" fmla="val 79812"/>
              <a:gd name="adj2" fmla="val -211990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1. English school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A4F345C-828F-8A83-663F-9D87D3003211}"/>
              </a:ext>
            </a:extLst>
          </p:cNvPr>
          <p:cNvSpPr txBox="1"/>
          <p:nvPr/>
        </p:nvSpPr>
        <p:spPr>
          <a:xfrm>
            <a:off x="2218141" y="3293686"/>
            <a:ext cx="2498816" cy="510778"/>
          </a:xfrm>
          <a:prstGeom prst="wedgeRoundRectCallout">
            <a:avLst>
              <a:gd name="adj1" fmla="val 141019"/>
              <a:gd name="adj2" fmla="val -486915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2. Café 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E41298F-3A89-F35A-ACAB-9791429672B5}"/>
              </a:ext>
            </a:extLst>
          </p:cNvPr>
          <p:cNvSpPr txBox="1"/>
          <p:nvPr/>
        </p:nvSpPr>
        <p:spPr>
          <a:xfrm>
            <a:off x="9679442" y="2445303"/>
            <a:ext cx="2498817" cy="510778"/>
          </a:xfrm>
          <a:prstGeom prst="wedgeRoundRectCallout">
            <a:avLst>
              <a:gd name="adj1" fmla="val -68285"/>
              <a:gd name="adj2" fmla="val -10969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3. Subway stop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044EB2D-D88F-50A7-26A2-68BE871F9457}"/>
              </a:ext>
            </a:extLst>
          </p:cNvPr>
          <p:cNvSpPr txBox="1"/>
          <p:nvPr/>
        </p:nvSpPr>
        <p:spPr>
          <a:xfrm>
            <a:off x="5840187" y="3805981"/>
            <a:ext cx="3649016" cy="510778"/>
          </a:xfrm>
          <a:prstGeom prst="wedgeRoundRectCallout">
            <a:avLst>
              <a:gd name="adj1" fmla="val 4679"/>
              <a:gd name="adj2" fmla="val -236500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4. Convenience store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7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11875DA-0F3D-3A50-A3F2-ED095BA12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43" y="756520"/>
            <a:ext cx="10564586" cy="3040369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59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386653-1E7F-1FB5-CCF7-4065DE38B9A5}"/>
              </a:ext>
            </a:extLst>
          </p:cNvPr>
          <p:cNvSpPr txBox="1"/>
          <p:nvPr/>
        </p:nvSpPr>
        <p:spPr>
          <a:xfrm>
            <a:off x="8359815" y="588804"/>
            <a:ext cx="2032145" cy="442674"/>
          </a:xfrm>
          <a:prstGeom prst="wedgeRoundRectCallout">
            <a:avLst>
              <a:gd name="adj1" fmla="val -15137"/>
              <a:gd name="adj2" fmla="val 21601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Remember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07CB42D0-2A3A-6641-194E-8BEBA875EDEB}"/>
              </a:ext>
            </a:extLst>
          </p:cNvPr>
          <p:cNvSpPr txBox="1"/>
          <p:nvPr/>
        </p:nvSpPr>
        <p:spPr>
          <a:xfrm>
            <a:off x="9496253" y="1110023"/>
            <a:ext cx="1795508" cy="442674"/>
          </a:xfrm>
          <a:prstGeom prst="wedgeRoundRectCallout">
            <a:avLst>
              <a:gd name="adj1" fmla="val -19155"/>
              <a:gd name="adj2" fmla="val 134864"/>
              <a:gd name="adj3" fmla="val 16667"/>
            </a:avLst>
          </a:prstGeom>
          <a:solidFill>
            <a:srgbClr val="ED7BE2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bookstore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59" name="Picture 6" descr="Clientmoji">
            <a:extLst>
              <a:ext uri="{FF2B5EF4-FFF2-40B4-BE49-F238E27FC236}">
                <a16:creationId xmlns:a16="http://schemas.microsoft.com/office/drawing/2014/main" id="{AE90E083-6871-1A1D-C5BF-BF6C51F3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9" y="4526772"/>
            <a:ext cx="1574708" cy="157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7 pron">
            <a:hlinkClick r:id="" action="ppaction://media"/>
            <a:extLst>
              <a:ext uri="{FF2B5EF4-FFF2-40B4-BE49-F238E27FC236}">
                <a16:creationId xmlns:a16="http://schemas.microsoft.com/office/drawing/2014/main" id="{37D47B70-FB7F-4C65-9BC1-A59939EF5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0700" y="4050540"/>
            <a:ext cx="950541" cy="950541"/>
          </a:xfrm>
          <a:prstGeom prst="rect">
            <a:avLst/>
          </a:prstGeom>
        </p:spPr>
      </p:pic>
      <p:pic>
        <p:nvPicPr>
          <p:cNvPr id="6" name="Picture 6" descr="Practice Pronunciation – Applications sur Google Play">
            <a:extLst>
              <a:ext uri="{FF2B5EF4-FFF2-40B4-BE49-F238E27FC236}">
                <a16:creationId xmlns:a16="http://schemas.microsoft.com/office/drawing/2014/main" id="{11FD9C01-A5F2-9F17-1868-965E7842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71" y="4318108"/>
            <a:ext cx="1783372" cy="178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4BBB428C-ED9D-769C-ED52-43D0DC89B505}"/>
              </a:ext>
            </a:extLst>
          </p:cNvPr>
          <p:cNvSpPr/>
          <p:nvPr/>
        </p:nvSpPr>
        <p:spPr>
          <a:xfrm>
            <a:off x="352565" y="4923285"/>
            <a:ext cx="304551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Listen </a:t>
            </a:r>
            <a:endParaRPr lang="ar-SA" sz="3600" dirty="0">
              <a:latin typeface="Papyrus" panose="03070502060502030205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D5B2B6B-C8E4-C1E3-E814-074935390B7C}"/>
              </a:ext>
            </a:extLst>
          </p:cNvPr>
          <p:cNvSpPr/>
          <p:nvPr/>
        </p:nvSpPr>
        <p:spPr>
          <a:xfrm>
            <a:off x="4111453" y="5627013"/>
            <a:ext cx="304551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repeat </a:t>
            </a:r>
            <a:endParaRPr lang="ar-SA" sz="36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BEBFAB54-E982-E4E0-BB06-DDD890CBB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406" y="3124681"/>
            <a:ext cx="4062151" cy="1347602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60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A6FA4EA-7545-F5A7-D549-81165501AB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9" t="14543" r="60855" b="80152"/>
          <a:stretch/>
        </p:blipFill>
        <p:spPr>
          <a:xfrm>
            <a:off x="236386" y="275884"/>
            <a:ext cx="4568999" cy="632193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0B93127D-82DD-684C-F3A7-236CCA7A5938}"/>
              </a:ext>
            </a:extLst>
          </p:cNvPr>
          <p:cNvGrpSpPr/>
          <p:nvPr/>
        </p:nvGrpSpPr>
        <p:grpSpPr>
          <a:xfrm>
            <a:off x="9594819" y="973625"/>
            <a:ext cx="2231759" cy="2044030"/>
            <a:chOff x="9746865" y="462199"/>
            <a:chExt cx="2231759" cy="204403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11DC7222-9ED9-7594-389A-F2CBFBEACA3D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6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0487A2D3-C55B-7DE6-8484-9D2B48D18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0053AF59-AE91-45B9-EC82-4A3968882EC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1163" y="280783"/>
            <a:ext cx="4872694" cy="294254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ACD872E-01AA-D743-E46C-CAAE41E240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395" y="2299998"/>
            <a:ext cx="5032996" cy="4045153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45F4B5D-6CB7-2429-D826-73489079D28F}"/>
              </a:ext>
            </a:extLst>
          </p:cNvPr>
          <p:cNvSpPr txBox="1"/>
          <p:nvPr/>
        </p:nvSpPr>
        <p:spPr>
          <a:xfrm>
            <a:off x="749863" y="1000565"/>
            <a:ext cx="2883625" cy="510778"/>
          </a:xfrm>
          <a:prstGeom prst="wedgeRoundRectCallout">
            <a:avLst>
              <a:gd name="adj1" fmla="val 93266"/>
              <a:gd name="adj2" fmla="val 30227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Where are they?</a:t>
            </a:r>
            <a:endParaRPr lang="ar-SA" b="1" dirty="0">
              <a:solidFill>
                <a:schemeClr val="bg2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B9EB833F-82DD-D5A1-1E47-C6E590B9F375}"/>
              </a:ext>
            </a:extLst>
          </p:cNvPr>
          <p:cNvSpPr txBox="1"/>
          <p:nvPr/>
        </p:nvSpPr>
        <p:spPr>
          <a:xfrm>
            <a:off x="375299" y="1549587"/>
            <a:ext cx="4386285" cy="919401"/>
          </a:xfrm>
          <a:prstGeom prst="wedgeRoundRectCallout">
            <a:avLst>
              <a:gd name="adj1" fmla="val 93266"/>
              <a:gd name="adj2" fmla="val 30227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 do you think they’re talking about?</a:t>
            </a:r>
            <a:endParaRPr lang="ar-SA" b="1" dirty="0">
              <a:solidFill>
                <a:schemeClr val="bg2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3C64851-82EE-D551-BBB6-8B613234A68D}"/>
              </a:ext>
            </a:extLst>
          </p:cNvPr>
          <p:cNvSpPr txBox="1"/>
          <p:nvPr/>
        </p:nvSpPr>
        <p:spPr>
          <a:xfrm>
            <a:off x="6302829" y="4579309"/>
            <a:ext cx="3189514" cy="510778"/>
          </a:xfrm>
          <a:prstGeom prst="wedgeRoundRectCallout">
            <a:avLst>
              <a:gd name="adj1" fmla="val 38704"/>
              <a:gd name="adj2" fmla="val -160139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To miss = not to see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34" name="u7 conv">
            <a:hlinkClick r:id="" action="ppaction://media"/>
            <a:extLst>
              <a:ext uri="{FF2B5EF4-FFF2-40B4-BE49-F238E27FC236}">
                <a16:creationId xmlns:a16="http://schemas.microsoft.com/office/drawing/2014/main" id="{7ADCCD5C-ADEF-9746-4E0F-73C695480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260" y="5193982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7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5822125-C4A8-F884-5883-B3A4196B7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97" y="1022306"/>
            <a:ext cx="8373644" cy="3877216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4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38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D717285D-8962-F8A4-F400-F542B762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317" y="137611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FBD0920-7870-7DBE-F8D5-F7F60F2089C3}"/>
              </a:ext>
            </a:extLst>
          </p:cNvPr>
          <p:cNvGrpSpPr/>
          <p:nvPr/>
        </p:nvGrpSpPr>
        <p:grpSpPr>
          <a:xfrm>
            <a:off x="3877718" y="5074695"/>
            <a:ext cx="3336194" cy="1425427"/>
            <a:chOff x="8020382" y="1272326"/>
            <a:chExt cx="3826108" cy="1656828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1466CC0F-5000-B61C-C0E8-B548872B98EF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4" name="سهم: لليمين 3">
              <a:extLst>
                <a:ext uri="{FF2B5EF4-FFF2-40B4-BE49-F238E27FC236}">
                  <a16:creationId xmlns:a16="http://schemas.microsoft.com/office/drawing/2014/main" id="{B4E3FB0B-EC10-152F-E14C-E99D0EDCAD64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سهم: لليمين 5">
              <a:extLst>
                <a:ext uri="{FF2B5EF4-FFF2-40B4-BE49-F238E27FC236}">
                  <a16:creationId xmlns:a16="http://schemas.microsoft.com/office/drawing/2014/main" id="{CFD15438-77E7-9D46-5275-F40DD5B70007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AA0F376-9ABD-F674-07F7-50BB0CBB3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AD18084-0723-14FD-2229-5CFC55814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55E6E173-FB3D-7CD2-E67F-0C8CD36C1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247EF2A-3890-5B9D-EBE5-A951A6B46DF7}"/>
              </a:ext>
            </a:extLst>
          </p:cNvPr>
          <p:cNvSpPr/>
          <p:nvPr/>
        </p:nvSpPr>
        <p:spPr>
          <a:xfrm>
            <a:off x="4169229" y="1714499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To Bedford park</a:t>
            </a:r>
            <a:endParaRPr lang="ar-SA" sz="4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DCF05BC1-05FD-2DF4-534E-64F353219B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7875394"/>
                  </p:ext>
                </p:extLst>
              </p:nvPr>
            </p:nvGraphicFramePr>
            <p:xfrm>
              <a:off x="8806543" y="1714499"/>
              <a:ext cx="3048000" cy="1714500"/>
            </p:xfrm>
            <a:graphic>
              <a:graphicData uri="http://schemas.microsoft.com/office/powerpoint/2016/slidezoom">
                <pslz:sldZm>
                  <pslz:sldZmObj sldId="598" cId="3662756125">
                    <pslz:zmPr id="{25C58315-817F-45DF-A9D0-7197C8B3C559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" name="صورة الشريحة 1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CF05BC1-05FD-2DF4-534E-64F353219B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06543" y="171449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مستطيل 14">
            <a:extLst>
              <a:ext uri="{FF2B5EF4-FFF2-40B4-BE49-F238E27FC236}">
                <a16:creationId xmlns:a16="http://schemas.microsoft.com/office/drawing/2014/main" id="{C9247CAD-DCAC-4B59-356A-76AE5B356B2A}"/>
              </a:ext>
            </a:extLst>
          </p:cNvPr>
          <p:cNvSpPr/>
          <p:nvPr/>
        </p:nvSpPr>
        <p:spPr>
          <a:xfrm>
            <a:off x="7097486" y="225325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Bus 20</a:t>
            </a:r>
            <a:endParaRPr lang="ar-SA" sz="40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8BD579C-61E3-5246-1311-B89C1BD1FC5C}"/>
              </a:ext>
            </a:extLst>
          </p:cNvPr>
          <p:cNvSpPr/>
          <p:nvPr/>
        </p:nvSpPr>
        <p:spPr>
          <a:xfrm>
            <a:off x="3795686" y="2746685"/>
            <a:ext cx="477176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About 15 minutes away by bus</a:t>
            </a:r>
            <a:endParaRPr lang="ar-SA" sz="40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B0CC4AC-EBF5-04D5-EFC7-1C72B04FE103}"/>
              </a:ext>
            </a:extLst>
          </p:cNvPr>
          <p:cNvSpPr/>
          <p:nvPr/>
        </p:nvSpPr>
        <p:spPr>
          <a:xfrm>
            <a:off x="6997762" y="3240120"/>
            <a:ext cx="172459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 F line</a:t>
            </a:r>
            <a:endParaRPr lang="ar-SA" sz="40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72E6E0C-2153-D594-C31D-DF15B47F7449}"/>
              </a:ext>
            </a:extLst>
          </p:cNvPr>
          <p:cNvSpPr/>
          <p:nvPr/>
        </p:nvSpPr>
        <p:spPr>
          <a:xfrm>
            <a:off x="4371409" y="4161927"/>
            <a:ext cx="349896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He takes the subway</a:t>
            </a:r>
            <a:endParaRPr lang="ar-SA" sz="4000" b="1" dirty="0">
              <a:solidFill>
                <a:srgbClr val="C00000"/>
              </a:solidFill>
            </a:endParaRPr>
          </a:p>
        </p:txBody>
      </p:sp>
      <p:pic>
        <p:nvPicPr>
          <p:cNvPr id="20" name="Picture 2" descr="هل راح تقضي مشاويرك عبر الحافلات والا تفضل سيارتك #الطايف #الطايف_الان... |  TikTok">
            <a:extLst>
              <a:ext uri="{FF2B5EF4-FFF2-40B4-BE49-F238E27FC236}">
                <a16:creationId xmlns:a16="http://schemas.microsoft.com/office/drawing/2014/main" id="{4F3D51A7-B156-C794-171E-75EBEE62E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4"/>
          <a:stretch/>
        </p:blipFill>
        <p:spPr bwMode="auto">
          <a:xfrm>
            <a:off x="9300430" y="-12979"/>
            <a:ext cx="1251857" cy="172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F574108F-3675-835E-08C1-E4166772CF34}"/>
              </a:ext>
            </a:extLst>
          </p:cNvPr>
          <p:cNvSpPr txBox="1"/>
          <p:nvPr/>
        </p:nvSpPr>
        <p:spPr>
          <a:xfrm>
            <a:off x="6870738" y="298650"/>
            <a:ext cx="3561806" cy="510778"/>
          </a:xfrm>
          <a:prstGeom prst="wedgeRoundRectCallout">
            <a:avLst>
              <a:gd name="adj1" fmla="val 64340"/>
              <a:gd name="adj2" fmla="val 8773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What’s new in Taif?</a:t>
            </a:r>
          </a:p>
        </p:txBody>
      </p:sp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3">
      <a:dk1>
        <a:srgbClr val="376346"/>
      </a:dk1>
      <a:lt1>
        <a:sysClr val="window" lastClr="FFFFFF"/>
      </a:lt1>
      <a:dk2>
        <a:srgbClr val="376346"/>
      </a:dk2>
      <a:lt2>
        <a:srgbClr val="D8F5DA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266</Words>
  <Application>Microsoft Office PowerPoint</Application>
  <PresentationFormat>شاشة عريضة</PresentationFormat>
  <Paragraphs>88</Paragraphs>
  <Slides>15</Slides>
  <Notes>0</Notes>
  <HiddenSlides>1</HiddenSlides>
  <MMClips>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4" baseType="lpstr">
      <vt:lpstr>Aharoni</vt:lpstr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4 listening 5 pronunciation 6 conversation 7 about you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Write in your notebook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53</cp:revision>
  <dcterms:created xsi:type="dcterms:W3CDTF">2022-08-28T18:22:39Z</dcterms:created>
  <dcterms:modified xsi:type="dcterms:W3CDTF">2023-12-09T11:41:35Z</dcterms:modified>
</cp:coreProperties>
</file>