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62" r:id="rId4"/>
    <p:sldId id="263" r:id="rId5"/>
    <p:sldId id="259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B9C4"/>
    <a:srgbClr val="FFFF00"/>
    <a:srgbClr val="008000"/>
    <a:srgbClr val="F27258"/>
    <a:srgbClr val="CB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19/05/44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19/05/44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19/05/44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19/05/44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19/05/44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19/05/44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19/05/44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19/05/44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jpeg"/><Relationship Id="rId10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microsoft.com/office/2007/relationships/hdphoto" Target="../media/hdphoto1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microsoft.com/office/2007/relationships/hdphoto" Target="../media/hdphoto4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0" Type="http://schemas.openxmlformats.org/officeDocument/2006/relationships/image" Target="../media/image8.emf"/><Relationship Id="rId4" Type="http://schemas.openxmlformats.org/officeDocument/2006/relationships/image" Target="../media/image3.jpe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microsoft.com/office/2007/relationships/hdphoto" Target="../media/hdphoto5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8.emf"/><Relationship Id="rId4" Type="http://schemas.openxmlformats.org/officeDocument/2006/relationships/image" Target="../media/image3.jpe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emf"/><Relationship Id="rId5" Type="http://schemas.openxmlformats.org/officeDocument/2006/relationships/image" Target="../media/image3.jpeg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7.png"/><Relationship Id="rId18" Type="http://schemas.openxmlformats.org/officeDocument/2006/relationships/image" Target="../media/image21.jpg"/><Relationship Id="rId3" Type="http://schemas.openxmlformats.org/officeDocument/2006/relationships/image" Target="../media/image1.jpeg"/><Relationship Id="rId21" Type="http://schemas.openxmlformats.org/officeDocument/2006/relationships/image" Target="../media/image24.png"/><Relationship Id="rId7" Type="http://schemas.openxmlformats.org/officeDocument/2006/relationships/image" Target="../media/image5.png"/><Relationship Id="rId12" Type="http://schemas.openxmlformats.org/officeDocument/2006/relationships/image" Target="../media/image16.jpg"/><Relationship Id="rId17" Type="http://schemas.openxmlformats.org/officeDocument/2006/relationships/image" Target="../media/image20.jpg"/><Relationship Id="rId2" Type="http://schemas.openxmlformats.org/officeDocument/2006/relationships/image" Target="../media/image12.emf"/><Relationship Id="rId16" Type="http://schemas.openxmlformats.org/officeDocument/2006/relationships/image" Target="../media/image19.png"/><Relationship Id="rId20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microsoft.com/office/2007/relationships/hdphoto" Target="../media/hdphoto6.wdp"/><Relationship Id="rId5" Type="http://schemas.openxmlformats.org/officeDocument/2006/relationships/image" Target="../media/image2.png"/><Relationship Id="rId15" Type="http://schemas.microsoft.com/office/2007/relationships/hdphoto" Target="../media/hdphoto7.wdp"/><Relationship Id="rId10" Type="http://schemas.openxmlformats.org/officeDocument/2006/relationships/image" Target="../media/image15.png"/><Relationship Id="rId19" Type="http://schemas.openxmlformats.org/officeDocument/2006/relationships/image" Target="../media/image22.jpg"/><Relationship Id="rId4" Type="http://schemas.openxmlformats.org/officeDocument/2006/relationships/image" Target="../media/image13.jpeg"/><Relationship Id="rId9" Type="http://schemas.openxmlformats.org/officeDocument/2006/relationships/image" Target="../media/image14.jpeg"/><Relationship Id="rId14" Type="http://schemas.openxmlformats.org/officeDocument/2006/relationships/image" Target="../media/image18.png"/><Relationship Id="rId22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7.png"/><Relationship Id="rId3" Type="http://schemas.openxmlformats.org/officeDocument/2006/relationships/image" Target="../media/image26.emf"/><Relationship Id="rId7" Type="http://schemas.openxmlformats.org/officeDocument/2006/relationships/image" Target="../media/image4.jpeg"/><Relationship Id="rId12" Type="http://schemas.microsoft.com/office/2007/relationships/hdphoto" Target="../media/hdphoto6.wdp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5.png"/><Relationship Id="rId5" Type="http://schemas.openxmlformats.org/officeDocument/2006/relationships/image" Target="../media/image13.jpeg"/><Relationship Id="rId10" Type="http://schemas.openxmlformats.org/officeDocument/2006/relationships/image" Target="../media/image14.jpeg"/><Relationship Id="rId4" Type="http://schemas.openxmlformats.org/officeDocument/2006/relationships/image" Target="../media/image1.jpeg"/><Relationship Id="rId9" Type="http://schemas.microsoft.com/office/2007/relationships/hdphoto" Target="../media/hdphoto1.wdp"/><Relationship Id="rId14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10.wdp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microsoft.com/office/2007/relationships/hdphoto" Target="../media/hdphoto6.wdp"/><Relationship Id="rId5" Type="http://schemas.openxmlformats.org/officeDocument/2006/relationships/image" Target="../media/image2.png"/><Relationship Id="rId10" Type="http://schemas.openxmlformats.org/officeDocument/2006/relationships/image" Target="../media/image15.png"/><Relationship Id="rId4" Type="http://schemas.openxmlformats.org/officeDocument/2006/relationships/image" Target="../media/image13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2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microsoft.com/office/2007/relationships/hdphoto" Target="../media/hdphoto6.wdp"/><Relationship Id="rId5" Type="http://schemas.openxmlformats.org/officeDocument/2006/relationships/image" Target="../media/image2.png"/><Relationship Id="rId10" Type="http://schemas.openxmlformats.org/officeDocument/2006/relationships/image" Target="../media/image15.png"/><Relationship Id="rId4" Type="http://schemas.openxmlformats.org/officeDocument/2006/relationships/image" Target="../media/image13.jpeg"/><Relationship Id="rId9" Type="http://schemas.openxmlformats.org/officeDocument/2006/relationships/image" Target="../media/image14.jpeg"/><Relationship Id="rId14" Type="http://schemas.openxmlformats.org/officeDocument/2006/relationships/image" Target="../media/image33.em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microsoft.com/office/2007/relationships/hdphoto" Target="../media/hdphoto6.wdp"/><Relationship Id="rId5" Type="http://schemas.openxmlformats.org/officeDocument/2006/relationships/image" Target="../media/image2.png"/><Relationship Id="rId10" Type="http://schemas.openxmlformats.org/officeDocument/2006/relationships/image" Target="../media/image15.png"/><Relationship Id="rId4" Type="http://schemas.openxmlformats.org/officeDocument/2006/relationships/image" Target="../media/image13.jpeg"/><Relationship Id="rId9" Type="http://schemas.openxmlformats.org/officeDocument/2006/relationships/image" Target="../media/image14.jpeg"/><Relationship Id="rId1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392937" y="1488331"/>
            <a:ext cx="845959" cy="365760"/>
          </a:xfrm>
          <a:prstGeom prst="flowChartTerminator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/>
          <p:cNvSpPr txBox="1"/>
          <p:nvPr/>
        </p:nvSpPr>
        <p:spPr>
          <a:xfrm>
            <a:off x="10362023" y="2000035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فكرة الدرس </a:t>
            </a:r>
            <a:endParaRPr lang="ar-SA" b="1" u="sng" dirty="0">
              <a:solidFill>
                <a:srgbClr val="C00000"/>
              </a:solidFill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89744"/>
            <a:ext cx="1115672" cy="508000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507562" y="6298536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٣٣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/>
          <p:cNvSpPr txBox="1"/>
          <p:nvPr/>
        </p:nvSpPr>
        <p:spPr>
          <a:xfrm>
            <a:off x="9878499" y="2455359"/>
            <a:ext cx="19958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أختار خطة مناسبة لأحل المسألة</a:t>
            </a:r>
            <a:endParaRPr lang="ar-SA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مخطط انسيابي: محطة طرفية 24"/>
          <p:cNvSpPr/>
          <p:nvPr/>
        </p:nvSpPr>
        <p:spPr>
          <a:xfrm>
            <a:off x="6953500" y="933872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 – ٧ 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3719233" y="869146"/>
            <a:ext cx="31236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استقصاء حل المسألة </a:t>
            </a:r>
            <a:endParaRPr lang="ar-SA" sz="3200" b="1" dirty="0">
              <a:solidFill>
                <a:schemeClr val="tx2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92" b="92492" l="9744" r="960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887" y="2917024"/>
            <a:ext cx="2638057" cy="2638057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9806484" y="3309189"/>
            <a:ext cx="1033154" cy="20928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u="sng" dirty="0" smtClean="0">
                <a:solidFill>
                  <a:srgbClr val="C00000"/>
                </a:solidFill>
              </a:rPr>
              <a:t>خطوات حل</a:t>
            </a:r>
          </a:p>
          <a:p>
            <a:r>
              <a:rPr lang="ar-SA" sz="1600" b="1" u="sng" dirty="0" smtClean="0">
                <a:solidFill>
                  <a:srgbClr val="C00000"/>
                </a:solidFill>
              </a:rPr>
              <a:t> المسألة</a:t>
            </a:r>
          </a:p>
          <a:p>
            <a:endParaRPr lang="ar-SA" sz="1600" b="1" u="sng" dirty="0">
              <a:solidFill>
                <a:srgbClr val="C00000"/>
              </a:solidFill>
            </a:endParaRP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أفهم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أخطط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أحل 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أتحقق</a:t>
            </a:r>
          </a:p>
          <a:p>
            <a:endParaRPr lang="ar-SA" dirty="0"/>
          </a:p>
        </p:txBody>
      </p:sp>
      <p:sp>
        <p:nvSpPr>
          <p:cNvPr id="6" name="مربع نص 5"/>
          <p:cNvSpPr txBox="1"/>
          <p:nvPr/>
        </p:nvSpPr>
        <p:spPr>
          <a:xfrm>
            <a:off x="3545432" y="1650240"/>
            <a:ext cx="556173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ماهر :</a:t>
            </a:r>
            <a:r>
              <a:rPr lang="ar-SA" sz="2400" b="1" dirty="0" smtClean="0">
                <a:solidFill>
                  <a:srgbClr val="002060"/>
                </a:solidFill>
              </a:rPr>
              <a:t> أنا طالب في الصف الثالث، وسوف أذهب مع أستاذي وزملائي في رحلة، وسنأخذ معنا </a:t>
            </a:r>
            <a:r>
              <a:rPr lang="ku-Arab-IQ" sz="2400" b="1" dirty="0" smtClean="0">
                <a:solidFill>
                  <a:srgbClr val="002060"/>
                </a:solidFill>
              </a:rPr>
              <a:t>٦ </a:t>
            </a:r>
            <a:r>
              <a:rPr lang="ar-SA" sz="2400" b="1" dirty="0" smtClean="0">
                <a:solidFill>
                  <a:srgbClr val="002060"/>
                </a:solidFill>
              </a:rPr>
              <a:t>حافظات للطعام في كل حافظة </a:t>
            </a:r>
            <a:r>
              <a:rPr lang="ku-Arab-IQ" sz="2400" b="1" dirty="0" smtClean="0">
                <a:solidFill>
                  <a:srgbClr val="002060"/>
                </a:solidFill>
              </a:rPr>
              <a:t>٥ </a:t>
            </a:r>
            <a:r>
              <a:rPr lang="ar-SA" sz="2400" b="1" dirty="0" smtClean="0">
                <a:solidFill>
                  <a:srgbClr val="002060"/>
                </a:solidFill>
              </a:rPr>
              <a:t>وجبات. </a:t>
            </a:r>
            <a:endParaRPr lang="ar-SA" sz="2400" b="1" dirty="0">
              <a:solidFill>
                <a:srgbClr val="00206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0071">
            <a:off x="9633326" y="3944381"/>
            <a:ext cx="684234" cy="480267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5387274" y="3531817"/>
            <a:ext cx="24342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ما المعطيات التي أعرفها ؟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267" y="3528645"/>
            <a:ext cx="1600047" cy="1201102"/>
          </a:xfrm>
          <a:prstGeom prst="rect">
            <a:avLst/>
          </a:prstGeom>
        </p:spPr>
      </p:pic>
      <p:cxnSp>
        <p:nvCxnSpPr>
          <p:cNvPr id="15" name="رابط مستقيم 14"/>
          <p:cNvCxnSpPr/>
          <p:nvPr/>
        </p:nvCxnSpPr>
        <p:spPr>
          <a:xfrm flipH="1">
            <a:off x="5952349" y="2778524"/>
            <a:ext cx="31367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رابط مستقيم 65"/>
          <p:cNvCxnSpPr/>
          <p:nvPr/>
        </p:nvCxnSpPr>
        <p:spPr>
          <a:xfrm flipH="1">
            <a:off x="3886522" y="2394540"/>
            <a:ext cx="2413800" cy="15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مربع نص 76"/>
          <p:cNvSpPr txBox="1"/>
          <p:nvPr/>
        </p:nvSpPr>
        <p:spPr>
          <a:xfrm>
            <a:off x="3834059" y="2853608"/>
            <a:ext cx="54143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B050"/>
                </a:solidFill>
              </a:rPr>
              <a:t> </a:t>
            </a:r>
            <a:r>
              <a:rPr lang="ar-SA" sz="2400" b="1" dirty="0" smtClean="0">
                <a:solidFill>
                  <a:srgbClr val="00B050"/>
                </a:solidFill>
              </a:rPr>
              <a:t>المطلوب : </a:t>
            </a:r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</a:rPr>
              <a:t>ما عدد الوجبات في الحافظات الست ؟  </a:t>
            </a:r>
            <a:endParaRPr lang="ar-SA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8" name="مستطيل 77"/>
          <p:cNvSpPr/>
          <p:nvPr/>
        </p:nvSpPr>
        <p:spPr>
          <a:xfrm>
            <a:off x="4070838" y="2900529"/>
            <a:ext cx="4001848" cy="3677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97343" y="1488331"/>
            <a:ext cx="1599600" cy="1707200"/>
          </a:xfrm>
          <a:prstGeom prst="rect">
            <a:avLst/>
          </a:prstGeom>
        </p:spPr>
      </p:pic>
      <p:sp>
        <p:nvSpPr>
          <p:cNvPr id="29" name="مربع نص 28"/>
          <p:cNvSpPr txBox="1"/>
          <p:nvPr/>
        </p:nvSpPr>
        <p:spPr>
          <a:xfrm>
            <a:off x="4309816" y="4035997"/>
            <a:ext cx="35564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5">
                    <a:lumMod val="50000"/>
                  </a:schemeClr>
                </a:solidFill>
              </a:rPr>
              <a:t>سوف يأخذ الطلاب معهم </a:t>
            </a:r>
            <a:r>
              <a:rPr lang="ku-Arab-IQ" sz="2000" b="1" dirty="0" smtClean="0">
                <a:solidFill>
                  <a:schemeClr val="accent5">
                    <a:lumMod val="50000"/>
                  </a:schemeClr>
                </a:solidFill>
              </a:rPr>
              <a:t>٦ </a:t>
            </a:r>
            <a:r>
              <a:rPr lang="ar-SA" sz="2000" b="1" dirty="0" smtClean="0">
                <a:solidFill>
                  <a:schemeClr val="accent5">
                    <a:lumMod val="50000"/>
                  </a:schemeClr>
                </a:solidFill>
              </a:rPr>
              <a:t>حافظات</a:t>
            </a:r>
            <a:endParaRPr lang="ar-SA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4423628" y="4543009"/>
            <a:ext cx="339788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5">
                    <a:lumMod val="50000"/>
                  </a:schemeClr>
                </a:solidFill>
              </a:rPr>
              <a:t>في كل حافظة </a:t>
            </a:r>
            <a:r>
              <a:rPr lang="ku-Arab-IQ" sz="2000" b="1" dirty="0" smtClean="0">
                <a:solidFill>
                  <a:schemeClr val="accent5">
                    <a:lumMod val="50000"/>
                  </a:schemeClr>
                </a:solidFill>
              </a:rPr>
              <a:t>٥ </a:t>
            </a:r>
            <a:r>
              <a:rPr lang="ar-SA" sz="2000" b="1" dirty="0" smtClean="0">
                <a:solidFill>
                  <a:schemeClr val="accent5">
                    <a:lumMod val="50000"/>
                  </a:schemeClr>
                </a:solidFill>
              </a:rPr>
              <a:t>وجبات من الطعام </a:t>
            </a:r>
            <a:endParaRPr lang="ar-SA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6318857" y="5097514"/>
            <a:ext cx="150265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ما </a:t>
            </a:r>
            <a:r>
              <a:rPr lang="ar-SA" sz="2000" b="1" dirty="0" smtClean="0">
                <a:solidFill>
                  <a:srgbClr val="C00000"/>
                </a:solidFill>
              </a:rPr>
              <a:t>المطلوب </a:t>
            </a:r>
            <a:r>
              <a:rPr lang="ar-SA" sz="2000" b="1" dirty="0" smtClean="0">
                <a:solidFill>
                  <a:srgbClr val="C00000"/>
                </a:solidFill>
              </a:rPr>
              <a:t>؟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4848345" y="5627708"/>
            <a:ext cx="30178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5">
                    <a:lumMod val="50000"/>
                  </a:schemeClr>
                </a:solidFill>
              </a:rPr>
              <a:t>أجد العدد الكلي لوجبات الطعام </a:t>
            </a:r>
            <a:endParaRPr lang="ar-SA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7" grpId="0"/>
      <p:bldP spid="78" grpId="0" animBg="1"/>
      <p:bldP spid="29" grpId="0"/>
      <p:bldP spid="38" grpId="0"/>
      <p:bldP spid="39" grpId="0"/>
      <p:bldP spid="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sp>
        <p:nvSpPr>
          <p:cNvPr id="3" name="مخطط انسيابي: محطة طرفية 2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63368"/>
            <a:ext cx="1115672" cy="508000"/>
          </a:xfrm>
          <a:prstGeom prst="rect">
            <a:avLst/>
          </a:prstGeom>
        </p:spPr>
      </p:pic>
      <p:sp>
        <p:nvSpPr>
          <p:cNvPr id="21" name="مخطط انسيابي: محطة طرفية 20"/>
          <p:cNvSpPr/>
          <p:nvPr/>
        </p:nvSpPr>
        <p:spPr>
          <a:xfrm>
            <a:off x="6953500" y="933872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 – </a:t>
            </a:r>
            <a:r>
              <a:rPr lang="ku-Arab-IQ" sz="2000" b="1" dirty="0" smtClean="0">
                <a:solidFill>
                  <a:schemeClr val="bg1"/>
                </a:solidFill>
              </a:rPr>
              <a:t>٧ 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3719233" y="869146"/>
            <a:ext cx="31236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استقصاء </a:t>
            </a:r>
            <a:r>
              <a:rPr lang="ar-SA" sz="3200" b="1" dirty="0" smtClean="0">
                <a:solidFill>
                  <a:schemeClr val="tx2"/>
                </a:solidFill>
              </a:rPr>
              <a:t>حل المسألة </a:t>
            </a:r>
            <a:endParaRPr lang="ar-SA" sz="3200" b="1" dirty="0">
              <a:solidFill>
                <a:schemeClr val="tx2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65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33"/>
          <a:stretch/>
        </p:blipFill>
        <p:spPr>
          <a:xfrm>
            <a:off x="4322257" y="2422938"/>
            <a:ext cx="3217231" cy="3406923"/>
          </a:xfrm>
          <a:prstGeom prst="rect">
            <a:avLst/>
          </a:prstGeom>
        </p:spPr>
      </p:pic>
      <p:sp>
        <p:nvSpPr>
          <p:cNvPr id="12" name="وسيلة شرح بيضاوية 11"/>
          <p:cNvSpPr/>
          <p:nvPr/>
        </p:nvSpPr>
        <p:spPr>
          <a:xfrm>
            <a:off x="7639300" y="1541896"/>
            <a:ext cx="2795953" cy="1579425"/>
          </a:xfrm>
          <a:prstGeom prst="wedgeEllipseCallout">
            <a:avLst>
              <a:gd name="adj1" fmla="val -50393"/>
              <a:gd name="adj2" fmla="val 36336"/>
            </a:avLst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أتمنى لكم يوماً سعيداً يا أصدقائي </a:t>
            </a:r>
            <a:endParaRPr lang="ar-SA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62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392937" y="1488331"/>
            <a:ext cx="845959" cy="365760"/>
          </a:xfrm>
          <a:prstGeom prst="flowChartTerminator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/>
          <p:cNvSpPr txBox="1"/>
          <p:nvPr/>
        </p:nvSpPr>
        <p:spPr>
          <a:xfrm>
            <a:off x="10362023" y="2000035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فكرة الدرس </a:t>
            </a:r>
            <a:endParaRPr lang="ar-SA" b="1" u="sng" dirty="0">
              <a:solidFill>
                <a:srgbClr val="C00000"/>
              </a:solidFill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89744"/>
            <a:ext cx="1115672" cy="508000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489978" y="6298536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٣٣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خطط انسيابي: محطة طرفية 24"/>
          <p:cNvSpPr/>
          <p:nvPr/>
        </p:nvSpPr>
        <p:spPr>
          <a:xfrm>
            <a:off x="6953500" y="933872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 – </a:t>
            </a:r>
            <a:r>
              <a:rPr lang="ku-Arab-IQ" sz="2000" b="1" dirty="0" smtClean="0">
                <a:solidFill>
                  <a:schemeClr val="bg1"/>
                </a:solidFill>
              </a:rPr>
              <a:t>٧ 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3719233" y="869146"/>
            <a:ext cx="31236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استقصاء</a:t>
            </a:r>
            <a:r>
              <a:rPr lang="ar-SA" sz="3200" b="1" dirty="0" smtClean="0">
                <a:solidFill>
                  <a:schemeClr val="tx2"/>
                </a:solidFill>
              </a:rPr>
              <a:t> </a:t>
            </a:r>
            <a:r>
              <a:rPr lang="ar-SA" sz="3200" b="1" dirty="0" smtClean="0">
                <a:solidFill>
                  <a:schemeClr val="tx2"/>
                </a:solidFill>
              </a:rPr>
              <a:t>حل المسألة </a:t>
            </a:r>
            <a:endParaRPr lang="ar-SA" sz="3200" b="1" dirty="0">
              <a:solidFill>
                <a:schemeClr val="tx2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92" b="92492" l="9744" r="960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887" y="2917024"/>
            <a:ext cx="2638057" cy="2638057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9806484" y="3309189"/>
            <a:ext cx="1033154" cy="20928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u="sng" dirty="0" smtClean="0">
                <a:solidFill>
                  <a:srgbClr val="C00000"/>
                </a:solidFill>
              </a:rPr>
              <a:t>خطوات حل</a:t>
            </a:r>
          </a:p>
          <a:p>
            <a:r>
              <a:rPr lang="ar-SA" sz="1600" b="1" u="sng" dirty="0" smtClean="0">
                <a:solidFill>
                  <a:srgbClr val="C00000"/>
                </a:solidFill>
              </a:rPr>
              <a:t> المسألة</a:t>
            </a:r>
          </a:p>
          <a:p>
            <a:endParaRPr lang="ar-SA" sz="1600" b="1" u="sng" dirty="0">
              <a:solidFill>
                <a:srgbClr val="C00000"/>
              </a:solidFill>
            </a:endParaRP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أفهم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أخطط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أحل 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أتحقق</a:t>
            </a:r>
          </a:p>
          <a:p>
            <a:endParaRPr lang="ar-SA" dirty="0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0071">
            <a:off x="9650912" y="4201158"/>
            <a:ext cx="684234" cy="48026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7343" y="1488331"/>
            <a:ext cx="1599600" cy="1707200"/>
          </a:xfrm>
          <a:prstGeom prst="rect">
            <a:avLst/>
          </a:prstGeom>
        </p:spPr>
      </p:pic>
      <p:sp>
        <p:nvSpPr>
          <p:cNvPr id="34" name="مربع نص 33"/>
          <p:cNvSpPr txBox="1"/>
          <p:nvPr/>
        </p:nvSpPr>
        <p:spPr>
          <a:xfrm>
            <a:off x="3545432" y="1650240"/>
            <a:ext cx="556173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ماهر :</a:t>
            </a:r>
            <a:r>
              <a:rPr lang="ar-SA" sz="2400" b="1" dirty="0" smtClean="0">
                <a:solidFill>
                  <a:srgbClr val="002060"/>
                </a:solidFill>
              </a:rPr>
              <a:t> أنا طالب في الصف الثالث، وسوف أذهب مع أستاذي وزملائي في رحلة، وسنأخذ معنا </a:t>
            </a:r>
            <a:r>
              <a:rPr lang="ku-Arab-IQ" sz="2400" b="1" dirty="0" smtClean="0">
                <a:solidFill>
                  <a:srgbClr val="002060"/>
                </a:solidFill>
              </a:rPr>
              <a:t>٦ </a:t>
            </a:r>
            <a:r>
              <a:rPr lang="ar-SA" sz="2400" b="1" dirty="0" smtClean="0">
                <a:solidFill>
                  <a:srgbClr val="002060"/>
                </a:solidFill>
              </a:rPr>
              <a:t>حافظات للطعام في كل حافظة </a:t>
            </a:r>
            <a:r>
              <a:rPr lang="ku-Arab-IQ" sz="2400" b="1" dirty="0" smtClean="0">
                <a:solidFill>
                  <a:srgbClr val="002060"/>
                </a:solidFill>
              </a:rPr>
              <a:t>٥ </a:t>
            </a:r>
            <a:r>
              <a:rPr lang="ar-SA" sz="2400" b="1" dirty="0" smtClean="0">
                <a:solidFill>
                  <a:srgbClr val="002060"/>
                </a:solidFill>
              </a:rPr>
              <a:t>وجبات. </a:t>
            </a:r>
            <a:endParaRPr lang="ar-SA" sz="2400" b="1" dirty="0">
              <a:solidFill>
                <a:srgbClr val="002060"/>
              </a:solidFill>
            </a:endParaRPr>
          </a:p>
        </p:txBody>
      </p:sp>
      <p:cxnSp>
        <p:nvCxnSpPr>
          <p:cNvPr id="35" name="رابط مستقيم 34"/>
          <p:cNvCxnSpPr/>
          <p:nvPr/>
        </p:nvCxnSpPr>
        <p:spPr>
          <a:xfrm flipH="1">
            <a:off x="3886522" y="2394540"/>
            <a:ext cx="2413800" cy="15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36"/>
          <p:cNvCxnSpPr/>
          <p:nvPr/>
        </p:nvCxnSpPr>
        <p:spPr>
          <a:xfrm flipH="1">
            <a:off x="5970401" y="2778524"/>
            <a:ext cx="31367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مربع نص 37"/>
          <p:cNvSpPr txBox="1"/>
          <p:nvPr/>
        </p:nvSpPr>
        <p:spPr>
          <a:xfrm>
            <a:off x="3834059" y="2853608"/>
            <a:ext cx="54143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B050"/>
                </a:solidFill>
              </a:rPr>
              <a:t> </a:t>
            </a:r>
            <a:r>
              <a:rPr lang="ar-SA" sz="2400" b="1" dirty="0" smtClean="0">
                <a:solidFill>
                  <a:srgbClr val="00B050"/>
                </a:solidFill>
              </a:rPr>
              <a:t>المطلوب : </a:t>
            </a:r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</a:rPr>
              <a:t>ما عدد الوجبات في الحافظات الست ؟  </a:t>
            </a:r>
            <a:endParaRPr lang="ar-SA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9" name="مستطيل 38"/>
          <p:cNvSpPr/>
          <p:nvPr/>
        </p:nvSpPr>
        <p:spPr>
          <a:xfrm>
            <a:off x="4070838" y="2900529"/>
            <a:ext cx="4001848" cy="3677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ربع نص 41"/>
          <p:cNvSpPr txBox="1"/>
          <p:nvPr/>
        </p:nvSpPr>
        <p:spPr>
          <a:xfrm>
            <a:off x="9878499" y="2455359"/>
            <a:ext cx="19958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أختار خطة مناسبة لأحل المسألة</a:t>
            </a:r>
            <a:endParaRPr lang="ar-SA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231" l="1088" r="991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838" y="3682336"/>
            <a:ext cx="3685471" cy="2607408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5281040" y="4354752"/>
            <a:ext cx="202189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سوف أستعمل خطة رسم صورة لحل المسألة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217456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392937" y="1488331"/>
            <a:ext cx="845959" cy="365760"/>
          </a:xfrm>
          <a:prstGeom prst="flowChartTerminator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/>
          <p:cNvSpPr txBox="1"/>
          <p:nvPr/>
        </p:nvSpPr>
        <p:spPr>
          <a:xfrm>
            <a:off x="10362023" y="2000035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فكرة الدرس </a:t>
            </a:r>
            <a:endParaRPr lang="ar-SA" b="1" u="sng" dirty="0">
              <a:solidFill>
                <a:srgbClr val="C00000"/>
              </a:solidFill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89744"/>
            <a:ext cx="1115672" cy="508000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507562" y="6298536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٣٣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خطط انسيابي: محطة طرفية 24"/>
          <p:cNvSpPr/>
          <p:nvPr/>
        </p:nvSpPr>
        <p:spPr>
          <a:xfrm>
            <a:off x="6953500" y="933872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 – </a:t>
            </a:r>
            <a:r>
              <a:rPr lang="ku-Arab-IQ" sz="2000" b="1" dirty="0" smtClean="0">
                <a:solidFill>
                  <a:schemeClr val="bg1"/>
                </a:solidFill>
              </a:rPr>
              <a:t>٧ 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3719233" y="869146"/>
            <a:ext cx="31236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استقصاء </a:t>
            </a:r>
            <a:r>
              <a:rPr lang="ar-SA" sz="3200" b="1" dirty="0" smtClean="0">
                <a:solidFill>
                  <a:schemeClr val="tx2"/>
                </a:solidFill>
              </a:rPr>
              <a:t>حل المسألة </a:t>
            </a:r>
            <a:endParaRPr lang="ar-SA" sz="3200" b="1" dirty="0">
              <a:solidFill>
                <a:schemeClr val="tx2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92" b="92492" l="9744" r="960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887" y="2917024"/>
            <a:ext cx="2638057" cy="2638057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9806484" y="3309189"/>
            <a:ext cx="1033154" cy="20928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u="sng" dirty="0" smtClean="0">
                <a:solidFill>
                  <a:srgbClr val="C00000"/>
                </a:solidFill>
              </a:rPr>
              <a:t>خطوات حل</a:t>
            </a:r>
          </a:p>
          <a:p>
            <a:r>
              <a:rPr lang="ar-SA" sz="1600" b="1" u="sng" dirty="0" smtClean="0">
                <a:solidFill>
                  <a:srgbClr val="C00000"/>
                </a:solidFill>
              </a:rPr>
              <a:t> المسألة</a:t>
            </a:r>
          </a:p>
          <a:p>
            <a:endParaRPr lang="ar-SA" sz="1600" b="1" u="sng" dirty="0">
              <a:solidFill>
                <a:srgbClr val="C00000"/>
              </a:solidFill>
            </a:endParaRP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أفهم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أخطط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أحل 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أتحقق</a:t>
            </a:r>
          </a:p>
          <a:p>
            <a:endParaRPr lang="ar-SA" dirty="0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0071">
            <a:off x="9650912" y="4447340"/>
            <a:ext cx="684234" cy="480267"/>
          </a:xfrm>
          <a:prstGeom prst="rect">
            <a:avLst/>
          </a:prstGeom>
        </p:spPr>
      </p:pic>
      <p:sp>
        <p:nvSpPr>
          <p:cNvPr id="34" name="مربع نص 33"/>
          <p:cNvSpPr txBox="1"/>
          <p:nvPr/>
        </p:nvSpPr>
        <p:spPr>
          <a:xfrm>
            <a:off x="9878499" y="2455359"/>
            <a:ext cx="19958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أختار خطة مناسبة لأحل المسألة</a:t>
            </a:r>
            <a:endParaRPr lang="ar-SA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5" name="صورة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7343" y="1488331"/>
            <a:ext cx="1599600" cy="1707200"/>
          </a:xfrm>
          <a:prstGeom prst="rect">
            <a:avLst/>
          </a:prstGeom>
        </p:spPr>
      </p:pic>
      <p:sp>
        <p:nvSpPr>
          <p:cNvPr id="36" name="مربع نص 35"/>
          <p:cNvSpPr txBox="1"/>
          <p:nvPr/>
        </p:nvSpPr>
        <p:spPr>
          <a:xfrm>
            <a:off x="3545432" y="1650240"/>
            <a:ext cx="556173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ماهر :</a:t>
            </a:r>
            <a:r>
              <a:rPr lang="ar-SA" sz="2400" b="1" dirty="0" smtClean="0">
                <a:solidFill>
                  <a:srgbClr val="002060"/>
                </a:solidFill>
              </a:rPr>
              <a:t> أنا طالب في الصف الثالث، وسوف أذهب مع أستاذي وزملائي في رحلة، وسنأخذ معنا </a:t>
            </a:r>
            <a:r>
              <a:rPr lang="ku-Arab-IQ" sz="2400" b="1" dirty="0" smtClean="0">
                <a:solidFill>
                  <a:srgbClr val="002060"/>
                </a:solidFill>
              </a:rPr>
              <a:t>٦ </a:t>
            </a:r>
            <a:r>
              <a:rPr lang="ar-SA" sz="2400" b="1" dirty="0" smtClean="0">
                <a:solidFill>
                  <a:srgbClr val="002060"/>
                </a:solidFill>
              </a:rPr>
              <a:t>حافظات للطعام في كل حافظة </a:t>
            </a:r>
            <a:r>
              <a:rPr lang="ku-Arab-IQ" sz="2400" b="1" dirty="0" smtClean="0">
                <a:solidFill>
                  <a:srgbClr val="002060"/>
                </a:solidFill>
              </a:rPr>
              <a:t>٥ </a:t>
            </a:r>
            <a:r>
              <a:rPr lang="ar-SA" sz="2400" b="1" dirty="0" smtClean="0">
                <a:solidFill>
                  <a:srgbClr val="002060"/>
                </a:solidFill>
              </a:rPr>
              <a:t>وجبات. </a:t>
            </a:r>
            <a:endParaRPr lang="ar-SA" sz="2400" b="1" dirty="0">
              <a:solidFill>
                <a:srgbClr val="002060"/>
              </a:solidFill>
            </a:endParaRPr>
          </a:p>
        </p:txBody>
      </p:sp>
      <p:cxnSp>
        <p:nvCxnSpPr>
          <p:cNvPr id="37" name="رابط مستقيم 36"/>
          <p:cNvCxnSpPr/>
          <p:nvPr/>
        </p:nvCxnSpPr>
        <p:spPr>
          <a:xfrm flipH="1">
            <a:off x="3886522" y="2394540"/>
            <a:ext cx="2413800" cy="15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39"/>
          <p:cNvCxnSpPr/>
          <p:nvPr/>
        </p:nvCxnSpPr>
        <p:spPr>
          <a:xfrm flipH="1">
            <a:off x="5970401" y="2778524"/>
            <a:ext cx="31367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مربع نص 40"/>
          <p:cNvSpPr txBox="1"/>
          <p:nvPr/>
        </p:nvSpPr>
        <p:spPr>
          <a:xfrm>
            <a:off x="3834059" y="2853608"/>
            <a:ext cx="54143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B050"/>
                </a:solidFill>
              </a:rPr>
              <a:t> </a:t>
            </a:r>
            <a:r>
              <a:rPr lang="ar-SA" sz="2400" b="1" dirty="0" smtClean="0">
                <a:solidFill>
                  <a:srgbClr val="00B050"/>
                </a:solidFill>
              </a:rPr>
              <a:t>المطلوب : </a:t>
            </a:r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</a:rPr>
              <a:t>ما عدد الوجبات في الحافظات الست ؟  </a:t>
            </a:r>
            <a:endParaRPr lang="ar-SA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2" name="مستطيل 41"/>
          <p:cNvSpPr/>
          <p:nvPr/>
        </p:nvSpPr>
        <p:spPr>
          <a:xfrm>
            <a:off x="4070838" y="2900529"/>
            <a:ext cx="4001848" cy="3677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/>
          <p:cNvSpPr txBox="1"/>
          <p:nvPr/>
        </p:nvSpPr>
        <p:spPr>
          <a:xfrm>
            <a:off x="6479178" y="3601965"/>
            <a:ext cx="24003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أرسم صورة تمثل المسألة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" name="صورة 1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8398" r="92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823" y="3340535"/>
            <a:ext cx="729510" cy="729510"/>
          </a:xfrm>
          <a:prstGeom prst="rect">
            <a:avLst/>
          </a:prstGeom>
        </p:spPr>
      </p:pic>
      <p:sp>
        <p:nvSpPr>
          <p:cNvPr id="24" name="شكل بيضاوي 23"/>
          <p:cNvSpPr/>
          <p:nvPr/>
        </p:nvSpPr>
        <p:spPr>
          <a:xfrm>
            <a:off x="4261462" y="3811832"/>
            <a:ext cx="1029124" cy="99517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شكل بيضاوي 27"/>
          <p:cNvSpPr/>
          <p:nvPr/>
        </p:nvSpPr>
        <p:spPr>
          <a:xfrm>
            <a:off x="4824884" y="3960779"/>
            <a:ext cx="243840" cy="24638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شكل بيضاوي 44"/>
          <p:cNvSpPr/>
          <p:nvPr/>
        </p:nvSpPr>
        <p:spPr>
          <a:xfrm>
            <a:off x="4935792" y="4309421"/>
            <a:ext cx="243840" cy="24638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شكل بيضاوي 45"/>
          <p:cNvSpPr/>
          <p:nvPr/>
        </p:nvSpPr>
        <p:spPr>
          <a:xfrm>
            <a:off x="4474314" y="3951786"/>
            <a:ext cx="243840" cy="24638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شكل بيضاوي 46"/>
          <p:cNvSpPr/>
          <p:nvPr/>
        </p:nvSpPr>
        <p:spPr>
          <a:xfrm>
            <a:off x="4360412" y="4250992"/>
            <a:ext cx="243840" cy="24638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شكل بيضاوي 47"/>
          <p:cNvSpPr/>
          <p:nvPr/>
        </p:nvSpPr>
        <p:spPr>
          <a:xfrm>
            <a:off x="4629592" y="4469181"/>
            <a:ext cx="243840" cy="24638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شكل بيضاوي 48"/>
          <p:cNvSpPr/>
          <p:nvPr/>
        </p:nvSpPr>
        <p:spPr>
          <a:xfrm>
            <a:off x="3047798" y="3811832"/>
            <a:ext cx="1029124" cy="99517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شكل بيضاوي 49"/>
          <p:cNvSpPr/>
          <p:nvPr/>
        </p:nvSpPr>
        <p:spPr>
          <a:xfrm>
            <a:off x="3611220" y="3960779"/>
            <a:ext cx="243840" cy="24638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شكل بيضاوي 50"/>
          <p:cNvSpPr/>
          <p:nvPr/>
        </p:nvSpPr>
        <p:spPr>
          <a:xfrm>
            <a:off x="3722128" y="4309421"/>
            <a:ext cx="243840" cy="24638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شكل بيضاوي 51"/>
          <p:cNvSpPr/>
          <p:nvPr/>
        </p:nvSpPr>
        <p:spPr>
          <a:xfrm>
            <a:off x="3260650" y="3951786"/>
            <a:ext cx="243840" cy="24638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شكل بيضاوي 52"/>
          <p:cNvSpPr/>
          <p:nvPr/>
        </p:nvSpPr>
        <p:spPr>
          <a:xfrm>
            <a:off x="3146748" y="4250992"/>
            <a:ext cx="243840" cy="24638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شكل بيضاوي 53"/>
          <p:cNvSpPr/>
          <p:nvPr/>
        </p:nvSpPr>
        <p:spPr>
          <a:xfrm>
            <a:off x="3415928" y="4469181"/>
            <a:ext cx="243840" cy="24638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شكل بيضاوي 54"/>
          <p:cNvSpPr/>
          <p:nvPr/>
        </p:nvSpPr>
        <p:spPr>
          <a:xfrm>
            <a:off x="1812926" y="3811832"/>
            <a:ext cx="1029124" cy="99517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شكل بيضاوي 55"/>
          <p:cNvSpPr/>
          <p:nvPr/>
        </p:nvSpPr>
        <p:spPr>
          <a:xfrm>
            <a:off x="2376348" y="3960779"/>
            <a:ext cx="243840" cy="24638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شكل بيضاوي 56"/>
          <p:cNvSpPr/>
          <p:nvPr/>
        </p:nvSpPr>
        <p:spPr>
          <a:xfrm>
            <a:off x="2487256" y="4309421"/>
            <a:ext cx="243840" cy="24638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شكل بيضاوي 57"/>
          <p:cNvSpPr/>
          <p:nvPr/>
        </p:nvSpPr>
        <p:spPr>
          <a:xfrm>
            <a:off x="2025778" y="3951786"/>
            <a:ext cx="243840" cy="24638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شكل بيضاوي 58"/>
          <p:cNvSpPr/>
          <p:nvPr/>
        </p:nvSpPr>
        <p:spPr>
          <a:xfrm>
            <a:off x="1911876" y="4250992"/>
            <a:ext cx="243840" cy="24638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شكل بيضاوي 60"/>
          <p:cNvSpPr/>
          <p:nvPr/>
        </p:nvSpPr>
        <p:spPr>
          <a:xfrm>
            <a:off x="2181056" y="4469181"/>
            <a:ext cx="243840" cy="24638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شكل بيضاوي 61"/>
          <p:cNvSpPr/>
          <p:nvPr/>
        </p:nvSpPr>
        <p:spPr>
          <a:xfrm>
            <a:off x="4261462" y="4955957"/>
            <a:ext cx="1029124" cy="99517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شكل بيضاوي 62"/>
          <p:cNvSpPr/>
          <p:nvPr/>
        </p:nvSpPr>
        <p:spPr>
          <a:xfrm>
            <a:off x="4824884" y="5104904"/>
            <a:ext cx="243840" cy="24638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5" name="شكل بيضاوي 64"/>
          <p:cNvSpPr/>
          <p:nvPr/>
        </p:nvSpPr>
        <p:spPr>
          <a:xfrm>
            <a:off x="4935792" y="5453546"/>
            <a:ext cx="243840" cy="24638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شكل بيضاوي 66"/>
          <p:cNvSpPr/>
          <p:nvPr/>
        </p:nvSpPr>
        <p:spPr>
          <a:xfrm>
            <a:off x="4474314" y="5095911"/>
            <a:ext cx="243840" cy="24638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8" name="شكل بيضاوي 67"/>
          <p:cNvSpPr/>
          <p:nvPr/>
        </p:nvSpPr>
        <p:spPr>
          <a:xfrm>
            <a:off x="4360412" y="5395117"/>
            <a:ext cx="243840" cy="24638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9" name="شكل بيضاوي 68"/>
          <p:cNvSpPr/>
          <p:nvPr/>
        </p:nvSpPr>
        <p:spPr>
          <a:xfrm>
            <a:off x="4629592" y="5613306"/>
            <a:ext cx="243840" cy="24638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0" name="شكل بيضاوي 69"/>
          <p:cNvSpPr/>
          <p:nvPr/>
        </p:nvSpPr>
        <p:spPr>
          <a:xfrm>
            <a:off x="3042258" y="4955957"/>
            <a:ext cx="1029124" cy="99517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1" name="شكل بيضاوي 70"/>
          <p:cNvSpPr/>
          <p:nvPr/>
        </p:nvSpPr>
        <p:spPr>
          <a:xfrm>
            <a:off x="3605680" y="5104904"/>
            <a:ext cx="243840" cy="24638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2" name="شكل بيضاوي 71"/>
          <p:cNvSpPr/>
          <p:nvPr/>
        </p:nvSpPr>
        <p:spPr>
          <a:xfrm>
            <a:off x="3716588" y="5453546"/>
            <a:ext cx="243840" cy="24638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3" name="شكل بيضاوي 72"/>
          <p:cNvSpPr/>
          <p:nvPr/>
        </p:nvSpPr>
        <p:spPr>
          <a:xfrm>
            <a:off x="3255110" y="5095911"/>
            <a:ext cx="243840" cy="24638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4" name="شكل بيضاوي 73"/>
          <p:cNvSpPr/>
          <p:nvPr/>
        </p:nvSpPr>
        <p:spPr>
          <a:xfrm>
            <a:off x="3141208" y="5395117"/>
            <a:ext cx="243840" cy="24638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5" name="شكل بيضاوي 74"/>
          <p:cNvSpPr/>
          <p:nvPr/>
        </p:nvSpPr>
        <p:spPr>
          <a:xfrm>
            <a:off x="3410388" y="5613306"/>
            <a:ext cx="243840" cy="24638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6" name="شكل بيضاوي 75"/>
          <p:cNvSpPr/>
          <p:nvPr/>
        </p:nvSpPr>
        <p:spPr>
          <a:xfrm>
            <a:off x="1804886" y="4954233"/>
            <a:ext cx="1029124" cy="99517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7" name="شكل بيضاوي 76"/>
          <p:cNvSpPr/>
          <p:nvPr/>
        </p:nvSpPr>
        <p:spPr>
          <a:xfrm>
            <a:off x="2368308" y="5103180"/>
            <a:ext cx="243840" cy="24638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9" name="شكل بيضاوي 78"/>
          <p:cNvSpPr/>
          <p:nvPr/>
        </p:nvSpPr>
        <p:spPr>
          <a:xfrm>
            <a:off x="2479216" y="5451822"/>
            <a:ext cx="243840" cy="24638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0" name="شكل بيضاوي 79"/>
          <p:cNvSpPr/>
          <p:nvPr/>
        </p:nvSpPr>
        <p:spPr>
          <a:xfrm>
            <a:off x="2017738" y="5094187"/>
            <a:ext cx="243840" cy="24638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1" name="شكل بيضاوي 80"/>
          <p:cNvSpPr/>
          <p:nvPr/>
        </p:nvSpPr>
        <p:spPr>
          <a:xfrm>
            <a:off x="1903836" y="5393393"/>
            <a:ext cx="243840" cy="24638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2" name="شكل بيضاوي 81"/>
          <p:cNvSpPr/>
          <p:nvPr/>
        </p:nvSpPr>
        <p:spPr>
          <a:xfrm>
            <a:off x="2173016" y="5611582"/>
            <a:ext cx="243840" cy="24638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ربع نص 28"/>
          <p:cNvSpPr txBox="1"/>
          <p:nvPr/>
        </p:nvSpPr>
        <p:spPr>
          <a:xfrm>
            <a:off x="5758878" y="4350897"/>
            <a:ext cx="33944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تبين الصورة أن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= ٣٠ </a:t>
            </a:r>
            <a:endParaRPr lang="ar-SA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3" name="مربع نص 82"/>
          <p:cNvSpPr txBox="1"/>
          <p:nvPr/>
        </p:nvSpPr>
        <p:spPr>
          <a:xfrm>
            <a:off x="5627305" y="4954233"/>
            <a:ext cx="361630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إذن سوف يأخذ الطلاب </a:t>
            </a:r>
            <a:r>
              <a:rPr lang="ku-Arab-IQ" sz="2400" b="1" dirty="0" smtClean="0">
                <a:solidFill>
                  <a:srgbClr val="C00000"/>
                </a:solidFill>
              </a:rPr>
              <a:t>٣٠ </a:t>
            </a:r>
            <a:r>
              <a:rPr lang="ar-SA" sz="2400" b="1" dirty="0" smtClean="0">
                <a:solidFill>
                  <a:srgbClr val="C00000"/>
                </a:solidFill>
              </a:rPr>
              <a:t>وجبة من الطعام </a:t>
            </a:r>
          </a:p>
        </p:txBody>
      </p:sp>
    </p:spTree>
    <p:extLst>
      <p:ext uri="{BB962C8B-B14F-4D97-AF65-F5344CB8AC3E}">
        <p14:creationId xmlns:p14="http://schemas.microsoft.com/office/powerpoint/2010/main" val="419900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 animBg="1"/>
      <p:bldP spid="28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3" grpId="0" animBg="1"/>
      <p:bldP spid="65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9" grpId="0" animBg="1"/>
      <p:bldP spid="80" grpId="0" animBg="1"/>
      <p:bldP spid="81" grpId="0" animBg="1"/>
      <p:bldP spid="82" grpId="0" animBg="1"/>
      <p:bldP spid="29" grpId="0"/>
      <p:bldP spid="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392937" y="1488331"/>
            <a:ext cx="845959" cy="365760"/>
          </a:xfrm>
          <a:prstGeom prst="flowChartTerminator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/>
          <p:cNvSpPr txBox="1"/>
          <p:nvPr/>
        </p:nvSpPr>
        <p:spPr>
          <a:xfrm>
            <a:off x="10362023" y="2000035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فكرة الدرس </a:t>
            </a:r>
            <a:endParaRPr lang="ar-SA" b="1" u="sng" dirty="0">
              <a:solidFill>
                <a:srgbClr val="C00000"/>
              </a:solidFill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89744"/>
            <a:ext cx="1115672" cy="508000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507562" y="6298536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٣٣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خطط انسيابي: محطة طرفية 24"/>
          <p:cNvSpPr/>
          <p:nvPr/>
        </p:nvSpPr>
        <p:spPr>
          <a:xfrm>
            <a:off x="6953500" y="933872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 – </a:t>
            </a:r>
            <a:r>
              <a:rPr lang="ku-Arab-IQ" sz="2000" b="1" dirty="0" smtClean="0">
                <a:solidFill>
                  <a:schemeClr val="bg1"/>
                </a:solidFill>
              </a:rPr>
              <a:t>٧ 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3719233" y="869146"/>
            <a:ext cx="31236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استقصاء</a:t>
            </a:r>
            <a:r>
              <a:rPr lang="ar-SA" sz="3200" b="1" dirty="0" smtClean="0">
                <a:solidFill>
                  <a:schemeClr val="tx2"/>
                </a:solidFill>
              </a:rPr>
              <a:t> </a:t>
            </a:r>
            <a:r>
              <a:rPr lang="ar-SA" sz="3200" b="1" dirty="0" smtClean="0">
                <a:solidFill>
                  <a:schemeClr val="tx2"/>
                </a:solidFill>
              </a:rPr>
              <a:t>حل المسألة </a:t>
            </a:r>
            <a:endParaRPr lang="ar-SA" sz="3200" b="1" dirty="0">
              <a:solidFill>
                <a:schemeClr val="tx2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92" b="92492" l="9744" r="960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887" y="2917024"/>
            <a:ext cx="2638057" cy="2638057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9806484" y="3309189"/>
            <a:ext cx="1033154" cy="20928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u="sng" dirty="0" smtClean="0">
                <a:solidFill>
                  <a:srgbClr val="C00000"/>
                </a:solidFill>
              </a:rPr>
              <a:t>خطوات حل</a:t>
            </a:r>
          </a:p>
          <a:p>
            <a:r>
              <a:rPr lang="ar-SA" sz="1600" b="1" u="sng" dirty="0" smtClean="0">
                <a:solidFill>
                  <a:srgbClr val="C00000"/>
                </a:solidFill>
              </a:rPr>
              <a:t> المسألة</a:t>
            </a:r>
          </a:p>
          <a:p>
            <a:endParaRPr lang="ar-SA" sz="1600" b="1" u="sng" dirty="0">
              <a:solidFill>
                <a:srgbClr val="C00000"/>
              </a:solidFill>
            </a:endParaRP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أفهم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أخطط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أحل 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أتحقق</a:t>
            </a:r>
          </a:p>
          <a:p>
            <a:endParaRPr lang="ar-SA" dirty="0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0071">
            <a:off x="9650912" y="4703372"/>
            <a:ext cx="684234" cy="480267"/>
          </a:xfrm>
          <a:prstGeom prst="rect">
            <a:avLst/>
          </a:prstGeom>
        </p:spPr>
      </p:pic>
      <p:sp>
        <p:nvSpPr>
          <p:cNvPr id="24" name="مربع نص 23"/>
          <p:cNvSpPr txBox="1"/>
          <p:nvPr/>
        </p:nvSpPr>
        <p:spPr>
          <a:xfrm>
            <a:off x="3562918" y="4198245"/>
            <a:ext cx="52857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بما أن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 + ٥ + ٥ + ٥ + ٥ + ٥ = ٣٠ 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4570933" y="5043083"/>
            <a:ext cx="34287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إذن الحل</a:t>
            </a:r>
            <a:r>
              <a:rPr lang="ar-SA" sz="2800" b="1" dirty="0" smtClean="0">
                <a:solidFill>
                  <a:srgbClr val="C00000"/>
                </a:solidFill>
              </a:rPr>
              <a:t> </a:t>
            </a:r>
            <a:r>
              <a:rPr lang="ar-SA" sz="2800" b="1" dirty="0" smtClean="0">
                <a:solidFill>
                  <a:srgbClr val="C00000"/>
                </a:solidFill>
              </a:rPr>
              <a:t>صحيح </a:t>
            </a:r>
            <a:r>
              <a:rPr lang="ar-SA" sz="2800" b="1" dirty="0" smtClean="0">
                <a:solidFill>
                  <a:srgbClr val="C00000"/>
                </a:solidFill>
              </a:rPr>
              <a:t>ومعقول 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9878499" y="2455359"/>
            <a:ext cx="19958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أختار خطة مناسبة لأحل المسألة</a:t>
            </a:r>
            <a:endParaRPr lang="ar-SA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" name="صورة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7343" y="1488331"/>
            <a:ext cx="1599600" cy="1707200"/>
          </a:xfrm>
          <a:prstGeom prst="rect">
            <a:avLst/>
          </a:prstGeom>
        </p:spPr>
      </p:pic>
      <p:sp>
        <p:nvSpPr>
          <p:cNvPr id="31" name="مربع نص 30"/>
          <p:cNvSpPr txBox="1"/>
          <p:nvPr/>
        </p:nvSpPr>
        <p:spPr>
          <a:xfrm>
            <a:off x="3545432" y="1650240"/>
            <a:ext cx="556173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ماهر :</a:t>
            </a:r>
            <a:r>
              <a:rPr lang="ar-SA" sz="2400" b="1" dirty="0" smtClean="0">
                <a:solidFill>
                  <a:srgbClr val="002060"/>
                </a:solidFill>
              </a:rPr>
              <a:t> أنا طالب في الصف الثالث، وسوف أذهب مع أستاذي وزملائي في رحلة، وسنأخذ معنا </a:t>
            </a:r>
            <a:r>
              <a:rPr lang="ku-Arab-IQ" sz="2400" b="1" dirty="0" smtClean="0">
                <a:solidFill>
                  <a:srgbClr val="002060"/>
                </a:solidFill>
              </a:rPr>
              <a:t>٦ </a:t>
            </a:r>
            <a:r>
              <a:rPr lang="ar-SA" sz="2400" b="1" dirty="0" smtClean="0">
                <a:solidFill>
                  <a:srgbClr val="002060"/>
                </a:solidFill>
              </a:rPr>
              <a:t>حافظات للطعام في كل حافظة </a:t>
            </a:r>
            <a:r>
              <a:rPr lang="ku-Arab-IQ" sz="2400" b="1" dirty="0" smtClean="0">
                <a:solidFill>
                  <a:srgbClr val="002060"/>
                </a:solidFill>
              </a:rPr>
              <a:t>٥ </a:t>
            </a:r>
            <a:r>
              <a:rPr lang="ar-SA" sz="2400" b="1" dirty="0" smtClean="0">
                <a:solidFill>
                  <a:srgbClr val="002060"/>
                </a:solidFill>
              </a:rPr>
              <a:t>وجبات. </a:t>
            </a:r>
            <a:endParaRPr lang="ar-SA" sz="2400" b="1" dirty="0">
              <a:solidFill>
                <a:srgbClr val="002060"/>
              </a:solidFill>
            </a:endParaRPr>
          </a:p>
        </p:txBody>
      </p:sp>
      <p:cxnSp>
        <p:nvCxnSpPr>
          <p:cNvPr id="32" name="رابط مستقيم 31"/>
          <p:cNvCxnSpPr/>
          <p:nvPr/>
        </p:nvCxnSpPr>
        <p:spPr>
          <a:xfrm flipH="1">
            <a:off x="3886522" y="2394540"/>
            <a:ext cx="2413800" cy="15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مستقيم 32"/>
          <p:cNvCxnSpPr/>
          <p:nvPr/>
        </p:nvCxnSpPr>
        <p:spPr>
          <a:xfrm flipH="1">
            <a:off x="5970401" y="2778524"/>
            <a:ext cx="31367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مربع نص 33"/>
          <p:cNvSpPr txBox="1"/>
          <p:nvPr/>
        </p:nvSpPr>
        <p:spPr>
          <a:xfrm>
            <a:off x="3834059" y="2853608"/>
            <a:ext cx="54143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B050"/>
                </a:solidFill>
              </a:rPr>
              <a:t> </a:t>
            </a:r>
            <a:r>
              <a:rPr lang="ar-SA" sz="2400" b="1" dirty="0" smtClean="0">
                <a:solidFill>
                  <a:srgbClr val="00B050"/>
                </a:solidFill>
              </a:rPr>
              <a:t>المطلوب : </a:t>
            </a:r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</a:rPr>
              <a:t>ما عدد الوجبات في الحافظات الست ؟  </a:t>
            </a:r>
            <a:endParaRPr lang="ar-SA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4070838" y="2900529"/>
            <a:ext cx="4001848" cy="3677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/>
          <p:cNvSpPr txBox="1"/>
          <p:nvPr/>
        </p:nvSpPr>
        <p:spPr>
          <a:xfrm>
            <a:off x="3892806" y="3575217"/>
            <a:ext cx="49039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أستعمل الجمع المتكرر للتحقق من صحة الحل: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792" y="4765658"/>
            <a:ext cx="708281" cy="83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9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28" y="2100165"/>
            <a:ext cx="5445539" cy="173600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sp>
        <p:nvSpPr>
          <p:cNvPr id="3" name="مخطط انسيابي: محطة طرفية 2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63368"/>
            <a:ext cx="1115672" cy="50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507562" y="6263368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٣٤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21" name="مخطط انسيابي: محطة طرفية 20"/>
          <p:cNvSpPr/>
          <p:nvPr/>
        </p:nvSpPr>
        <p:spPr>
          <a:xfrm>
            <a:off x="6953500" y="933872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 – </a:t>
            </a:r>
            <a:r>
              <a:rPr lang="ku-Arab-IQ" sz="2000" b="1" dirty="0" smtClean="0">
                <a:solidFill>
                  <a:schemeClr val="bg1"/>
                </a:solidFill>
              </a:rPr>
              <a:t>٧ 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3719233" y="869146"/>
            <a:ext cx="31236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استقصاء </a:t>
            </a:r>
            <a:r>
              <a:rPr lang="ar-SA" sz="3200" b="1" dirty="0" smtClean="0">
                <a:solidFill>
                  <a:schemeClr val="tx2"/>
                </a:solidFill>
              </a:rPr>
              <a:t>حل المسألة </a:t>
            </a:r>
            <a:endParaRPr lang="ar-SA" sz="3200" b="1" dirty="0">
              <a:solidFill>
                <a:schemeClr val="tx2"/>
              </a:solidFill>
            </a:endParaRPr>
          </a:p>
        </p:txBody>
      </p:sp>
      <p:pic>
        <p:nvPicPr>
          <p:cNvPr id="26" name="صورة 2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92" b="92492" l="9744" r="960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09" y="2056249"/>
            <a:ext cx="2638057" cy="2638057"/>
          </a:xfrm>
          <a:prstGeom prst="rect">
            <a:avLst/>
          </a:prstGeom>
        </p:spPr>
      </p:pic>
      <p:sp>
        <p:nvSpPr>
          <p:cNvPr id="27" name="مربع نص 26"/>
          <p:cNvSpPr txBox="1"/>
          <p:nvPr/>
        </p:nvSpPr>
        <p:spPr>
          <a:xfrm>
            <a:off x="9875713" y="2518366"/>
            <a:ext cx="1033154" cy="20928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u="sng" dirty="0" smtClean="0">
                <a:solidFill>
                  <a:srgbClr val="C00000"/>
                </a:solidFill>
              </a:rPr>
              <a:t>خطوات حل</a:t>
            </a:r>
          </a:p>
          <a:p>
            <a:r>
              <a:rPr lang="ar-SA" sz="1600" b="1" u="sng" dirty="0" smtClean="0">
                <a:solidFill>
                  <a:srgbClr val="C00000"/>
                </a:solidFill>
              </a:rPr>
              <a:t> المسألة</a:t>
            </a:r>
          </a:p>
          <a:p>
            <a:endParaRPr lang="ar-SA" sz="1600" b="1" u="sng" dirty="0">
              <a:solidFill>
                <a:srgbClr val="C00000"/>
              </a:solidFill>
            </a:endParaRP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أفهم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أخطط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أحل 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أتحقق</a:t>
            </a:r>
          </a:p>
          <a:p>
            <a:endParaRPr lang="ar-SA" dirty="0"/>
          </a:p>
        </p:txBody>
      </p:sp>
      <p:sp>
        <p:nvSpPr>
          <p:cNvPr id="31" name="مستطيل 30"/>
          <p:cNvSpPr/>
          <p:nvPr/>
        </p:nvSpPr>
        <p:spPr>
          <a:xfrm>
            <a:off x="6559646" y="3255959"/>
            <a:ext cx="2091353" cy="45791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/>
          <p:cNvSpPr txBox="1"/>
          <p:nvPr/>
        </p:nvSpPr>
        <p:spPr>
          <a:xfrm>
            <a:off x="3534509" y="1605700"/>
            <a:ext cx="71130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u="sng" dirty="0" smtClean="0"/>
              <a:t>أحل مسائل متنوعة </a:t>
            </a:r>
            <a:r>
              <a:rPr lang="ar-SA" sz="2400" b="1" dirty="0" smtClean="0"/>
              <a:t>: أختار الخطة المناسبة مما يلي لأحل المسألة  </a:t>
            </a:r>
            <a:endParaRPr lang="ar-SA" sz="2400" b="1" dirty="0"/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598" y="1449320"/>
            <a:ext cx="557707" cy="557707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00" b="95467" l="2667" r="97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7" t="4589" r="3315" b="4356"/>
          <a:stretch/>
        </p:blipFill>
        <p:spPr>
          <a:xfrm>
            <a:off x="881862" y="933872"/>
            <a:ext cx="2358731" cy="1640880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 rot="284196">
            <a:off x="1332930" y="1105646"/>
            <a:ext cx="17760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أخطط لحل المسألة</a:t>
            </a:r>
            <a:endParaRPr lang="ar-SA" b="1" dirty="0"/>
          </a:p>
        </p:txBody>
      </p:sp>
      <p:sp>
        <p:nvSpPr>
          <p:cNvPr id="16" name="مربع نص 15"/>
          <p:cNvSpPr txBox="1"/>
          <p:nvPr/>
        </p:nvSpPr>
        <p:spPr>
          <a:xfrm rot="249526">
            <a:off x="1352054" y="1448152"/>
            <a:ext cx="16240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أمثلها </a:t>
            </a:r>
          </a:p>
          <a:p>
            <a:r>
              <a:rPr lang="ar-SA" b="1" dirty="0" smtClean="0"/>
              <a:t>أرسم صورة</a:t>
            </a:r>
          </a:p>
          <a:p>
            <a:r>
              <a:rPr lang="ar-SA" b="1" dirty="0" smtClean="0"/>
              <a:t>أبحث عن نمط </a:t>
            </a:r>
            <a:endParaRPr lang="ar-SA" b="1" dirty="0"/>
          </a:p>
        </p:txBody>
      </p:sp>
      <p:sp>
        <p:nvSpPr>
          <p:cNvPr id="34" name="مستطيل 33"/>
          <p:cNvSpPr/>
          <p:nvPr/>
        </p:nvSpPr>
        <p:spPr>
          <a:xfrm>
            <a:off x="3847514" y="2744565"/>
            <a:ext cx="564421" cy="45791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5" name="رابط مستقيم 34"/>
          <p:cNvCxnSpPr/>
          <p:nvPr/>
        </p:nvCxnSpPr>
        <p:spPr>
          <a:xfrm flipH="1">
            <a:off x="5433060" y="2628817"/>
            <a:ext cx="1749764" cy="41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/>
          <p:cNvCxnSpPr/>
          <p:nvPr/>
        </p:nvCxnSpPr>
        <p:spPr>
          <a:xfrm flipH="1">
            <a:off x="3824654" y="2641986"/>
            <a:ext cx="1527120" cy="20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36"/>
          <p:cNvCxnSpPr/>
          <p:nvPr/>
        </p:nvCxnSpPr>
        <p:spPr>
          <a:xfrm flipH="1">
            <a:off x="5596256" y="3144523"/>
            <a:ext cx="1749764" cy="41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صورة 3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t="13187" r="10102" b="26374"/>
          <a:stretch/>
        </p:blipFill>
        <p:spPr>
          <a:xfrm>
            <a:off x="285894" y="3549839"/>
            <a:ext cx="784372" cy="328065"/>
          </a:xfrm>
          <a:prstGeom prst="rect">
            <a:avLst/>
          </a:prstGeom>
        </p:spPr>
      </p:pic>
      <p:pic>
        <p:nvPicPr>
          <p:cNvPr id="54" name="صورة 5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t="13187" r="10102" b="26374"/>
          <a:stretch/>
        </p:blipFill>
        <p:spPr>
          <a:xfrm>
            <a:off x="1056617" y="3543485"/>
            <a:ext cx="784372" cy="328065"/>
          </a:xfrm>
          <a:prstGeom prst="rect">
            <a:avLst/>
          </a:prstGeom>
        </p:spPr>
      </p:pic>
      <p:pic>
        <p:nvPicPr>
          <p:cNvPr id="55" name="صورة 5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t="13187" r="10102" b="26374"/>
          <a:stretch/>
        </p:blipFill>
        <p:spPr>
          <a:xfrm>
            <a:off x="1822864" y="3549839"/>
            <a:ext cx="784372" cy="328065"/>
          </a:xfrm>
          <a:prstGeom prst="rect">
            <a:avLst/>
          </a:prstGeom>
        </p:spPr>
      </p:pic>
      <p:pic>
        <p:nvPicPr>
          <p:cNvPr id="56" name="صورة 5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t="13187" r="10102" b="26374"/>
          <a:stretch/>
        </p:blipFill>
        <p:spPr>
          <a:xfrm>
            <a:off x="2613516" y="3553149"/>
            <a:ext cx="784372" cy="328065"/>
          </a:xfrm>
          <a:prstGeom prst="rect">
            <a:avLst/>
          </a:prstGeom>
        </p:spPr>
      </p:pic>
      <p:pic>
        <p:nvPicPr>
          <p:cNvPr id="57" name="صورة 5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t="13187" r="10102" b="26374"/>
          <a:stretch/>
        </p:blipFill>
        <p:spPr>
          <a:xfrm>
            <a:off x="3408556" y="3537499"/>
            <a:ext cx="784372" cy="328065"/>
          </a:xfrm>
          <a:prstGeom prst="rect">
            <a:avLst/>
          </a:prstGeom>
        </p:spPr>
      </p:pic>
      <p:pic>
        <p:nvPicPr>
          <p:cNvPr id="58" name="صورة 5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t="13187" r="10102" b="26374"/>
          <a:stretch/>
        </p:blipFill>
        <p:spPr>
          <a:xfrm>
            <a:off x="279614" y="3903962"/>
            <a:ext cx="784372" cy="328065"/>
          </a:xfrm>
          <a:prstGeom prst="rect">
            <a:avLst/>
          </a:prstGeom>
        </p:spPr>
      </p:pic>
      <p:pic>
        <p:nvPicPr>
          <p:cNvPr id="59" name="صورة 5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t="13187" r="10102" b="26374"/>
          <a:stretch/>
        </p:blipFill>
        <p:spPr>
          <a:xfrm>
            <a:off x="1050337" y="3897608"/>
            <a:ext cx="784372" cy="328065"/>
          </a:xfrm>
          <a:prstGeom prst="rect">
            <a:avLst/>
          </a:prstGeom>
        </p:spPr>
      </p:pic>
      <p:pic>
        <p:nvPicPr>
          <p:cNvPr id="60" name="صورة 5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t="13187" r="10102" b="26374"/>
          <a:stretch/>
        </p:blipFill>
        <p:spPr>
          <a:xfrm>
            <a:off x="1816584" y="3903962"/>
            <a:ext cx="784372" cy="328065"/>
          </a:xfrm>
          <a:prstGeom prst="rect">
            <a:avLst/>
          </a:prstGeom>
        </p:spPr>
      </p:pic>
      <p:pic>
        <p:nvPicPr>
          <p:cNvPr id="61" name="صورة 6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t="13187" r="10102" b="26374"/>
          <a:stretch/>
        </p:blipFill>
        <p:spPr>
          <a:xfrm>
            <a:off x="2607236" y="3907272"/>
            <a:ext cx="784372" cy="328065"/>
          </a:xfrm>
          <a:prstGeom prst="rect">
            <a:avLst/>
          </a:prstGeom>
        </p:spPr>
      </p:pic>
      <p:pic>
        <p:nvPicPr>
          <p:cNvPr id="62" name="صورة 6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t="13187" r="10102" b="26374"/>
          <a:stretch/>
        </p:blipFill>
        <p:spPr>
          <a:xfrm>
            <a:off x="3402276" y="3891622"/>
            <a:ext cx="784372" cy="328065"/>
          </a:xfrm>
          <a:prstGeom prst="rect">
            <a:avLst/>
          </a:prstGeom>
        </p:spPr>
      </p:pic>
      <p:pic>
        <p:nvPicPr>
          <p:cNvPr id="63" name="صورة 6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t="13187" r="10102" b="26374"/>
          <a:stretch/>
        </p:blipFill>
        <p:spPr>
          <a:xfrm>
            <a:off x="292174" y="4264705"/>
            <a:ext cx="784372" cy="328065"/>
          </a:xfrm>
          <a:prstGeom prst="rect">
            <a:avLst/>
          </a:prstGeom>
        </p:spPr>
      </p:pic>
      <p:pic>
        <p:nvPicPr>
          <p:cNvPr id="64" name="صورة 6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t="13187" r="10102" b="26374"/>
          <a:stretch/>
        </p:blipFill>
        <p:spPr>
          <a:xfrm>
            <a:off x="1062897" y="4258351"/>
            <a:ext cx="784372" cy="328065"/>
          </a:xfrm>
          <a:prstGeom prst="rect">
            <a:avLst/>
          </a:prstGeom>
        </p:spPr>
      </p:pic>
      <p:pic>
        <p:nvPicPr>
          <p:cNvPr id="65" name="صورة 6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t="13187" r="10102" b="26374"/>
          <a:stretch/>
        </p:blipFill>
        <p:spPr>
          <a:xfrm>
            <a:off x="1829144" y="4264705"/>
            <a:ext cx="784372" cy="328065"/>
          </a:xfrm>
          <a:prstGeom prst="rect">
            <a:avLst/>
          </a:prstGeom>
        </p:spPr>
      </p:pic>
      <p:pic>
        <p:nvPicPr>
          <p:cNvPr id="66" name="صورة 6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t="13187" r="10102" b="26374"/>
          <a:stretch/>
        </p:blipFill>
        <p:spPr>
          <a:xfrm>
            <a:off x="2619796" y="4268015"/>
            <a:ext cx="784372" cy="328065"/>
          </a:xfrm>
          <a:prstGeom prst="rect">
            <a:avLst/>
          </a:prstGeom>
        </p:spPr>
      </p:pic>
      <p:pic>
        <p:nvPicPr>
          <p:cNvPr id="67" name="صورة 6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t="13187" r="10102" b="26374"/>
          <a:stretch/>
        </p:blipFill>
        <p:spPr>
          <a:xfrm>
            <a:off x="3414836" y="4252365"/>
            <a:ext cx="784372" cy="328065"/>
          </a:xfrm>
          <a:prstGeom prst="rect">
            <a:avLst/>
          </a:prstGeom>
        </p:spPr>
      </p:pic>
      <p:pic>
        <p:nvPicPr>
          <p:cNvPr id="69" name="صورة 6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1" t="31156" r="9822" b="34711"/>
          <a:stretch/>
        </p:blipFill>
        <p:spPr>
          <a:xfrm flipH="1">
            <a:off x="269237" y="4631411"/>
            <a:ext cx="830245" cy="430451"/>
          </a:xfrm>
          <a:prstGeom prst="rect">
            <a:avLst/>
          </a:prstGeom>
        </p:spPr>
      </p:pic>
      <p:pic>
        <p:nvPicPr>
          <p:cNvPr id="70" name="صورة 6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1" t="31156" r="9822" b="34711"/>
          <a:stretch/>
        </p:blipFill>
        <p:spPr>
          <a:xfrm flipH="1">
            <a:off x="1099482" y="4625057"/>
            <a:ext cx="830245" cy="430451"/>
          </a:xfrm>
          <a:prstGeom prst="rect">
            <a:avLst/>
          </a:prstGeom>
        </p:spPr>
      </p:pic>
      <p:pic>
        <p:nvPicPr>
          <p:cNvPr id="71" name="صورة 7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1" t="31156" r="9822" b="34711"/>
          <a:stretch/>
        </p:blipFill>
        <p:spPr>
          <a:xfrm flipH="1">
            <a:off x="1929727" y="4599124"/>
            <a:ext cx="830245" cy="430451"/>
          </a:xfrm>
          <a:prstGeom prst="rect">
            <a:avLst/>
          </a:prstGeom>
        </p:spPr>
      </p:pic>
      <p:pic>
        <p:nvPicPr>
          <p:cNvPr id="72" name="صورة 7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1" t="31156" r="9822" b="34711"/>
          <a:stretch/>
        </p:blipFill>
        <p:spPr>
          <a:xfrm flipH="1">
            <a:off x="2770640" y="4585525"/>
            <a:ext cx="830245" cy="430451"/>
          </a:xfrm>
          <a:prstGeom prst="rect">
            <a:avLst/>
          </a:prstGeom>
        </p:spPr>
      </p:pic>
      <p:pic>
        <p:nvPicPr>
          <p:cNvPr id="73" name="صورة 7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1" t="31156" r="9822" b="34711"/>
          <a:stretch/>
        </p:blipFill>
        <p:spPr>
          <a:xfrm flipH="1">
            <a:off x="279905" y="5079479"/>
            <a:ext cx="830245" cy="430451"/>
          </a:xfrm>
          <a:prstGeom prst="rect">
            <a:avLst/>
          </a:prstGeom>
        </p:spPr>
      </p:pic>
      <p:pic>
        <p:nvPicPr>
          <p:cNvPr id="74" name="صورة 7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1" t="31156" r="9822" b="34711"/>
          <a:stretch/>
        </p:blipFill>
        <p:spPr>
          <a:xfrm flipH="1">
            <a:off x="1110150" y="5073125"/>
            <a:ext cx="830245" cy="430451"/>
          </a:xfrm>
          <a:prstGeom prst="rect">
            <a:avLst/>
          </a:prstGeom>
        </p:spPr>
      </p:pic>
      <p:pic>
        <p:nvPicPr>
          <p:cNvPr id="75" name="صورة 7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1" t="31156" r="9822" b="34711"/>
          <a:stretch/>
        </p:blipFill>
        <p:spPr>
          <a:xfrm flipH="1">
            <a:off x="1940395" y="5047192"/>
            <a:ext cx="830245" cy="430451"/>
          </a:xfrm>
          <a:prstGeom prst="rect">
            <a:avLst/>
          </a:prstGeom>
        </p:spPr>
      </p:pic>
      <p:pic>
        <p:nvPicPr>
          <p:cNvPr id="76" name="صورة 7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1" t="31156" r="9822" b="34711"/>
          <a:stretch/>
        </p:blipFill>
        <p:spPr>
          <a:xfrm flipH="1">
            <a:off x="2781308" y="5029575"/>
            <a:ext cx="830245" cy="430451"/>
          </a:xfrm>
          <a:prstGeom prst="rect">
            <a:avLst/>
          </a:prstGeom>
        </p:spPr>
      </p:pic>
      <p:pic>
        <p:nvPicPr>
          <p:cNvPr id="77" name="صورة 7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307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781"/>
          <a:stretch/>
        </p:blipFill>
        <p:spPr>
          <a:xfrm>
            <a:off x="1058472" y="5520319"/>
            <a:ext cx="903353" cy="401490"/>
          </a:xfrm>
          <a:prstGeom prst="rect">
            <a:avLst/>
          </a:prstGeom>
        </p:spPr>
      </p:pic>
      <p:pic>
        <p:nvPicPr>
          <p:cNvPr id="78" name="صورة 7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20" y="5502362"/>
            <a:ext cx="828689" cy="410658"/>
          </a:xfrm>
          <a:prstGeom prst="rect">
            <a:avLst/>
          </a:prstGeom>
        </p:spPr>
      </p:pic>
      <p:pic>
        <p:nvPicPr>
          <p:cNvPr id="79" name="صورة 7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74"/>
          <a:stretch/>
        </p:blipFill>
        <p:spPr>
          <a:xfrm flipH="1">
            <a:off x="5462719" y="5992448"/>
            <a:ext cx="830926" cy="436977"/>
          </a:xfrm>
          <a:prstGeom prst="rect">
            <a:avLst/>
          </a:prstGeom>
        </p:spPr>
      </p:pic>
      <p:pic>
        <p:nvPicPr>
          <p:cNvPr id="80" name="صورة 79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30800" r="2711" b="28311"/>
          <a:stretch/>
        </p:blipFill>
        <p:spPr>
          <a:xfrm flipH="1">
            <a:off x="5499130" y="5540321"/>
            <a:ext cx="839731" cy="413848"/>
          </a:xfrm>
          <a:prstGeom prst="rect">
            <a:avLst/>
          </a:prstGeom>
        </p:spPr>
      </p:pic>
      <p:pic>
        <p:nvPicPr>
          <p:cNvPr id="81" name="صورة 80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1" t="31867" r="12666" b="32578"/>
          <a:stretch/>
        </p:blipFill>
        <p:spPr>
          <a:xfrm flipH="1">
            <a:off x="1983936" y="5538081"/>
            <a:ext cx="721825" cy="384906"/>
          </a:xfrm>
          <a:prstGeom prst="rect">
            <a:avLst/>
          </a:prstGeom>
        </p:spPr>
      </p:pic>
      <p:pic>
        <p:nvPicPr>
          <p:cNvPr id="82" name="صورة 81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307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781"/>
          <a:stretch/>
        </p:blipFill>
        <p:spPr>
          <a:xfrm>
            <a:off x="3657596" y="5482094"/>
            <a:ext cx="903353" cy="401490"/>
          </a:xfrm>
          <a:prstGeom prst="rect">
            <a:avLst/>
          </a:prstGeom>
        </p:spPr>
      </p:pic>
      <p:pic>
        <p:nvPicPr>
          <p:cNvPr id="83" name="صورة 82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74"/>
          <a:stretch/>
        </p:blipFill>
        <p:spPr>
          <a:xfrm flipH="1">
            <a:off x="2750844" y="5430637"/>
            <a:ext cx="869835" cy="457439"/>
          </a:xfrm>
          <a:prstGeom prst="rect">
            <a:avLst/>
          </a:prstGeom>
        </p:spPr>
      </p:pic>
      <p:pic>
        <p:nvPicPr>
          <p:cNvPr id="84" name="صورة 83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30800" r="2711" b="28311"/>
          <a:stretch/>
        </p:blipFill>
        <p:spPr>
          <a:xfrm flipH="1">
            <a:off x="2721477" y="5946907"/>
            <a:ext cx="874836" cy="431149"/>
          </a:xfrm>
          <a:prstGeom prst="rect">
            <a:avLst/>
          </a:prstGeom>
        </p:spPr>
      </p:pic>
      <p:pic>
        <p:nvPicPr>
          <p:cNvPr id="88" name="صورة 8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1" t="31867" r="12666" b="32578"/>
          <a:stretch/>
        </p:blipFill>
        <p:spPr>
          <a:xfrm flipH="1">
            <a:off x="4592922" y="6004423"/>
            <a:ext cx="721825" cy="384906"/>
          </a:xfrm>
          <a:prstGeom prst="rect">
            <a:avLst/>
          </a:prstGeom>
        </p:spPr>
      </p:pic>
      <p:sp>
        <p:nvSpPr>
          <p:cNvPr id="89" name="مربع نص 88"/>
          <p:cNvSpPr txBox="1"/>
          <p:nvPr/>
        </p:nvSpPr>
        <p:spPr>
          <a:xfrm>
            <a:off x="5375417" y="4164931"/>
            <a:ext cx="360108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عدد السيارات في الموقف </a:t>
            </a:r>
          </a:p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١٥ + ٨ + ١٢ = ٣٥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سيارة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0" name="صورة 8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03" y="6005607"/>
            <a:ext cx="828689" cy="410658"/>
          </a:xfrm>
          <a:prstGeom prst="rect">
            <a:avLst/>
          </a:prstGeom>
        </p:spPr>
      </p:pic>
      <p:pic>
        <p:nvPicPr>
          <p:cNvPr id="91" name="صورة 90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6" t="34711" r="6267" b="32222"/>
          <a:stretch/>
        </p:blipFill>
        <p:spPr>
          <a:xfrm flipH="1">
            <a:off x="1930081" y="5990237"/>
            <a:ext cx="791396" cy="386084"/>
          </a:xfrm>
          <a:prstGeom prst="rect">
            <a:avLst/>
          </a:prstGeom>
        </p:spPr>
      </p:pic>
      <p:pic>
        <p:nvPicPr>
          <p:cNvPr id="92" name="صورة 91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36411" b="70851" l="7667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89" t="36614" r="6828" b="29322"/>
          <a:stretch/>
        </p:blipFill>
        <p:spPr>
          <a:xfrm>
            <a:off x="3584370" y="5962324"/>
            <a:ext cx="1000412" cy="42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5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313" y="2518366"/>
            <a:ext cx="1837227" cy="1040174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040" y="2283869"/>
            <a:ext cx="4426173" cy="1987347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sp>
        <p:nvSpPr>
          <p:cNvPr id="3" name="مخطط انسيابي: محطة طرفية 2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63368"/>
            <a:ext cx="1115672" cy="50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507562" y="6263368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٣٤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21" name="مخطط انسيابي: محطة طرفية 20"/>
          <p:cNvSpPr/>
          <p:nvPr/>
        </p:nvSpPr>
        <p:spPr>
          <a:xfrm>
            <a:off x="6953500" y="933872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 – </a:t>
            </a:r>
            <a:r>
              <a:rPr lang="ku-Arab-IQ" sz="2000" b="1" dirty="0" smtClean="0">
                <a:solidFill>
                  <a:schemeClr val="bg1"/>
                </a:solidFill>
              </a:rPr>
              <a:t>٧ 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3719233" y="869146"/>
            <a:ext cx="31236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استقصاء </a:t>
            </a:r>
            <a:r>
              <a:rPr lang="ar-SA" sz="3200" b="1" dirty="0" smtClean="0">
                <a:solidFill>
                  <a:schemeClr val="tx2"/>
                </a:solidFill>
              </a:rPr>
              <a:t>حل المسألة </a:t>
            </a:r>
            <a:endParaRPr lang="ar-SA" sz="3200" b="1" dirty="0">
              <a:solidFill>
                <a:schemeClr val="tx2"/>
              </a:solidFill>
            </a:endParaRPr>
          </a:p>
        </p:txBody>
      </p:sp>
      <p:pic>
        <p:nvPicPr>
          <p:cNvPr id="26" name="صورة 2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92" b="92492" l="9744" r="960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09" y="2056249"/>
            <a:ext cx="2638057" cy="2638057"/>
          </a:xfrm>
          <a:prstGeom prst="rect">
            <a:avLst/>
          </a:prstGeom>
        </p:spPr>
      </p:pic>
      <p:sp>
        <p:nvSpPr>
          <p:cNvPr id="27" name="مربع نص 26"/>
          <p:cNvSpPr txBox="1"/>
          <p:nvPr/>
        </p:nvSpPr>
        <p:spPr>
          <a:xfrm>
            <a:off x="9875713" y="2518366"/>
            <a:ext cx="1033154" cy="20928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u="sng" dirty="0" smtClean="0">
                <a:solidFill>
                  <a:srgbClr val="C00000"/>
                </a:solidFill>
              </a:rPr>
              <a:t>خطوات حل</a:t>
            </a:r>
          </a:p>
          <a:p>
            <a:r>
              <a:rPr lang="ar-SA" sz="1600" b="1" u="sng" dirty="0" smtClean="0">
                <a:solidFill>
                  <a:srgbClr val="C00000"/>
                </a:solidFill>
              </a:rPr>
              <a:t> المسألة</a:t>
            </a:r>
          </a:p>
          <a:p>
            <a:endParaRPr lang="ar-SA" sz="1600" b="1" u="sng" dirty="0">
              <a:solidFill>
                <a:srgbClr val="C00000"/>
              </a:solidFill>
            </a:endParaRP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أفهم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أخطط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أحل 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أتحقق</a:t>
            </a:r>
          </a:p>
          <a:p>
            <a:endParaRPr lang="ar-SA" dirty="0"/>
          </a:p>
        </p:txBody>
      </p:sp>
      <p:sp>
        <p:nvSpPr>
          <p:cNvPr id="31" name="مستطيل 30"/>
          <p:cNvSpPr/>
          <p:nvPr/>
        </p:nvSpPr>
        <p:spPr>
          <a:xfrm>
            <a:off x="5281041" y="3271585"/>
            <a:ext cx="2715806" cy="45791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/>
          <p:cNvSpPr txBox="1"/>
          <p:nvPr/>
        </p:nvSpPr>
        <p:spPr>
          <a:xfrm>
            <a:off x="3534509" y="1605700"/>
            <a:ext cx="71130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u="sng" dirty="0" smtClean="0"/>
              <a:t>أحل مسائل متنوعة </a:t>
            </a:r>
            <a:r>
              <a:rPr lang="ar-SA" sz="2400" b="1" dirty="0" smtClean="0"/>
              <a:t>: أختار الخطة المناسبة مما يلي لأحل المسألة  </a:t>
            </a:r>
            <a:endParaRPr lang="ar-SA" sz="2400" b="1" dirty="0"/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598" y="1449320"/>
            <a:ext cx="557707" cy="557707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00" b="95467" l="2667" r="97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7" t="4589" r="3315" b="4356"/>
          <a:stretch/>
        </p:blipFill>
        <p:spPr>
          <a:xfrm>
            <a:off x="881862" y="933872"/>
            <a:ext cx="2358731" cy="1640880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 rot="284196">
            <a:off x="1332930" y="1105646"/>
            <a:ext cx="17760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أخطط لحل المسألة</a:t>
            </a:r>
            <a:endParaRPr lang="ar-SA" b="1" dirty="0"/>
          </a:p>
        </p:txBody>
      </p:sp>
      <p:sp>
        <p:nvSpPr>
          <p:cNvPr id="16" name="مربع نص 15"/>
          <p:cNvSpPr txBox="1"/>
          <p:nvPr/>
        </p:nvSpPr>
        <p:spPr>
          <a:xfrm rot="249526">
            <a:off x="1352054" y="1448152"/>
            <a:ext cx="16240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أمثلها </a:t>
            </a:r>
          </a:p>
          <a:p>
            <a:r>
              <a:rPr lang="ar-SA" b="1" dirty="0" smtClean="0"/>
              <a:t>أرسم صورة</a:t>
            </a:r>
          </a:p>
          <a:p>
            <a:r>
              <a:rPr lang="ar-SA" b="1" dirty="0" smtClean="0"/>
              <a:t>أبحث عن نمط </a:t>
            </a:r>
            <a:endParaRPr lang="ar-SA" b="1" dirty="0"/>
          </a:p>
        </p:txBody>
      </p:sp>
      <p:sp>
        <p:nvSpPr>
          <p:cNvPr id="34" name="مستطيل 33"/>
          <p:cNvSpPr/>
          <p:nvPr/>
        </p:nvSpPr>
        <p:spPr>
          <a:xfrm>
            <a:off x="7063740" y="3729498"/>
            <a:ext cx="2164381" cy="45791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5" name="رابط مستقيم 34"/>
          <p:cNvCxnSpPr/>
          <p:nvPr/>
        </p:nvCxnSpPr>
        <p:spPr>
          <a:xfrm flipH="1">
            <a:off x="6471138" y="2742181"/>
            <a:ext cx="1749764" cy="41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36"/>
          <p:cNvCxnSpPr/>
          <p:nvPr/>
        </p:nvCxnSpPr>
        <p:spPr>
          <a:xfrm flipH="1">
            <a:off x="6076287" y="3202478"/>
            <a:ext cx="1749764" cy="41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ربع نص 12"/>
          <p:cNvSpPr txBox="1"/>
          <p:nvPr/>
        </p:nvSpPr>
        <p:spPr>
          <a:xfrm>
            <a:off x="3863604" y="4344263"/>
            <a:ext cx="44884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ثمن الوجبة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١٥ + ٨ + ٧ = ٣٠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ريال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" name="صورة 19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22" b="92605" l="1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68"/>
          <a:stretch/>
        </p:blipFill>
        <p:spPr>
          <a:xfrm>
            <a:off x="4054876" y="4948203"/>
            <a:ext cx="1480569" cy="1515220"/>
          </a:xfrm>
          <a:prstGeom prst="rect">
            <a:avLst/>
          </a:prstGeom>
        </p:spPr>
      </p:pic>
      <p:pic>
        <p:nvPicPr>
          <p:cNvPr id="85" name="صورة 84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22" b="92605" l="1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68"/>
          <a:stretch/>
        </p:blipFill>
        <p:spPr>
          <a:xfrm flipH="1">
            <a:off x="6951169" y="4948203"/>
            <a:ext cx="1501325" cy="1515220"/>
          </a:xfrm>
          <a:prstGeom prst="rect">
            <a:avLst/>
          </a:prstGeom>
        </p:spPr>
      </p:pic>
      <p:sp>
        <p:nvSpPr>
          <p:cNvPr id="23" name="مربع نص 22"/>
          <p:cNvSpPr txBox="1"/>
          <p:nvPr/>
        </p:nvSpPr>
        <p:spPr>
          <a:xfrm>
            <a:off x="6763222" y="5894797"/>
            <a:ext cx="7309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٢٠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86" name="مربع نص 85"/>
          <p:cNvSpPr txBox="1"/>
          <p:nvPr/>
        </p:nvSpPr>
        <p:spPr>
          <a:xfrm>
            <a:off x="4915588" y="5894796"/>
            <a:ext cx="7309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٣٠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24" name="وسيلة شرح بيضاوية 23"/>
          <p:cNvSpPr/>
          <p:nvPr/>
        </p:nvSpPr>
        <p:spPr>
          <a:xfrm>
            <a:off x="3187037" y="4948203"/>
            <a:ext cx="855821" cy="499872"/>
          </a:xfrm>
          <a:prstGeom prst="wedgeEllipseCallout">
            <a:avLst>
              <a:gd name="adj1" fmla="val 39712"/>
              <a:gd name="adj2" fmla="val 56402"/>
            </a:avLst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ثمن الوجبة</a:t>
            </a:r>
            <a:endParaRPr lang="ar-SA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2" name="وسيلة شرح بيضاوية 91"/>
          <p:cNvSpPr/>
          <p:nvPr/>
        </p:nvSpPr>
        <p:spPr>
          <a:xfrm>
            <a:off x="8450381" y="4948203"/>
            <a:ext cx="855821" cy="499872"/>
          </a:xfrm>
          <a:prstGeom prst="wedgeEllipseCallout">
            <a:avLst>
              <a:gd name="adj1" fmla="val -27244"/>
              <a:gd name="adj2" fmla="val 60061"/>
            </a:avLst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ثمن التذكرة</a:t>
            </a:r>
            <a:endParaRPr lang="ar-SA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5964619" y="5774104"/>
            <a:ext cx="54258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>
                <a:solidFill>
                  <a:srgbClr val="C00000"/>
                </a:solidFill>
              </a:rPr>
              <a:t>&lt;</a:t>
            </a:r>
            <a:endParaRPr lang="ar-SA" sz="4000" dirty="0">
              <a:solidFill>
                <a:srgbClr val="C00000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1045207" y="3775636"/>
            <a:ext cx="44902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نعم ، لأنه دفع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ريالاً ثمناً للطعام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71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13" grpId="0"/>
      <p:bldP spid="23" grpId="0"/>
      <p:bldP spid="86" grpId="0"/>
      <p:bldP spid="24" grpId="0" animBg="1"/>
      <p:bldP spid="92" grpId="0" animBg="1"/>
      <p:bldP spid="25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203" y="2219144"/>
            <a:ext cx="4564104" cy="2143893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sp>
        <p:nvSpPr>
          <p:cNvPr id="3" name="مخطط انسيابي: محطة طرفية 2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63368"/>
            <a:ext cx="1115672" cy="50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507562" y="6263368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٣٤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21" name="مخطط انسيابي: محطة طرفية 20"/>
          <p:cNvSpPr/>
          <p:nvPr/>
        </p:nvSpPr>
        <p:spPr>
          <a:xfrm>
            <a:off x="6953500" y="933872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 – </a:t>
            </a:r>
            <a:r>
              <a:rPr lang="ku-Arab-IQ" sz="2000" b="1" dirty="0" smtClean="0">
                <a:solidFill>
                  <a:schemeClr val="bg1"/>
                </a:solidFill>
              </a:rPr>
              <a:t>٧ 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3719233" y="869146"/>
            <a:ext cx="31236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استقصاء </a:t>
            </a:r>
            <a:r>
              <a:rPr lang="ar-SA" sz="3200" b="1" dirty="0" smtClean="0">
                <a:solidFill>
                  <a:schemeClr val="tx2"/>
                </a:solidFill>
              </a:rPr>
              <a:t>حل المسألة </a:t>
            </a:r>
            <a:endParaRPr lang="ar-SA" sz="3200" b="1" dirty="0">
              <a:solidFill>
                <a:schemeClr val="tx2"/>
              </a:solidFill>
            </a:endParaRPr>
          </a:p>
        </p:txBody>
      </p:sp>
      <p:pic>
        <p:nvPicPr>
          <p:cNvPr id="26" name="صورة 2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92" b="92492" l="9744" r="960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09" y="2056249"/>
            <a:ext cx="2638057" cy="2638057"/>
          </a:xfrm>
          <a:prstGeom prst="rect">
            <a:avLst/>
          </a:prstGeom>
        </p:spPr>
      </p:pic>
      <p:sp>
        <p:nvSpPr>
          <p:cNvPr id="27" name="مربع نص 26"/>
          <p:cNvSpPr txBox="1"/>
          <p:nvPr/>
        </p:nvSpPr>
        <p:spPr>
          <a:xfrm>
            <a:off x="9875713" y="2518366"/>
            <a:ext cx="1033154" cy="20928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u="sng" dirty="0" smtClean="0">
                <a:solidFill>
                  <a:srgbClr val="C00000"/>
                </a:solidFill>
              </a:rPr>
              <a:t>خطوات حل</a:t>
            </a:r>
          </a:p>
          <a:p>
            <a:r>
              <a:rPr lang="ar-SA" sz="1600" b="1" u="sng" dirty="0" smtClean="0">
                <a:solidFill>
                  <a:srgbClr val="C00000"/>
                </a:solidFill>
              </a:rPr>
              <a:t> المسألة</a:t>
            </a:r>
          </a:p>
          <a:p>
            <a:endParaRPr lang="ar-SA" sz="1600" b="1" u="sng" dirty="0">
              <a:solidFill>
                <a:srgbClr val="C00000"/>
              </a:solidFill>
            </a:endParaRP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أفهم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أخطط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أحل 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أتحقق</a:t>
            </a:r>
          </a:p>
          <a:p>
            <a:endParaRPr lang="ar-SA" dirty="0"/>
          </a:p>
        </p:txBody>
      </p:sp>
      <p:sp>
        <p:nvSpPr>
          <p:cNvPr id="31" name="مستطيل 30"/>
          <p:cNvSpPr/>
          <p:nvPr/>
        </p:nvSpPr>
        <p:spPr>
          <a:xfrm>
            <a:off x="4844202" y="3291090"/>
            <a:ext cx="1182919" cy="45791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/>
          <p:cNvSpPr txBox="1"/>
          <p:nvPr/>
        </p:nvSpPr>
        <p:spPr>
          <a:xfrm>
            <a:off x="3534509" y="1605700"/>
            <a:ext cx="71130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u="sng" dirty="0" smtClean="0"/>
              <a:t>أحل مسائل متنوعة </a:t>
            </a:r>
            <a:r>
              <a:rPr lang="ar-SA" sz="2400" b="1" dirty="0" smtClean="0"/>
              <a:t>: أختار الخطة المناسبة مما يلي لأحل المسألة  </a:t>
            </a:r>
            <a:endParaRPr lang="ar-SA" sz="2400" b="1" dirty="0"/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598" y="1449320"/>
            <a:ext cx="557707" cy="557707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00" b="95467" l="2667" r="97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7" t="4589" r="3315" b="4356"/>
          <a:stretch/>
        </p:blipFill>
        <p:spPr>
          <a:xfrm>
            <a:off x="881862" y="933872"/>
            <a:ext cx="2358731" cy="1640880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 rot="284196">
            <a:off x="1332930" y="1105646"/>
            <a:ext cx="17760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أخطط لحل المسألة</a:t>
            </a:r>
            <a:endParaRPr lang="ar-SA" b="1" dirty="0"/>
          </a:p>
        </p:txBody>
      </p:sp>
      <p:sp>
        <p:nvSpPr>
          <p:cNvPr id="16" name="مربع نص 15"/>
          <p:cNvSpPr txBox="1"/>
          <p:nvPr/>
        </p:nvSpPr>
        <p:spPr>
          <a:xfrm rot="249526">
            <a:off x="1352054" y="1448152"/>
            <a:ext cx="16240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أمثلها </a:t>
            </a:r>
          </a:p>
          <a:p>
            <a:r>
              <a:rPr lang="ar-SA" b="1" dirty="0" smtClean="0"/>
              <a:t>أرسم صورة</a:t>
            </a:r>
          </a:p>
          <a:p>
            <a:r>
              <a:rPr lang="ar-SA" b="1" dirty="0" smtClean="0"/>
              <a:t>أبحث عن نمط </a:t>
            </a:r>
            <a:endParaRPr lang="ar-SA" b="1" dirty="0"/>
          </a:p>
        </p:txBody>
      </p:sp>
      <p:sp>
        <p:nvSpPr>
          <p:cNvPr id="34" name="مستطيل 33"/>
          <p:cNvSpPr/>
          <p:nvPr/>
        </p:nvSpPr>
        <p:spPr>
          <a:xfrm>
            <a:off x="8325100" y="3807677"/>
            <a:ext cx="607023" cy="45791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5" name="رابط مستقيم 34"/>
          <p:cNvCxnSpPr/>
          <p:nvPr/>
        </p:nvCxnSpPr>
        <p:spPr>
          <a:xfrm flipH="1">
            <a:off x="5053608" y="2765415"/>
            <a:ext cx="1749764" cy="41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36"/>
          <p:cNvCxnSpPr/>
          <p:nvPr/>
        </p:nvCxnSpPr>
        <p:spPr>
          <a:xfrm flipH="1">
            <a:off x="7063740" y="3226387"/>
            <a:ext cx="1749764" cy="41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/>
          <p:cNvCxnSpPr/>
          <p:nvPr/>
        </p:nvCxnSpPr>
        <p:spPr>
          <a:xfrm flipH="1">
            <a:off x="6189257" y="3727278"/>
            <a:ext cx="1749764" cy="41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صورة 1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88" b="100000" l="1633" r="959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77" y="3454991"/>
            <a:ext cx="1269485" cy="1062222"/>
          </a:xfrm>
          <a:prstGeom prst="rect">
            <a:avLst/>
          </a:prstGeom>
        </p:spPr>
      </p:pic>
      <p:pic>
        <p:nvPicPr>
          <p:cNvPr id="38" name="صورة 3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88" b="100000" l="1633" r="959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726" y="3454991"/>
            <a:ext cx="1269485" cy="1062222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88" b="100000" l="1633" r="959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075" y="3454991"/>
            <a:ext cx="1269485" cy="1062222"/>
          </a:xfrm>
          <a:prstGeom prst="rect">
            <a:avLst/>
          </a:prstGeom>
        </p:spPr>
      </p:pic>
      <p:pic>
        <p:nvPicPr>
          <p:cNvPr id="40" name="صورة 3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88" b="100000" l="1633" r="959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43" y="4628713"/>
            <a:ext cx="1269485" cy="1062222"/>
          </a:xfrm>
          <a:prstGeom prst="rect">
            <a:avLst/>
          </a:prstGeom>
        </p:spPr>
      </p:pic>
      <p:pic>
        <p:nvPicPr>
          <p:cNvPr id="41" name="صورة 40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88" b="100000" l="1633" r="959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692" y="4628713"/>
            <a:ext cx="1269485" cy="1062222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88" b="100000" l="1633" r="959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041" y="4628713"/>
            <a:ext cx="1269485" cy="1062222"/>
          </a:xfrm>
          <a:prstGeom prst="rect">
            <a:avLst/>
          </a:prstGeom>
        </p:spPr>
      </p:pic>
      <p:cxnSp>
        <p:nvCxnSpPr>
          <p:cNvPr id="43" name="رابط مستقيم 42"/>
          <p:cNvCxnSpPr/>
          <p:nvPr/>
        </p:nvCxnSpPr>
        <p:spPr>
          <a:xfrm flipH="1">
            <a:off x="5107044" y="3239673"/>
            <a:ext cx="1749764" cy="41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ربع نص 18"/>
          <p:cNvSpPr txBox="1"/>
          <p:nvPr/>
        </p:nvSpPr>
        <p:spPr>
          <a:xfrm>
            <a:off x="4283641" y="3993281"/>
            <a:ext cx="381123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عدد الأسماك المتبقية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أي : </a:t>
            </a:r>
          </a:p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+ ٥ + ٥ + ٥ + ٢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29" name="مستطيل مستدير الزوايا 28"/>
          <p:cNvSpPr/>
          <p:nvPr/>
        </p:nvSpPr>
        <p:spPr>
          <a:xfrm>
            <a:off x="668217" y="3401653"/>
            <a:ext cx="1159416" cy="114193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مستطيل مستدير الزوايا 43"/>
          <p:cNvSpPr/>
          <p:nvPr/>
        </p:nvSpPr>
        <p:spPr>
          <a:xfrm>
            <a:off x="1861386" y="3401653"/>
            <a:ext cx="1159416" cy="114193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ستطيل مستدير الزوايا 44"/>
          <p:cNvSpPr/>
          <p:nvPr/>
        </p:nvSpPr>
        <p:spPr>
          <a:xfrm>
            <a:off x="3053838" y="3401653"/>
            <a:ext cx="1159416" cy="114193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مستطيل مستدير الزوايا 45"/>
          <p:cNvSpPr/>
          <p:nvPr/>
        </p:nvSpPr>
        <p:spPr>
          <a:xfrm>
            <a:off x="680281" y="4583377"/>
            <a:ext cx="1159416" cy="114193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مستطيل مستدير الزوايا 46"/>
          <p:cNvSpPr/>
          <p:nvPr/>
        </p:nvSpPr>
        <p:spPr>
          <a:xfrm rot="19860996">
            <a:off x="2062533" y="4862623"/>
            <a:ext cx="305875" cy="57110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ربع نص 29"/>
          <p:cNvSpPr txBox="1"/>
          <p:nvPr/>
        </p:nvSpPr>
        <p:spPr>
          <a:xfrm>
            <a:off x="5281291" y="4930232"/>
            <a:ext cx="272303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عدد الأسماك المباعة </a:t>
            </a:r>
          </a:p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+ ٣ = 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سمكات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ستطيل مستدير الزوايا 48"/>
          <p:cNvSpPr/>
          <p:nvPr/>
        </p:nvSpPr>
        <p:spPr>
          <a:xfrm>
            <a:off x="3030671" y="4588135"/>
            <a:ext cx="1159416" cy="114193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ستطيل مستدير الزوايا 49"/>
          <p:cNvSpPr/>
          <p:nvPr/>
        </p:nvSpPr>
        <p:spPr>
          <a:xfrm rot="20239825">
            <a:off x="2402630" y="4832237"/>
            <a:ext cx="529297" cy="49783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932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19" grpId="0"/>
      <p:bldP spid="29" grpId="0" animBg="1"/>
      <p:bldP spid="44" grpId="0" animBg="1"/>
      <p:bldP spid="45" grpId="0" animBg="1"/>
      <p:bldP spid="46" grpId="0" animBg="1"/>
      <p:bldP spid="47" grpId="0" animBg="1"/>
      <p:bldP spid="30" grpId="0"/>
      <p:bldP spid="49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712" y="2237201"/>
            <a:ext cx="4774064" cy="2764461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sp>
        <p:nvSpPr>
          <p:cNvPr id="3" name="مخطط انسيابي: محطة طرفية 2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63368"/>
            <a:ext cx="1115672" cy="50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507562" y="6263368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٣٤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21" name="مخطط انسيابي: محطة طرفية 20"/>
          <p:cNvSpPr/>
          <p:nvPr/>
        </p:nvSpPr>
        <p:spPr>
          <a:xfrm>
            <a:off x="6953500" y="933872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 – </a:t>
            </a:r>
            <a:r>
              <a:rPr lang="ku-Arab-IQ" sz="2000" b="1" dirty="0" smtClean="0">
                <a:solidFill>
                  <a:schemeClr val="bg1"/>
                </a:solidFill>
              </a:rPr>
              <a:t>٧ 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3719233" y="869146"/>
            <a:ext cx="31236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استقصاء </a:t>
            </a:r>
            <a:r>
              <a:rPr lang="ar-SA" sz="3200" b="1" dirty="0" smtClean="0">
                <a:solidFill>
                  <a:schemeClr val="tx2"/>
                </a:solidFill>
              </a:rPr>
              <a:t>حل المسألة </a:t>
            </a:r>
            <a:endParaRPr lang="ar-SA" sz="3200" b="1" dirty="0">
              <a:solidFill>
                <a:schemeClr val="tx2"/>
              </a:solidFill>
            </a:endParaRPr>
          </a:p>
        </p:txBody>
      </p:sp>
      <p:pic>
        <p:nvPicPr>
          <p:cNvPr id="26" name="صورة 2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92" b="92492" l="9744" r="960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09" y="2056249"/>
            <a:ext cx="2638057" cy="2638057"/>
          </a:xfrm>
          <a:prstGeom prst="rect">
            <a:avLst/>
          </a:prstGeom>
        </p:spPr>
      </p:pic>
      <p:sp>
        <p:nvSpPr>
          <p:cNvPr id="27" name="مربع نص 26"/>
          <p:cNvSpPr txBox="1"/>
          <p:nvPr/>
        </p:nvSpPr>
        <p:spPr>
          <a:xfrm>
            <a:off x="9875713" y="2518366"/>
            <a:ext cx="1033154" cy="20928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u="sng" dirty="0" smtClean="0">
                <a:solidFill>
                  <a:srgbClr val="C00000"/>
                </a:solidFill>
              </a:rPr>
              <a:t>خطوات حل</a:t>
            </a:r>
          </a:p>
          <a:p>
            <a:r>
              <a:rPr lang="ar-SA" sz="1600" b="1" u="sng" dirty="0" smtClean="0">
                <a:solidFill>
                  <a:srgbClr val="C00000"/>
                </a:solidFill>
              </a:rPr>
              <a:t> المسألة</a:t>
            </a:r>
          </a:p>
          <a:p>
            <a:endParaRPr lang="ar-SA" sz="1600" b="1" u="sng" dirty="0">
              <a:solidFill>
                <a:srgbClr val="C00000"/>
              </a:solidFill>
            </a:endParaRP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أفهم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أخطط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أحل 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أتحقق</a:t>
            </a:r>
          </a:p>
          <a:p>
            <a:endParaRPr lang="ar-SA" dirty="0"/>
          </a:p>
        </p:txBody>
      </p:sp>
      <p:sp>
        <p:nvSpPr>
          <p:cNvPr id="31" name="مستطيل 30"/>
          <p:cNvSpPr/>
          <p:nvPr/>
        </p:nvSpPr>
        <p:spPr>
          <a:xfrm>
            <a:off x="4974337" y="4117138"/>
            <a:ext cx="2116718" cy="45791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/>
          <p:cNvSpPr txBox="1"/>
          <p:nvPr/>
        </p:nvSpPr>
        <p:spPr>
          <a:xfrm>
            <a:off x="3534509" y="1605700"/>
            <a:ext cx="71130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u="sng" dirty="0" smtClean="0"/>
              <a:t>أحل مسائل متنوعة </a:t>
            </a:r>
            <a:r>
              <a:rPr lang="ar-SA" sz="2400" b="1" dirty="0" smtClean="0"/>
              <a:t>: أختار الخطة المناسبة مما يلي لأحل المسألة  </a:t>
            </a:r>
            <a:endParaRPr lang="ar-SA" sz="2400" b="1" dirty="0"/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598" y="1449320"/>
            <a:ext cx="557707" cy="557707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00" b="95467" l="2667" r="97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7" t="4589" r="3315" b="4356"/>
          <a:stretch/>
        </p:blipFill>
        <p:spPr>
          <a:xfrm>
            <a:off x="881862" y="933872"/>
            <a:ext cx="2358731" cy="1640880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 rot="284196">
            <a:off x="1332930" y="1105646"/>
            <a:ext cx="17760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أخطط لحل المسألة</a:t>
            </a:r>
            <a:endParaRPr lang="ar-SA" b="1" dirty="0"/>
          </a:p>
        </p:txBody>
      </p:sp>
      <p:sp>
        <p:nvSpPr>
          <p:cNvPr id="16" name="مربع نص 15"/>
          <p:cNvSpPr txBox="1"/>
          <p:nvPr/>
        </p:nvSpPr>
        <p:spPr>
          <a:xfrm rot="249526">
            <a:off x="1352054" y="1448152"/>
            <a:ext cx="16240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أمثلها </a:t>
            </a:r>
          </a:p>
          <a:p>
            <a:r>
              <a:rPr lang="ar-SA" b="1" dirty="0" smtClean="0"/>
              <a:t>أرسم صورة</a:t>
            </a:r>
          </a:p>
          <a:p>
            <a:r>
              <a:rPr lang="ar-SA" b="1" dirty="0" smtClean="0"/>
              <a:t>أبحث عن نمط </a:t>
            </a:r>
            <a:endParaRPr lang="ar-SA" b="1" dirty="0"/>
          </a:p>
        </p:txBody>
      </p:sp>
      <p:sp>
        <p:nvSpPr>
          <p:cNvPr id="34" name="مستطيل 33"/>
          <p:cNvSpPr/>
          <p:nvPr/>
        </p:nvSpPr>
        <p:spPr>
          <a:xfrm>
            <a:off x="7894321" y="4580767"/>
            <a:ext cx="1099610" cy="45791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5" name="رابط مستقيم 34"/>
          <p:cNvCxnSpPr/>
          <p:nvPr/>
        </p:nvCxnSpPr>
        <p:spPr>
          <a:xfrm flipH="1">
            <a:off x="5585813" y="2704633"/>
            <a:ext cx="1749764" cy="41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36"/>
          <p:cNvCxnSpPr/>
          <p:nvPr/>
        </p:nvCxnSpPr>
        <p:spPr>
          <a:xfrm flipH="1">
            <a:off x="5829300" y="3135063"/>
            <a:ext cx="2551511" cy="154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/>
          <p:cNvCxnSpPr/>
          <p:nvPr/>
        </p:nvCxnSpPr>
        <p:spPr>
          <a:xfrm flipH="1">
            <a:off x="7423237" y="4085641"/>
            <a:ext cx="1489367" cy="41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مستقيم 42"/>
          <p:cNvCxnSpPr/>
          <p:nvPr/>
        </p:nvCxnSpPr>
        <p:spPr>
          <a:xfrm flipH="1" flipV="1">
            <a:off x="5086350" y="3598613"/>
            <a:ext cx="3427832" cy="172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صورة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4168" y="2726531"/>
            <a:ext cx="3183551" cy="1431298"/>
          </a:xfrm>
          <a:prstGeom prst="rect">
            <a:avLst/>
          </a:prstGeom>
        </p:spPr>
      </p:pic>
      <p:cxnSp>
        <p:nvCxnSpPr>
          <p:cNvPr id="48" name="رابط مستقيم 47"/>
          <p:cNvCxnSpPr/>
          <p:nvPr/>
        </p:nvCxnSpPr>
        <p:spPr>
          <a:xfrm flipH="1">
            <a:off x="5024587" y="4059161"/>
            <a:ext cx="1489367" cy="41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رابط مستقيم 50"/>
          <p:cNvCxnSpPr/>
          <p:nvPr/>
        </p:nvCxnSpPr>
        <p:spPr>
          <a:xfrm flipH="1">
            <a:off x="7189901" y="4524638"/>
            <a:ext cx="1489367" cy="41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سهم للأسفل 23"/>
          <p:cNvSpPr/>
          <p:nvPr/>
        </p:nvSpPr>
        <p:spPr>
          <a:xfrm rot="19454978">
            <a:off x="821448" y="2627264"/>
            <a:ext cx="391269" cy="560251"/>
          </a:xfrm>
          <a:prstGeom prst="downArrow">
            <a:avLst>
              <a:gd name="adj1" fmla="val 34420"/>
              <a:gd name="adj2" fmla="val 42210"/>
            </a:avLst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سهم للأسفل 51"/>
          <p:cNvSpPr/>
          <p:nvPr/>
        </p:nvSpPr>
        <p:spPr>
          <a:xfrm rot="1593258">
            <a:off x="4393372" y="2494319"/>
            <a:ext cx="391269" cy="560251"/>
          </a:xfrm>
          <a:prstGeom prst="downArrow">
            <a:avLst>
              <a:gd name="adj1" fmla="val 34420"/>
              <a:gd name="adj2" fmla="val 42210"/>
            </a:avLst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1" name="صورة 7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4" r="11185"/>
          <a:stretch/>
        </p:blipFill>
        <p:spPr>
          <a:xfrm flipH="1">
            <a:off x="5296266" y="4761574"/>
            <a:ext cx="615827" cy="699857"/>
          </a:xfrm>
          <a:prstGeom prst="rect">
            <a:avLst/>
          </a:prstGeom>
        </p:spPr>
      </p:pic>
      <p:sp>
        <p:nvSpPr>
          <p:cNvPr id="72" name="مربع نص 71"/>
          <p:cNvSpPr txBox="1"/>
          <p:nvPr/>
        </p:nvSpPr>
        <p:spPr>
          <a:xfrm>
            <a:off x="5191125" y="5058916"/>
            <a:ext cx="71190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>
                <a:solidFill>
                  <a:schemeClr val="bg1"/>
                </a:solidFill>
              </a:rPr>
              <a:t>٧٥ </a:t>
            </a:r>
            <a:r>
              <a:rPr lang="ar-SA" sz="1600" b="1" dirty="0" smtClean="0">
                <a:solidFill>
                  <a:schemeClr val="bg1"/>
                </a:solidFill>
              </a:rPr>
              <a:t>جم</a:t>
            </a:r>
            <a:endParaRPr lang="ar-SA" sz="1600" b="1" dirty="0">
              <a:solidFill>
                <a:schemeClr val="bg1"/>
              </a:solidFill>
            </a:endParaRPr>
          </a:p>
        </p:txBody>
      </p:sp>
      <p:pic>
        <p:nvPicPr>
          <p:cNvPr id="73" name="صورة 7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4" r="11185"/>
          <a:stretch/>
        </p:blipFill>
        <p:spPr>
          <a:xfrm flipH="1">
            <a:off x="4459458" y="4772855"/>
            <a:ext cx="615827" cy="699857"/>
          </a:xfrm>
          <a:prstGeom prst="rect">
            <a:avLst/>
          </a:prstGeom>
        </p:spPr>
      </p:pic>
      <p:sp>
        <p:nvSpPr>
          <p:cNvPr id="74" name="مربع نص 73"/>
          <p:cNvSpPr txBox="1"/>
          <p:nvPr/>
        </p:nvSpPr>
        <p:spPr>
          <a:xfrm>
            <a:off x="4354317" y="5070197"/>
            <a:ext cx="71190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>
                <a:solidFill>
                  <a:schemeClr val="bg1"/>
                </a:solidFill>
              </a:rPr>
              <a:t>٧٥ </a:t>
            </a:r>
            <a:r>
              <a:rPr lang="ar-SA" sz="1600" b="1" dirty="0" smtClean="0">
                <a:solidFill>
                  <a:schemeClr val="bg1"/>
                </a:solidFill>
              </a:rPr>
              <a:t>جم</a:t>
            </a:r>
            <a:endParaRPr lang="ar-SA" sz="1600" b="1" dirty="0">
              <a:solidFill>
                <a:schemeClr val="bg1"/>
              </a:solidFill>
            </a:endParaRPr>
          </a:p>
        </p:txBody>
      </p:sp>
      <p:pic>
        <p:nvPicPr>
          <p:cNvPr id="75" name="صورة 7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4" r="11185"/>
          <a:stretch/>
        </p:blipFill>
        <p:spPr>
          <a:xfrm flipH="1">
            <a:off x="3642647" y="4772855"/>
            <a:ext cx="615827" cy="699857"/>
          </a:xfrm>
          <a:prstGeom prst="rect">
            <a:avLst/>
          </a:prstGeom>
        </p:spPr>
      </p:pic>
      <p:sp>
        <p:nvSpPr>
          <p:cNvPr id="76" name="مربع نص 75"/>
          <p:cNvSpPr txBox="1"/>
          <p:nvPr/>
        </p:nvSpPr>
        <p:spPr>
          <a:xfrm>
            <a:off x="3537506" y="5070197"/>
            <a:ext cx="71190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>
                <a:solidFill>
                  <a:schemeClr val="bg1"/>
                </a:solidFill>
              </a:rPr>
              <a:t>٧٥ </a:t>
            </a:r>
            <a:r>
              <a:rPr lang="ar-SA" sz="1600" b="1" dirty="0" smtClean="0">
                <a:solidFill>
                  <a:schemeClr val="bg1"/>
                </a:solidFill>
              </a:rPr>
              <a:t>جم</a:t>
            </a:r>
            <a:endParaRPr lang="ar-SA" sz="1600" b="1" dirty="0">
              <a:solidFill>
                <a:schemeClr val="bg1"/>
              </a:solidFill>
            </a:endParaRPr>
          </a:p>
        </p:txBody>
      </p:sp>
      <p:pic>
        <p:nvPicPr>
          <p:cNvPr id="77" name="صورة 7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4" r="11185"/>
          <a:stretch/>
        </p:blipFill>
        <p:spPr>
          <a:xfrm flipH="1">
            <a:off x="2829703" y="4772626"/>
            <a:ext cx="615827" cy="699857"/>
          </a:xfrm>
          <a:prstGeom prst="rect">
            <a:avLst/>
          </a:prstGeom>
        </p:spPr>
      </p:pic>
      <p:sp>
        <p:nvSpPr>
          <p:cNvPr id="78" name="مربع نص 77"/>
          <p:cNvSpPr txBox="1"/>
          <p:nvPr/>
        </p:nvSpPr>
        <p:spPr>
          <a:xfrm>
            <a:off x="2724562" y="5069968"/>
            <a:ext cx="71190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>
                <a:solidFill>
                  <a:schemeClr val="bg1"/>
                </a:solidFill>
              </a:rPr>
              <a:t>٧٥ </a:t>
            </a:r>
            <a:r>
              <a:rPr lang="ar-SA" sz="1600" b="1" dirty="0" smtClean="0">
                <a:solidFill>
                  <a:schemeClr val="bg1"/>
                </a:solidFill>
              </a:rPr>
              <a:t>جم</a:t>
            </a:r>
            <a:endParaRPr lang="ar-SA" sz="1600" b="1" dirty="0">
              <a:solidFill>
                <a:schemeClr val="bg1"/>
              </a:solidFill>
            </a:endParaRPr>
          </a:p>
        </p:txBody>
      </p:sp>
      <p:pic>
        <p:nvPicPr>
          <p:cNvPr id="79" name="صورة 7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4" r="11185"/>
          <a:stretch/>
        </p:blipFill>
        <p:spPr>
          <a:xfrm flipH="1">
            <a:off x="2036513" y="4772626"/>
            <a:ext cx="615827" cy="699857"/>
          </a:xfrm>
          <a:prstGeom prst="rect">
            <a:avLst/>
          </a:prstGeom>
        </p:spPr>
      </p:pic>
      <p:sp>
        <p:nvSpPr>
          <p:cNvPr id="80" name="مربع نص 79"/>
          <p:cNvSpPr txBox="1"/>
          <p:nvPr/>
        </p:nvSpPr>
        <p:spPr>
          <a:xfrm>
            <a:off x="1931372" y="5069968"/>
            <a:ext cx="71190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>
                <a:solidFill>
                  <a:schemeClr val="bg1"/>
                </a:solidFill>
              </a:rPr>
              <a:t>٧٥ </a:t>
            </a:r>
            <a:r>
              <a:rPr lang="ar-SA" sz="1600" b="1" dirty="0" smtClean="0">
                <a:solidFill>
                  <a:schemeClr val="bg1"/>
                </a:solidFill>
              </a:rPr>
              <a:t>جم</a:t>
            </a:r>
            <a:endParaRPr lang="ar-SA" sz="1600" b="1" dirty="0">
              <a:solidFill>
                <a:schemeClr val="bg1"/>
              </a:solidFill>
            </a:endParaRPr>
          </a:p>
        </p:txBody>
      </p:sp>
      <p:pic>
        <p:nvPicPr>
          <p:cNvPr id="83" name="صورة 8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4" r="11185"/>
          <a:stretch/>
        </p:blipFill>
        <p:spPr>
          <a:xfrm flipH="1">
            <a:off x="4450172" y="5652954"/>
            <a:ext cx="615827" cy="699857"/>
          </a:xfrm>
          <a:prstGeom prst="rect">
            <a:avLst/>
          </a:prstGeom>
        </p:spPr>
      </p:pic>
      <p:sp>
        <p:nvSpPr>
          <p:cNvPr id="84" name="مربع نص 83"/>
          <p:cNvSpPr txBox="1"/>
          <p:nvPr/>
        </p:nvSpPr>
        <p:spPr>
          <a:xfrm>
            <a:off x="4354095" y="5953616"/>
            <a:ext cx="71190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>
                <a:solidFill>
                  <a:schemeClr val="bg1"/>
                </a:solidFill>
              </a:rPr>
              <a:t>٧٥ </a:t>
            </a:r>
            <a:r>
              <a:rPr lang="ar-SA" sz="1600" b="1" dirty="0" smtClean="0">
                <a:solidFill>
                  <a:schemeClr val="bg1"/>
                </a:solidFill>
              </a:rPr>
              <a:t>جم</a:t>
            </a:r>
            <a:endParaRPr lang="ar-SA" sz="1600" b="1" dirty="0">
              <a:solidFill>
                <a:schemeClr val="bg1"/>
              </a:solidFill>
            </a:endParaRPr>
          </a:p>
        </p:txBody>
      </p:sp>
      <p:pic>
        <p:nvPicPr>
          <p:cNvPr id="32" name="صورة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95505" y="5490130"/>
            <a:ext cx="1058296" cy="841507"/>
          </a:xfrm>
          <a:prstGeom prst="rect">
            <a:avLst/>
          </a:prstGeom>
        </p:spPr>
      </p:pic>
      <p:sp>
        <p:nvSpPr>
          <p:cNvPr id="33" name="مستطيل مستدير الزوايا 32"/>
          <p:cNvSpPr/>
          <p:nvPr/>
        </p:nvSpPr>
        <p:spPr>
          <a:xfrm>
            <a:off x="1926311" y="4631567"/>
            <a:ext cx="2435404" cy="185217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5" name="مربع نص 84"/>
          <p:cNvSpPr txBox="1"/>
          <p:nvPr/>
        </p:nvSpPr>
        <p:spPr>
          <a:xfrm>
            <a:off x="6232866" y="5321795"/>
            <a:ext cx="357640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كتلة علبة الصلصال هي </a:t>
            </a:r>
          </a:p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٧٥ + ٧٥ + ٧٥ = ٢٢٥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جراماً 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6" name="صورة 8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4" r="11185"/>
          <a:stretch/>
        </p:blipFill>
        <p:spPr>
          <a:xfrm flipH="1">
            <a:off x="5289097" y="5652954"/>
            <a:ext cx="615827" cy="699857"/>
          </a:xfrm>
          <a:prstGeom prst="rect">
            <a:avLst/>
          </a:prstGeom>
        </p:spPr>
      </p:pic>
      <p:sp>
        <p:nvSpPr>
          <p:cNvPr id="87" name="مربع نص 86"/>
          <p:cNvSpPr txBox="1"/>
          <p:nvPr/>
        </p:nvSpPr>
        <p:spPr>
          <a:xfrm>
            <a:off x="5183956" y="5950296"/>
            <a:ext cx="71190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1600" b="1" dirty="0" smtClean="0">
                <a:solidFill>
                  <a:schemeClr val="bg1"/>
                </a:solidFill>
              </a:rPr>
              <a:t>٧٥ </a:t>
            </a:r>
            <a:r>
              <a:rPr lang="ar-SA" sz="1600" b="1" dirty="0" smtClean="0">
                <a:solidFill>
                  <a:schemeClr val="bg1"/>
                </a:solidFill>
              </a:rPr>
              <a:t>جم</a:t>
            </a:r>
            <a:endParaRPr lang="ar-SA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24" grpId="0" animBg="1"/>
      <p:bldP spid="52" grpId="0" animBg="1"/>
      <p:bldP spid="72" grpId="0"/>
      <p:bldP spid="74" grpId="0"/>
      <p:bldP spid="76" grpId="0"/>
      <p:bldP spid="78" grpId="0"/>
      <p:bldP spid="80" grpId="0"/>
      <p:bldP spid="84" grpId="0"/>
      <p:bldP spid="33" grpId="0" animBg="1"/>
      <p:bldP spid="85" grpId="0"/>
      <p:bldP spid="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733" y="2334160"/>
            <a:ext cx="4445359" cy="1917099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sp>
        <p:nvSpPr>
          <p:cNvPr id="3" name="مخطط انسيابي: محطة طرفية 2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63368"/>
            <a:ext cx="1115672" cy="50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507562" y="6263368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٣٤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21" name="مخطط انسيابي: محطة طرفية 20"/>
          <p:cNvSpPr/>
          <p:nvPr/>
        </p:nvSpPr>
        <p:spPr>
          <a:xfrm>
            <a:off x="6953500" y="933872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 – </a:t>
            </a:r>
            <a:r>
              <a:rPr lang="ku-Arab-IQ" sz="2000" b="1" dirty="0" smtClean="0">
                <a:solidFill>
                  <a:schemeClr val="bg1"/>
                </a:solidFill>
              </a:rPr>
              <a:t>٧ 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3719233" y="869146"/>
            <a:ext cx="31236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استقصاء </a:t>
            </a:r>
            <a:r>
              <a:rPr lang="ar-SA" sz="3200" b="1" dirty="0" smtClean="0">
                <a:solidFill>
                  <a:schemeClr val="tx2"/>
                </a:solidFill>
              </a:rPr>
              <a:t>حل المسألة </a:t>
            </a:r>
            <a:endParaRPr lang="ar-SA" sz="3200" b="1" dirty="0">
              <a:solidFill>
                <a:schemeClr val="tx2"/>
              </a:solidFill>
            </a:endParaRPr>
          </a:p>
        </p:txBody>
      </p:sp>
      <p:pic>
        <p:nvPicPr>
          <p:cNvPr id="26" name="صورة 2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92" b="92492" l="9744" r="960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09" y="2056249"/>
            <a:ext cx="2638057" cy="2638057"/>
          </a:xfrm>
          <a:prstGeom prst="rect">
            <a:avLst/>
          </a:prstGeom>
        </p:spPr>
      </p:pic>
      <p:sp>
        <p:nvSpPr>
          <p:cNvPr id="27" name="مربع نص 26"/>
          <p:cNvSpPr txBox="1"/>
          <p:nvPr/>
        </p:nvSpPr>
        <p:spPr>
          <a:xfrm>
            <a:off x="9875713" y="2518366"/>
            <a:ext cx="1033154" cy="20928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u="sng" dirty="0" smtClean="0">
                <a:solidFill>
                  <a:srgbClr val="C00000"/>
                </a:solidFill>
              </a:rPr>
              <a:t>خطوات حل</a:t>
            </a:r>
          </a:p>
          <a:p>
            <a:r>
              <a:rPr lang="ar-SA" sz="1600" b="1" u="sng" dirty="0" smtClean="0">
                <a:solidFill>
                  <a:srgbClr val="C00000"/>
                </a:solidFill>
              </a:rPr>
              <a:t> المسألة</a:t>
            </a:r>
          </a:p>
          <a:p>
            <a:endParaRPr lang="ar-SA" sz="1600" b="1" u="sng" dirty="0">
              <a:solidFill>
                <a:srgbClr val="C00000"/>
              </a:solidFill>
            </a:endParaRP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أفهم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أخطط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أحل 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أتحقق</a:t>
            </a:r>
          </a:p>
          <a:p>
            <a:endParaRPr lang="ar-SA" dirty="0"/>
          </a:p>
        </p:txBody>
      </p:sp>
      <p:sp>
        <p:nvSpPr>
          <p:cNvPr id="31" name="مستطيل 30"/>
          <p:cNvSpPr/>
          <p:nvPr/>
        </p:nvSpPr>
        <p:spPr>
          <a:xfrm>
            <a:off x="7795259" y="3778293"/>
            <a:ext cx="1442985" cy="38268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/>
          <p:cNvSpPr txBox="1"/>
          <p:nvPr/>
        </p:nvSpPr>
        <p:spPr>
          <a:xfrm>
            <a:off x="3534509" y="1605700"/>
            <a:ext cx="71130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u="sng" dirty="0" smtClean="0"/>
              <a:t>أحل مسائل متنوعة </a:t>
            </a:r>
            <a:r>
              <a:rPr lang="ar-SA" sz="2400" b="1" dirty="0" smtClean="0"/>
              <a:t>: أختار الخطة المناسبة مما يلي لأحل المسألة  </a:t>
            </a:r>
            <a:endParaRPr lang="ar-SA" sz="2400" b="1" dirty="0"/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598" y="1449320"/>
            <a:ext cx="557707" cy="557707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00" b="95467" l="2667" r="97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7" t="4589" r="3315" b="4356"/>
          <a:stretch/>
        </p:blipFill>
        <p:spPr>
          <a:xfrm>
            <a:off x="881862" y="933872"/>
            <a:ext cx="2358731" cy="1640880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 rot="284196">
            <a:off x="1332930" y="1105646"/>
            <a:ext cx="17760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أخطط لحل المسألة</a:t>
            </a:r>
            <a:endParaRPr lang="ar-SA" b="1" dirty="0"/>
          </a:p>
        </p:txBody>
      </p:sp>
      <p:sp>
        <p:nvSpPr>
          <p:cNvPr id="16" name="مربع نص 15"/>
          <p:cNvSpPr txBox="1"/>
          <p:nvPr/>
        </p:nvSpPr>
        <p:spPr>
          <a:xfrm rot="249526">
            <a:off x="1352054" y="1448152"/>
            <a:ext cx="16240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أمثلها </a:t>
            </a:r>
          </a:p>
          <a:p>
            <a:r>
              <a:rPr lang="ar-SA" b="1" dirty="0" smtClean="0"/>
              <a:t>أرسم صورة</a:t>
            </a:r>
          </a:p>
          <a:p>
            <a:r>
              <a:rPr lang="ar-SA" b="1" dirty="0" smtClean="0"/>
              <a:t>أبحث عن نمط </a:t>
            </a:r>
            <a:endParaRPr lang="ar-SA" b="1" dirty="0"/>
          </a:p>
        </p:txBody>
      </p:sp>
      <p:cxnSp>
        <p:nvCxnSpPr>
          <p:cNvPr id="37" name="رابط مستقيم 36"/>
          <p:cNvCxnSpPr/>
          <p:nvPr/>
        </p:nvCxnSpPr>
        <p:spPr>
          <a:xfrm flipH="1">
            <a:off x="5560852" y="2751897"/>
            <a:ext cx="2551511" cy="154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/>
          <p:cNvCxnSpPr/>
          <p:nvPr/>
        </p:nvCxnSpPr>
        <p:spPr>
          <a:xfrm flipH="1">
            <a:off x="5443455" y="3224378"/>
            <a:ext cx="1489367" cy="41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مستقيم 42"/>
          <p:cNvCxnSpPr/>
          <p:nvPr/>
        </p:nvCxnSpPr>
        <p:spPr>
          <a:xfrm flipH="1" flipV="1">
            <a:off x="6645766" y="3712509"/>
            <a:ext cx="258911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41498" y="2726531"/>
            <a:ext cx="2729662" cy="1486876"/>
          </a:xfrm>
          <a:prstGeom prst="rect">
            <a:avLst/>
          </a:prstGeom>
        </p:spPr>
      </p:pic>
      <p:sp>
        <p:nvSpPr>
          <p:cNvPr id="50" name="مستطيل 49"/>
          <p:cNvSpPr/>
          <p:nvPr/>
        </p:nvSpPr>
        <p:spPr>
          <a:xfrm>
            <a:off x="5346124" y="3318931"/>
            <a:ext cx="1203185" cy="38268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" name="صورة 19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188" b="88281" l="4375" r="9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66" t="11654" r="3788" b="11309"/>
          <a:stretch/>
        </p:blipFill>
        <p:spPr>
          <a:xfrm>
            <a:off x="8954237" y="4657628"/>
            <a:ext cx="1875627" cy="1554601"/>
          </a:xfrm>
          <a:prstGeom prst="rect">
            <a:avLst/>
          </a:prstGeom>
        </p:spPr>
      </p:pic>
      <p:sp>
        <p:nvSpPr>
          <p:cNvPr id="23" name="مربع نص 22"/>
          <p:cNvSpPr txBox="1"/>
          <p:nvPr/>
        </p:nvSpPr>
        <p:spPr>
          <a:xfrm>
            <a:off x="9227950" y="5164763"/>
            <a:ext cx="13130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 smtClean="0"/>
              <a:t>الضعف هو تكرار العدد مرتين</a:t>
            </a:r>
            <a:endParaRPr lang="ar-SA" sz="1600" b="1" dirty="0"/>
          </a:p>
        </p:txBody>
      </p:sp>
      <p:sp>
        <p:nvSpPr>
          <p:cNvPr id="25" name="مربع نص 24"/>
          <p:cNvSpPr txBox="1"/>
          <p:nvPr/>
        </p:nvSpPr>
        <p:spPr>
          <a:xfrm>
            <a:off x="3438472" y="4504416"/>
            <a:ext cx="52197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الملصقات التي جمعتها أحلام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+ ٢ + ٤ = ١٠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مربع نص 54"/>
          <p:cNvSpPr txBox="1"/>
          <p:nvPr/>
        </p:nvSpPr>
        <p:spPr>
          <a:xfrm>
            <a:off x="5560852" y="5155971"/>
            <a:ext cx="30973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الملصقات التي جمعتها حنان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3621339" y="4500311"/>
            <a:ext cx="6147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مربع نص 56"/>
          <p:cNvSpPr txBox="1"/>
          <p:nvPr/>
        </p:nvSpPr>
        <p:spPr>
          <a:xfrm>
            <a:off x="4284415" y="5148416"/>
            <a:ext cx="6147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4681390" y="5148416"/>
            <a:ext cx="5168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5264606" y="5746591"/>
            <a:ext cx="276231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= ٢٠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ملصقاً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43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0.12057 0.0956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9" y="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0" grpId="0" animBg="1"/>
      <p:bldP spid="23" grpId="0"/>
      <p:bldP spid="25" grpId="0"/>
      <p:bldP spid="55" grpId="0"/>
      <p:bldP spid="28" grpId="0"/>
      <p:bldP spid="28" grpId="1"/>
      <p:bldP spid="57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670</Words>
  <Application>Microsoft Office PowerPoint</Application>
  <PresentationFormat>شاشة عريضة</PresentationFormat>
  <Paragraphs>185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101</cp:revision>
  <dcterms:created xsi:type="dcterms:W3CDTF">2022-12-02T21:48:32Z</dcterms:created>
  <dcterms:modified xsi:type="dcterms:W3CDTF">2022-12-13T01:42:17Z</dcterms:modified>
</cp:coreProperties>
</file>