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411" r:id="rId25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/>
          </p:cNvSpPr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>
            <a:spLocks/>
          </p:cNvSpPr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>
              <a:spLocks/>
            </p:cNvSpPr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18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800">
                <a:uFillTx/>
              </a:defRPr>
            </a:lvl4pPr>
            <a:lvl5pPr marL="1828800" indent="0" algn="ctr">
              <a:buNone/>
              <a:defRPr sz="1800">
                <a:uFillTx/>
              </a:defRPr>
            </a:lvl5pPr>
            <a:lvl6pPr marL="2286000" indent="0" algn="ctr">
              <a:buNone/>
              <a:defRPr sz="1800">
                <a:uFillTx/>
              </a:defRPr>
            </a:lvl6pPr>
            <a:lvl7pPr marL="2743200" indent="0" algn="ctr">
              <a:buNone/>
              <a:defRPr sz="1800">
                <a:uFillTx/>
              </a:defRPr>
            </a:lvl7pPr>
            <a:lvl8pPr marL="3200400" indent="0" algn="ctr">
              <a:buNone/>
              <a:defRPr sz="1800">
                <a:uFillTx/>
              </a:defRPr>
            </a:lvl8pPr>
            <a:lvl9pPr marL="3657600" indent="0" algn="ctr">
              <a:buNone/>
              <a:defRPr sz="1800"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الفرعي للشكل الرئيسي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>
                <a:uFillTx/>
              </a:defRPr>
            </a:lvl1pPr>
          </a:lstStyle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>
              <a:spLocks/>
            </p:cNvSpPr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>
                <a:uFillTx/>
              </a:defRPr>
            </a:lvl1pPr>
          </a:lstStyle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ar-SA">
                <a:uFillTx/>
              </a:rPr>
              <a:t>انقر فوق الأيقونة لإضافة صورة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BDE61DC2-81DE-4EC6-B69D-A262DE9E2F3B}" type="datetimeFigureOut">
              <a:rPr lang="ar-SA" smtClean="0">
                <a:uFillTx/>
              </a:rPr>
              <a:t>20/05/1445</a:t>
            </a:fld>
            <a:endParaRPr lang="ar-SA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4"/>
            <a:tile tx="6350" ty="-127000" sx="65000" sy="64000" flip="none" algn="tl"/>
          </a:blipFill>
          <a:uFillTx/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/>
          </p:cNvSpPr>
          <p:nvPr/>
        </p:nvSpPr>
        <p:spPr>
          <a:xfrm>
            <a:off x="790786" y="2162136"/>
            <a:ext cx="7315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dirty="0">
                <a:uFillTx/>
                <a:latin typeface="Rockwell Condensed" panose="02060603050405020104" pitchFamily="18" charset="0"/>
              </a:rPr>
              <a:t>MEGA GOAL 2</a:t>
            </a:r>
            <a:endParaRPr lang="ar-SA" sz="9600" dirty="0">
              <a:uFillTx/>
              <a:latin typeface="Rockwell Condensed" panose="020606030504050201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D6EAB-D96C-8817-23FA-4BA3E9445B58}"/>
              </a:ext>
            </a:extLst>
          </p:cNvPr>
          <p:cNvSpPr txBox="1"/>
          <p:nvPr/>
        </p:nvSpPr>
        <p:spPr>
          <a:xfrm>
            <a:off x="2767867" y="4868562"/>
            <a:ext cx="3361038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600" dirty="0"/>
              <a:t>Term 2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8" y="259307"/>
            <a:ext cx="8767316" cy="6400799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1815149" y="3043451"/>
            <a:ext cx="3016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Keep it to yourself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2649942" y="4301324"/>
            <a:ext cx="2181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jumped ship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2058061" y="5163410"/>
            <a:ext cx="1785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take off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5682023" y="2583977"/>
            <a:ext cx="1785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in a bind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5436364" y="3825927"/>
            <a:ext cx="1785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will do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6350769" y="5095169"/>
            <a:ext cx="13738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cover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5395420" y="5982278"/>
            <a:ext cx="1785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No kidding 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218364"/>
            <a:ext cx="8693624" cy="646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68" y="573206"/>
            <a:ext cx="8640550" cy="4776716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941696" y="491318"/>
            <a:ext cx="68238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F </a:t>
            </a:r>
          </a:p>
          <a:p>
            <a:r>
              <a:rPr lang="en-US" sz="4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</a:t>
            </a:r>
            <a:r>
              <a:rPr lang="en-US" sz="4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</a:t>
            </a:r>
          </a:p>
          <a:p>
            <a:r>
              <a:rPr lang="en-US" sz="4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</a:t>
            </a:r>
            <a:r>
              <a:rPr lang="en-US" sz="4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</a:t>
            </a:r>
          </a:p>
          <a:p>
            <a:r>
              <a:rPr lang="en-US" sz="4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F </a:t>
            </a:r>
          </a:p>
          <a:p>
            <a:r>
              <a:rPr lang="en-US" sz="4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</a:t>
            </a:r>
            <a:r>
              <a:rPr lang="en-US" sz="4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</a:t>
            </a:r>
          </a:p>
          <a:p>
            <a:r>
              <a:rPr lang="en-US" sz="4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F </a:t>
            </a:r>
            <a:endParaRPr lang="ar-SA" sz="48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232012"/>
            <a:ext cx="8805626" cy="6441743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900752" y="3289110"/>
            <a:ext cx="8038531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accountants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necessary that they keep records meticulously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903025" y="4355911"/>
            <a:ext cx="477476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medical doctors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We expect them to cure us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504968" y="5463657"/>
            <a:ext cx="847808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   architect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essential that they have an eye for style and design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72" y="163773"/>
            <a:ext cx="8661563" cy="6482778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747809" y="150125"/>
            <a:ext cx="6157961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teachers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necessary that they take work home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640900" y="1216929"/>
            <a:ext cx="823902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flight attendants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imperative that they be courteous and efficient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656820" y="2297375"/>
            <a:ext cx="823902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TV presenters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They need to pay attention to the way they look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590854" y="3364177"/>
            <a:ext cx="823902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consultants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important that they listen carefully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661366" y="4430982"/>
            <a:ext cx="823902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photographers</a:t>
            </a:r>
          </a:p>
          <a:p>
            <a:endParaRPr lang="en-US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necessary that they have an eye for details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141240" y="5525082"/>
            <a:ext cx="887992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     reporters</a:t>
            </a:r>
          </a:p>
          <a:p>
            <a:endParaRPr lang="en-US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imperative that they check information before using it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8" y="382138"/>
            <a:ext cx="8833541" cy="625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4" y="354842"/>
            <a:ext cx="8638442" cy="5379545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898638" y="6133826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الإجابات من الممكن أن تختلف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641445" y="1105469"/>
            <a:ext cx="3521122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First name </a:t>
            </a:r>
          </a:p>
          <a:p>
            <a:endParaRPr lang="en-US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Family name </a:t>
            </a:r>
          </a:p>
          <a:p>
            <a:endParaRPr lang="en-US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Address </a:t>
            </a:r>
            <a:endParaRPr lang="ar-SA" sz="4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641444" y="4121009"/>
            <a:ext cx="828419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Have you ever worked in this kind of area before?</a:t>
            </a:r>
          </a:p>
          <a:p>
            <a:endParaRPr lang="en-US" sz="16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Where were you trained?</a:t>
            </a:r>
          </a:p>
          <a:p>
            <a:endParaRPr lang="en-US" sz="1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Why did you leave your last job?</a:t>
            </a:r>
            <a:endParaRPr lang="ar-SA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2" y="586854"/>
            <a:ext cx="8767000" cy="4816196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916245" y="3991127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تحدث عن أحلامك المهنية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143647"/>
            <a:ext cx="8707272" cy="6516311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916245" y="3991127"/>
            <a:ext cx="341555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قم بكتابة مقال عن أهدافك في الحياة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1" y="791571"/>
            <a:ext cx="8869269" cy="5199796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511188" y="1719618"/>
            <a:ext cx="18970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wasn’t it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2267801" y="2281454"/>
            <a:ext cx="2249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doesn’t he</a:t>
            </a:r>
            <a:endParaRPr lang="ar-SA" sz="28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3991446" y="2815992"/>
            <a:ext cx="19521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are you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2941086" y="3418772"/>
            <a:ext cx="2249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didn’t they </a:t>
            </a:r>
            <a:endParaRPr lang="ar-SA" sz="28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3284558" y="3994253"/>
            <a:ext cx="2249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isn’t there</a:t>
            </a:r>
            <a:endParaRPr lang="ar-SA" sz="28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3764511" y="4501497"/>
            <a:ext cx="20302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will we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/>
          </p:cNvSpPr>
          <p:nvPr/>
        </p:nvSpPr>
        <p:spPr>
          <a:xfrm>
            <a:off x="2064123" y="1700683"/>
            <a:ext cx="501575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>
                <a:uFillTx/>
                <a:latin typeface="Rockwell Condensed" panose="02060603050405020104" pitchFamily="18" charset="0"/>
              </a:rPr>
              <a:t>UNIT 5</a:t>
            </a:r>
            <a:endParaRPr lang="ar-SA" sz="13800" dirty="0">
              <a:uFillTx/>
              <a:latin typeface="Rockwell Condensed" panose="020606030504050201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192D-CB71-031A-6781-58B1A4D643B4}"/>
              </a:ext>
            </a:extLst>
          </p:cNvPr>
          <p:cNvSpPr txBox="1"/>
          <p:nvPr/>
        </p:nvSpPr>
        <p:spPr>
          <a:xfrm>
            <a:off x="1328350" y="5029200"/>
            <a:ext cx="648729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Workbook Answer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0" y="409433"/>
            <a:ext cx="8793395" cy="5773003"/>
          </a:xfrm>
          <a:prstGeom prst="rect">
            <a:avLst/>
          </a:prstGeom>
        </p:spPr>
      </p:pic>
      <p:sp>
        <p:nvSpPr>
          <p:cNvPr id="6" name="مربع نص 5"/>
          <p:cNvSpPr txBox="1">
            <a:spLocks/>
          </p:cNvSpPr>
          <p:nvPr/>
        </p:nvSpPr>
        <p:spPr>
          <a:xfrm>
            <a:off x="5318251" y="1220631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الإجابات من الممكن أن تختلف</a:t>
            </a: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82055" y="2497540"/>
            <a:ext cx="897989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           Could I have an application form?</a:t>
            </a:r>
          </a:p>
          <a:p>
            <a:endParaRPr lang="en-US" sz="28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          Could/Can I take a short break?</a:t>
            </a:r>
          </a:p>
          <a:p>
            <a:endParaRPr lang="en-US" sz="28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     Excuse me, can you tell me where the manager’s office is?</a:t>
            </a:r>
          </a:p>
          <a:p>
            <a:endParaRPr lang="en-US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  Would you mind telling me your address, and phone number?</a:t>
            </a:r>
          </a:p>
          <a:p>
            <a:endParaRPr lang="en-US" sz="28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        Would you be able to lend me your phone to send a text?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5" y="300251"/>
            <a:ext cx="8703013" cy="6346209"/>
          </a:xfrm>
          <a:prstGeom prst="rect">
            <a:avLst/>
          </a:prstGeom>
        </p:spPr>
      </p:pic>
      <p:sp>
        <p:nvSpPr>
          <p:cNvPr id="5" name="شكل بيضاوي 4"/>
          <p:cNvSpPr>
            <a:spLocks/>
          </p:cNvSpPr>
          <p:nvPr/>
        </p:nvSpPr>
        <p:spPr>
          <a:xfrm>
            <a:off x="3630305" y="1269242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6" name="شكل بيضاوي 5"/>
          <p:cNvSpPr>
            <a:spLocks/>
          </p:cNvSpPr>
          <p:nvPr/>
        </p:nvSpPr>
        <p:spPr>
          <a:xfrm>
            <a:off x="5666098" y="1981202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7" name="شكل بيضاوي 6"/>
          <p:cNvSpPr>
            <a:spLocks/>
          </p:cNvSpPr>
          <p:nvPr/>
        </p:nvSpPr>
        <p:spPr>
          <a:xfrm>
            <a:off x="5682019" y="2665868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8" name="شكل بيضاوي 7"/>
          <p:cNvSpPr>
            <a:spLocks/>
          </p:cNvSpPr>
          <p:nvPr/>
        </p:nvSpPr>
        <p:spPr>
          <a:xfrm>
            <a:off x="1030394" y="3350533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9" name="شكل بيضاوي 8"/>
          <p:cNvSpPr>
            <a:spLocks/>
          </p:cNvSpPr>
          <p:nvPr/>
        </p:nvSpPr>
        <p:spPr>
          <a:xfrm>
            <a:off x="5659268" y="4062493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10" name="شكل بيضاوي 9"/>
          <p:cNvSpPr>
            <a:spLocks/>
          </p:cNvSpPr>
          <p:nvPr/>
        </p:nvSpPr>
        <p:spPr>
          <a:xfrm>
            <a:off x="3641670" y="4774452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uFillTx/>
            </a:endParaRPr>
          </a:p>
        </p:txBody>
      </p:sp>
      <p:sp>
        <p:nvSpPr>
          <p:cNvPr id="11" name="شكل بيضاوي 10"/>
          <p:cNvSpPr>
            <a:spLocks/>
          </p:cNvSpPr>
          <p:nvPr/>
        </p:nvSpPr>
        <p:spPr>
          <a:xfrm>
            <a:off x="5636522" y="5486412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12" name="شكل بيضاوي 11"/>
          <p:cNvSpPr>
            <a:spLocks/>
          </p:cNvSpPr>
          <p:nvPr/>
        </p:nvSpPr>
        <p:spPr>
          <a:xfrm>
            <a:off x="1039488" y="6171075"/>
            <a:ext cx="341194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8" y="150125"/>
            <a:ext cx="8601608" cy="6523630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1255592" y="3357349"/>
            <a:ext cx="1897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doesn’t have to 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1285161" y="3850945"/>
            <a:ext cx="13215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mustn’t 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1298808" y="4260378"/>
            <a:ext cx="1130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has to 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2185914" y="4642517"/>
            <a:ext cx="1075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must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1312454" y="5011008"/>
            <a:ext cx="1130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mustn’t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2745472" y="5434090"/>
            <a:ext cx="1171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have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2010767" y="5804856"/>
            <a:ext cx="1171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has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>
            <a:spLocks/>
          </p:cNvSpPr>
          <p:nvPr/>
        </p:nvSpPr>
        <p:spPr>
          <a:xfrm>
            <a:off x="2995684" y="6230213"/>
            <a:ext cx="1171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mustn’t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8" y="177421"/>
            <a:ext cx="8844279" cy="6482686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841006" y="1135047"/>
            <a:ext cx="1730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didn’t have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1232842" y="1655942"/>
            <a:ext cx="1264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had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1123658" y="2188207"/>
            <a:ext cx="1730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didn’t have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1207291" y="2665880"/>
            <a:ext cx="13056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needn’t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1018494" y="3200420"/>
            <a:ext cx="12037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had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1152644" y="3721312"/>
            <a:ext cx="13056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needn’t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1882852" y="4242203"/>
            <a:ext cx="1096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had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>
            <a:spLocks/>
          </p:cNvSpPr>
          <p:nvPr/>
        </p:nvSpPr>
        <p:spPr>
          <a:xfrm>
            <a:off x="1337465" y="4776741"/>
            <a:ext cx="1312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needn’t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>
            <a:spLocks/>
          </p:cNvSpPr>
          <p:nvPr/>
        </p:nvSpPr>
        <p:spPr>
          <a:xfrm>
            <a:off x="821119" y="5256689"/>
            <a:ext cx="17605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didn’t need to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>
            <a:spLocks/>
          </p:cNvSpPr>
          <p:nvPr/>
        </p:nvSpPr>
        <p:spPr>
          <a:xfrm>
            <a:off x="1164590" y="5777580"/>
            <a:ext cx="12101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needn’t</a:t>
            </a:r>
            <a:endParaRPr lang="ar-SA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1"/>
          <p:cNvSpPr>
            <a:spLocks noGrp="1"/>
          </p:cNvSpPr>
          <p:nvPr>
            <p:ph idx="1"/>
          </p:nvPr>
        </p:nvSpPr>
        <p:spPr>
          <a:xfrm>
            <a:off x="648586" y="1848604"/>
            <a:ext cx="7772399" cy="31487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Tx/>
                <a:latin typeface="Arial Rounded MT Bold" panose="020F0704030504030204" pitchFamily="34" charset="0"/>
              </a:rPr>
              <a:t>Prepared by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Tx/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FillTx/>
                <a:latin typeface="Arial Rounded MT Bold" panose="020F0704030504030204" pitchFamily="34" charset="0"/>
              </a:rPr>
              <a:t>Teacher :</a:t>
            </a: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Bader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Alshehri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FillTx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98" y="1091820"/>
            <a:ext cx="8651380" cy="3811265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1139114" y="1828801"/>
            <a:ext cx="72333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b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f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 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150124"/>
            <a:ext cx="8188657" cy="6547327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6782935" y="1719619"/>
            <a:ext cx="16240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satisfaction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5481372" y="1994851"/>
            <a:ext cx="14716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income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2597613" y="2515743"/>
            <a:ext cx="1715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appreciated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6413121" y="2815995"/>
            <a:ext cx="14716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entail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4507192" y="3320964"/>
            <a:ext cx="1048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entire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3613895" y="4126184"/>
            <a:ext cx="14716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cooperate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4262641" y="4330900"/>
            <a:ext cx="1633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respectful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>
            <a:spLocks/>
          </p:cNvSpPr>
          <p:nvPr/>
        </p:nvSpPr>
        <p:spPr>
          <a:xfrm>
            <a:off x="4184776" y="5220282"/>
            <a:ext cx="1264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status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1" y="765380"/>
            <a:ext cx="8626187" cy="5881083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006921" y="396048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الإجابات من الممكن أن تختلف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4572000" y="2129050"/>
            <a:ext cx="4286199" cy="4460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take this medicine every day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to do your homework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stay out of the street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to stay still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vote for me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not play with matches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send this first-class mail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wear a seatbelt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244897"/>
            <a:ext cx="8161361" cy="6128607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941703" y="1446658"/>
            <a:ext cx="7983938" cy="5014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 recommend that you bring your résumé.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important that you dress nicely.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imperative that you make eye contact.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essential that you shake the interviewer’s hand.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important that you sit up straight.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 suggest that you use a confident voice.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essential that you answer all of the questions.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 recommend that you ask them questions, too.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 suggest that you write a thank-you note afterwards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5" y="130926"/>
            <a:ext cx="5920823" cy="6596150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6180132" y="2212223"/>
            <a:ext cx="2786447" cy="4460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that you put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give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that you give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that you list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that you be clear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talk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that you include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want you to call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2265527" y="2743200"/>
            <a:ext cx="982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2540759" y="3264092"/>
            <a:ext cx="557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1967552" y="3796360"/>
            <a:ext cx="982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2229136" y="4344551"/>
            <a:ext cx="982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2381536" y="4865442"/>
            <a:ext cx="1371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2950191" y="5438652"/>
            <a:ext cx="441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2272352" y="5957269"/>
            <a:ext cx="982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1551292" y="6478161"/>
            <a:ext cx="982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7" y="204717"/>
            <a:ext cx="8719743" cy="6509982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006921" y="832776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الإجابات من الممكن أن تختلف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2224587" y="1705968"/>
            <a:ext cx="6455392" cy="492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important that they know how to sew.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necessary that they go to medical school.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essential that they like to cook.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 recommend that they like talking to people.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important that they are good at math.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important that they like working outside.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essential that they be good with children.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necessary that they be healthy and strong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7" y="232013"/>
            <a:ext cx="8720919" cy="5902394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129751" y="723594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الإجابات من الممكن أن تختلف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3916907" y="2729549"/>
            <a:ext cx="49404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 want you to clean your teeth.</a:t>
            </a:r>
          </a:p>
          <a:p>
            <a:r>
              <a:rPr lang="en-US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important that you don't eat sweets.</a:t>
            </a:r>
            <a:endParaRPr lang="ar-SA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3891884" y="4396853"/>
            <a:ext cx="49404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 is necessary to wear a seatbelt.</a:t>
            </a:r>
          </a:p>
          <a:p>
            <a:r>
              <a:rPr lang="en-US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It is important that you not use a phone</a:t>
            </a:r>
            <a:endParaRPr lang="ar-SA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  <a:tint val="10000"/>
                <a:satMod val="150000"/>
              </a:schemeClr>
              <a:schemeClr val="phClr">
                <a:tint val="70000"/>
                <a:shade val="63000"/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  <a:tint val="40000"/>
              </a:schemeClr>
              <a:schemeClr val="phClr">
                <a:shade val="36000"/>
                <a:satMod val="120000"/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  <a:tint val="50000"/>
                <a:shade val="96000"/>
              </a:schemeClr>
              <a:schemeClr val="phClr">
                <a:tint val="75000"/>
                <a:shade val="58000"/>
                <a:satMod val="120000"/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1612</TotalTime>
  <Words>560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Arial Rounded MT Bold</vt:lpstr>
      <vt:lpstr>Comic Sans MS</vt:lpstr>
      <vt:lpstr>Rockwell Condensed</vt:lpstr>
      <vt:lpstr>Wingdings</vt:lpstr>
      <vt:lpstr>نوع الخشب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Talal Alhazmi</cp:lastModifiedBy>
  <cp:revision>128</cp:revision>
  <dcterms:created xsi:type="dcterms:W3CDTF">2020-06-21T06:46:26Z</dcterms:created>
  <dcterms:modified xsi:type="dcterms:W3CDTF">2023-12-01T23:59:25Z</dcterms:modified>
</cp:coreProperties>
</file>