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4" r:id="rId15"/>
    <p:sldId id="268" r:id="rId16"/>
    <p:sldId id="269" r:id="rId17"/>
    <p:sldId id="275" r:id="rId18"/>
    <p:sldId id="282" r:id="rId19"/>
    <p:sldId id="276" r:id="rId20"/>
    <p:sldId id="271" r:id="rId21"/>
    <p:sldId id="272" r:id="rId22"/>
    <p:sldId id="273" r:id="rId23"/>
    <p:sldId id="274" r:id="rId24"/>
    <p:sldId id="277" r:id="rId25"/>
    <p:sldId id="278" r:id="rId26"/>
    <p:sldId id="279" r:id="rId27"/>
    <p:sldId id="283" r:id="rId28"/>
    <p:sldId id="280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699548-AC99-4DDD-9D2D-3DED05BD64AA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227AA6-7F57-4E8B-B36B-1C294E484A4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27AA6-7F57-4E8B-B36B-1C294E484A40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D80D-1598-4999-A8A0-F4763C8C444F}" type="datetimeFigureOut">
              <a:rPr lang="ar-SA" smtClean="0"/>
              <a:pPr/>
              <a:t>19/05/41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8009F-ACBB-4A86-8AA5-C62A71A8F9F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0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0.jpe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file:///C:\Users\lenovo\Desktop\Dropbox\3&#1593;%20&#1585;&#1610;&#1575;&#1590;&#1610;&#1575;&#1578;5\&#1576;&#1608;&#1585;%20&#1576;1%20&#1606;&#1607;&#1575;&#1574;&#1610;\&#1578;&#1581;&#1604;&#1610;&#1604;%20&#1575;&#1604;&#1578;&#1605;&#1579;&#1610;&#1604;&#1575;&#1578;%20&#1575;&#1604;&#1576;&#1610;&#1575;&#1606;&#1610;&#1577;\&#1575;&#1604;&#1605;%20&#1606;&#1580;&#1593;&#1604;%20&#1604;&#1607;.mp3" TargetMode="External"/><Relationship Id="rId7" Type="http://schemas.openxmlformats.org/officeDocument/2006/relationships/image" Target="../media/image55.png"/><Relationship Id="rId2" Type="http://schemas.openxmlformats.org/officeDocument/2006/relationships/audio" Target="file:///C:\Users\lenovo\Desktop\Dropbox\3&#1593;%20&#1585;&#1610;&#1575;&#1590;&#1610;&#1575;&#1578;5\&#1576;&#1608;&#1585;%20&#1576;1%20&#1606;&#1607;&#1575;&#1574;&#1610;\&#1578;&#1581;&#1604;&#1610;&#1604;%20&#1575;&#1604;&#1578;&#1605;&#1579;&#1610;&#1604;&#1575;&#1578;%20&#1575;&#1604;&#1576;&#1610;&#1575;&#1606;&#1610;&#1577;\&#1602;&#1604;%20&#1607;&#1608;%20&#1575;&#1604;&#1584;&#1610;.mp3" TargetMode="External"/><Relationship Id="rId1" Type="http://schemas.openxmlformats.org/officeDocument/2006/relationships/audio" Target="file:///C:\Users\lenovo\Desktop\Dropbox\3&#1593;%20&#1585;&#1610;&#1575;&#1590;&#1610;&#1575;&#1578;5\&#1576;&#1608;&#1585;%20&#1576;1%20&#1606;&#1607;&#1575;&#1574;&#1610;\&#1578;&#1581;&#1604;&#1610;&#1604;%20&#1575;&#1604;&#1578;&#1605;&#1579;&#1610;&#1604;&#1575;&#1578;%20&#1575;&#1604;&#1576;&#1610;&#1575;&#1606;&#1610;&#1577;\&#1576;&#1587;&#1605;%20&#1575;&#1604;&#1604;&#1607;.wav" TargetMode="Externa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21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7.png"/><Relationship Id="rId18" Type="http://schemas.openxmlformats.org/officeDocument/2006/relationships/image" Target="../media/image111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0.png"/><Relationship Id="rId2" Type="http://schemas.openxmlformats.org/officeDocument/2006/relationships/image" Target="../media/image96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8.png"/><Relationship Id="rId10" Type="http://schemas.openxmlformats.org/officeDocument/2006/relationships/image" Target="../media/image104.png"/><Relationship Id="rId19" Type="http://schemas.openxmlformats.org/officeDocument/2006/relationships/image" Target="../media/image112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4.jpeg"/><Relationship Id="rId4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audio" Target="../media/audio2.wav"/><Relationship Id="rId7" Type="http://schemas.openxmlformats.org/officeDocument/2006/relationships/image" Target="../media/image1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fp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7424764" cy="130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642910" y="5357826"/>
            <a:ext cx="321471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إعداد المعلمة : هند </a:t>
            </a:r>
            <a:r>
              <a:rPr lang="ar-SA" sz="2400" dirty="0" err="1" smtClean="0">
                <a:solidFill>
                  <a:schemeClr val="tx1"/>
                </a:solidFill>
              </a:rPr>
              <a:t>العديني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00105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000372"/>
            <a:ext cx="348615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714908"/>
            <a:ext cx="314327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143248"/>
            <a:ext cx="3643338" cy="15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643446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شكل بيضاوي 6"/>
          <p:cNvSpPr/>
          <p:nvPr/>
        </p:nvSpPr>
        <p:spPr>
          <a:xfrm>
            <a:off x="6215074" y="1571612"/>
            <a:ext cx="785818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1357290" y="1714488"/>
            <a:ext cx="928694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3429000"/>
            <a:ext cx="8929718" cy="329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004048" y="2175247"/>
            <a:ext cx="345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سؤال المجموعة الثنائية </a:t>
            </a:r>
            <a:endParaRPr lang="ar-SA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5" cstate="print"/>
          <a:srcRect l="37956" t="29123" r="26839" b="58076"/>
          <a:stretch>
            <a:fillRect/>
          </a:stretch>
        </p:blipFill>
        <p:spPr bwMode="auto">
          <a:xfrm>
            <a:off x="1979712" y="0"/>
            <a:ext cx="313184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076056" y="265109"/>
            <a:ext cx="4032448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 smtClean="0">
                <a:cs typeface="PT Bold Heading" pitchFamily="2" charset="-78"/>
              </a:rPr>
              <a:t> أربعة ، اثنان ، واحد</a:t>
            </a:r>
            <a:endParaRPr lang="ar-SA" sz="2600" dirty="0" smtClean="0">
              <a:cs typeface="PT Bold Heading" pitchFamily="2" charset="-78"/>
            </a:endParaRPr>
          </a:p>
        </p:txBody>
      </p: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5 دقائق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6179"/>
            <a:ext cx="8158193" cy="9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6010300" cy="132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32146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شكل بيضاوي 4"/>
          <p:cNvSpPr/>
          <p:nvPr/>
        </p:nvSpPr>
        <p:spPr>
          <a:xfrm>
            <a:off x="642910" y="1071546"/>
            <a:ext cx="50006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357290" y="1071546"/>
            <a:ext cx="50006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571744"/>
            <a:ext cx="5724549" cy="100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8097" y="3571876"/>
            <a:ext cx="5353059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23" y="4357695"/>
            <a:ext cx="459105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4929198"/>
            <a:ext cx="4624389" cy="3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5500702"/>
            <a:ext cx="459581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6072206"/>
            <a:ext cx="3614744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68919"/>
            <a:ext cx="8786874" cy="340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5" cstate="print"/>
          <a:srcRect l="37956" t="29123" r="26839" b="58076"/>
          <a:stretch>
            <a:fillRect/>
          </a:stretch>
        </p:blipFill>
        <p:spPr bwMode="auto">
          <a:xfrm>
            <a:off x="2051720" y="0"/>
            <a:ext cx="309634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076056" y="265109"/>
            <a:ext cx="4104456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 smtClean="0">
                <a:cs typeface="PT Bold Heading" pitchFamily="2" charset="-78"/>
              </a:rPr>
              <a:t> أربعة ، اثنان ، واحد</a:t>
            </a:r>
            <a:endParaRPr lang="ar-SA" sz="2600" dirty="0" smtClean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64088" y="1772816"/>
            <a:ext cx="345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السؤال الفردي</a:t>
            </a:r>
            <a:endParaRPr lang="ar-SA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10 دقائق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/>
          </p:cNvSpPr>
          <p:nvPr/>
        </p:nvSpPr>
        <p:spPr bwMode="auto">
          <a:xfrm rot="5400000" flipH="1">
            <a:off x="4709121" y="-121245"/>
            <a:ext cx="649287" cy="4379913"/>
          </a:xfrm>
          <a:prstGeom prst="rightBrace">
            <a:avLst>
              <a:gd name="adj1" fmla="val 56214"/>
              <a:gd name="adj2" fmla="val 4999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523235" y="2393355"/>
            <a:ext cx="3186113" cy="588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مع المحور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Arial" pitchFamily="34" charset="0"/>
                <a:cs typeface="Arial" pitchFamily="34" charset="0"/>
              </a:rPr>
              <a:t>𝒙</a:t>
            </a: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= أصفار الدالة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1357313" y="2393355"/>
            <a:ext cx="2528887" cy="588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مع المحور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Arial" pitchFamily="34" charset="0"/>
                <a:cs typeface="Arial" pitchFamily="34" charset="0"/>
              </a:rPr>
              <a:t>𝑦</a:t>
            </a:r>
            <a:endParaRPr kumimoji="0" lang="ar-S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/>
          </p:cNvSpPr>
          <p:nvPr/>
        </p:nvSpPr>
        <p:spPr bwMode="auto">
          <a:xfrm rot="5400000" flipH="1">
            <a:off x="6710189" y="1865660"/>
            <a:ext cx="649287" cy="2765425"/>
          </a:xfrm>
          <a:prstGeom prst="rightBrace">
            <a:avLst>
              <a:gd name="adj1" fmla="val 35493"/>
              <a:gd name="adj2" fmla="val 4999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2" name="AutoShape 8"/>
          <p:cNvSpPr>
            <a:spLocks/>
          </p:cNvSpPr>
          <p:nvPr/>
        </p:nvSpPr>
        <p:spPr bwMode="auto">
          <a:xfrm rot="5400000" flipH="1">
            <a:off x="2037557" y="1898849"/>
            <a:ext cx="649287" cy="2816225"/>
          </a:xfrm>
          <a:prstGeom prst="rightBrace">
            <a:avLst>
              <a:gd name="adj1" fmla="val 36145"/>
              <a:gd name="adj2" fmla="val 4999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5148064" y="3630538"/>
            <a:ext cx="1023938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جبريا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428625" y="3631605"/>
            <a:ext cx="1023938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جبريا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3308350" y="3634780"/>
            <a:ext cx="1023938" cy="588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بيانيا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7812360" y="3632125"/>
            <a:ext cx="1023938" cy="588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بيانيا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7380312" y="4917480"/>
            <a:ext cx="1747837" cy="11080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نقط التقاطع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مع المحور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Arial" pitchFamily="34" charset="0"/>
                <a:cs typeface="Arial" pitchFamily="34" charset="0"/>
              </a:rPr>
              <a:t>𝒙</a:t>
            </a:r>
            <a:endParaRPr kumimoji="0" lang="ar-S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2889250" y="4917480"/>
            <a:ext cx="1747838" cy="1190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نقط التقاطع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مع المحور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Arial" pitchFamily="34" charset="0"/>
                <a:cs typeface="Arial" pitchFamily="34" charset="0"/>
              </a:rPr>
              <a:t>𝑦</a:t>
            </a:r>
            <a:endParaRPr kumimoji="0" lang="ar-S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5021510" y="4912718"/>
            <a:ext cx="1747838" cy="1190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نحل المعادلة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Arial" pitchFamily="34" charset="0"/>
                <a:cs typeface="Arial" pitchFamily="34" charset="0"/>
              </a:rPr>
              <a:t>𝒇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Arial" pitchFamily="34" charset="0"/>
                <a:cs typeface="Arial" pitchFamily="34" charset="0"/>
              </a:rPr>
              <a:t>(𝒙) 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Arial" pitchFamily="34" charset="0"/>
                <a:cs typeface="Arial" pitchFamily="34" charset="0"/>
              </a:rPr>
              <a:t>= 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0" y="4917480"/>
            <a:ext cx="1747838" cy="1190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نوجد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mbria Math" pitchFamily="18" charset="0"/>
                <a:ea typeface="Arial" pitchFamily="34" charset="0"/>
                <a:cs typeface="Arial" pitchFamily="34" charset="0"/>
              </a:rPr>
              <a:t>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Arial" pitchFamily="34" charset="0"/>
                <a:cs typeface="Arial" pitchFamily="34" charset="0"/>
              </a:rPr>
              <a:t> (0)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8316416" y="4198218"/>
            <a:ext cx="0" cy="742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724128" y="4270226"/>
            <a:ext cx="0" cy="742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3770313" y="4223743"/>
            <a:ext cx="0" cy="742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920750" y="4203105"/>
            <a:ext cx="0" cy="742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1" name="مستطيل مستدير الزوايا 20"/>
          <p:cNvSpPr/>
          <p:nvPr/>
        </p:nvSpPr>
        <p:spPr>
          <a:xfrm>
            <a:off x="2987824" y="476672"/>
            <a:ext cx="403244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المقاطع مع المحورين </a:t>
            </a:r>
            <a:endParaRPr lang="ar-S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323944"/>
            <a:ext cx="70009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324076"/>
            <a:ext cx="80010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478206"/>
            <a:ext cx="1066803" cy="79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10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995936" y="476672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7143800" cy="322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00438"/>
            <a:ext cx="74295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59832" y="1196752"/>
            <a:ext cx="309634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التماثل </a:t>
            </a:r>
            <a:endParaRPr lang="ar-SA" sz="4000" b="1" dirty="0"/>
          </a:p>
        </p:txBody>
      </p:sp>
      <p:cxnSp>
        <p:nvCxnSpPr>
          <p:cNvPr id="3" name="رابط كسهم مستقيم 2"/>
          <p:cNvCxnSpPr>
            <a:stCxn id="2" idx="2"/>
          </p:cNvCxnSpPr>
          <p:nvPr/>
        </p:nvCxnSpPr>
        <p:spPr>
          <a:xfrm>
            <a:off x="4608004" y="2420888"/>
            <a:ext cx="14041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>
            <a:stCxn id="2" idx="2"/>
          </p:cNvCxnSpPr>
          <p:nvPr/>
        </p:nvCxnSpPr>
        <p:spPr>
          <a:xfrm flipH="1">
            <a:off x="3491880" y="2420888"/>
            <a:ext cx="111612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5076056" y="3717032"/>
            <a:ext cx="23042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حول مستقيم</a:t>
            </a:r>
            <a:endParaRPr lang="ar-SA" sz="3600" b="1" dirty="0"/>
          </a:p>
        </p:txBody>
      </p:sp>
      <p:sp>
        <p:nvSpPr>
          <p:cNvPr id="6" name="مستطيل 5"/>
          <p:cNvSpPr/>
          <p:nvPr/>
        </p:nvSpPr>
        <p:spPr>
          <a:xfrm>
            <a:off x="1979712" y="3861048"/>
            <a:ext cx="187220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حول نقطة</a:t>
            </a:r>
            <a:endParaRPr lang="ar-SA" sz="4000" b="1" dirty="0"/>
          </a:p>
        </p:txBody>
      </p:sp>
      <p:cxnSp>
        <p:nvCxnSpPr>
          <p:cNvPr id="7" name="رابط كسهم مستقيم 6"/>
          <p:cNvCxnSpPr>
            <a:stCxn id="5" idx="2"/>
          </p:cNvCxnSpPr>
          <p:nvPr/>
        </p:nvCxnSpPr>
        <p:spPr>
          <a:xfrm rot="5400000">
            <a:off x="5724698" y="4711464"/>
            <a:ext cx="993862" cy="13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6200000" flipH="1">
            <a:off x="2282279" y="4854055"/>
            <a:ext cx="993292" cy="14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ستطيل ذو زاوية واحدة مستديرة 8"/>
          <p:cNvSpPr/>
          <p:nvPr/>
        </p:nvSpPr>
        <p:spPr>
          <a:xfrm>
            <a:off x="4786314" y="5214950"/>
            <a:ext cx="3384376" cy="785818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يمكن طي الشكل علي مستقيم </a:t>
            </a:r>
          </a:p>
          <a:p>
            <a:pPr algn="ctr"/>
            <a:r>
              <a:rPr lang="ar-SA" sz="2400" b="1" dirty="0" smtClean="0"/>
              <a:t>لينطبق نصفا المنحنى تماما</a:t>
            </a:r>
            <a:endParaRPr lang="ar-SA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642910" y="5357826"/>
            <a:ext cx="3528392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اذا تم تدوير الشكل بزاوية </a:t>
            </a:r>
            <a:r>
              <a:rPr lang="en-US" sz="2400" b="1" dirty="0" smtClean="0"/>
              <a:t> 180</a:t>
            </a:r>
            <a:r>
              <a:rPr lang="ar-SA" sz="2400" b="1" dirty="0" smtClean="0"/>
              <a:t>ْ </a:t>
            </a:r>
          </a:p>
          <a:p>
            <a:pPr algn="ctr"/>
            <a:r>
              <a:rPr lang="ar-SA" sz="2400" b="1" dirty="0" smtClean="0"/>
              <a:t>ولم يتغير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4571540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214686"/>
            <a:ext cx="3562350" cy="3562350"/>
          </a:xfrm>
          <a:prstGeom prst="rect">
            <a:avLst/>
          </a:prstGeom>
        </p:spPr>
      </p:pic>
      <p:pic>
        <p:nvPicPr>
          <p:cNvPr id="3" name="صورة 2" descr="الجهاز الدوري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500042"/>
            <a:ext cx="1698888" cy="3904318"/>
          </a:xfrm>
          <a:prstGeom prst="rect">
            <a:avLst/>
          </a:prstGeom>
        </p:spPr>
      </p:pic>
      <p:pic>
        <p:nvPicPr>
          <p:cNvPr id="4" name="صورة 3" descr="الهيكل العظمي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28"/>
            <a:ext cx="2597915" cy="4357718"/>
          </a:xfrm>
          <a:prstGeom prst="rect">
            <a:avLst/>
          </a:prstGeom>
        </p:spPr>
      </p:pic>
      <p:cxnSp>
        <p:nvCxnSpPr>
          <p:cNvPr id="6" name="رابط مستقيم 5"/>
          <p:cNvCxnSpPr/>
          <p:nvPr/>
        </p:nvCxnSpPr>
        <p:spPr bwMode="auto">
          <a:xfrm rot="16200000" flipH="1">
            <a:off x="5107800" y="4893491"/>
            <a:ext cx="407194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" name="رابط مستقيم 7"/>
          <p:cNvCxnSpPr/>
          <p:nvPr/>
        </p:nvCxnSpPr>
        <p:spPr bwMode="auto">
          <a:xfrm rot="16200000" flipH="1">
            <a:off x="2250278" y="2393136"/>
            <a:ext cx="407194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" name="رابط مستقيم 8"/>
          <p:cNvCxnSpPr/>
          <p:nvPr/>
        </p:nvCxnSpPr>
        <p:spPr bwMode="auto">
          <a:xfrm rot="16200000" flipH="1">
            <a:off x="-683455" y="2250260"/>
            <a:ext cx="407194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10" name="صورة 9" descr="وجه طفل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4071942"/>
            <a:ext cx="2238372" cy="2571744"/>
          </a:xfrm>
          <a:prstGeom prst="rect">
            <a:avLst/>
          </a:prstGeom>
        </p:spPr>
      </p:pic>
      <p:cxnSp>
        <p:nvCxnSpPr>
          <p:cNvPr id="11" name="رابط مستقيم 10"/>
          <p:cNvCxnSpPr/>
          <p:nvPr/>
        </p:nvCxnSpPr>
        <p:spPr bwMode="auto">
          <a:xfrm rot="16200000" flipH="1">
            <a:off x="1319196" y="5253044"/>
            <a:ext cx="3143248" cy="666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مربع نص 13"/>
          <p:cNvSpPr txBox="1"/>
          <p:nvPr/>
        </p:nvSpPr>
        <p:spPr>
          <a:xfrm>
            <a:off x="5143504" y="357166"/>
            <a:ext cx="33575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الثماتل</a:t>
            </a:r>
            <a:r>
              <a:rPr lang="ar-S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في جسم الإنسان :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714876" y="1000108"/>
            <a:ext cx="44291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(قُلْ هُوَ الَّذِي أَنشَأَكُمْ وَجَعَلَ لَكُمُ السَّمْعَ وَالأَبْصَارَ وَالأَفْئِدَةَ قَلِيلا مَّا تَشْكُرُونَ)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714876" y="2143116"/>
            <a:ext cx="43577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(أَلَمْ نَجْعَل لَّهُ عَيْنَيْنِ وَلِسَانًا وَشَفَتَيْنِ)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" name="بسم الله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304800" y="2285992"/>
            <a:ext cx="304800" cy="304800"/>
          </a:xfrm>
          <a:prstGeom prst="rect">
            <a:avLst/>
          </a:prstGeom>
        </p:spPr>
      </p:pic>
      <p:pic>
        <p:nvPicPr>
          <p:cNvPr id="18" name="قل هو الذي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-304800" y="2285992"/>
            <a:ext cx="304800" cy="304800"/>
          </a:xfrm>
          <a:prstGeom prst="rect">
            <a:avLst/>
          </a:prstGeom>
        </p:spPr>
      </p:pic>
      <p:pic>
        <p:nvPicPr>
          <p:cNvPr id="19" name="الم نجعل له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-304800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35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6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9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884466" y="116632"/>
            <a:ext cx="30963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اختبار التماثل</a:t>
            </a:r>
            <a:endParaRPr lang="ar-SA" sz="3600" b="1" dirty="0"/>
          </a:p>
        </p:txBody>
      </p:sp>
      <p:cxnSp>
        <p:nvCxnSpPr>
          <p:cNvPr id="3" name="رابط كسهم مستقيم 2"/>
          <p:cNvCxnSpPr>
            <a:stCxn id="2" idx="2"/>
            <a:endCxn id="4" idx="0"/>
          </p:cNvCxnSpPr>
          <p:nvPr/>
        </p:nvCxnSpPr>
        <p:spPr>
          <a:xfrm>
            <a:off x="4432638" y="1052736"/>
            <a:ext cx="215558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5796136" y="2492896"/>
            <a:ext cx="158417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حول محور </a:t>
            </a:r>
            <a:r>
              <a:rPr lang="en-US" sz="2400" b="1" dirty="0" smtClean="0"/>
              <a:t>X</a:t>
            </a:r>
            <a:endParaRPr lang="ar-SA" sz="24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868144" y="3140968"/>
            <a:ext cx="2427752" cy="46166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mbria Math"/>
                <a:ea typeface="Cambria Math"/>
              </a:rPr>
              <a:t>𝑥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 Math"/>
                <a:ea typeface="Cambria Math"/>
              </a:rPr>
              <a:t> 𝑦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)        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mbria Math"/>
                <a:ea typeface="Cambria Math"/>
              </a:rPr>
              <a:t>𝑥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ZA-SYMBOLS" pitchFamily="34" charset="0"/>
                <a:cs typeface="ZA-SYMBOLS" pitchFamily="34" charset="0"/>
              </a:rPr>
              <a:t> -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 Math"/>
                <a:ea typeface="Cambria Math"/>
              </a:rPr>
              <a:t> 𝑦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ar-SA" sz="2400" dirty="0" err="1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رابط كسهم مستقيم 5"/>
          <p:cNvCxnSpPr>
            <a:stCxn id="2" idx="2"/>
          </p:cNvCxnSpPr>
          <p:nvPr/>
        </p:nvCxnSpPr>
        <p:spPr>
          <a:xfrm rot="5400000">
            <a:off x="3755925" y="1725935"/>
            <a:ext cx="1349912" cy="3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مستطيل مستدير الزوايا 6"/>
          <p:cNvSpPr/>
          <p:nvPr/>
        </p:nvSpPr>
        <p:spPr>
          <a:xfrm>
            <a:off x="3643306" y="2420888"/>
            <a:ext cx="158417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حول محور </a:t>
            </a:r>
            <a:r>
              <a:rPr lang="en-US" sz="2400" b="1" dirty="0" smtClean="0"/>
              <a:t>Y</a:t>
            </a:r>
            <a:endParaRPr lang="ar-SA" sz="2400" b="1" dirty="0"/>
          </a:p>
        </p:txBody>
      </p:sp>
      <p:cxnSp>
        <p:nvCxnSpPr>
          <p:cNvPr id="9" name="رابط كسهم مستقيم 8"/>
          <p:cNvCxnSpPr>
            <a:stCxn id="2" idx="2"/>
          </p:cNvCxnSpPr>
          <p:nvPr/>
        </p:nvCxnSpPr>
        <p:spPr>
          <a:xfrm flipH="1">
            <a:off x="1979712" y="1052736"/>
            <a:ext cx="245292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ستطيل مستدير الزوايا 9"/>
          <p:cNvSpPr/>
          <p:nvPr/>
        </p:nvSpPr>
        <p:spPr>
          <a:xfrm>
            <a:off x="899592" y="2276872"/>
            <a:ext cx="208823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حول نقطة الاصل</a:t>
            </a:r>
            <a:endParaRPr lang="ar-SA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3" y="3789041"/>
            <a:ext cx="2232248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2160240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4"/>
            <a:ext cx="2303686" cy="147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رابط كسهم مستقيم 15"/>
          <p:cNvCxnSpPr/>
          <p:nvPr/>
        </p:nvCxnSpPr>
        <p:spPr>
          <a:xfrm>
            <a:off x="6876256" y="33569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131840" y="3212976"/>
            <a:ext cx="2480166" cy="461665"/>
            <a:chOff x="3131840" y="3212976"/>
            <a:chExt cx="2480166" cy="461665"/>
          </a:xfrm>
        </p:grpSpPr>
        <p:sp>
          <p:nvSpPr>
            <p:cNvPr id="8" name="مستطيل 7"/>
            <p:cNvSpPr/>
            <p:nvPr/>
          </p:nvSpPr>
          <p:spPr>
            <a:xfrm>
              <a:off x="3131840" y="3212976"/>
              <a:ext cx="2480166" cy="46166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Cambria Math"/>
                  <a:ea typeface="Cambria Math"/>
                </a:rPr>
                <a:t>𝑥</a:t>
              </a:r>
              <a:r>
                <a:rPr lang="en-US" sz="2400" dirty="0" smtClean="0">
                  <a:solidFill>
                    <a:srgbClr val="7030A0"/>
                  </a:solidFill>
                </a:rPr>
                <a:t>,</a:t>
              </a:r>
              <a:r>
                <a:rPr lang="en-US" sz="2400" dirty="0" smtClean="0">
                  <a:solidFill>
                    <a:srgbClr val="7030A0"/>
                  </a:solidFill>
                  <a:latin typeface="Cambria Math"/>
                  <a:ea typeface="Cambria Math"/>
                </a:rPr>
                <a:t> 𝑦</a:t>
              </a:r>
              <a:r>
                <a:rPr lang="en-US" sz="2400" dirty="0" smtClean="0">
                  <a:solidFill>
                    <a:srgbClr val="7030A0"/>
                  </a:solidFill>
                </a:rPr>
                <a:t>)         (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ZA-SYMBOLS" pitchFamily="34" charset="0"/>
                  <a:cs typeface="ZA-SYMBOLS" pitchFamily="34" charset="0"/>
                </a:rPr>
                <a:t>-</a:t>
              </a:r>
              <a:r>
                <a:rPr lang="en-US" sz="2400" b="1" dirty="0" smtClean="0">
                  <a:solidFill>
                    <a:srgbClr val="7030A0"/>
                  </a:solidFill>
                  <a:latin typeface="Cambria Math"/>
                  <a:ea typeface="Cambria Math"/>
                </a:rPr>
                <a:t> 𝑥</a:t>
              </a:r>
              <a:r>
                <a:rPr lang="en-US" sz="2400" dirty="0" smtClean="0">
                  <a:solidFill>
                    <a:srgbClr val="7030A0"/>
                  </a:solidFill>
                </a:rPr>
                <a:t>, </a:t>
              </a:r>
              <a:r>
                <a:rPr lang="en-US" sz="2400" dirty="0" smtClean="0">
                  <a:solidFill>
                    <a:srgbClr val="7030A0"/>
                  </a:solidFill>
                  <a:latin typeface="Cambria Math"/>
                  <a:ea typeface="Cambria Math"/>
                </a:rPr>
                <a:t>𝑦</a:t>
              </a:r>
              <a:r>
                <a:rPr lang="en-US" sz="2400" dirty="0" smtClean="0">
                  <a:solidFill>
                    <a:srgbClr val="7030A0"/>
                  </a:solidFill>
                </a:rPr>
                <a:t>) </a:t>
              </a:r>
              <a:r>
                <a:rPr lang="ar-SA" sz="2400" dirty="0" err="1" smtClean="0">
                  <a:solidFill>
                    <a:srgbClr val="7030A0"/>
                  </a:solidFill>
                </a:rPr>
                <a:t>)</a:t>
              </a:r>
              <a:endParaRPr lang="ar-SA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7" name="رابط كسهم مستقيم 16"/>
            <p:cNvCxnSpPr/>
            <p:nvPr/>
          </p:nvCxnSpPr>
          <p:spPr>
            <a:xfrm>
              <a:off x="4139952" y="3399383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7504" y="2924944"/>
            <a:ext cx="2890535" cy="461665"/>
            <a:chOff x="107504" y="2924944"/>
            <a:chExt cx="2890535" cy="461665"/>
          </a:xfrm>
        </p:grpSpPr>
        <p:sp>
          <p:nvSpPr>
            <p:cNvPr id="11" name="مستطيل 10"/>
            <p:cNvSpPr/>
            <p:nvPr/>
          </p:nvSpPr>
          <p:spPr>
            <a:xfrm>
              <a:off x="107504" y="2924944"/>
              <a:ext cx="2890535" cy="46166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009900"/>
                  </a:solidFill>
                  <a:latin typeface="Cambria Math"/>
                  <a:ea typeface="Cambria Math"/>
                </a:rPr>
                <a:t>𝑥</a:t>
              </a:r>
              <a:r>
                <a:rPr lang="en-US" sz="2400" dirty="0" smtClean="0">
                  <a:solidFill>
                    <a:srgbClr val="009900"/>
                  </a:solidFill>
                </a:rPr>
                <a:t>,</a:t>
              </a:r>
              <a:r>
                <a:rPr lang="en-US" sz="2400" dirty="0" smtClean="0">
                  <a:solidFill>
                    <a:srgbClr val="009900"/>
                  </a:solidFill>
                  <a:latin typeface="Cambria Math"/>
                  <a:ea typeface="Cambria Math"/>
                </a:rPr>
                <a:t>𝑦</a:t>
              </a:r>
              <a:r>
                <a:rPr lang="en-US" sz="2400" dirty="0" smtClean="0">
                  <a:solidFill>
                    <a:srgbClr val="009900"/>
                  </a:solidFill>
                </a:rPr>
                <a:t>)         (</a:t>
              </a:r>
              <a:r>
                <a:rPr lang="en-US" sz="2400" dirty="0" smtClean="0">
                  <a:solidFill>
                    <a:srgbClr val="009900"/>
                  </a:solidFill>
                  <a:latin typeface="ZA-SYMBOLS" pitchFamily="34" charset="0"/>
                  <a:cs typeface="ZA-SYMBOLS" pitchFamily="34" charset="0"/>
                </a:rPr>
                <a:t>-</a:t>
              </a:r>
              <a:r>
                <a:rPr lang="en-US" sz="2400" b="1" dirty="0" smtClean="0">
                  <a:solidFill>
                    <a:srgbClr val="009900"/>
                  </a:solidFill>
                  <a:latin typeface="Cambria Math"/>
                  <a:ea typeface="Cambria Math"/>
                </a:rPr>
                <a:t> 𝑥</a:t>
              </a:r>
              <a:r>
                <a:rPr lang="en-US" sz="2400" dirty="0" smtClean="0">
                  <a:solidFill>
                    <a:srgbClr val="009900"/>
                  </a:solidFill>
                </a:rPr>
                <a:t>, </a:t>
              </a:r>
              <a:r>
                <a:rPr lang="en-US" sz="2400" dirty="0" smtClean="0">
                  <a:solidFill>
                    <a:srgbClr val="009900"/>
                  </a:solidFill>
                  <a:latin typeface="ZA-SYMBOLS" pitchFamily="34" charset="0"/>
                  <a:cs typeface="ZA-SYMBOLS" pitchFamily="34" charset="0"/>
                </a:rPr>
                <a:t>-</a:t>
              </a:r>
              <a:r>
                <a:rPr lang="en-US" sz="2400" dirty="0" smtClean="0">
                  <a:solidFill>
                    <a:srgbClr val="009900"/>
                  </a:solidFill>
                  <a:latin typeface="Cambria Math"/>
                  <a:ea typeface="Cambria Math"/>
                </a:rPr>
                <a:t> 𝑦</a:t>
              </a:r>
              <a:r>
                <a:rPr lang="en-US" sz="2400" dirty="0" smtClean="0">
                  <a:solidFill>
                    <a:srgbClr val="009900"/>
                  </a:solidFill>
                </a:rPr>
                <a:t>)    </a:t>
              </a:r>
              <a:r>
                <a:rPr lang="ar-SA" sz="2400" dirty="0" err="1" smtClean="0">
                  <a:solidFill>
                    <a:srgbClr val="009900"/>
                  </a:solidFill>
                </a:rPr>
                <a:t>)</a:t>
              </a:r>
              <a:endParaRPr lang="ar-SA" sz="2400" dirty="0">
                <a:solidFill>
                  <a:srgbClr val="009900"/>
                </a:solidFill>
              </a:endParaRPr>
            </a:p>
          </p:txBody>
        </p:sp>
        <p:cxnSp>
          <p:nvCxnSpPr>
            <p:cNvPr id="18" name="رابط كسهم مستقيم 17"/>
            <p:cNvCxnSpPr/>
            <p:nvPr/>
          </p:nvCxnSpPr>
          <p:spPr>
            <a:xfrm>
              <a:off x="1187624" y="3140968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مربع نص 21"/>
          <p:cNvSpPr txBox="1"/>
          <p:nvPr/>
        </p:nvSpPr>
        <p:spPr>
          <a:xfrm>
            <a:off x="5940152" y="5445224"/>
            <a:ext cx="2736304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إذا كان تعويض 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ZA-SYMBOLS" pitchFamily="34" charset="0"/>
                <a:cs typeface="ZA-SYMBOLS" pitchFamily="34" charset="0"/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  <a:latin typeface="ZA-SYMBOLS" pitchFamily="34" charset="0"/>
                <a:ea typeface="Cambria Math"/>
                <a:cs typeface="ZA-SYMBOLS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𝑦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مكان </a:t>
            </a:r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(𝑦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 يعطي معادلة مكافئة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131840" y="5445224"/>
            <a:ext cx="2736304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إذا كان تعويض 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ZA-SYMBOLS" pitchFamily="34" charset="0"/>
                <a:cs typeface="ZA-SYMBOLS" pitchFamily="34" charset="0"/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  <a:latin typeface="ZA-SYMBOLS" pitchFamily="34" charset="0"/>
                <a:ea typeface="Cambria Math"/>
                <a:cs typeface="ZA-SYMBOLS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𝒙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مكان </a:t>
            </a:r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(𝒙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 يعطي معادلة مكافئة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7668344" y="2492896"/>
            <a:ext cx="118762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1) بيانيا</a:t>
            </a:r>
            <a:endParaRPr lang="ar-SA" sz="2400" b="1" dirty="0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7956376" y="5013176"/>
            <a:ext cx="118762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2) جبريا</a:t>
            </a:r>
            <a:endParaRPr lang="ar-SA" sz="24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216024" y="5229200"/>
            <a:ext cx="2736304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إذا كان تعويض 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ZA-SYMBOLS" pitchFamily="34" charset="0"/>
                <a:cs typeface="ZA-SYMBOLS" pitchFamily="34" charset="0"/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  <a:latin typeface="ZA-SYMBOLS" pitchFamily="34" charset="0"/>
                <a:ea typeface="Cambria Math"/>
                <a:cs typeface="ZA-SYMBOLS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𝒙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مكان </a:t>
            </a:r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(𝒙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 و </a:t>
            </a:r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ZA-SYMBOLS" pitchFamily="34" charset="0"/>
                <a:cs typeface="ZA-SYMBOLS" pitchFamily="34" charset="0"/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  <a:latin typeface="ZA-SYMBOLS" pitchFamily="34" charset="0"/>
                <a:ea typeface="Cambria Math"/>
                <a:cs typeface="ZA-SYMBOLS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𝑦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مكان </a:t>
            </a:r>
            <a:r>
              <a:rPr lang="en-US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(𝑦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يعطي معادلة مكافئة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22" grpId="0" build="allAtOnce" animBg="1"/>
      <p:bldP spid="24" grpId="0" build="allAtOnce" animBg="1"/>
      <p:bldP spid="27" grpId="0" animBg="1"/>
      <p:bldP spid="28" grpId="0" animBg="1"/>
      <p:bldP spid="29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857232"/>
            <a:ext cx="3238515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86058"/>
            <a:ext cx="2809887" cy="2628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وسيلة شرح بيضاوية 6"/>
          <p:cNvSpPr/>
          <p:nvPr/>
        </p:nvSpPr>
        <p:spPr>
          <a:xfrm>
            <a:off x="1785918" y="214290"/>
            <a:ext cx="3756574" cy="1201906"/>
          </a:xfrm>
          <a:prstGeom prst="wedgeEllipseCallout">
            <a:avLst>
              <a:gd name="adj1" fmla="val -44783"/>
              <a:gd name="adj2" fmla="val 55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كيف يمكنك ايجاد قيمة دالة </a:t>
            </a:r>
            <a:r>
              <a:rPr lang="ar-SA" sz="2800" b="1" dirty="0" err="1" smtClean="0">
                <a:solidFill>
                  <a:srgbClr val="C00000"/>
                </a:solidFill>
              </a:rPr>
              <a:t>جبريا؟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5" name="وسيلة شرح بيضاوية 4"/>
          <p:cNvSpPr/>
          <p:nvPr/>
        </p:nvSpPr>
        <p:spPr>
          <a:xfrm>
            <a:off x="1938318" y="1507014"/>
            <a:ext cx="3756574" cy="1201906"/>
          </a:xfrm>
          <a:prstGeom prst="wedgeEllipseCallout">
            <a:avLst>
              <a:gd name="adj1" fmla="val -44783"/>
              <a:gd name="adj2" fmla="val 55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كيف يمكنك ايجاد مجال دالة ؟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246222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41"/>
            <a:ext cx="8358246" cy="160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643050"/>
            <a:ext cx="2133610" cy="4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071678"/>
            <a:ext cx="60341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مستقيم 5"/>
          <p:cNvCxnSpPr/>
          <p:nvPr/>
        </p:nvCxnSpPr>
        <p:spPr>
          <a:xfrm rot="5400000">
            <a:off x="1179489" y="2607463"/>
            <a:ext cx="499272" cy="794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5400000">
            <a:off x="1728000" y="2607066"/>
            <a:ext cx="642148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963587" y="2536025"/>
            <a:ext cx="215108" cy="794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500438"/>
            <a:ext cx="74295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5715016"/>
            <a:ext cx="78438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42852"/>
            <a:ext cx="1714508" cy="4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64320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رابط مستقيم 3"/>
          <p:cNvCxnSpPr/>
          <p:nvPr/>
        </p:nvCxnSpPr>
        <p:spPr>
          <a:xfrm rot="5400000">
            <a:off x="1357290" y="1071546"/>
            <a:ext cx="428628" cy="42862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71480"/>
            <a:ext cx="6196037" cy="140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4528" y="2386011"/>
            <a:ext cx="7015190" cy="211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733940"/>
            <a:ext cx="6872295" cy="112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26939"/>
            <a:ext cx="8215370" cy="30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10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724128" y="992152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620688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491848" y="428604"/>
            <a:ext cx="259228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الدالة</a:t>
            </a:r>
            <a:endParaRPr lang="ar-SA" sz="4000" b="1" dirty="0"/>
          </a:p>
        </p:txBody>
      </p:sp>
      <p:cxnSp>
        <p:nvCxnSpPr>
          <p:cNvPr id="3" name="رابط كسهم مستقيم 2"/>
          <p:cNvCxnSpPr>
            <a:stCxn id="2" idx="2"/>
          </p:cNvCxnSpPr>
          <p:nvPr/>
        </p:nvCxnSpPr>
        <p:spPr>
          <a:xfrm>
            <a:off x="4787992" y="1436716"/>
            <a:ext cx="295232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7092248" y="2732860"/>
            <a:ext cx="170648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زوجية</a:t>
            </a:r>
            <a:endParaRPr lang="ar-SA" sz="2400" dirty="0"/>
          </a:p>
        </p:txBody>
      </p:sp>
      <p:cxnSp>
        <p:nvCxnSpPr>
          <p:cNvPr id="5" name="رابط كسهم مستقيم 4"/>
          <p:cNvCxnSpPr>
            <a:stCxn id="2" idx="2"/>
          </p:cNvCxnSpPr>
          <p:nvPr/>
        </p:nvCxnSpPr>
        <p:spPr>
          <a:xfrm flipH="1">
            <a:off x="1547632" y="1436716"/>
            <a:ext cx="324036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مستطيل مستدير الزوايا 5"/>
          <p:cNvSpPr/>
          <p:nvPr/>
        </p:nvSpPr>
        <p:spPr>
          <a:xfrm>
            <a:off x="432016" y="2516836"/>
            <a:ext cx="165618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فردية</a:t>
            </a:r>
            <a:endParaRPr lang="ar-SA" sz="2400" dirty="0"/>
          </a:p>
        </p:txBody>
      </p:sp>
      <p:cxnSp>
        <p:nvCxnSpPr>
          <p:cNvPr id="7" name="رابط كسهم مستقيم 6"/>
          <p:cNvCxnSpPr>
            <a:stCxn id="4" idx="2"/>
          </p:cNvCxnSpPr>
          <p:nvPr/>
        </p:nvCxnSpPr>
        <p:spPr>
          <a:xfrm>
            <a:off x="7945492" y="3308924"/>
            <a:ext cx="1085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ستطيل مستدير الزوايا 7"/>
          <p:cNvSpPr/>
          <p:nvPr/>
        </p:nvSpPr>
        <p:spPr>
          <a:xfrm>
            <a:off x="6516184" y="4605068"/>
            <a:ext cx="262778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المنحني متماثل حل محور </a:t>
            </a:r>
            <a:r>
              <a:rPr lang="en-US" sz="2000" b="1" dirty="0" smtClean="0"/>
              <a:t>y</a:t>
            </a:r>
            <a:endParaRPr lang="ar-SA" sz="2000" b="1" dirty="0"/>
          </a:p>
        </p:txBody>
      </p:sp>
      <p:cxnSp>
        <p:nvCxnSpPr>
          <p:cNvPr id="9" name="رابط كسهم مستقيم 8"/>
          <p:cNvCxnSpPr>
            <a:stCxn id="6" idx="2"/>
          </p:cNvCxnSpPr>
          <p:nvPr/>
        </p:nvCxnSpPr>
        <p:spPr>
          <a:xfrm>
            <a:off x="1260108" y="3092900"/>
            <a:ext cx="118813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ستطيل مستدير الزوايا 9"/>
          <p:cNvSpPr/>
          <p:nvPr/>
        </p:nvSpPr>
        <p:spPr>
          <a:xfrm>
            <a:off x="1187592" y="4533060"/>
            <a:ext cx="367240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المنحني متماثل حول نقطة الأصل</a:t>
            </a:r>
            <a:endParaRPr lang="ar-SA" sz="2400" dirty="0"/>
          </a:p>
        </p:txBody>
      </p:sp>
      <p:cxnSp>
        <p:nvCxnSpPr>
          <p:cNvPr id="11" name="رابط كسهم مستقيم 10"/>
          <p:cNvCxnSpPr>
            <a:stCxn id="4" idx="2"/>
            <a:endCxn id="12" idx="0"/>
          </p:cNvCxnSpPr>
          <p:nvPr/>
        </p:nvCxnSpPr>
        <p:spPr>
          <a:xfrm rot="5400000">
            <a:off x="5461948" y="3129636"/>
            <a:ext cx="2304256" cy="2662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64" y="5613180"/>
            <a:ext cx="3293590" cy="601902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</p:pic>
      <p:cxnSp>
        <p:nvCxnSpPr>
          <p:cNvPr id="13" name="رابط كسهم مستقيم 12"/>
          <p:cNvCxnSpPr>
            <a:stCxn id="6" idx="2"/>
          </p:cNvCxnSpPr>
          <p:nvPr/>
        </p:nvCxnSpPr>
        <p:spPr>
          <a:xfrm flipH="1">
            <a:off x="323496" y="3092900"/>
            <a:ext cx="936612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53140"/>
            <a:ext cx="3143272" cy="604752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76872"/>
            <a:ext cx="180751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276872"/>
            <a:ext cx="1519911" cy="14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71540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2786082" cy="2028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2351" y="1857364"/>
            <a:ext cx="5495929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2778" y="2564904"/>
            <a:ext cx="466249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6726" y="3140997"/>
            <a:ext cx="3714776" cy="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شكل بيضاوي 9"/>
          <p:cNvSpPr/>
          <p:nvPr/>
        </p:nvSpPr>
        <p:spPr>
          <a:xfrm>
            <a:off x="7572396" y="1428736"/>
            <a:ext cx="21431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8215338" y="1500174"/>
            <a:ext cx="21431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645024"/>
            <a:ext cx="1780778" cy="5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162834"/>
            <a:ext cx="780852" cy="49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149080"/>
            <a:ext cx="1916410" cy="57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4581128"/>
            <a:ext cx="12736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مجموعة 24"/>
          <p:cNvGrpSpPr/>
          <p:nvPr/>
        </p:nvGrpSpPr>
        <p:grpSpPr>
          <a:xfrm>
            <a:off x="5220072" y="1412776"/>
            <a:ext cx="1440160" cy="360040"/>
            <a:chOff x="5220072" y="1412776"/>
            <a:chExt cx="1440160" cy="360040"/>
          </a:xfrm>
        </p:grpSpPr>
        <p:cxnSp>
          <p:nvCxnSpPr>
            <p:cNvPr id="22" name="رابط كسهم مستقيم 21"/>
            <p:cNvCxnSpPr/>
            <p:nvPr/>
          </p:nvCxnSpPr>
          <p:spPr>
            <a:xfrm flipH="1">
              <a:off x="5580112" y="1628800"/>
              <a:ext cx="108012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شكل بيضاوي 23"/>
            <p:cNvSpPr/>
            <p:nvPr/>
          </p:nvSpPr>
          <p:spPr>
            <a:xfrm>
              <a:off x="5220072" y="1412776"/>
              <a:ext cx="35833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/>
                <a:t>1</a:t>
              </a:r>
              <a:endParaRPr lang="ar-SA" dirty="0"/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7310014" y="3212976"/>
            <a:ext cx="1654474" cy="360040"/>
            <a:chOff x="1907704" y="4941168"/>
            <a:chExt cx="1654474" cy="360040"/>
          </a:xfrm>
        </p:grpSpPr>
        <p:cxnSp>
          <p:nvCxnSpPr>
            <p:cNvPr id="30" name="رابط كسهم مستقيم 29"/>
            <p:cNvCxnSpPr/>
            <p:nvPr/>
          </p:nvCxnSpPr>
          <p:spPr>
            <a:xfrm>
              <a:off x="1907704" y="5085184"/>
              <a:ext cx="1296144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شكل بيضاوي 30"/>
            <p:cNvSpPr/>
            <p:nvPr/>
          </p:nvSpPr>
          <p:spPr>
            <a:xfrm>
              <a:off x="3203848" y="4941168"/>
              <a:ext cx="35833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/>
                <a:t>1</a:t>
              </a:r>
              <a:endParaRPr lang="ar-SA" dirty="0"/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6301902" y="4725144"/>
            <a:ext cx="1654474" cy="360040"/>
            <a:chOff x="1907704" y="4941168"/>
            <a:chExt cx="1654474" cy="360040"/>
          </a:xfrm>
        </p:grpSpPr>
        <p:cxnSp>
          <p:nvCxnSpPr>
            <p:cNvPr id="35" name="رابط كسهم مستقيم 34"/>
            <p:cNvCxnSpPr/>
            <p:nvPr/>
          </p:nvCxnSpPr>
          <p:spPr>
            <a:xfrm>
              <a:off x="1907704" y="5085184"/>
              <a:ext cx="1296144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شكل بيضاوي 35"/>
            <p:cNvSpPr/>
            <p:nvPr/>
          </p:nvSpPr>
          <p:spPr>
            <a:xfrm>
              <a:off x="3203848" y="4941168"/>
              <a:ext cx="35833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/>
                <a:t>1</a:t>
              </a:r>
              <a:endParaRPr lang="ar-SA" dirty="0"/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5796136" y="3501008"/>
            <a:ext cx="1080120" cy="564387"/>
            <a:chOff x="5580112" y="3717032"/>
            <a:chExt cx="1080120" cy="56438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80112" y="3717032"/>
              <a:ext cx="460053" cy="46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40152" y="3717032"/>
              <a:ext cx="720080" cy="56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مجموعة 40"/>
          <p:cNvGrpSpPr/>
          <p:nvPr/>
        </p:nvGrpSpPr>
        <p:grpSpPr>
          <a:xfrm>
            <a:off x="4716016" y="5013176"/>
            <a:ext cx="1222425" cy="600678"/>
            <a:chOff x="4716016" y="5013176"/>
            <a:chExt cx="1222425" cy="60067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48064" y="5013176"/>
              <a:ext cx="790377" cy="600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16016" y="5157192"/>
              <a:ext cx="368995" cy="347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مستطيل 41"/>
          <p:cNvSpPr/>
          <p:nvPr/>
        </p:nvSpPr>
        <p:spPr>
          <a:xfrm>
            <a:off x="5868144" y="2564904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672" y="5733256"/>
            <a:ext cx="44172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624"/>
            <a:ext cx="253345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6" y="214290"/>
            <a:ext cx="2857520" cy="2143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308" y="3297361"/>
            <a:ext cx="3262318" cy="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66" y="3015192"/>
            <a:ext cx="2928958" cy="2286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692696"/>
            <a:ext cx="39604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268760"/>
            <a:ext cx="3528392" cy="61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844824"/>
            <a:ext cx="1355774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2420888"/>
            <a:ext cx="3077691" cy="5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804469"/>
            <a:ext cx="4824536" cy="63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4293096"/>
            <a:ext cx="37156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4797152"/>
            <a:ext cx="8671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288" y="4725144"/>
            <a:ext cx="1780778" cy="5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5445224"/>
            <a:ext cx="996305" cy="45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3968" y="5373216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مجموعة 20"/>
          <p:cNvGrpSpPr/>
          <p:nvPr/>
        </p:nvGrpSpPr>
        <p:grpSpPr>
          <a:xfrm>
            <a:off x="4427984" y="5877272"/>
            <a:ext cx="1474387" cy="525659"/>
            <a:chOff x="5292080" y="5949280"/>
            <a:chExt cx="1474387" cy="525659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92080" y="6021288"/>
              <a:ext cx="504056" cy="45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868144" y="5949280"/>
              <a:ext cx="898323" cy="46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مجموعة 19"/>
          <p:cNvGrpSpPr/>
          <p:nvPr/>
        </p:nvGrpSpPr>
        <p:grpSpPr>
          <a:xfrm>
            <a:off x="1846369" y="5995128"/>
            <a:ext cx="2171105" cy="602224"/>
            <a:chOff x="1813925" y="6021288"/>
            <a:chExt cx="2171105" cy="602224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750029" y="6021288"/>
              <a:ext cx="123500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813925" y="6165304"/>
              <a:ext cx="757039" cy="45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مجموعة 21"/>
          <p:cNvGrpSpPr/>
          <p:nvPr/>
        </p:nvGrpSpPr>
        <p:grpSpPr>
          <a:xfrm>
            <a:off x="3491880" y="188640"/>
            <a:ext cx="1440160" cy="360040"/>
            <a:chOff x="5220072" y="1412776"/>
            <a:chExt cx="1440160" cy="360040"/>
          </a:xfrm>
        </p:grpSpPr>
        <p:cxnSp>
          <p:nvCxnSpPr>
            <p:cNvPr id="23" name="رابط كسهم مستقيم 22"/>
            <p:cNvCxnSpPr/>
            <p:nvPr/>
          </p:nvCxnSpPr>
          <p:spPr>
            <a:xfrm flipH="1">
              <a:off x="5580112" y="1628800"/>
              <a:ext cx="108012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شكل بيضاوي 23"/>
            <p:cNvSpPr/>
            <p:nvPr/>
          </p:nvSpPr>
          <p:spPr>
            <a:xfrm>
              <a:off x="5220072" y="1412776"/>
              <a:ext cx="35833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/>
                <a:t>1</a:t>
              </a:r>
              <a:endParaRPr lang="ar-SA" dirty="0"/>
            </a:p>
          </p:txBody>
        </p:sp>
      </p:grpSp>
      <p:grpSp>
        <p:nvGrpSpPr>
          <p:cNvPr id="25" name="مجموعة 24"/>
          <p:cNvGrpSpPr/>
          <p:nvPr/>
        </p:nvGrpSpPr>
        <p:grpSpPr>
          <a:xfrm>
            <a:off x="7020272" y="1484784"/>
            <a:ext cx="1654474" cy="360040"/>
            <a:chOff x="1907704" y="4941168"/>
            <a:chExt cx="1654474" cy="360040"/>
          </a:xfrm>
        </p:grpSpPr>
        <p:cxnSp>
          <p:nvCxnSpPr>
            <p:cNvPr id="26" name="رابط كسهم مستقيم 25"/>
            <p:cNvCxnSpPr/>
            <p:nvPr/>
          </p:nvCxnSpPr>
          <p:spPr>
            <a:xfrm>
              <a:off x="1907704" y="5085184"/>
              <a:ext cx="1296144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شكل بيضاوي 26"/>
            <p:cNvSpPr/>
            <p:nvPr/>
          </p:nvSpPr>
          <p:spPr>
            <a:xfrm>
              <a:off x="3203848" y="4941168"/>
              <a:ext cx="35833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/>
                <a:t>1</a:t>
              </a:r>
              <a:endParaRPr lang="ar-SA" dirty="0"/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3131840" y="3356992"/>
            <a:ext cx="1440160" cy="360040"/>
            <a:chOff x="5220072" y="1412776"/>
            <a:chExt cx="1440160" cy="360040"/>
          </a:xfrm>
        </p:grpSpPr>
        <p:cxnSp>
          <p:nvCxnSpPr>
            <p:cNvPr id="29" name="رابط كسهم مستقيم 28"/>
            <p:cNvCxnSpPr/>
            <p:nvPr/>
          </p:nvCxnSpPr>
          <p:spPr>
            <a:xfrm flipH="1">
              <a:off x="5580112" y="1628800"/>
              <a:ext cx="108012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شكل بيضاوي 29"/>
            <p:cNvSpPr/>
            <p:nvPr/>
          </p:nvSpPr>
          <p:spPr>
            <a:xfrm>
              <a:off x="5220072" y="1412776"/>
              <a:ext cx="35833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/>
                <a:t>1</a:t>
              </a:r>
              <a:endParaRPr lang="ar-SA" dirty="0"/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7489526" y="4437112"/>
            <a:ext cx="1654474" cy="360040"/>
            <a:chOff x="1907704" y="4941168"/>
            <a:chExt cx="1654474" cy="360040"/>
          </a:xfrm>
        </p:grpSpPr>
        <p:cxnSp>
          <p:nvCxnSpPr>
            <p:cNvPr id="32" name="رابط كسهم مستقيم 31"/>
            <p:cNvCxnSpPr/>
            <p:nvPr/>
          </p:nvCxnSpPr>
          <p:spPr>
            <a:xfrm>
              <a:off x="1907704" y="5085184"/>
              <a:ext cx="1296144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شكل بيضاوي 32"/>
            <p:cNvSpPr/>
            <p:nvPr/>
          </p:nvSpPr>
          <p:spPr>
            <a:xfrm>
              <a:off x="3203848" y="4941168"/>
              <a:ext cx="35833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/>
                <a:t>1</a:t>
              </a:r>
              <a:endParaRPr lang="ar-SA" dirty="0"/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7092280" y="5445224"/>
            <a:ext cx="1654474" cy="360040"/>
            <a:chOff x="1907704" y="4941168"/>
            <a:chExt cx="1654474" cy="360040"/>
          </a:xfrm>
        </p:grpSpPr>
        <p:cxnSp>
          <p:nvCxnSpPr>
            <p:cNvPr id="35" name="رابط كسهم مستقيم 34"/>
            <p:cNvCxnSpPr/>
            <p:nvPr/>
          </p:nvCxnSpPr>
          <p:spPr>
            <a:xfrm>
              <a:off x="1907704" y="5085184"/>
              <a:ext cx="1296144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شكل بيضاوي 35"/>
            <p:cNvSpPr/>
            <p:nvPr/>
          </p:nvSpPr>
          <p:spPr>
            <a:xfrm>
              <a:off x="3203848" y="4941168"/>
              <a:ext cx="358330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ar-SA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/>
                <a:t>1</a:t>
              </a:r>
              <a:endParaRPr lang="ar-S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64351"/>
            <a:ext cx="8186746" cy="132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692696"/>
            <a:ext cx="1905000" cy="1428750"/>
          </a:xfrm>
          <a:prstGeom prst="rect">
            <a:avLst/>
          </a:prstGeom>
          <a:noFill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10 دقائق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6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860214"/>
            <a:ext cx="2500330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788776"/>
            <a:ext cx="27860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6636" y="988143"/>
            <a:ext cx="6581788" cy="9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0" y="142852"/>
            <a:ext cx="985840" cy="47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68" y="3707108"/>
            <a:ext cx="6262698" cy="116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4857760"/>
            <a:ext cx="3381383" cy="165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 descr="ساعة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995936" y="188640"/>
            <a:ext cx="12961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85728"/>
            <a:ext cx="2524136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6758008" cy="1023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7486650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428868"/>
            <a:ext cx="24907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428868"/>
            <a:ext cx="24003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مستقيم 8"/>
          <p:cNvCxnSpPr/>
          <p:nvPr/>
        </p:nvCxnSpPr>
        <p:spPr>
          <a:xfrm rot="16200000" flipH="1">
            <a:off x="3960000" y="3493693"/>
            <a:ext cx="1728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شكل بيضاوي 9"/>
          <p:cNvSpPr/>
          <p:nvPr/>
        </p:nvSpPr>
        <p:spPr>
          <a:xfrm>
            <a:off x="1785918" y="3352432"/>
            <a:ext cx="169740" cy="1480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8" y="4791098"/>
            <a:ext cx="700089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1071546"/>
            <a:ext cx="8572528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800" y="71414"/>
            <a:ext cx="51577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71480"/>
            <a:ext cx="49292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400049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786322"/>
            <a:ext cx="6572264" cy="4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857364"/>
            <a:ext cx="444819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رابط كسهم مستقيم 7"/>
          <p:cNvCxnSpPr/>
          <p:nvPr/>
        </p:nvCxnSpPr>
        <p:spPr>
          <a:xfrm rot="10800000">
            <a:off x="2928926" y="3071810"/>
            <a:ext cx="1643074" cy="14287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324229"/>
            <a:ext cx="4067192" cy="16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733" y="5257817"/>
            <a:ext cx="7800985" cy="152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رابط كسهم مستقيم 10"/>
          <p:cNvCxnSpPr/>
          <p:nvPr/>
        </p:nvCxnSpPr>
        <p:spPr>
          <a:xfrm rot="16200000" flipV="1">
            <a:off x="-1035883" y="3679033"/>
            <a:ext cx="3929090" cy="7143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2213752" y="2304000"/>
            <a:ext cx="1285884" cy="1588"/>
          </a:xfrm>
          <a:prstGeom prst="line">
            <a:avLst/>
          </a:prstGeom>
          <a:ln w="1111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10800000">
            <a:off x="571472" y="1643050"/>
            <a:ext cx="2214578" cy="1588"/>
          </a:xfrm>
          <a:prstGeom prst="line">
            <a:avLst/>
          </a:prstGeom>
          <a:ln w="730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1179489" y="2536025"/>
            <a:ext cx="927900" cy="794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10800000">
            <a:off x="500034" y="2071678"/>
            <a:ext cx="1000132" cy="1588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36712"/>
            <a:ext cx="85725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6890" y="0"/>
            <a:ext cx="3467110" cy="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الزمن  3 دقائق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71414"/>
            <a:ext cx="25690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رابط كسهم مستقيم 2"/>
          <p:cNvCxnSpPr/>
          <p:nvPr/>
        </p:nvCxnSpPr>
        <p:spPr>
          <a:xfrm>
            <a:off x="5000628" y="428604"/>
            <a:ext cx="928694" cy="357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/>
          <p:nvPr/>
        </p:nvCxnSpPr>
        <p:spPr>
          <a:xfrm rot="10800000" flipV="1">
            <a:off x="3000364" y="428604"/>
            <a:ext cx="80120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5715008" y="857232"/>
            <a:ext cx="2232248" cy="50405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يكون علي محور </a:t>
            </a:r>
            <a:r>
              <a:rPr lang="en-US" sz="2400" dirty="0" smtClean="0"/>
              <a:t>x</a:t>
            </a:r>
            <a:endParaRPr lang="ar-SA" sz="24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0432" y="1001248"/>
            <a:ext cx="2664296" cy="4989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يكون علي محور </a:t>
            </a:r>
            <a:r>
              <a:rPr lang="en-US" sz="2400" dirty="0" smtClean="0"/>
              <a:t>y</a:t>
            </a:r>
            <a:endParaRPr lang="ar-S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357298"/>
            <a:ext cx="1176342" cy="4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69" y="1785926"/>
            <a:ext cx="4786331" cy="5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643050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214554"/>
            <a:ext cx="6110312" cy="20717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286256"/>
            <a:ext cx="86439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رابط كسهم مستقيم 18"/>
          <p:cNvCxnSpPr/>
          <p:nvPr/>
        </p:nvCxnSpPr>
        <p:spPr>
          <a:xfrm rot="10800000" flipV="1">
            <a:off x="2500298" y="1285860"/>
            <a:ext cx="3143272" cy="12858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16200000" flipH="1">
            <a:off x="793497" y="1436447"/>
            <a:ext cx="785818" cy="770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5214950"/>
            <a:ext cx="82868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25"/>
          <p:cNvSpPr/>
          <p:nvPr/>
        </p:nvSpPr>
        <p:spPr>
          <a:xfrm>
            <a:off x="2857488" y="2571744"/>
            <a:ext cx="6072230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500034" y="5715016"/>
            <a:ext cx="858208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4286248" y="71414"/>
            <a:ext cx="928694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3286116" y="0"/>
            <a:ext cx="928694" cy="50006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956294"/>
            <a:ext cx="88582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5" cstate="print"/>
          <a:srcRect l="37956" t="29123" r="26839" b="58076"/>
          <a:stretch>
            <a:fillRect/>
          </a:stretch>
        </p:blipFill>
        <p:spPr bwMode="auto">
          <a:xfrm>
            <a:off x="1475656" y="0"/>
            <a:ext cx="36358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004048" y="265109"/>
            <a:ext cx="4139952" cy="1291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4000" b="0" dirty="0" smtClean="0">
                <a:cs typeface="PT Bold Heading" pitchFamily="2" charset="-78"/>
              </a:rPr>
              <a:t> أربعة ، اثنان ، واحد</a:t>
            </a:r>
            <a:endParaRPr lang="ar-SA" sz="2600" dirty="0" smtClean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64088" y="2276872"/>
            <a:ext cx="345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سؤال المجموعة الرباعية </a:t>
            </a:r>
            <a:endParaRPr lang="ar-SA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الزمن  3 دقائق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428604"/>
            <a:ext cx="785817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خطط انسيابي: شريط مثقب 2"/>
          <p:cNvSpPr/>
          <p:nvPr/>
        </p:nvSpPr>
        <p:spPr>
          <a:xfrm>
            <a:off x="554372" y="2336910"/>
            <a:ext cx="2160240" cy="936104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المقطع</a:t>
            </a:r>
            <a:endParaRPr lang="ar-SA" sz="2800" dirty="0"/>
          </a:p>
        </p:txBody>
      </p:sp>
      <p:cxnSp>
        <p:nvCxnSpPr>
          <p:cNvPr id="4" name="رابط كسهم مستقيم 3"/>
          <p:cNvCxnSpPr>
            <a:stCxn id="3" idx="2"/>
          </p:cNvCxnSpPr>
          <p:nvPr/>
        </p:nvCxnSpPr>
        <p:spPr>
          <a:xfrm rot="16200000" flipH="1">
            <a:off x="1659980" y="3153916"/>
            <a:ext cx="606786" cy="657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>
            <a:stCxn id="3" idx="2"/>
          </p:cNvCxnSpPr>
          <p:nvPr/>
        </p:nvCxnSpPr>
        <p:spPr>
          <a:xfrm rot="5400000">
            <a:off x="945600" y="3168736"/>
            <a:ext cx="678224" cy="69956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2143108" y="3786190"/>
            <a:ext cx="661118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/>
              <a:t> </a:t>
            </a:r>
            <a:r>
              <a:rPr lang="en-US" sz="3200" dirty="0" smtClean="0">
                <a:latin typeface="Cambria Math"/>
                <a:ea typeface="Cambria Math"/>
              </a:rPr>
              <a:t>𝐗</a:t>
            </a:r>
            <a:endParaRPr lang="ar-SA" sz="32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14282" y="3834474"/>
            <a:ext cx="781322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smtClean="0"/>
              <a:t>Y  </a:t>
            </a:r>
            <a:endParaRPr lang="ar-SA" sz="36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214546" y="4906044"/>
            <a:ext cx="928694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Cambria Math"/>
                <a:ea typeface="Cambria Math"/>
              </a:rPr>
              <a:t>𝑦</a:t>
            </a:r>
            <a:r>
              <a:rPr lang="en-US" sz="2800" b="1" dirty="0" smtClean="0"/>
              <a:t>=0</a:t>
            </a:r>
            <a:endParaRPr lang="ar-SA" sz="28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42844" y="4929198"/>
            <a:ext cx="944654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Cambria Math"/>
                <a:ea typeface="Cambria Math"/>
              </a:rPr>
              <a:t>𝑥</a:t>
            </a:r>
            <a:r>
              <a:rPr lang="en-US" sz="2800" b="1" dirty="0" smtClean="0"/>
              <a:t>=0</a:t>
            </a:r>
            <a:endParaRPr lang="ar-SA" sz="28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214546" y="6000768"/>
            <a:ext cx="1054852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dirty="0" smtClean="0"/>
              <a:t>(</a:t>
            </a:r>
            <a:r>
              <a:rPr lang="en-US" sz="3200" b="1" dirty="0" smtClean="0">
                <a:latin typeface="Cambria Math"/>
                <a:ea typeface="Cambria Math"/>
              </a:rPr>
              <a:t>𝑥</a:t>
            </a:r>
            <a:r>
              <a:rPr lang="en-US" sz="3200" b="1" dirty="0" smtClean="0"/>
              <a:t>,0)</a:t>
            </a:r>
            <a:endParaRPr lang="ar-SA" sz="32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42844" y="5916059"/>
            <a:ext cx="1013812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dirty="0" smtClean="0"/>
              <a:t>(0,</a:t>
            </a:r>
            <a:r>
              <a:rPr lang="en-US" sz="3200" b="1" dirty="0" smtClean="0">
                <a:latin typeface="Cambria Math"/>
                <a:ea typeface="Cambria Math"/>
              </a:rPr>
              <a:t>𝑦</a:t>
            </a:r>
            <a:r>
              <a:rPr lang="en-US" sz="3200" b="1" dirty="0" smtClean="0"/>
              <a:t>)</a:t>
            </a:r>
            <a:endParaRPr lang="ar-SA" sz="3200" b="1" dirty="0"/>
          </a:p>
        </p:txBody>
      </p:sp>
      <p:cxnSp>
        <p:nvCxnSpPr>
          <p:cNvPr id="18" name="رابط كسهم مستقيم 17"/>
          <p:cNvCxnSpPr/>
          <p:nvPr/>
        </p:nvCxnSpPr>
        <p:spPr>
          <a:xfrm rot="5400000">
            <a:off x="2358216" y="4642652"/>
            <a:ext cx="571504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5400000">
            <a:off x="357952" y="4642652"/>
            <a:ext cx="571504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5400000">
            <a:off x="215076" y="5714222"/>
            <a:ext cx="571504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11" idx="2"/>
          </p:cNvCxnSpPr>
          <p:nvPr/>
        </p:nvCxnSpPr>
        <p:spPr>
          <a:xfrm rot="16200000" flipH="1">
            <a:off x="2428859" y="5679297"/>
            <a:ext cx="50006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مستطيل 25"/>
          <p:cNvSpPr/>
          <p:nvPr/>
        </p:nvSpPr>
        <p:spPr>
          <a:xfrm>
            <a:off x="6786578" y="2714620"/>
            <a:ext cx="2051720" cy="1785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ليس من الضروري أن يكون للدالة مقطع </a:t>
            </a:r>
            <a:r>
              <a:rPr lang="en-US" sz="2400" dirty="0" smtClean="0"/>
              <a:t>x </a:t>
            </a:r>
            <a:r>
              <a:rPr lang="ar-SA" sz="2400" dirty="0" smtClean="0"/>
              <a:t> وقد يكون هناك مقطع واحد أو أكثر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339</Words>
  <Application>Microsoft Office PowerPoint</Application>
  <PresentationFormat>On-screen Show (4:3)</PresentationFormat>
  <Paragraphs>116</Paragraphs>
  <Slides>28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سمة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lenovo</cp:lastModifiedBy>
  <cp:revision>17</cp:revision>
  <dcterms:created xsi:type="dcterms:W3CDTF">2012-09-01T16:49:57Z</dcterms:created>
  <dcterms:modified xsi:type="dcterms:W3CDTF">2020-01-14T01:33:31Z</dcterms:modified>
</cp:coreProperties>
</file>