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1" r:id="rId3"/>
    <p:sldId id="262" r:id="rId4"/>
    <p:sldId id="263" r:id="rId5"/>
    <p:sldId id="257" r:id="rId6"/>
    <p:sldId id="258" r:id="rId7"/>
    <p:sldId id="259" r:id="rId8"/>
    <p:sldId id="260" r:id="rId9"/>
    <p:sldId id="264" r:id="rId10"/>
    <p:sldId id="265" r:id="rId11"/>
    <p:sldId id="266" r:id="rId12"/>
    <p:sldId id="283" r:id="rId13"/>
    <p:sldId id="267" r:id="rId14"/>
    <p:sldId id="268" r:id="rId15"/>
    <p:sldId id="286" r:id="rId16"/>
    <p:sldId id="287" r:id="rId17"/>
    <p:sldId id="269" r:id="rId18"/>
    <p:sldId id="288" r:id="rId19"/>
    <p:sldId id="289" r:id="rId20"/>
    <p:sldId id="275" r:id="rId21"/>
    <p:sldId id="290" r:id="rId22"/>
    <p:sldId id="291" r:id="rId23"/>
    <p:sldId id="302" r:id="rId24"/>
    <p:sldId id="270" r:id="rId25"/>
    <p:sldId id="271" r:id="rId26"/>
    <p:sldId id="272" r:id="rId27"/>
    <p:sldId id="273" r:id="rId28"/>
    <p:sldId id="284" r:id="rId29"/>
    <p:sldId id="285" r:id="rId30"/>
    <p:sldId id="293" r:id="rId31"/>
    <p:sldId id="294" r:id="rId32"/>
    <p:sldId id="281" r:id="rId33"/>
    <p:sldId id="292" r:id="rId34"/>
    <p:sldId id="304" r:id="rId35"/>
    <p:sldId id="295" r:id="rId36"/>
    <p:sldId id="296" r:id="rId37"/>
    <p:sldId id="274" r:id="rId38"/>
    <p:sldId id="303" r:id="rId39"/>
    <p:sldId id="278" r:id="rId40"/>
    <p:sldId id="279" r:id="rId41"/>
    <p:sldId id="280" r:id="rId42"/>
    <p:sldId id="282" r:id="rId43"/>
    <p:sldId id="305" r:id="rId44"/>
    <p:sldId id="301" r:id="rId4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presentationPr>
</file>

<file path=ppt/tableStyles.xml><?xml version="1.0" encoding="utf-8"?>
<a:tblStyleLst xmlns:a="http://schemas.openxmlformats.org/drawingml/2006/main" def="{5C22544A-7EE6-4342-B048-85BDC9FD1C3A}">
  <a:tblStyle styleId="{35758FB7-9AC5-4552-8A53-C91805E547FA}" styleName="نمط ذو سمات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45" d="100"/>
          <a:sy n="45" d="100"/>
        </p:scale>
        <p:origin x="-123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8.wmf"/><Relationship Id="rId7" Type="http://schemas.openxmlformats.org/officeDocument/2006/relationships/image" Target="../media/image101.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89.wmf"/><Relationship Id="rId5" Type="http://schemas.openxmlformats.org/officeDocument/2006/relationships/image" Target="../media/image100.wmf"/><Relationship Id="rId4" Type="http://schemas.openxmlformats.org/officeDocument/2006/relationships/image" Target="../media/image9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104.wmf"/><Relationship Id="rId5" Type="http://schemas.openxmlformats.org/officeDocument/2006/relationships/image" Target="../media/image99.wmf"/><Relationship Id="rId4" Type="http://schemas.openxmlformats.org/officeDocument/2006/relationships/image" Target="../media/image10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5E222E90-15B7-478C-9DEF-A08FD5356742}" type="datetimeFigureOut">
              <a:rPr lang="ar-SA" smtClean="0"/>
              <a:pPr/>
              <a:t>13/04/37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E222E90-15B7-478C-9DEF-A08FD5356742}" type="datetimeFigureOut">
              <a:rPr lang="ar-SA" smtClean="0"/>
              <a:pPr/>
              <a:t>13/04/37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E222E90-15B7-478C-9DEF-A08FD5356742}" type="datetimeFigureOut">
              <a:rPr lang="ar-SA" smtClean="0"/>
              <a:pPr/>
              <a:t>13/04/37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E222E90-15B7-478C-9DEF-A08FD5356742}" type="datetimeFigureOut">
              <a:rPr lang="ar-SA" smtClean="0"/>
              <a:pPr/>
              <a:t>13/04/37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E222E90-15B7-478C-9DEF-A08FD5356742}" type="datetimeFigureOut">
              <a:rPr lang="ar-SA" smtClean="0"/>
              <a:pPr/>
              <a:t>13/04/37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E222E90-15B7-478C-9DEF-A08FD5356742}" type="datetimeFigureOut">
              <a:rPr lang="ar-SA" smtClean="0"/>
              <a:pPr/>
              <a:t>13/04/37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5E222E90-15B7-478C-9DEF-A08FD5356742}" type="datetimeFigureOut">
              <a:rPr lang="ar-SA" smtClean="0"/>
              <a:pPr/>
              <a:t>13/04/37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E222E90-15B7-478C-9DEF-A08FD5356742}" type="datetimeFigureOut">
              <a:rPr lang="ar-SA" smtClean="0"/>
              <a:pPr/>
              <a:t>13/04/37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E222E90-15B7-478C-9DEF-A08FD5356742}" type="datetimeFigureOut">
              <a:rPr lang="ar-SA" smtClean="0"/>
              <a:pPr/>
              <a:t>13/04/37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E222E90-15B7-478C-9DEF-A08FD5356742}" type="datetimeFigureOut">
              <a:rPr lang="ar-SA" smtClean="0"/>
              <a:pPr/>
              <a:t>13/04/37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E222E90-15B7-478C-9DEF-A08FD5356742}" type="datetimeFigureOut">
              <a:rPr lang="ar-SA" smtClean="0"/>
              <a:pPr/>
              <a:t>13/04/37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E222E90-15B7-478C-9DEF-A08FD5356742}" type="datetimeFigureOut">
              <a:rPr lang="ar-SA" smtClean="0"/>
              <a:pPr/>
              <a:t>13/04/37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21408D9-4801-4FFF-B154-C0D081120D7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jpe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file:///D:\E-mom\3&#1593;%20&#1580;&#1583;&#1610;&#1583;%20&#1601;2\&#1575;&#1604;&#1573;&#1587;&#1585;&#1575;&#1569;%2000_00_02-00_00_30.mp3" TargetMode="External"/><Relationship Id="rId7" Type="http://schemas.openxmlformats.org/officeDocument/2006/relationships/image" Target="../media/image4.jpeg"/><Relationship Id="rId2" Type="http://schemas.openxmlformats.org/officeDocument/2006/relationships/audio" Target="file:///C:\Users\Emachines\Dropbox\&#1576;&#1608;&#1585;%20&#1575;&#1604;&#1601;&#1589;&#1604;%20&#1575;&#1604;&#1579;&#1575;&#1606;&#1610;\&#1576;&#1608;&#1585;%20&#1575;&#1604;&#1576;&#1575;&#1576;%20&#1575;&#1604;&#1582;&#1575;&#1605;&#1587;\&#1605;&#1602;&#1583;&#1605;&#1577;%20&#1601;&#1610;%20&#1575;&#1604;&#1605;&#1578;&#1580;&#1607;&#1575;&#1578;\&#1602;&#1583;%20&#1606;&#1585;&#1609;%20&#1578;&#1602;&#1604;&#1576;%20&#1608;&#1580;&#1607;&#1603;.mp3" TargetMode="External"/><Relationship Id="rId1" Type="http://schemas.openxmlformats.org/officeDocument/2006/relationships/audio" Target="file:///C:\Users\Emachines\Dropbox\&#1576;&#1608;&#1585;%20&#1575;&#1604;&#1601;&#1589;&#1604;%20&#1575;&#1604;&#1579;&#1575;&#1606;&#1610;\&#1576;&#1608;&#1585;%20&#1575;&#1604;&#1576;&#1575;&#1576;%20&#1575;&#1604;&#1582;&#1575;&#1605;&#1587;\&#1605;&#1602;&#1583;&#1605;&#1577;%20&#1601;&#1610;%20&#1575;&#1604;&#1605;&#1578;&#1580;&#1607;&#1575;&#1578;\&#1576;&#1587;&#1605;%20&#1575;&#1604;&#1604;&#1607;.wav" TargetMode="External"/><Relationship Id="rId6" Type="http://schemas.openxmlformats.org/officeDocument/2006/relationships/image" Target="../media/image3.jpeg"/><Relationship Id="rId5" Type="http://schemas.openxmlformats.org/officeDocument/2006/relationships/slideLayout" Target="../slideLayouts/slideLayout7.xml"/><Relationship Id="rId4" Type="http://schemas.openxmlformats.org/officeDocument/2006/relationships/audio" Target="file:///C:\Users\Emachines\Dropbox\&#1576;&#1608;&#1585;%20&#1575;&#1604;&#1601;&#1589;&#1604;%20&#1575;&#1604;&#1579;&#1575;&#1606;&#1610;\&#1576;&#1608;&#1585;%20&#1575;&#1604;&#1576;&#1575;&#1576;%20&#1575;&#1604;&#1582;&#1575;&#1605;&#1587;\&#1605;&#1602;&#1583;&#1605;&#1577;%20&#1601;&#1610;%20&#1575;&#1604;&#1605;&#1578;&#1580;&#1607;&#1575;&#1578;\&#1575;&#1604;&#1573;&#1587;&#1585;&#1575;&#1569;%2000_00_03-00_00_30.mp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75.png"/><Relationship Id="rId7" Type="http://schemas.openxmlformats.org/officeDocument/2006/relationships/hyperlink" Target="&#1580;&#1605;&#1593;%20&#1579;&#1604;&#1575;&#1579;%20&#1605;&#1578;&#1580;&#1607;&#1575;&#1578;.swf"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1580;&#1605;&#1593;%20&#1605;&#1578;&#1580;&#1607;&#1610;&#1606;.swf" TargetMode="External"/><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oleObject" Target="../embeddings/oleObject18.bin"/><Relationship Id="rId3" Type="http://schemas.openxmlformats.org/officeDocument/2006/relationships/oleObject" Target="../embeddings/oleObject9.bin"/><Relationship Id="rId7" Type="http://schemas.openxmlformats.org/officeDocument/2006/relationships/oleObject" Target="../embeddings/oleObject13.bin"/><Relationship Id="rId12"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oleObject" Target="../embeddings/oleObject16.bin"/><Relationship Id="rId5" Type="http://schemas.openxmlformats.org/officeDocument/2006/relationships/oleObject" Target="../embeddings/oleObject11.bin"/><Relationship Id="rId10" Type="http://schemas.openxmlformats.org/officeDocument/2006/relationships/oleObject" Target="../embeddings/oleObject15.bin"/><Relationship Id="rId4" Type="http://schemas.openxmlformats.org/officeDocument/2006/relationships/oleObject" Target="../embeddings/oleObject10.bin"/><Relationship Id="rId9"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105.png"/><Relationship Id="rId3" Type="http://schemas.openxmlformats.org/officeDocument/2006/relationships/oleObject" Target="../embeddings/oleObject19.bin"/><Relationship Id="rId7" Type="http://schemas.openxmlformats.org/officeDocument/2006/relationships/oleObject" Target="../embeddings/oleObject23.bin"/><Relationship Id="rId12"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2.bin"/><Relationship Id="rId11" Type="http://schemas.openxmlformats.org/officeDocument/2006/relationships/oleObject" Target="../embeddings/oleObject27.bin"/><Relationship Id="rId5" Type="http://schemas.openxmlformats.org/officeDocument/2006/relationships/oleObject" Target="../embeddings/oleObject21.bin"/><Relationship Id="rId10" Type="http://schemas.openxmlformats.org/officeDocument/2006/relationships/oleObject" Target="../embeddings/oleObject26.bin"/><Relationship Id="rId4" Type="http://schemas.openxmlformats.org/officeDocument/2006/relationships/oleObject" Target="../embeddings/oleObject20.bin"/><Relationship Id="rId9" Type="http://schemas.openxmlformats.org/officeDocument/2006/relationships/oleObject" Target="../embeddings/oleObject25.bin"/><Relationship Id="rId14" Type="http://schemas.openxmlformats.org/officeDocument/2006/relationships/oleObject" Target="../embeddings/oleObject29.bin"/></Relationships>
</file>

<file path=ppt/slides/_rels/slide3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3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pn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s/_rels/slide4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43.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715140" y="928670"/>
            <a:ext cx="1343025" cy="771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7" name="Picture 3"/>
          <p:cNvPicPr>
            <a:picLocks noChangeAspect="1" noChangeArrowheads="1"/>
          </p:cNvPicPr>
          <p:nvPr/>
        </p:nvPicPr>
        <p:blipFill>
          <a:blip r:embed="rId3"/>
          <a:srcRect/>
          <a:stretch>
            <a:fillRect/>
          </a:stretch>
        </p:blipFill>
        <p:spPr bwMode="auto">
          <a:xfrm>
            <a:off x="2776538" y="2643182"/>
            <a:ext cx="4867296" cy="11858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4143372" y="357166"/>
            <a:ext cx="3929090"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p>
          <a:p>
            <a:pPr algn="ctr"/>
            <a:r>
              <a:rPr lang="ar-SA" sz="2400" b="1" dirty="0" err="1" smtClean="0"/>
              <a:t>استراتيجية</a:t>
            </a:r>
            <a:r>
              <a:rPr lang="ar-SA" sz="2400" b="1" dirty="0" smtClean="0"/>
              <a:t> ورقة الدقيقة الواحدة</a:t>
            </a:r>
            <a:endParaRPr lang="en-US" sz="2400" dirty="0" smtClean="0"/>
          </a:p>
          <a:p>
            <a:pPr algn="ctr"/>
            <a:endParaRPr lang="en-US" sz="2400" dirty="0"/>
          </a:p>
        </p:txBody>
      </p:sp>
      <p:pic>
        <p:nvPicPr>
          <p:cNvPr id="4" name="صورة 3"/>
          <p:cNvPicPr/>
          <p:nvPr/>
        </p:nvPicPr>
        <p:blipFill>
          <a:blip r:embed="rId3"/>
          <a:srcRect/>
          <a:stretch>
            <a:fillRect/>
          </a:stretch>
        </p:blipFill>
        <p:spPr bwMode="auto">
          <a:xfrm>
            <a:off x="285720" y="1571612"/>
            <a:ext cx="1714512" cy="1428760"/>
          </a:xfrm>
          <a:prstGeom prst="rect">
            <a:avLst/>
          </a:prstGeom>
          <a:noFill/>
          <a:ln w="9525">
            <a:noFill/>
            <a:miter lim="800000"/>
            <a:headEnd/>
            <a:tailEnd/>
          </a:ln>
        </p:spPr>
      </p:pic>
      <p:sp>
        <p:nvSpPr>
          <p:cNvPr id="5" name="شكل بيضاوي 4"/>
          <p:cNvSpPr/>
          <p:nvPr/>
        </p:nvSpPr>
        <p:spPr>
          <a:xfrm>
            <a:off x="428596" y="285728"/>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p:cNvSpPr/>
          <p:nvPr/>
        </p:nvSpPr>
        <p:spPr>
          <a:xfrm>
            <a:off x="428596" y="277298"/>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dirty="0" smtClean="0"/>
          </a:p>
          <a:p>
            <a:pPr algn="ctr"/>
            <a:r>
              <a:rPr lang="ar-SA" dirty="0" smtClean="0"/>
              <a:t>1 </a:t>
            </a:r>
            <a:r>
              <a:rPr lang="ar-SA" dirty="0" err="1" smtClean="0"/>
              <a:t>د</a:t>
            </a:r>
            <a:endParaRPr lang="ar-SA" dirty="0"/>
          </a:p>
        </p:txBody>
      </p:sp>
      <p:pic>
        <p:nvPicPr>
          <p:cNvPr id="15361" name="Picture 1"/>
          <p:cNvPicPr>
            <a:picLocks noChangeAspect="1" noChangeArrowheads="1"/>
          </p:cNvPicPr>
          <p:nvPr/>
        </p:nvPicPr>
        <p:blipFill>
          <a:blip r:embed="rId4"/>
          <a:srcRect/>
          <a:stretch>
            <a:fillRect/>
          </a:stretch>
        </p:blipFill>
        <p:spPr bwMode="auto">
          <a:xfrm>
            <a:off x="2143108" y="1285860"/>
            <a:ext cx="6405562" cy="2471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60000"/>
                                        <p:tgtEl>
                                          <p:spTgt spid="6"/>
                                        </p:tgtEl>
                                      </p:cBhvr>
                                    </p:animEffect>
                                    <p:set>
                                      <p:cBhvr>
                                        <p:cTn id="7" dur="1" fill="hold">
                                          <p:stCondLst>
                                            <p:cond delay="59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60000"/>
                            </p:stCondLst>
                            <p:childTnLst>
                              <p:par>
                                <p:cTn id="9" presetID="1" presetClass="emph" presetSubtype="2" fill="hold" nodeType="afterEffect">
                                  <p:stCondLst>
                                    <p:cond delay="0"/>
                                  </p:stCondLst>
                                  <p:childTnLst>
                                    <p:animClr clrSpc="rgb">
                                      <p:cBhvr>
                                        <p:cTn id="10" dur="2000" fill="hold"/>
                                        <p:tgtEl>
                                          <p:spTgt spid="5"/>
                                        </p:tgtEl>
                                        <p:attrNameLst>
                                          <p:attrName>fillcolor</p:attrName>
                                        </p:attrNameLst>
                                      </p:cBhvr>
                                      <p:to>
                                        <a:schemeClr val="accent2"/>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14282" y="0"/>
            <a:ext cx="8786842" cy="2571744"/>
          </a:xfrm>
          <a:prstGeom prst="rect">
            <a:avLst/>
          </a:prstGeom>
          <a:noFill/>
          <a:ln w="9525">
            <a:noFill/>
            <a:miter lim="800000"/>
            <a:headEnd/>
            <a:tailEnd/>
          </a:ln>
          <a:effectLst/>
        </p:spPr>
      </p:pic>
      <p:pic>
        <p:nvPicPr>
          <p:cNvPr id="9220" name="Picture 4"/>
          <p:cNvPicPr>
            <a:picLocks noChangeAspect="1" noChangeArrowheads="1"/>
          </p:cNvPicPr>
          <p:nvPr/>
        </p:nvPicPr>
        <p:blipFill>
          <a:blip r:embed="rId3"/>
          <a:srcRect/>
          <a:stretch>
            <a:fillRect/>
          </a:stretch>
        </p:blipFill>
        <p:spPr bwMode="auto">
          <a:xfrm>
            <a:off x="0" y="4357694"/>
            <a:ext cx="9144000" cy="2290771"/>
          </a:xfrm>
          <a:prstGeom prst="rect">
            <a:avLst/>
          </a:prstGeom>
          <a:noFill/>
          <a:ln w="9525">
            <a:noFill/>
            <a:miter lim="800000"/>
            <a:headEnd/>
            <a:tailEnd/>
          </a:ln>
          <a:effectLst/>
        </p:spPr>
      </p:pic>
      <p:pic>
        <p:nvPicPr>
          <p:cNvPr id="14337" name="Picture 1"/>
          <p:cNvPicPr>
            <a:picLocks noChangeAspect="1" noChangeArrowheads="1"/>
          </p:cNvPicPr>
          <p:nvPr/>
        </p:nvPicPr>
        <p:blipFill>
          <a:blip r:embed="rId4"/>
          <a:srcRect/>
          <a:stretch>
            <a:fillRect/>
          </a:stretch>
        </p:blipFill>
        <p:spPr bwMode="auto">
          <a:xfrm>
            <a:off x="2286000" y="1500173"/>
            <a:ext cx="6858000" cy="1285885"/>
          </a:xfrm>
          <a:prstGeom prst="rect">
            <a:avLst/>
          </a:prstGeom>
          <a:noFill/>
          <a:ln w="9525">
            <a:noFill/>
            <a:miter lim="800000"/>
            <a:headEnd/>
            <a:tailEnd/>
          </a:ln>
          <a:effectLst/>
        </p:spPr>
      </p:pic>
      <p:pic>
        <p:nvPicPr>
          <p:cNvPr id="14338" name="Picture 2"/>
          <p:cNvPicPr>
            <a:picLocks noChangeAspect="1" noChangeArrowheads="1"/>
          </p:cNvPicPr>
          <p:nvPr/>
        </p:nvPicPr>
        <p:blipFill>
          <a:blip r:embed="rId5"/>
          <a:srcRect/>
          <a:stretch>
            <a:fillRect/>
          </a:stretch>
        </p:blipFill>
        <p:spPr bwMode="auto">
          <a:xfrm>
            <a:off x="104748" y="2428868"/>
            <a:ext cx="1681170" cy="1771658"/>
          </a:xfrm>
          <a:prstGeom prst="rect">
            <a:avLst/>
          </a:prstGeom>
          <a:noFill/>
          <a:ln w="9525">
            <a:noFill/>
            <a:miter lim="800000"/>
            <a:headEnd/>
            <a:tailEnd/>
          </a:ln>
          <a:effectLst/>
        </p:spPr>
      </p:pic>
      <p:pic>
        <p:nvPicPr>
          <p:cNvPr id="14339" name="Picture 3"/>
          <p:cNvPicPr>
            <a:picLocks noChangeAspect="1" noChangeArrowheads="1"/>
          </p:cNvPicPr>
          <p:nvPr/>
        </p:nvPicPr>
        <p:blipFill>
          <a:blip r:embed="rId6"/>
          <a:srcRect/>
          <a:stretch>
            <a:fillRect/>
          </a:stretch>
        </p:blipFill>
        <p:spPr bwMode="auto">
          <a:xfrm>
            <a:off x="2214546" y="2714620"/>
            <a:ext cx="6824662" cy="1428760"/>
          </a:xfrm>
          <a:prstGeom prst="rect">
            <a:avLst/>
          </a:prstGeom>
          <a:noFill/>
          <a:ln w="9525">
            <a:noFill/>
            <a:miter lim="800000"/>
            <a:headEnd/>
            <a:tailEnd/>
          </a:ln>
          <a:effectLst/>
        </p:spPr>
      </p:pic>
      <p:pic>
        <p:nvPicPr>
          <p:cNvPr id="9221" name="Picture 5"/>
          <p:cNvPicPr>
            <a:picLocks noChangeAspect="1" noChangeArrowheads="1"/>
          </p:cNvPicPr>
          <p:nvPr/>
        </p:nvPicPr>
        <p:blipFill>
          <a:blip r:embed="rId7"/>
          <a:srcRect/>
          <a:stretch>
            <a:fillRect/>
          </a:stretch>
        </p:blipFill>
        <p:spPr bwMode="auto">
          <a:xfrm>
            <a:off x="6572264" y="1357298"/>
            <a:ext cx="2257434" cy="32480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box(in)">
                                      <p:cBhvr>
                                        <p:cTn id="7" dur="500"/>
                                        <p:tgtEl>
                                          <p:spTgt spid="14337"/>
                                        </p:tgtEl>
                                      </p:cBhvr>
                                    </p:animEffect>
                                  </p:childTnLst>
                                </p:cTn>
                              </p:par>
                              <p:par>
                                <p:cTn id="8" presetID="4" presetClass="entr" presetSubtype="16"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box(in)">
                                      <p:cBhvr>
                                        <p:cTn id="10" dur="5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box(in)">
                                      <p:cBhvr>
                                        <p:cTn id="15" dur="500"/>
                                        <p:tgtEl>
                                          <p:spTgt spid="14339"/>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9220"/>
                                        </p:tgtEl>
                                        <p:attrNameLst>
                                          <p:attrName>style.visibility</p:attrName>
                                        </p:attrNameLst>
                                      </p:cBhvr>
                                      <p:to>
                                        <p:strVal val="visible"/>
                                      </p:to>
                                    </p:set>
                                    <p:anim calcmode="lin" valueType="num">
                                      <p:cBhvr>
                                        <p:cTn id="20" dur="1000" fill="hold"/>
                                        <p:tgtEl>
                                          <p:spTgt spid="9220"/>
                                        </p:tgtEl>
                                        <p:attrNameLst>
                                          <p:attrName>ppt_x</p:attrName>
                                        </p:attrNameLst>
                                      </p:cBhvr>
                                      <p:tavLst>
                                        <p:tav tm="0">
                                          <p:val>
                                            <p:strVal val="#ppt_x-.2"/>
                                          </p:val>
                                        </p:tav>
                                        <p:tav tm="100000">
                                          <p:val>
                                            <p:strVal val="#ppt_x"/>
                                          </p:val>
                                        </p:tav>
                                      </p:tavLst>
                                    </p:anim>
                                    <p:anim calcmode="lin" valueType="num">
                                      <p:cBhvr>
                                        <p:cTn id="21"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22" dur="1000"/>
                                        <p:tgtEl>
                                          <p:spTgt spid="9220"/>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9221"/>
                                        </p:tgtEl>
                                        <p:attrNameLst>
                                          <p:attrName>style.visibility</p:attrName>
                                        </p:attrNameLst>
                                      </p:cBhvr>
                                      <p:to>
                                        <p:strVal val="visible"/>
                                      </p:to>
                                    </p:set>
                                    <p:anim calcmode="lin" valueType="num">
                                      <p:cBhvr>
                                        <p:cTn id="27" dur="1000" fill="hold"/>
                                        <p:tgtEl>
                                          <p:spTgt spid="9221"/>
                                        </p:tgtEl>
                                        <p:attrNameLst>
                                          <p:attrName>ppt_x</p:attrName>
                                        </p:attrNameLst>
                                      </p:cBhvr>
                                      <p:tavLst>
                                        <p:tav tm="0">
                                          <p:val>
                                            <p:strVal val="#ppt_x-.2"/>
                                          </p:val>
                                        </p:tav>
                                        <p:tav tm="100000">
                                          <p:val>
                                            <p:strVal val="#ppt_x"/>
                                          </p:val>
                                        </p:tav>
                                      </p:tavLst>
                                    </p:anim>
                                    <p:anim calcmode="lin" valueType="num">
                                      <p:cBhvr>
                                        <p:cTn id="28" dur="1000" fill="hold"/>
                                        <p:tgtEl>
                                          <p:spTgt spid="9221"/>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357554" y="571480"/>
            <a:ext cx="242889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اتجاه المتجه</a:t>
            </a:r>
            <a:endParaRPr lang="ar-SA" sz="2800" dirty="0"/>
          </a:p>
        </p:txBody>
      </p:sp>
      <p:sp>
        <p:nvSpPr>
          <p:cNvPr id="3" name="مستطيل مستدير الزوايا 2"/>
          <p:cNvSpPr/>
          <p:nvPr/>
        </p:nvSpPr>
        <p:spPr>
          <a:xfrm>
            <a:off x="6572264" y="1500174"/>
            <a:ext cx="200026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اتجاه أفقي</a:t>
            </a:r>
            <a:endParaRPr lang="ar-SA" sz="2800" dirty="0"/>
          </a:p>
        </p:txBody>
      </p:sp>
      <p:sp>
        <p:nvSpPr>
          <p:cNvPr id="5" name="مستطيل مستدير الزوايا 4"/>
          <p:cNvSpPr/>
          <p:nvPr/>
        </p:nvSpPr>
        <p:spPr>
          <a:xfrm>
            <a:off x="3571868" y="1714488"/>
            <a:ext cx="200026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اتجاه ربعي</a:t>
            </a:r>
            <a:endParaRPr lang="ar-SA" sz="2800" dirty="0"/>
          </a:p>
        </p:txBody>
      </p:sp>
      <p:sp>
        <p:nvSpPr>
          <p:cNvPr id="6" name="مستطيل مستدير الزوايا 5"/>
          <p:cNvSpPr/>
          <p:nvPr/>
        </p:nvSpPr>
        <p:spPr>
          <a:xfrm>
            <a:off x="642910" y="1500174"/>
            <a:ext cx="200026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اتجاه حقيقي</a:t>
            </a:r>
            <a:endParaRPr lang="ar-SA" sz="2800" dirty="0"/>
          </a:p>
        </p:txBody>
      </p:sp>
      <p:grpSp>
        <p:nvGrpSpPr>
          <p:cNvPr id="24" name="مجموعة 23"/>
          <p:cNvGrpSpPr/>
          <p:nvPr/>
        </p:nvGrpSpPr>
        <p:grpSpPr>
          <a:xfrm>
            <a:off x="2071670" y="1143778"/>
            <a:ext cx="5072098" cy="642148"/>
            <a:chOff x="3786182" y="3001166"/>
            <a:chExt cx="3357586" cy="785024"/>
          </a:xfrm>
        </p:grpSpPr>
        <p:cxnSp>
          <p:nvCxnSpPr>
            <p:cNvPr id="8" name="رابط كسهم مستقيم 7"/>
            <p:cNvCxnSpPr/>
            <p:nvPr/>
          </p:nvCxnSpPr>
          <p:spPr>
            <a:xfrm>
              <a:off x="5429256" y="3071810"/>
              <a:ext cx="1714512" cy="35719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5400000">
              <a:off x="5037141" y="3393281"/>
              <a:ext cx="785024" cy="79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rot="10800000" flipV="1">
              <a:off x="3786182" y="3071810"/>
              <a:ext cx="1643074" cy="35719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5" name="مستطيل مستدير الزوايا 24"/>
          <p:cNvSpPr/>
          <p:nvPr/>
        </p:nvSpPr>
        <p:spPr>
          <a:xfrm>
            <a:off x="6724664" y="2500306"/>
            <a:ext cx="2000264"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t>نبدأ بقياس الزاوية من محور السينات الموجبة بعكس عقارب الساعة</a:t>
            </a:r>
            <a:endParaRPr lang="ar-SA" sz="2000" dirty="0"/>
          </a:p>
        </p:txBody>
      </p:sp>
      <p:sp>
        <p:nvSpPr>
          <p:cNvPr id="26" name="مستطيل مستدير الزوايا 25"/>
          <p:cNvSpPr/>
          <p:nvPr/>
        </p:nvSpPr>
        <p:spPr>
          <a:xfrm>
            <a:off x="3357554" y="2786058"/>
            <a:ext cx="2357454"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t>نبدأ بقياس الزاوية من الخط الراسي(</a:t>
            </a:r>
            <a:r>
              <a:rPr lang="en-US" sz="2000" dirty="0" smtClean="0"/>
              <a:t>N</a:t>
            </a:r>
            <a:r>
              <a:rPr lang="ar-SA" sz="2000" dirty="0" smtClean="0"/>
              <a:t>أو</a:t>
            </a:r>
            <a:r>
              <a:rPr lang="en-US" sz="2000" dirty="0" smtClean="0"/>
              <a:t>(S</a:t>
            </a:r>
            <a:endParaRPr lang="ar-SA" sz="2000" dirty="0" smtClean="0"/>
          </a:p>
          <a:p>
            <a:pPr algn="ctr"/>
            <a:r>
              <a:rPr lang="ar-SA" sz="2000" dirty="0" smtClean="0"/>
              <a:t>باتجاه الشرق أو الغر</a:t>
            </a:r>
            <a:endParaRPr lang="ar-SA" sz="2000" dirty="0"/>
          </a:p>
        </p:txBody>
      </p:sp>
      <p:grpSp>
        <p:nvGrpSpPr>
          <p:cNvPr id="37" name="مجموعة 36"/>
          <p:cNvGrpSpPr/>
          <p:nvPr/>
        </p:nvGrpSpPr>
        <p:grpSpPr>
          <a:xfrm>
            <a:off x="6500826" y="4786322"/>
            <a:ext cx="2286016" cy="1572430"/>
            <a:chOff x="6500826" y="4786322"/>
            <a:chExt cx="2286016" cy="1572430"/>
          </a:xfrm>
        </p:grpSpPr>
        <p:cxnSp>
          <p:nvCxnSpPr>
            <p:cNvPr id="28" name="رابط كسهم مستقيم 27"/>
            <p:cNvCxnSpPr/>
            <p:nvPr/>
          </p:nvCxnSpPr>
          <p:spPr>
            <a:xfrm>
              <a:off x="6500826" y="5715016"/>
              <a:ext cx="2000264"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p:cNvCxnSpPr/>
            <p:nvPr/>
          </p:nvCxnSpPr>
          <p:spPr>
            <a:xfrm rot="5400000">
              <a:off x="6642908" y="5572140"/>
              <a:ext cx="1572430" cy="79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مربع نص 33"/>
            <p:cNvSpPr txBox="1"/>
            <p:nvPr/>
          </p:nvSpPr>
          <p:spPr>
            <a:xfrm>
              <a:off x="8286776" y="5488560"/>
              <a:ext cx="500066" cy="369332"/>
            </a:xfrm>
            <a:prstGeom prst="rect">
              <a:avLst/>
            </a:prstGeom>
            <a:noFill/>
          </p:spPr>
          <p:txBody>
            <a:bodyPr wrap="square" rtlCol="1">
              <a:spAutoFit/>
            </a:bodyPr>
            <a:lstStyle/>
            <a:p>
              <a:r>
                <a:rPr lang="ar-SA" dirty="0" smtClean="0">
                  <a:latin typeface="Cambria Math"/>
                  <a:ea typeface="Cambria Math"/>
                </a:rPr>
                <a:t>𝒙</a:t>
              </a:r>
              <a:endParaRPr lang="ar-SA" dirty="0"/>
            </a:p>
          </p:txBody>
        </p:sp>
      </p:grpSp>
      <p:sp>
        <p:nvSpPr>
          <p:cNvPr id="35" name="مربع نص 34"/>
          <p:cNvSpPr txBox="1"/>
          <p:nvPr/>
        </p:nvSpPr>
        <p:spPr>
          <a:xfrm>
            <a:off x="7072330" y="4500570"/>
            <a:ext cx="500066" cy="369332"/>
          </a:xfrm>
          <a:prstGeom prst="rect">
            <a:avLst/>
          </a:prstGeom>
          <a:noFill/>
        </p:spPr>
        <p:txBody>
          <a:bodyPr wrap="square" rtlCol="1">
            <a:spAutoFit/>
          </a:bodyPr>
          <a:lstStyle/>
          <a:p>
            <a:r>
              <a:rPr lang="ar-SA" dirty="0" smtClean="0">
                <a:latin typeface="Cambria Math"/>
                <a:ea typeface="Cambria Math"/>
              </a:rPr>
              <a:t>𝒚</a:t>
            </a:r>
            <a:endParaRPr lang="ar-SA" dirty="0"/>
          </a:p>
        </p:txBody>
      </p:sp>
      <p:sp>
        <p:nvSpPr>
          <p:cNvPr id="36" name="سهم منحني إلى اليمين 35"/>
          <p:cNvSpPr/>
          <p:nvPr/>
        </p:nvSpPr>
        <p:spPr>
          <a:xfrm rot="20195194" flipV="1">
            <a:off x="3810490" y="5830788"/>
            <a:ext cx="337483" cy="55183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cxnSp>
        <p:nvCxnSpPr>
          <p:cNvPr id="40" name="رابط كسهم مستقيم 39"/>
          <p:cNvCxnSpPr/>
          <p:nvPr/>
        </p:nvCxnSpPr>
        <p:spPr>
          <a:xfrm rot="5400000">
            <a:off x="3499636" y="5643578"/>
            <a:ext cx="1572430" cy="79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6" name="مجموعة 55"/>
          <p:cNvGrpSpPr/>
          <p:nvPr/>
        </p:nvGrpSpPr>
        <p:grpSpPr>
          <a:xfrm>
            <a:off x="2928926" y="4572008"/>
            <a:ext cx="2643206" cy="2083844"/>
            <a:chOff x="2928926" y="4572008"/>
            <a:chExt cx="2643206" cy="2083844"/>
          </a:xfrm>
        </p:grpSpPr>
        <p:cxnSp>
          <p:nvCxnSpPr>
            <p:cNvPr id="39" name="رابط كسهم مستقيم 38"/>
            <p:cNvCxnSpPr/>
            <p:nvPr/>
          </p:nvCxnSpPr>
          <p:spPr>
            <a:xfrm>
              <a:off x="3357554" y="5786454"/>
              <a:ext cx="2000264"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مربع نص 40"/>
            <p:cNvSpPr txBox="1"/>
            <p:nvPr/>
          </p:nvSpPr>
          <p:spPr>
            <a:xfrm>
              <a:off x="3929058" y="4572008"/>
              <a:ext cx="500066" cy="369332"/>
            </a:xfrm>
            <a:prstGeom prst="rect">
              <a:avLst/>
            </a:prstGeom>
            <a:noFill/>
          </p:spPr>
          <p:txBody>
            <a:bodyPr wrap="square" rtlCol="1">
              <a:spAutoFit/>
            </a:bodyPr>
            <a:lstStyle/>
            <a:p>
              <a:r>
                <a:rPr lang="en-US" dirty="0" smtClean="0">
                  <a:latin typeface="Cambria Math"/>
                  <a:ea typeface="Cambria Math"/>
                </a:rPr>
                <a:t>N</a:t>
              </a:r>
              <a:endParaRPr lang="ar-SA" dirty="0"/>
            </a:p>
          </p:txBody>
        </p:sp>
        <p:sp>
          <p:nvSpPr>
            <p:cNvPr id="42" name="مربع نص 41"/>
            <p:cNvSpPr txBox="1"/>
            <p:nvPr/>
          </p:nvSpPr>
          <p:spPr>
            <a:xfrm>
              <a:off x="5072066" y="5559998"/>
              <a:ext cx="500066" cy="369332"/>
            </a:xfrm>
            <a:prstGeom prst="rect">
              <a:avLst/>
            </a:prstGeom>
            <a:noFill/>
          </p:spPr>
          <p:txBody>
            <a:bodyPr wrap="square" rtlCol="1">
              <a:spAutoFit/>
            </a:bodyPr>
            <a:lstStyle/>
            <a:p>
              <a:r>
                <a:rPr lang="en-US" dirty="0" smtClean="0">
                  <a:latin typeface="Cambria Math"/>
                  <a:ea typeface="Cambria Math"/>
                </a:rPr>
                <a:t>E</a:t>
              </a:r>
              <a:endParaRPr lang="ar-SA" dirty="0"/>
            </a:p>
          </p:txBody>
        </p:sp>
        <p:sp>
          <p:nvSpPr>
            <p:cNvPr id="43" name="مربع نص 42"/>
            <p:cNvSpPr txBox="1"/>
            <p:nvPr/>
          </p:nvSpPr>
          <p:spPr>
            <a:xfrm>
              <a:off x="2928926" y="5572140"/>
              <a:ext cx="500066" cy="369332"/>
            </a:xfrm>
            <a:prstGeom prst="rect">
              <a:avLst/>
            </a:prstGeom>
            <a:noFill/>
          </p:spPr>
          <p:txBody>
            <a:bodyPr wrap="square" rtlCol="1">
              <a:spAutoFit/>
            </a:bodyPr>
            <a:lstStyle/>
            <a:p>
              <a:r>
                <a:rPr lang="en-US" dirty="0" smtClean="0">
                  <a:latin typeface="Cambria Math"/>
                  <a:ea typeface="Cambria Math"/>
                </a:rPr>
                <a:t>W</a:t>
              </a:r>
              <a:endParaRPr lang="ar-SA" dirty="0"/>
            </a:p>
          </p:txBody>
        </p:sp>
        <p:sp>
          <p:nvSpPr>
            <p:cNvPr id="44" name="مربع نص 43"/>
            <p:cNvSpPr txBox="1"/>
            <p:nvPr/>
          </p:nvSpPr>
          <p:spPr>
            <a:xfrm>
              <a:off x="3929058" y="6286520"/>
              <a:ext cx="500066" cy="369332"/>
            </a:xfrm>
            <a:prstGeom prst="rect">
              <a:avLst/>
            </a:prstGeom>
            <a:noFill/>
          </p:spPr>
          <p:txBody>
            <a:bodyPr wrap="square" rtlCol="1">
              <a:spAutoFit/>
            </a:bodyPr>
            <a:lstStyle/>
            <a:p>
              <a:r>
                <a:rPr lang="en-US" dirty="0" smtClean="0">
                  <a:latin typeface="Cambria Math"/>
                  <a:ea typeface="Cambria Math"/>
                </a:rPr>
                <a:t>S</a:t>
              </a:r>
              <a:endParaRPr lang="ar-SA" dirty="0"/>
            </a:p>
          </p:txBody>
        </p:sp>
      </p:grpSp>
      <p:sp>
        <p:nvSpPr>
          <p:cNvPr id="45" name="سهم منحني إلى اليمين 44"/>
          <p:cNvSpPr/>
          <p:nvPr/>
        </p:nvSpPr>
        <p:spPr>
          <a:xfrm rot="2765480">
            <a:off x="3671815" y="4812981"/>
            <a:ext cx="337483" cy="6193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46" name="سهم منحني إلى اليمين 45"/>
          <p:cNvSpPr/>
          <p:nvPr/>
        </p:nvSpPr>
        <p:spPr>
          <a:xfrm rot="11103025">
            <a:off x="4468633" y="5754016"/>
            <a:ext cx="337483" cy="6193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47" name="سهم منحني إلى اليمين 46"/>
          <p:cNvSpPr/>
          <p:nvPr/>
        </p:nvSpPr>
        <p:spPr>
          <a:xfrm rot="6794280" flipV="1">
            <a:off x="4516594" y="4803077"/>
            <a:ext cx="337483" cy="67567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48" name="سهم منحني إلى اليمين 47"/>
          <p:cNvSpPr/>
          <p:nvPr/>
        </p:nvSpPr>
        <p:spPr>
          <a:xfrm rot="6794280">
            <a:off x="7831127" y="4992000"/>
            <a:ext cx="337483" cy="7901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cxnSp>
        <p:nvCxnSpPr>
          <p:cNvPr id="51" name="رابط كسهم مستقيم 50"/>
          <p:cNvCxnSpPr/>
          <p:nvPr/>
        </p:nvCxnSpPr>
        <p:spPr>
          <a:xfrm rot="5400000">
            <a:off x="570710" y="5572140"/>
            <a:ext cx="1572430" cy="79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7" name="مجموعة 56"/>
          <p:cNvGrpSpPr/>
          <p:nvPr/>
        </p:nvGrpSpPr>
        <p:grpSpPr>
          <a:xfrm>
            <a:off x="0" y="4500570"/>
            <a:ext cx="2643206" cy="2155282"/>
            <a:chOff x="0" y="4500570"/>
            <a:chExt cx="2643206" cy="2155282"/>
          </a:xfrm>
        </p:grpSpPr>
        <p:cxnSp>
          <p:nvCxnSpPr>
            <p:cNvPr id="50" name="رابط كسهم مستقيم 49"/>
            <p:cNvCxnSpPr/>
            <p:nvPr/>
          </p:nvCxnSpPr>
          <p:spPr>
            <a:xfrm>
              <a:off x="428628" y="5715016"/>
              <a:ext cx="2000264"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مربع نص 51"/>
            <p:cNvSpPr txBox="1"/>
            <p:nvPr/>
          </p:nvSpPr>
          <p:spPr>
            <a:xfrm>
              <a:off x="1000132" y="4500570"/>
              <a:ext cx="500066" cy="369332"/>
            </a:xfrm>
            <a:prstGeom prst="rect">
              <a:avLst/>
            </a:prstGeom>
            <a:noFill/>
          </p:spPr>
          <p:txBody>
            <a:bodyPr wrap="square" rtlCol="1">
              <a:spAutoFit/>
            </a:bodyPr>
            <a:lstStyle/>
            <a:p>
              <a:r>
                <a:rPr lang="en-US" dirty="0" smtClean="0">
                  <a:latin typeface="Cambria Math"/>
                  <a:ea typeface="Cambria Math"/>
                </a:rPr>
                <a:t>N</a:t>
              </a:r>
              <a:endParaRPr lang="ar-SA" dirty="0"/>
            </a:p>
          </p:txBody>
        </p:sp>
        <p:sp>
          <p:nvSpPr>
            <p:cNvPr id="53" name="مربع نص 52"/>
            <p:cNvSpPr txBox="1"/>
            <p:nvPr/>
          </p:nvSpPr>
          <p:spPr>
            <a:xfrm>
              <a:off x="2143140" y="5488560"/>
              <a:ext cx="500066" cy="369332"/>
            </a:xfrm>
            <a:prstGeom prst="rect">
              <a:avLst/>
            </a:prstGeom>
            <a:noFill/>
          </p:spPr>
          <p:txBody>
            <a:bodyPr wrap="square" rtlCol="1">
              <a:spAutoFit/>
            </a:bodyPr>
            <a:lstStyle/>
            <a:p>
              <a:r>
                <a:rPr lang="en-US" dirty="0" smtClean="0">
                  <a:latin typeface="Cambria Math"/>
                  <a:ea typeface="Cambria Math"/>
                </a:rPr>
                <a:t>E</a:t>
              </a:r>
              <a:endParaRPr lang="ar-SA" dirty="0"/>
            </a:p>
          </p:txBody>
        </p:sp>
        <p:sp>
          <p:nvSpPr>
            <p:cNvPr id="54" name="مربع نص 53"/>
            <p:cNvSpPr txBox="1"/>
            <p:nvPr/>
          </p:nvSpPr>
          <p:spPr>
            <a:xfrm>
              <a:off x="0" y="5500702"/>
              <a:ext cx="500066" cy="369332"/>
            </a:xfrm>
            <a:prstGeom prst="rect">
              <a:avLst/>
            </a:prstGeom>
            <a:noFill/>
          </p:spPr>
          <p:txBody>
            <a:bodyPr wrap="square" rtlCol="1">
              <a:spAutoFit/>
            </a:bodyPr>
            <a:lstStyle/>
            <a:p>
              <a:r>
                <a:rPr lang="en-US" dirty="0" smtClean="0">
                  <a:latin typeface="Cambria Math"/>
                  <a:ea typeface="Cambria Math"/>
                </a:rPr>
                <a:t>W</a:t>
              </a:r>
              <a:endParaRPr lang="ar-SA" dirty="0"/>
            </a:p>
          </p:txBody>
        </p:sp>
        <p:sp>
          <p:nvSpPr>
            <p:cNvPr id="55" name="مربع نص 54"/>
            <p:cNvSpPr txBox="1"/>
            <p:nvPr/>
          </p:nvSpPr>
          <p:spPr>
            <a:xfrm>
              <a:off x="1000100" y="6286520"/>
              <a:ext cx="500066" cy="369332"/>
            </a:xfrm>
            <a:prstGeom prst="rect">
              <a:avLst/>
            </a:prstGeom>
            <a:noFill/>
          </p:spPr>
          <p:txBody>
            <a:bodyPr wrap="square" rtlCol="1">
              <a:spAutoFit/>
            </a:bodyPr>
            <a:lstStyle/>
            <a:p>
              <a:r>
                <a:rPr lang="en-US" dirty="0" smtClean="0">
                  <a:latin typeface="Cambria Math"/>
                  <a:ea typeface="Cambria Math"/>
                </a:rPr>
                <a:t>S</a:t>
              </a:r>
              <a:endParaRPr lang="ar-SA" dirty="0"/>
            </a:p>
          </p:txBody>
        </p:sp>
      </p:grpSp>
      <p:sp>
        <p:nvSpPr>
          <p:cNvPr id="58" name="مستطيل مستدير الزوايا 57"/>
          <p:cNvSpPr/>
          <p:nvPr/>
        </p:nvSpPr>
        <p:spPr>
          <a:xfrm>
            <a:off x="0" y="2643182"/>
            <a:ext cx="235745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t>نبدأ بقياس الزاوية من الشمال </a:t>
            </a:r>
            <a:r>
              <a:rPr lang="en-US" sz="2000" dirty="0" smtClean="0"/>
              <a:t>N</a:t>
            </a:r>
            <a:endParaRPr lang="ar-SA" sz="2000" dirty="0" smtClean="0"/>
          </a:p>
          <a:p>
            <a:pPr algn="ctr"/>
            <a:r>
              <a:rPr lang="ar-SA" sz="2000" dirty="0" smtClean="0"/>
              <a:t>باتجاه مع عقارب الساعة</a:t>
            </a:r>
          </a:p>
          <a:p>
            <a:pPr algn="ctr"/>
            <a:r>
              <a:rPr lang="ar-SA" sz="2000" dirty="0" smtClean="0"/>
              <a:t>ويعطى قياس الزاوية بثلاثة أرقام</a:t>
            </a:r>
            <a:endParaRPr lang="ar-SA" sz="2000" dirty="0"/>
          </a:p>
        </p:txBody>
      </p:sp>
      <p:sp>
        <p:nvSpPr>
          <p:cNvPr id="59" name="سهم منحني إلى اليمين 58"/>
          <p:cNvSpPr/>
          <p:nvPr/>
        </p:nvSpPr>
        <p:spPr>
          <a:xfrm rot="7059112" flipV="1">
            <a:off x="1547121" y="4704670"/>
            <a:ext cx="372653" cy="6540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cxnSp>
        <p:nvCxnSpPr>
          <p:cNvPr id="61" name="رابط كسهم مستقيم 60"/>
          <p:cNvCxnSpPr/>
          <p:nvPr/>
        </p:nvCxnSpPr>
        <p:spPr>
          <a:xfrm rot="5400000">
            <a:off x="7500164" y="2285992"/>
            <a:ext cx="428628" cy="15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رابط كسهم مستقيم 62"/>
          <p:cNvCxnSpPr/>
          <p:nvPr/>
        </p:nvCxnSpPr>
        <p:spPr>
          <a:xfrm rot="5400000">
            <a:off x="4287042" y="2570950"/>
            <a:ext cx="428628" cy="15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رابط كسهم مستقيم 63"/>
          <p:cNvCxnSpPr/>
          <p:nvPr/>
        </p:nvCxnSpPr>
        <p:spPr>
          <a:xfrm rot="5400000">
            <a:off x="1072332" y="2428074"/>
            <a:ext cx="428628" cy="15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9" name="مستطيل مستدير الزوايا 48"/>
          <p:cNvSpPr/>
          <p:nvPr/>
        </p:nvSpPr>
        <p:spPr>
          <a:xfrm>
            <a:off x="2285984" y="0"/>
            <a:ext cx="4000528" cy="6429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ar-SA" sz="2400" b="1" dirty="0" smtClean="0"/>
          </a:p>
          <a:p>
            <a:pPr algn="ctr"/>
            <a:r>
              <a:rPr lang="ar-SA" sz="2400" b="1" dirty="0" err="1" smtClean="0"/>
              <a:t>استراتيجية</a:t>
            </a:r>
            <a:r>
              <a:rPr lang="ar-SA" sz="2400" b="1" dirty="0" smtClean="0"/>
              <a:t>  خرائط  المفاهيم </a:t>
            </a:r>
            <a:endParaRPr lang="en-US" sz="2400" dirty="0" smtClean="0"/>
          </a:p>
          <a:p>
            <a:pPr algn="ctr"/>
            <a:endParaRPr lang="en-US" sz="2400" dirty="0"/>
          </a:p>
        </p:txBody>
      </p:sp>
      <p:sp>
        <p:nvSpPr>
          <p:cNvPr id="60" name="مستطيل مستدير الزوايا 59"/>
          <p:cNvSpPr/>
          <p:nvPr/>
        </p:nvSpPr>
        <p:spPr>
          <a:xfrm>
            <a:off x="214282" y="142852"/>
            <a:ext cx="1152128"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smtClean="0"/>
              <a:t>1د</a:t>
            </a:r>
            <a:endParaRPr lang="ar-SA" sz="4400" dirty="0"/>
          </a:p>
        </p:txBody>
      </p:sp>
      <p:sp>
        <p:nvSpPr>
          <p:cNvPr id="62" name="مستطيل مستدير الزوايا 61"/>
          <p:cNvSpPr/>
          <p:nvPr/>
        </p:nvSpPr>
        <p:spPr>
          <a:xfrm>
            <a:off x="214282" y="142852"/>
            <a:ext cx="1152128"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smtClean="0"/>
              <a:t>2د</a:t>
            </a:r>
            <a:endParaRPr lang="ar-SA" sz="4400" dirty="0"/>
          </a:p>
        </p:txBody>
      </p:sp>
      <p:sp>
        <p:nvSpPr>
          <p:cNvPr id="65" name="مستطيل مستدير الزوايا 64"/>
          <p:cNvSpPr/>
          <p:nvPr/>
        </p:nvSpPr>
        <p:spPr>
          <a:xfrm>
            <a:off x="214282" y="142852"/>
            <a:ext cx="1152128"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smtClean="0"/>
              <a:t>3د</a:t>
            </a:r>
            <a:endParaRPr lang="ar-SA"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60000"/>
                                        <p:tgtEl>
                                          <p:spTgt spid="65"/>
                                        </p:tgtEl>
                                        <p:attrNameLst>
                                          <p:attrName>ppt_x</p:attrName>
                                        </p:attrNameLst>
                                      </p:cBhvr>
                                      <p:tavLst>
                                        <p:tav tm="0">
                                          <p:val>
                                            <p:strVal val="ppt_x"/>
                                          </p:val>
                                        </p:tav>
                                        <p:tav tm="100000">
                                          <p:val>
                                            <p:strVal val="ppt_x"/>
                                          </p:val>
                                        </p:tav>
                                      </p:tavLst>
                                    </p:anim>
                                    <p:anim calcmode="lin" valueType="num">
                                      <p:cBhvr additive="base">
                                        <p:cTn id="17" dur="60000"/>
                                        <p:tgtEl>
                                          <p:spTgt spid="65"/>
                                        </p:tgtEl>
                                        <p:attrNameLst>
                                          <p:attrName>ppt_y</p:attrName>
                                        </p:attrNameLst>
                                      </p:cBhvr>
                                      <p:tavLst>
                                        <p:tav tm="0">
                                          <p:val>
                                            <p:strVal val="ppt_y"/>
                                          </p:val>
                                        </p:tav>
                                        <p:tav tm="100000">
                                          <p:val>
                                            <p:strVal val="1+ppt_h/2"/>
                                          </p:val>
                                        </p:tav>
                                      </p:tavLst>
                                    </p:anim>
                                    <p:set>
                                      <p:cBhvr>
                                        <p:cTn id="18" dur="1" fill="hold">
                                          <p:stCondLst>
                                            <p:cond delay="59999"/>
                                          </p:stCondLst>
                                        </p:cTn>
                                        <p:tgtEl>
                                          <p:spTgt spid="65"/>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par>
                          <p:cTn id="19" fill="hold">
                            <p:stCondLst>
                              <p:cond delay="60000"/>
                            </p:stCondLst>
                            <p:childTnLst>
                              <p:par>
                                <p:cTn id="20" presetID="2" presetClass="exit" presetSubtype="4" fill="hold" grpId="0" nodeType="afterEffect">
                                  <p:stCondLst>
                                    <p:cond delay="0"/>
                                  </p:stCondLst>
                                  <p:childTnLst>
                                    <p:anim calcmode="lin" valueType="num">
                                      <p:cBhvr additive="base">
                                        <p:cTn id="21" dur="60000"/>
                                        <p:tgtEl>
                                          <p:spTgt spid="62"/>
                                        </p:tgtEl>
                                        <p:attrNameLst>
                                          <p:attrName>ppt_x</p:attrName>
                                        </p:attrNameLst>
                                      </p:cBhvr>
                                      <p:tavLst>
                                        <p:tav tm="0">
                                          <p:val>
                                            <p:strVal val="ppt_x"/>
                                          </p:val>
                                        </p:tav>
                                        <p:tav tm="100000">
                                          <p:val>
                                            <p:strVal val="ppt_x"/>
                                          </p:val>
                                        </p:tav>
                                      </p:tavLst>
                                    </p:anim>
                                    <p:anim calcmode="lin" valueType="num">
                                      <p:cBhvr additive="base">
                                        <p:cTn id="22" dur="60000"/>
                                        <p:tgtEl>
                                          <p:spTgt spid="62"/>
                                        </p:tgtEl>
                                        <p:attrNameLst>
                                          <p:attrName>ppt_y</p:attrName>
                                        </p:attrNameLst>
                                      </p:cBhvr>
                                      <p:tavLst>
                                        <p:tav tm="0">
                                          <p:val>
                                            <p:strVal val="ppt_y"/>
                                          </p:val>
                                        </p:tav>
                                        <p:tav tm="100000">
                                          <p:val>
                                            <p:strVal val="1+ppt_h/2"/>
                                          </p:val>
                                        </p:tav>
                                      </p:tavLst>
                                    </p:anim>
                                    <p:set>
                                      <p:cBhvr>
                                        <p:cTn id="23" dur="1" fill="hold">
                                          <p:stCondLst>
                                            <p:cond delay="59999"/>
                                          </p:stCondLst>
                                        </p:cTn>
                                        <p:tgtEl>
                                          <p:spTgt spid="6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type.wav"/>
                                        </p:tgtEl>
                                      </p:cMediaNode>
                                    </p:audio>
                                  </p:subTnLst>
                                </p:cTn>
                              </p:par>
                            </p:childTnLst>
                          </p:cTn>
                        </p:par>
                        <p:par>
                          <p:cTn id="24" fill="hold">
                            <p:stCondLst>
                              <p:cond delay="120000"/>
                            </p:stCondLst>
                            <p:childTnLst>
                              <p:par>
                                <p:cTn id="25" presetID="2" presetClass="exit" presetSubtype="4" fill="hold" grpId="0" nodeType="afterEffect">
                                  <p:stCondLst>
                                    <p:cond delay="0"/>
                                  </p:stCondLst>
                                  <p:childTnLst>
                                    <p:anim calcmode="lin" valueType="num">
                                      <p:cBhvr additive="base">
                                        <p:cTn id="26" dur="60000"/>
                                        <p:tgtEl>
                                          <p:spTgt spid="60"/>
                                        </p:tgtEl>
                                        <p:attrNameLst>
                                          <p:attrName>ppt_x</p:attrName>
                                        </p:attrNameLst>
                                      </p:cBhvr>
                                      <p:tavLst>
                                        <p:tav tm="0">
                                          <p:val>
                                            <p:strVal val="ppt_x"/>
                                          </p:val>
                                        </p:tav>
                                        <p:tav tm="100000">
                                          <p:val>
                                            <p:strVal val="ppt_x"/>
                                          </p:val>
                                        </p:tav>
                                      </p:tavLst>
                                    </p:anim>
                                    <p:anim calcmode="lin" valueType="num">
                                      <p:cBhvr additive="base">
                                        <p:cTn id="27" dur="60000"/>
                                        <p:tgtEl>
                                          <p:spTgt spid="60"/>
                                        </p:tgtEl>
                                        <p:attrNameLst>
                                          <p:attrName>ppt_y</p:attrName>
                                        </p:attrNameLst>
                                      </p:cBhvr>
                                      <p:tavLst>
                                        <p:tav tm="0">
                                          <p:val>
                                            <p:strVal val="ppt_y"/>
                                          </p:val>
                                        </p:tav>
                                        <p:tav tm="100000">
                                          <p:val>
                                            <p:strVal val="1+ppt_h/2"/>
                                          </p:val>
                                        </p:tav>
                                      </p:tavLst>
                                    </p:anim>
                                    <p:set>
                                      <p:cBhvr>
                                        <p:cTn id="28" dur="1" fill="hold">
                                          <p:stCondLst>
                                            <p:cond delay="59999"/>
                                          </p:stCondLst>
                                        </p:cTn>
                                        <p:tgtEl>
                                          <p:spTgt spid="60"/>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800" decel="100000"/>
                                        <p:tgtEl>
                                          <p:spTgt spid="24"/>
                                        </p:tgtEl>
                                      </p:cBhvr>
                                    </p:animEffect>
                                    <p:anim calcmode="lin" valueType="num">
                                      <p:cBhvr>
                                        <p:cTn id="34" dur="800" decel="100000" fill="hold"/>
                                        <p:tgtEl>
                                          <p:spTgt spid="24"/>
                                        </p:tgtEl>
                                        <p:attrNameLst>
                                          <p:attrName>style.rotation</p:attrName>
                                        </p:attrNameLst>
                                      </p:cBhvr>
                                      <p:tavLst>
                                        <p:tav tm="0">
                                          <p:val>
                                            <p:fltVal val="-90"/>
                                          </p:val>
                                        </p:tav>
                                        <p:tav tm="100000">
                                          <p:val>
                                            <p:fltVal val="0"/>
                                          </p:val>
                                        </p:tav>
                                      </p:tavLst>
                                    </p:anim>
                                    <p:anim calcmode="lin" valueType="num">
                                      <p:cBhvr>
                                        <p:cTn id="35" dur="800" decel="100000" fill="hold"/>
                                        <p:tgtEl>
                                          <p:spTgt spid="24"/>
                                        </p:tgtEl>
                                        <p:attrNameLst>
                                          <p:attrName>ppt_x</p:attrName>
                                        </p:attrNameLst>
                                      </p:cBhvr>
                                      <p:tavLst>
                                        <p:tav tm="0">
                                          <p:val>
                                            <p:strVal val="#ppt_x+0.4"/>
                                          </p:val>
                                        </p:tav>
                                        <p:tav tm="100000">
                                          <p:val>
                                            <p:strVal val="#ppt_x-0.05"/>
                                          </p:val>
                                        </p:tav>
                                      </p:tavLst>
                                    </p:anim>
                                    <p:anim calcmode="lin" valueType="num">
                                      <p:cBhvr>
                                        <p:cTn id="36" dur="800" decel="100000" fill="hold"/>
                                        <p:tgtEl>
                                          <p:spTgt spid="2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800" decel="100000"/>
                                        <p:tgtEl>
                                          <p:spTgt spid="3"/>
                                        </p:tgtEl>
                                      </p:cBhvr>
                                    </p:animEffect>
                                    <p:anim calcmode="lin" valueType="num">
                                      <p:cBhvr>
                                        <p:cTn id="44" dur="800" decel="100000" fill="hold"/>
                                        <p:tgtEl>
                                          <p:spTgt spid="3"/>
                                        </p:tgtEl>
                                        <p:attrNameLst>
                                          <p:attrName>style.rotation</p:attrName>
                                        </p:attrNameLst>
                                      </p:cBhvr>
                                      <p:tavLst>
                                        <p:tav tm="0">
                                          <p:val>
                                            <p:fltVal val="-90"/>
                                          </p:val>
                                        </p:tav>
                                        <p:tav tm="100000">
                                          <p:val>
                                            <p:fltVal val="0"/>
                                          </p:val>
                                        </p:tav>
                                      </p:tavLst>
                                    </p:anim>
                                    <p:anim calcmode="lin" valueType="num">
                                      <p:cBhvr>
                                        <p:cTn id="45" dur="800" decel="100000" fill="hold"/>
                                        <p:tgtEl>
                                          <p:spTgt spid="3"/>
                                        </p:tgtEl>
                                        <p:attrNameLst>
                                          <p:attrName>ppt_x</p:attrName>
                                        </p:attrNameLst>
                                      </p:cBhvr>
                                      <p:tavLst>
                                        <p:tav tm="0">
                                          <p:val>
                                            <p:strVal val="#ppt_x+0.4"/>
                                          </p:val>
                                        </p:tav>
                                        <p:tav tm="100000">
                                          <p:val>
                                            <p:strVal val="#ppt_x-0.05"/>
                                          </p:val>
                                        </p:tav>
                                      </p:tavLst>
                                    </p:anim>
                                    <p:anim calcmode="lin" valueType="num">
                                      <p:cBhvr>
                                        <p:cTn id="46" dur="800" decel="100000" fill="hold"/>
                                        <p:tgtEl>
                                          <p:spTgt spid="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800" decel="100000"/>
                                        <p:tgtEl>
                                          <p:spTgt spid="5"/>
                                        </p:tgtEl>
                                      </p:cBhvr>
                                    </p:animEffect>
                                    <p:anim calcmode="lin" valueType="num">
                                      <p:cBhvr>
                                        <p:cTn id="54" dur="800" decel="100000" fill="hold"/>
                                        <p:tgtEl>
                                          <p:spTgt spid="5"/>
                                        </p:tgtEl>
                                        <p:attrNameLst>
                                          <p:attrName>style.rotation</p:attrName>
                                        </p:attrNameLst>
                                      </p:cBhvr>
                                      <p:tavLst>
                                        <p:tav tm="0">
                                          <p:val>
                                            <p:fltVal val="-90"/>
                                          </p:val>
                                        </p:tav>
                                        <p:tav tm="100000">
                                          <p:val>
                                            <p:fltVal val="0"/>
                                          </p:val>
                                        </p:tav>
                                      </p:tavLst>
                                    </p:anim>
                                    <p:anim calcmode="lin" valueType="num">
                                      <p:cBhvr>
                                        <p:cTn id="55" dur="800" decel="100000" fill="hold"/>
                                        <p:tgtEl>
                                          <p:spTgt spid="5"/>
                                        </p:tgtEl>
                                        <p:attrNameLst>
                                          <p:attrName>ppt_x</p:attrName>
                                        </p:attrNameLst>
                                      </p:cBhvr>
                                      <p:tavLst>
                                        <p:tav tm="0">
                                          <p:val>
                                            <p:strVal val="#ppt_x+0.4"/>
                                          </p:val>
                                        </p:tav>
                                        <p:tav tm="100000">
                                          <p:val>
                                            <p:strVal val="#ppt_x-0.05"/>
                                          </p:val>
                                        </p:tav>
                                      </p:tavLst>
                                    </p:anim>
                                    <p:anim calcmode="lin" valueType="num">
                                      <p:cBhvr>
                                        <p:cTn id="56" dur="800" decel="100000" fill="hold"/>
                                        <p:tgtEl>
                                          <p:spTgt spid="5"/>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800" decel="100000"/>
                                        <p:tgtEl>
                                          <p:spTgt spid="6"/>
                                        </p:tgtEl>
                                      </p:cBhvr>
                                    </p:animEffect>
                                    <p:anim calcmode="lin" valueType="num">
                                      <p:cBhvr>
                                        <p:cTn id="64" dur="800" decel="100000" fill="hold"/>
                                        <p:tgtEl>
                                          <p:spTgt spid="6"/>
                                        </p:tgtEl>
                                        <p:attrNameLst>
                                          <p:attrName>style.rotation</p:attrName>
                                        </p:attrNameLst>
                                      </p:cBhvr>
                                      <p:tavLst>
                                        <p:tav tm="0">
                                          <p:val>
                                            <p:fltVal val="-90"/>
                                          </p:val>
                                        </p:tav>
                                        <p:tav tm="100000">
                                          <p:val>
                                            <p:fltVal val="0"/>
                                          </p:val>
                                        </p:tav>
                                      </p:tavLst>
                                    </p:anim>
                                    <p:anim calcmode="lin" valueType="num">
                                      <p:cBhvr>
                                        <p:cTn id="65" dur="800" decel="100000" fill="hold"/>
                                        <p:tgtEl>
                                          <p:spTgt spid="6"/>
                                        </p:tgtEl>
                                        <p:attrNameLst>
                                          <p:attrName>ppt_x</p:attrName>
                                        </p:attrNameLst>
                                      </p:cBhvr>
                                      <p:tavLst>
                                        <p:tav tm="0">
                                          <p:val>
                                            <p:strVal val="#ppt_x+0.4"/>
                                          </p:val>
                                        </p:tav>
                                        <p:tav tm="100000">
                                          <p:val>
                                            <p:strVal val="#ppt_x-0.05"/>
                                          </p:val>
                                        </p:tav>
                                      </p:tavLst>
                                    </p:anim>
                                    <p:anim calcmode="lin" valueType="num">
                                      <p:cBhvr>
                                        <p:cTn id="66" dur="800" decel="100000" fill="hold"/>
                                        <p:tgtEl>
                                          <p:spTgt spid="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nodeType="click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800" decel="100000"/>
                                        <p:tgtEl>
                                          <p:spTgt spid="61"/>
                                        </p:tgtEl>
                                      </p:cBhvr>
                                    </p:animEffect>
                                    <p:anim calcmode="lin" valueType="num">
                                      <p:cBhvr>
                                        <p:cTn id="74" dur="800" decel="100000" fill="hold"/>
                                        <p:tgtEl>
                                          <p:spTgt spid="61"/>
                                        </p:tgtEl>
                                        <p:attrNameLst>
                                          <p:attrName>style.rotation</p:attrName>
                                        </p:attrNameLst>
                                      </p:cBhvr>
                                      <p:tavLst>
                                        <p:tav tm="0">
                                          <p:val>
                                            <p:fltVal val="-90"/>
                                          </p:val>
                                        </p:tav>
                                        <p:tav tm="100000">
                                          <p:val>
                                            <p:fltVal val="0"/>
                                          </p:val>
                                        </p:tav>
                                      </p:tavLst>
                                    </p:anim>
                                    <p:anim calcmode="lin" valueType="num">
                                      <p:cBhvr>
                                        <p:cTn id="75" dur="800" decel="100000" fill="hold"/>
                                        <p:tgtEl>
                                          <p:spTgt spid="61"/>
                                        </p:tgtEl>
                                        <p:attrNameLst>
                                          <p:attrName>ppt_x</p:attrName>
                                        </p:attrNameLst>
                                      </p:cBhvr>
                                      <p:tavLst>
                                        <p:tav tm="0">
                                          <p:val>
                                            <p:strVal val="#ppt_x+0.4"/>
                                          </p:val>
                                        </p:tav>
                                        <p:tav tm="100000">
                                          <p:val>
                                            <p:strVal val="#ppt_x-0.05"/>
                                          </p:val>
                                        </p:tav>
                                      </p:tavLst>
                                    </p:anim>
                                    <p:anim calcmode="lin" valueType="num">
                                      <p:cBhvr>
                                        <p:cTn id="76" dur="800" decel="100000" fill="hold"/>
                                        <p:tgtEl>
                                          <p:spTgt spid="61"/>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61"/>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61"/>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0"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800" decel="100000"/>
                                        <p:tgtEl>
                                          <p:spTgt spid="25"/>
                                        </p:tgtEl>
                                      </p:cBhvr>
                                    </p:animEffect>
                                    <p:anim calcmode="lin" valueType="num">
                                      <p:cBhvr>
                                        <p:cTn id="84" dur="800" decel="100000" fill="hold"/>
                                        <p:tgtEl>
                                          <p:spTgt spid="25"/>
                                        </p:tgtEl>
                                        <p:attrNameLst>
                                          <p:attrName>style.rotation</p:attrName>
                                        </p:attrNameLst>
                                      </p:cBhvr>
                                      <p:tavLst>
                                        <p:tav tm="0">
                                          <p:val>
                                            <p:fltVal val="-90"/>
                                          </p:val>
                                        </p:tav>
                                        <p:tav tm="100000">
                                          <p:val>
                                            <p:fltVal val="0"/>
                                          </p:val>
                                        </p:tav>
                                      </p:tavLst>
                                    </p:anim>
                                    <p:anim calcmode="lin" valueType="num">
                                      <p:cBhvr>
                                        <p:cTn id="85" dur="800" decel="100000" fill="hold"/>
                                        <p:tgtEl>
                                          <p:spTgt spid="25"/>
                                        </p:tgtEl>
                                        <p:attrNameLst>
                                          <p:attrName>ppt_x</p:attrName>
                                        </p:attrNameLst>
                                      </p:cBhvr>
                                      <p:tavLst>
                                        <p:tav tm="0">
                                          <p:val>
                                            <p:strVal val="#ppt_x+0.4"/>
                                          </p:val>
                                        </p:tav>
                                        <p:tav tm="100000">
                                          <p:val>
                                            <p:strVal val="#ppt_x-0.05"/>
                                          </p:val>
                                        </p:tav>
                                      </p:tavLst>
                                    </p:anim>
                                    <p:anim calcmode="lin" valueType="num">
                                      <p:cBhvr>
                                        <p:cTn id="86" dur="800" decel="100000" fill="hold"/>
                                        <p:tgtEl>
                                          <p:spTgt spid="25"/>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800" decel="100000"/>
                                        <p:tgtEl>
                                          <p:spTgt spid="37"/>
                                        </p:tgtEl>
                                      </p:cBhvr>
                                    </p:animEffect>
                                    <p:anim calcmode="lin" valueType="num">
                                      <p:cBhvr>
                                        <p:cTn id="94" dur="800" decel="100000" fill="hold"/>
                                        <p:tgtEl>
                                          <p:spTgt spid="37"/>
                                        </p:tgtEl>
                                        <p:attrNameLst>
                                          <p:attrName>style.rotation</p:attrName>
                                        </p:attrNameLst>
                                      </p:cBhvr>
                                      <p:tavLst>
                                        <p:tav tm="0">
                                          <p:val>
                                            <p:fltVal val="-90"/>
                                          </p:val>
                                        </p:tav>
                                        <p:tav tm="100000">
                                          <p:val>
                                            <p:fltVal val="0"/>
                                          </p:val>
                                        </p:tav>
                                      </p:tavLst>
                                    </p:anim>
                                    <p:anim calcmode="lin" valueType="num">
                                      <p:cBhvr>
                                        <p:cTn id="95" dur="800" decel="100000" fill="hold"/>
                                        <p:tgtEl>
                                          <p:spTgt spid="37"/>
                                        </p:tgtEl>
                                        <p:attrNameLst>
                                          <p:attrName>ppt_x</p:attrName>
                                        </p:attrNameLst>
                                      </p:cBhvr>
                                      <p:tavLst>
                                        <p:tav tm="0">
                                          <p:val>
                                            <p:strVal val="#ppt_x+0.4"/>
                                          </p:val>
                                        </p:tav>
                                        <p:tav tm="100000">
                                          <p:val>
                                            <p:strVal val="#ppt_x-0.05"/>
                                          </p:val>
                                        </p:tav>
                                      </p:tavLst>
                                    </p:anim>
                                    <p:anim calcmode="lin" valueType="num">
                                      <p:cBhvr>
                                        <p:cTn id="96" dur="800" decel="100000" fill="hold"/>
                                        <p:tgtEl>
                                          <p:spTgt spid="37"/>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par>
                                <p:cTn id="99" presetID="30"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800" decel="100000"/>
                                        <p:tgtEl>
                                          <p:spTgt spid="35"/>
                                        </p:tgtEl>
                                      </p:cBhvr>
                                    </p:animEffect>
                                    <p:anim calcmode="lin" valueType="num">
                                      <p:cBhvr>
                                        <p:cTn id="102" dur="800" decel="100000" fill="hold"/>
                                        <p:tgtEl>
                                          <p:spTgt spid="35"/>
                                        </p:tgtEl>
                                        <p:attrNameLst>
                                          <p:attrName>style.rotation</p:attrName>
                                        </p:attrNameLst>
                                      </p:cBhvr>
                                      <p:tavLst>
                                        <p:tav tm="0">
                                          <p:val>
                                            <p:fltVal val="-90"/>
                                          </p:val>
                                        </p:tav>
                                        <p:tav tm="100000">
                                          <p:val>
                                            <p:fltVal val="0"/>
                                          </p:val>
                                        </p:tav>
                                      </p:tavLst>
                                    </p:anim>
                                    <p:anim calcmode="lin" valueType="num">
                                      <p:cBhvr>
                                        <p:cTn id="103" dur="800" decel="100000" fill="hold"/>
                                        <p:tgtEl>
                                          <p:spTgt spid="35"/>
                                        </p:tgtEl>
                                        <p:attrNameLst>
                                          <p:attrName>ppt_x</p:attrName>
                                        </p:attrNameLst>
                                      </p:cBhvr>
                                      <p:tavLst>
                                        <p:tav tm="0">
                                          <p:val>
                                            <p:strVal val="#ppt_x+0.4"/>
                                          </p:val>
                                        </p:tav>
                                        <p:tav tm="100000">
                                          <p:val>
                                            <p:strVal val="#ppt_x-0.05"/>
                                          </p:val>
                                        </p:tav>
                                      </p:tavLst>
                                    </p:anim>
                                    <p:anim calcmode="lin" valueType="num">
                                      <p:cBhvr>
                                        <p:cTn id="104" dur="800" decel="100000" fill="hold"/>
                                        <p:tgtEl>
                                          <p:spTgt spid="35"/>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0" presetClass="entr" presetSubtype="0"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800" decel="100000"/>
                                        <p:tgtEl>
                                          <p:spTgt spid="48"/>
                                        </p:tgtEl>
                                      </p:cBhvr>
                                    </p:animEffect>
                                    <p:anim calcmode="lin" valueType="num">
                                      <p:cBhvr>
                                        <p:cTn id="112" dur="800" decel="100000" fill="hold"/>
                                        <p:tgtEl>
                                          <p:spTgt spid="48"/>
                                        </p:tgtEl>
                                        <p:attrNameLst>
                                          <p:attrName>style.rotation</p:attrName>
                                        </p:attrNameLst>
                                      </p:cBhvr>
                                      <p:tavLst>
                                        <p:tav tm="0">
                                          <p:val>
                                            <p:fltVal val="-90"/>
                                          </p:val>
                                        </p:tav>
                                        <p:tav tm="100000">
                                          <p:val>
                                            <p:fltVal val="0"/>
                                          </p:val>
                                        </p:tav>
                                      </p:tavLst>
                                    </p:anim>
                                    <p:anim calcmode="lin" valueType="num">
                                      <p:cBhvr>
                                        <p:cTn id="113" dur="800" decel="100000" fill="hold"/>
                                        <p:tgtEl>
                                          <p:spTgt spid="48"/>
                                        </p:tgtEl>
                                        <p:attrNameLst>
                                          <p:attrName>ppt_x</p:attrName>
                                        </p:attrNameLst>
                                      </p:cBhvr>
                                      <p:tavLst>
                                        <p:tav tm="0">
                                          <p:val>
                                            <p:strVal val="#ppt_x+0.4"/>
                                          </p:val>
                                        </p:tav>
                                        <p:tav tm="100000">
                                          <p:val>
                                            <p:strVal val="#ppt_x-0.05"/>
                                          </p:val>
                                        </p:tav>
                                      </p:tavLst>
                                    </p:anim>
                                    <p:anim calcmode="lin" valueType="num">
                                      <p:cBhvr>
                                        <p:cTn id="114" dur="800" decel="100000" fill="hold"/>
                                        <p:tgtEl>
                                          <p:spTgt spid="48"/>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30" presetClass="entr" presetSubtype="0" fill="hold" nodeType="click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800" decel="100000"/>
                                        <p:tgtEl>
                                          <p:spTgt spid="63"/>
                                        </p:tgtEl>
                                      </p:cBhvr>
                                    </p:animEffect>
                                    <p:anim calcmode="lin" valueType="num">
                                      <p:cBhvr>
                                        <p:cTn id="122" dur="800" decel="100000" fill="hold"/>
                                        <p:tgtEl>
                                          <p:spTgt spid="63"/>
                                        </p:tgtEl>
                                        <p:attrNameLst>
                                          <p:attrName>style.rotation</p:attrName>
                                        </p:attrNameLst>
                                      </p:cBhvr>
                                      <p:tavLst>
                                        <p:tav tm="0">
                                          <p:val>
                                            <p:fltVal val="-90"/>
                                          </p:val>
                                        </p:tav>
                                        <p:tav tm="100000">
                                          <p:val>
                                            <p:fltVal val="0"/>
                                          </p:val>
                                        </p:tav>
                                      </p:tavLst>
                                    </p:anim>
                                    <p:anim calcmode="lin" valueType="num">
                                      <p:cBhvr>
                                        <p:cTn id="123" dur="800" decel="100000" fill="hold"/>
                                        <p:tgtEl>
                                          <p:spTgt spid="63"/>
                                        </p:tgtEl>
                                        <p:attrNameLst>
                                          <p:attrName>ppt_x</p:attrName>
                                        </p:attrNameLst>
                                      </p:cBhvr>
                                      <p:tavLst>
                                        <p:tav tm="0">
                                          <p:val>
                                            <p:strVal val="#ppt_x+0.4"/>
                                          </p:val>
                                        </p:tav>
                                        <p:tav tm="100000">
                                          <p:val>
                                            <p:strVal val="#ppt_x-0.05"/>
                                          </p:val>
                                        </p:tav>
                                      </p:tavLst>
                                    </p:anim>
                                    <p:anim calcmode="lin" valueType="num">
                                      <p:cBhvr>
                                        <p:cTn id="124" dur="800" decel="100000" fill="hold"/>
                                        <p:tgtEl>
                                          <p:spTgt spid="63"/>
                                        </p:tgtEl>
                                        <p:attrNameLst>
                                          <p:attrName>ppt_y</p:attrName>
                                        </p:attrNameLst>
                                      </p:cBhvr>
                                      <p:tavLst>
                                        <p:tav tm="0">
                                          <p:val>
                                            <p:strVal val="#ppt_y-0.4"/>
                                          </p:val>
                                        </p:tav>
                                        <p:tav tm="100000">
                                          <p:val>
                                            <p:strVal val="#ppt_y+0.1"/>
                                          </p:val>
                                        </p:tav>
                                      </p:tavLst>
                                    </p:anim>
                                    <p:anim calcmode="lin" valueType="num">
                                      <p:cBhvr>
                                        <p:cTn id="125" dur="200" accel="100000" fill="hold">
                                          <p:stCondLst>
                                            <p:cond delay="800"/>
                                          </p:stCondLst>
                                        </p:cTn>
                                        <p:tgtEl>
                                          <p:spTgt spid="63"/>
                                        </p:tgtEl>
                                        <p:attrNameLst>
                                          <p:attrName>ppt_x</p:attrName>
                                        </p:attrNameLst>
                                      </p:cBhvr>
                                      <p:tavLst>
                                        <p:tav tm="0">
                                          <p:val>
                                            <p:strVal val="#ppt_x-0.05"/>
                                          </p:val>
                                        </p:tav>
                                        <p:tav tm="100000">
                                          <p:val>
                                            <p:strVal val="#ppt_x"/>
                                          </p:val>
                                        </p:tav>
                                      </p:tavLst>
                                    </p:anim>
                                    <p:anim calcmode="lin" valueType="num">
                                      <p:cBhvr>
                                        <p:cTn id="126" dur="200" accel="100000" fill="hold">
                                          <p:stCondLst>
                                            <p:cond delay="800"/>
                                          </p:stCondLst>
                                        </p:cTn>
                                        <p:tgtEl>
                                          <p:spTgt spid="63"/>
                                        </p:tgtEl>
                                        <p:attrNameLst>
                                          <p:attrName>ppt_y</p:attrName>
                                        </p:attrNameLst>
                                      </p:cBhvr>
                                      <p:tavLst>
                                        <p:tav tm="0">
                                          <p:val>
                                            <p:strVal val="#ppt_y+0.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30" presetClass="entr" presetSubtype="0"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800" decel="100000"/>
                                        <p:tgtEl>
                                          <p:spTgt spid="26"/>
                                        </p:tgtEl>
                                      </p:cBhvr>
                                    </p:animEffect>
                                    <p:anim calcmode="lin" valueType="num">
                                      <p:cBhvr>
                                        <p:cTn id="132" dur="800" decel="100000" fill="hold"/>
                                        <p:tgtEl>
                                          <p:spTgt spid="26"/>
                                        </p:tgtEl>
                                        <p:attrNameLst>
                                          <p:attrName>style.rotation</p:attrName>
                                        </p:attrNameLst>
                                      </p:cBhvr>
                                      <p:tavLst>
                                        <p:tav tm="0">
                                          <p:val>
                                            <p:fltVal val="-90"/>
                                          </p:val>
                                        </p:tav>
                                        <p:tav tm="100000">
                                          <p:val>
                                            <p:fltVal val="0"/>
                                          </p:val>
                                        </p:tav>
                                      </p:tavLst>
                                    </p:anim>
                                    <p:anim calcmode="lin" valueType="num">
                                      <p:cBhvr>
                                        <p:cTn id="133" dur="800" decel="100000" fill="hold"/>
                                        <p:tgtEl>
                                          <p:spTgt spid="26"/>
                                        </p:tgtEl>
                                        <p:attrNameLst>
                                          <p:attrName>ppt_x</p:attrName>
                                        </p:attrNameLst>
                                      </p:cBhvr>
                                      <p:tavLst>
                                        <p:tav tm="0">
                                          <p:val>
                                            <p:strVal val="#ppt_x+0.4"/>
                                          </p:val>
                                        </p:tav>
                                        <p:tav tm="100000">
                                          <p:val>
                                            <p:strVal val="#ppt_x-0.05"/>
                                          </p:val>
                                        </p:tav>
                                      </p:tavLst>
                                    </p:anim>
                                    <p:anim calcmode="lin" valueType="num">
                                      <p:cBhvr>
                                        <p:cTn id="134" dur="800" decel="100000" fill="hold"/>
                                        <p:tgtEl>
                                          <p:spTgt spid="26"/>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30" presetClass="entr" presetSubtype="0" fill="hold" nodeType="clickEffect">
                                  <p:stCondLst>
                                    <p:cond delay="0"/>
                                  </p:stCondLst>
                                  <p:childTnLst>
                                    <p:set>
                                      <p:cBhvr>
                                        <p:cTn id="140" dur="1" fill="hold">
                                          <p:stCondLst>
                                            <p:cond delay="0"/>
                                          </p:stCondLst>
                                        </p:cTn>
                                        <p:tgtEl>
                                          <p:spTgt spid="56"/>
                                        </p:tgtEl>
                                        <p:attrNameLst>
                                          <p:attrName>style.visibility</p:attrName>
                                        </p:attrNameLst>
                                      </p:cBhvr>
                                      <p:to>
                                        <p:strVal val="visible"/>
                                      </p:to>
                                    </p:set>
                                    <p:animEffect transition="in" filter="fade">
                                      <p:cBhvr>
                                        <p:cTn id="141" dur="800" decel="100000"/>
                                        <p:tgtEl>
                                          <p:spTgt spid="56"/>
                                        </p:tgtEl>
                                      </p:cBhvr>
                                    </p:animEffect>
                                    <p:anim calcmode="lin" valueType="num">
                                      <p:cBhvr>
                                        <p:cTn id="142" dur="800" decel="100000" fill="hold"/>
                                        <p:tgtEl>
                                          <p:spTgt spid="56"/>
                                        </p:tgtEl>
                                        <p:attrNameLst>
                                          <p:attrName>style.rotation</p:attrName>
                                        </p:attrNameLst>
                                      </p:cBhvr>
                                      <p:tavLst>
                                        <p:tav tm="0">
                                          <p:val>
                                            <p:fltVal val="-90"/>
                                          </p:val>
                                        </p:tav>
                                        <p:tav tm="100000">
                                          <p:val>
                                            <p:fltVal val="0"/>
                                          </p:val>
                                        </p:tav>
                                      </p:tavLst>
                                    </p:anim>
                                    <p:anim calcmode="lin" valueType="num">
                                      <p:cBhvr>
                                        <p:cTn id="143" dur="800" decel="100000" fill="hold"/>
                                        <p:tgtEl>
                                          <p:spTgt spid="56"/>
                                        </p:tgtEl>
                                        <p:attrNameLst>
                                          <p:attrName>ppt_x</p:attrName>
                                        </p:attrNameLst>
                                      </p:cBhvr>
                                      <p:tavLst>
                                        <p:tav tm="0">
                                          <p:val>
                                            <p:strVal val="#ppt_x+0.4"/>
                                          </p:val>
                                        </p:tav>
                                        <p:tav tm="100000">
                                          <p:val>
                                            <p:strVal val="#ppt_x-0.05"/>
                                          </p:val>
                                        </p:tav>
                                      </p:tavLst>
                                    </p:anim>
                                    <p:anim calcmode="lin" valueType="num">
                                      <p:cBhvr>
                                        <p:cTn id="144" dur="800" decel="100000" fill="hold"/>
                                        <p:tgtEl>
                                          <p:spTgt spid="56"/>
                                        </p:tgtEl>
                                        <p:attrNameLst>
                                          <p:attrName>ppt_y</p:attrName>
                                        </p:attrNameLst>
                                      </p:cBhvr>
                                      <p:tavLst>
                                        <p:tav tm="0">
                                          <p:val>
                                            <p:strVal val="#ppt_y-0.4"/>
                                          </p:val>
                                        </p:tav>
                                        <p:tav tm="100000">
                                          <p:val>
                                            <p:strVal val="#ppt_y+0.1"/>
                                          </p:val>
                                        </p:tav>
                                      </p:tavLst>
                                    </p:anim>
                                    <p:anim calcmode="lin" valueType="num">
                                      <p:cBhvr>
                                        <p:cTn id="145" dur="200" accel="100000" fill="hold">
                                          <p:stCondLst>
                                            <p:cond delay="800"/>
                                          </p:stCondLst>
                                        </p:cTn>
                                        <p:tgtEl>
                                          <p:spTgt spid="56"/>
                                        </p:tgtEl>
                                        <p:attrNameLst>
                                          <p:attrName>ppt_x</p:attrName>
                                        </p:attrNameLst>
                                      </p:cBhvr>
                                      <p:tavLst>
                                        <p:tav tm="0">
                                          <p:val>
                                            <p:strVal val="#ppt_x-0.05"/>
                                          </p:val>
                                        </p:tav>
                                        <p:tav tm="100000">
                                          <p:val>
                                            <p:strVal val="#ppt_x"/>
                                          </p:val>
                                        </p:tav>
                                      </p:tavLst>
                                    </p:anim>
                                    <p:anim calcmode="lin" valueType="num">
                                      <p:cBhvr>
                                        <p:cTn id="146" dur="200" accel="100000" fill="hold">
                                          <p:stCondLst>
                                            <p:cond delay="800"/>
                                          </p:stCondLst>
                                        </p:cTn>
                                        <p:tgtEl>
                                          <p:spTgt spid="56"/>
                                        </p:tgtEl>
                                        <p:attrNameLst>
                                          <p:attrName>ppt_y</p:attrName>
                                        </p:attrNameLst>
                                      </p:cBhvr>
                                      <p:tavLst>
                                        <p:tav tm="0">
                                          <p:val>
                                            <p:strVal val="#ppt_y+0.1"/>
                                          </p:val>
                                        </p:tav>
                                        <p:tav tm="100000">
                                          <p:val>
                                            <p:strVal val="#ppt_y"/>
                                          </p:val>
                                        </p:tav>
                                      </p:tavLst>
                                    </p:anim>
                                  </p:childTnLst>
                                </p:cTn>
                              </p:par>
                              <p:par>
                                <p:cTn id="147" presetID="30" presetClass="entr" presetSubtype="0" fill="hold" nodeType="with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800" decel="100000"/>
                                        <p:tgtEl>
                                          <p:spTgt spid="40"/>
                                        </p:tgtEl>
                                      </p:cBhvr>
                                    </p:animEffect>
                                    <p:anim calcmode="lin" valueType="num">
                                      <p:cBhvr>
                                        <p:cTn id="150" dur="800" decel="100000" fill="hold"/>
                                        <p:tgtEl>
                                          <p:spTgt spid="40"/>
                                        </p:tgtEl>
                                        <p:attrNameLst>
                                          <p:attrName>style.rotation</p:attrName>
                                        </p:attrNameLst>
                                      </p:cBhvr>
                                      <p:tavLst>
                                        <p:tav tm="0">
                                          <p:val>
                                            <p:fltVal val="-90"/>
                                          </p:val>
                                        </p:tav>
                                        <p:tav tm="100000">
                                          <p:val>
                                            <p:fltVal val="0"/>
                                          </p:val>
                                        </p:tav>
                                      </p:tavLst>
                                    </p:anim>
                                    <p:anim calcmode="lin" valueType="num">
                                      <p:cBhvr>
                                        <p:cTn id="151" dur="800" decel="100000" fill="hold"/>
                                        <p:tgtEl>
                                          <p:spTgt spid="40"/>
                                        </p:tgtEl>
                                        <p:attrNameLst>
                                          <p:attrName>ppt_x</p:attrName>
                                        </p:attrNameLst>
                                      </p:cBhvr>
                                      <p:tavLst>
                                        <p:tav tm="0">
                                          <p:val>
                                            <p:strVal val="#ppt_x+0.4"/>
                                          </p:val>
                                        </p:tav>
                                        <p:tav tm="100000">
                                          <p:val>
                                            <p:strVal val="#ppt_x-0.05"/>
                                          </p:val>
                                        </p:tav>
                                      </p:tavLst>
                                    </p:anim>
                                    <p:anim calcmode="lin" valueType="num">
                                      <p:cBhvr>
                                        <p:cTn id="152" dur="800" decel="100000" fill="hold"/>
                                        <p:tgtEl>
                                          <p:spTgt spid="40"/>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30" presetClass="entr" presetSubtype="0" fill="hold" grpId="0" nodeType="clickEffect">
                                  <p:stCondLst>
                                    <p:cond delay="0"/>
                                  </p:stCondLst>
                                  <p:childTnLst>
                                    <p:set>
                                      <p:cBhvr>
                                        <p:cTn id="158" dur="1" fill="hold">
                                          <p:stCondLst>
                                            <p:cond delay="0"/>
                                          </p:stCondLst>
                                        </p:cTn>
                                        <p:tgtEl>
                                          <p:spTgt spid="47"/>
                                        </p:tgtEl>
                                        <p:attrNameLst>
                                          <p:attrName>style.visibility</p:attrName>
                                        </p:attrNameLst>
                                      </p:cBhvr>
                                      <p:to>
                                        <p:strVal val="visible"/>
                                      </p:to>
                                    </p:set>
                                    <p:animEffect transition="in" filter="fade">
                                      <p:cBhvr>
                                        <p:cTn id="159" dur="800" decel="100000"/>
                                        <p:tgtEl>
                                          <p:spTgt spid="47"/>
                                        </p:tgtEl>
                                      </p:cBhvr>
                                    </p:animEffect>
                                    <p:anim calcmode="lin" valueType="num">
                                      <p:cBhvr>
                                        <p:cTn id="160" dur="800" decel="100000" fill="hold"/>
                                        <p:tgtEl>
                                          <p:spTgt spid="47"/>
                                        </p:tgtEl>
                                        <p:attrNameLst>
                                          <p:attrName>style.rotation</p:attrName>
                                        </p:attrNameLst>
                                      </p:cBhvr>
                                      <p:tavLst>
                                        <p:tav tm="0">
                                          <p:val>
                                            <p:fltVal val="-90"/>
                                          </p:val>
                                        </p:tav>
                                        <p:tav tm="100000">
                                          <p:val>
                                            <p:fltVal val="0"/>
                                          </p:val>
                                        </p:tav>
                                      </p:tavLst>
                                    </p:anim>
                                    <p:anim calcmode="lin" valueType="num">
                                      <p:cBhvr>
                                        <p:cTn id="161" dur="800" decel="100000" fill="hold"/>
                                        <p:tgtEl>
                                          <p:spTgt spid="47"/>
                                        </p:tgtEl>
                                        <p:attrNameLst>
                                          <p:attrName>ppt_x</p:attrName>
                                        </p:attrNameLst>
                                      </p:cBhvr>
                                      <p:tavLst>
                                        <p:tav tm="0">
                                          <p:val>
                                            <p:strVal val="#ppt_x+0.4"/>
                                          </p:val>
                                        </p:tav>
                                        <p:tav tm="100000">
                                          <p:val>
                                            <p:strVal val="#ppt_x-0.05"/>
                                          </p:val>
                                        </p:tav>
                                      </p:tavLst>
                                    </p:anim>
                                    <p:anim calcmode="lin" valueType="num">
                                      <p:cBhvr>
                                        <p:cTn id="162" dur="800" decel="100000" fill="hold"/>
                                        <p:tgtEl>
                                          <p:spTgt spid="47"/>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par>
                                <p:cTn id="165" presetID="30" presetClass="entr" presetSubtype="0" fill="hold" grpId="0" nodeType="with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800" decel="100000"/>
                                        <p:tgtEl>
                                          <p:spTgt spid="45"/>
                                        </p:tgtEl>
                                      </p:cBhvr>
                                    </p:animEffect>
                                    <p:anim calcmode="lin" valueType="num">
                                      <p:cBhvr>
                                        <p:cTn id="168" dur="800" decel="100000" fill="hold"/>
                                        <p:tgtEl>
                                          <p:spTgt spid="45"/>
                                        </p:tgtEl>
                                        <p:attrNameLst>
                                          <p:attrName>style.rotation</p:attrName>
                                        </p:attrNameLst>
                                      </p:cBhvr>
                                      <p:tavLst>
                                        <p:tav tm="0">
                                          <p:val>
                                            <p:fltVal val="-90"/>
                                          </p:val>
                                        </p:tav>
                                        <p:tav tm="100000">
                                          <p:val>
                                            <p:fltVal val="0"/>
                                          </p:val>
                                        </p:tav>
                                      </p:tavLst>
                                    </p:anim>
                                    <p:anim calcmode="lin" valueType="num">
                                      <p:cBhvr>
                                        <p:cTn id="169" dur="800" decel="100000" fill="hold"/>
                                        <p:tgtEl>
                                          <p:spTgt spid="45"/>
                                        </p:tgtEl>
                                        <p:attrNameLst>
                                          <p:attrName>ppt_x</p:attrName>
                                        </p:attrNameLst>
                                      </p:cBhvr>
                                      <p:tavLst>
                                        <p:tav tm="0">
                                          <p:val>
                                            <p:strVal val="#ppt_x+0.4"/>
                                          </p:val>
                                        </p:tav>
                                        <p:tav tm="100000">
                                          <p:val>
                                            <p:strVal val="#ppt_x-0.05"/>
                                          </p:val>
                                        </p:tav>
                                      </p:tavLst>
                                    </p:anim>
                                    <p:anim calcmode="lin" valueType="num">
                                      <p:cBhvr>
                                        <p:cTn id="170" dur="800" decel="100000" fill="hold"/>
                                        <p:tgtEl>
                                          <p:spTgt spid="45"/>
                                        </p:tgtEl>
                                        <p:attrNameLst>
                                          <p:attrName>ppt_y</p:attrName>
                                        </p:attrNameLst>
                                      </p:cBhvr>
                                      <p:tavLst>
                                        <p:tav tm="0">
                                          <p:val>
                                            <p:strVal val="#ppt_y-0.4"/>
                                          </p:val>
                                        </p:tav>
                                        <p:tav tm="100000">
                                          <p:val>
                                            <p:strVal val="#ppt_y+0.1"/>
                                          </p:val>
                                        </p:tav>
                                      </p:tavLst>
                                    </p:anim>
                                    <p:anim calcmode="lin" valueType="num">
                                      <p:cBhvr>
                                        <p:cTn id="171"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172"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30" presetClass="entr" presetSubtype="0" fill="hold" grpId="0" nodeType="click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800" decel="100000"/>
                                        <p:tgtEl>
                                          <p:spTgt spid="36"/>
                                        </p:tgtEl>
                                      </p:cBhvr>
                                    </p:animEffect>
                                    <p:anim calcmode="lin" valueType="num">
                                      <p:cBhvr>
                                        <p:cTn id="178" dur="800" decel="100000" fill="hold"/>
                                        <p:tgtEl>
                                          <p:spTgt spid="36"/>
                                        </p:tgtEl>
                                        <p:attrNameLst>
                                          <p:attrName>style.rotation</p:attrName>
                                        </p:attrNameLst>
                                      </p:cBhvr>
                                      <p:tavLst>
                                        <p:tav tm="0">
                                          <p:val>
                                            <p:fltVal val="-90"/>
                                          </p:val>
                                        </p:tav>
                                        <p:tav tm="100000">
                                          <p:val>
                                            <p:fltVal val="0"/>
                                          </p:val>
                                        </p:tav>
                                      </p:tavLst>
                                    </p:anim>
                                    <p:anim calcmode="lin" valueType="num">
                                      <p:cBhvr>
                                        <p:cTn id="179" dur="800" decel="100000" fill="hold"/>
                                        <p:tgtEl>
                                          <p:spTgt spid="36"/>
                                        </p:tgtEl>
                                        <p:attrNameLst>
                                          <p:attrName>ppt_x</p:attrName>
                                        </p:attrNameLst>
                                      </p:cBhvr>
                                      <p:tavLst>
                                        <p:tav tm="0">
                                          <p:val>
                                            <p:strVal val="#ppt_x+0.4"/>
                                          </p:val>
                                        </p:tav>
                                        <p:tav tm="100000">
                                          <p:val>
                                            <p:strVal val="#ppt_x-0.05"/>
                                          </p:val>
                                        </p:tav>
                                      </p:tavLst>
                                    </p:anim>
                                    <p:anim calcmode="lin" valueType="num">
                                      <p:cBhvr>
                                        <p:cTn id="180" dur="800" decel="100000" fill="hold"/>
                                        <p:tgtEl>
                                          <p:spTgt spid="36"/>
                                        </p:tgtEl>
                                        <p:attrNameLst>
                                          <p:attrName>ppt_y</p:attrName>
                                        </p:attrNameLst>
                                      </p:cBhvr>
                                      <p:tavLst>
                                        <p:tav tm="0">
                                          <p:val>
                                            <p:strVal val="#ppt_y-0.4"/>
                                          </p:val>
                                        </p:tav>
                                        <p:tav tm="100000">
                                          <p:val>
                                            <p:strVal val="#ppt_y+0.1"/>
                                          </p:val>
                                        </p:tav>
                                      </p:tavLst>
                                    </p:anim>
                                    <p:anim calcmode="lin" valueType="num">
                                      <p:cBhvr>
                                        <p:cTn id="181"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182"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183" presetID="30" presetClass="entr" presetSubtype="0" fill="hold" grpId="0" nodeType="withEffect">
                                  <p:stCondLst>
                                    <p:cond delay="0"/>
                                  </p:stCondLst>
                                  <p:childTnLst>
                                    <p:set>
                                      <p:cBhvr>
                                        <p:cTn id="184" dur="1" fill="hold">
                                          <p:stCondLst>
                                            <p:cond delay="0"/>
                                          </p:stCondLst>
                                        </p:cTn>
                                        <p:tgtEl>
                                          <p:spTgt spid="46"/>
                                        </p:tgtEl>
                                        <p:attrNameLst>
                                          <p:attrName>style.visibility</p:attrName>
                                        </p:attrNameLst>
                                      </p:cBhvr>
                                      <p:to>
                                        <p:strVal val="visible"/>
                                      </p:to>
                                    </p:set>
                                    <p:animEffect transition="in" filter="fade">
                                      <p:cBhvr>
                                        <p:cTn id="185" dur="800" decel="100000"/>
                                        <p:tgtEl>
                                          <p:spTgt spid="46"/>
                                        </p:tgtEl>
                                      </p:cBhvr>
                                    </p:animEffect>
                                    <p:anim calcmode="lin" valueType="num">
                                      <p:cBhvr>
                                        <p:cTn id="186" dur="800" decel="100000" fill="hold"/>
                                        <p:tgtEl>
                                          <p:spTgt spid="46"/>
                                        </p:tgtEl>
                                        <p:attrNameLst>
                                          <p:attrName>style.rotation</p:attrName>
                                        </p:attrNameLst>
                                      </p:cBhvr>
                                      <p:tavLst>
                                        <p:tav tm="0">
                                          <p:val>
                                            <p:fltVal val="-90"/>
                                          </p:val>
                                        </p:tav>
                                        <p:tav tm="100000">
                                          <p:val>
                                            <p:fltVal val="0"/>
                                          </p:val>
                                        </p:tav>
                                      </p:tavLst>
                                    </p:anim>
                                    <p:anim calcmode="lin" valueType="num">
                                      <p:cBhvr>
                                        <p:cTn id="187" dur="800" decel="100000" fill="hold"/>
                                        <p:tgtEl>
                                          <p:spTgt spid="46"/>
                                        </p:tgtEl>
                                        <p:attrNameLst>
                                          <p:attrName>ppt_x</p:attrName>
                                        </p:attrNameLst>
                                      </p:cBhvr>
                                      <p:tavLst>
                                        <p:tav tm="0">
                                          <p:val>
                                            <p:strVal val="#ppt_x+0.4"/>
                                          </p:val>
                                        </p:tav>
                                        <p:tav tm="100000">
                                          <p:val>
                                            <p:strVal val="#ppt_x-0.05"/>
                                          </p:val>
                                        </p:tav>
                                      </p:tavLst>
                                    </p:anim>
                                    <p:anim calcmode="lin" valueType="num">
                                      <p:cBhvr>
                                        <p:cTn id="188" dur="800" decel="100000" fill="hold"/>
                                        <p:tgtEl>
                                          <p:spTgt spid="46"/>
                                        </p:tgtEl>
                                        <p:attrNameLst>
                                          <p:attrName>ppt_y</p:attrName>
                                        </p:attrNameLst>
                                      </p:cBhvr>
                                      <p:tavLst>
                                        <p:tav tm="0">
                                          <p:val>
                                            <p:strVal val="#ppt_y-0.4"/>
                                          </p:val>
                                        </p:tav>
                                        <p:tav tm="100000">
                                          <p:val>
                                            <p:strVal val="#ppt_y+0.1"/>
                                          </p:val>
                                        </p:tav>
                                      </p:tavLst>
                                    </p:anim>
                                    <p:anim calcmode="lin" valueType="num">
                                      <p:cBhvr>
                                        <p:cTn id="189"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190"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30" presetClass="entr" presetSubtype="0" fill="hold" nodeType="click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800" decel="100000"/>
                                        <p:tgtEl>
                                          <p:spTgt spid="64"/>
                                        </p:tgtEl>
                                      </p:cBhvr>
                                    </p:animEffect>
                                    <p:anim calcmode="lin" valueType="num">
                                      <p:cBhvr>
                                        <p:cTn id="196" dur="800" decel="100000" fill="hold"/>
                                        <p:tgtEl>
                                          <p:spTgt spid="64"/>
                                        </p:tgtEl>
                                        <p:attrNameLst>
                                          <p:attrName>style.rotation</p:attrName>
                                        </p:attrNameLst>
                                      </p:cBhvr>
                                      <p:tavLst>
                                        <p:tav tm="0">
                                          <p:val>
                                            <p:fltVal val="-90"/>
                                          </p:val>
                                        </p:tav>
                                        <p:tav tm="100000">
                                          <p:val>
                                            <p:fltVal val="0"/>
                                          </p:val>
                                        </p:tav>
                                      </p:tavLst>
                                    </p:anim>
                                    <p:anim calcmode="lin" valueType="num">
                                      <p:cBhvr>
                                        <p:cTn id="197" dur="800" decel="100000" fill="hold"/>
                                        <p:tgtEl>
                                          <p:spTgt spid="64"/>
                                        </p:tgtEl>
                                        <p:attrNameLst>
                                          <p:attrName>ppt_x</p:attrName>
                                        </p:attrNameLst>
                                      </p:cBhvr>
                                      <p:tavLst>
                                        <p:tav tm="0">
                                          <p:val>
                                            <p:strVal val="#ppt_x+0.4"/>
                                          </p:val>
                                        </p:tav>
                                        <p:tav tm="100000">
                                          <p:val>
                                            <p:strVal val="#ppt_x-0.05"/>
                                          </p:val>
                                        </p:tav>
                                      </p:tavLst>
                                    </p:anim>
                                    <p:anim calcmode="lin" valueType="num">
                                      <p:cBhvr>
                                        <p:cTn id="198" dur="800" decel="100000" fill="hold"/>
                                        <p:tgtEl>
                                          <p:spTgt spid="64"/>
                                        </p:tgtEl>
                                        <p:attrNameLst>
                                          <p:attrName>ppt_y</p:attrName>
                                        </p:attrNameLst>
                                      </p:cBhvr>
                                      <p:tavLst>
                                        <p:tav tm="0">
                                          <p:val>
                                            <p:strVal val="#ppt_y-0.4"/>
                                          </p:val>
                                        </p:tav>
                                        <p:tav tm="100000">
                                          <p:val>
                                            <p:strVal val="#ppt_y+0.1"/>
                                          </p:val>
                                        </p:tav>
                                      </p:tavLst>
                                    </p:anim>
                                    <p:anim calcmode="lin" valueType="num">
                                      <p:cBhvr>
                                        <p:cTn id="199"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200"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30" presetClass="entr" presetSubtype="0" fill="hold" grpId="0" nodeType="clickEffect">
                                  <p:stCondLst>
                                    <p:cond delay="0"/>
                                  </p:stCondLst>
                                  <p:childTnLst>
                                    <p:set>
                                      <p:cBhvr>
                                        <p:cTn id="204" dur="1" fill="hold">
                                          <p:stCondLst>
                                            <p:cond delay="0"/>
                                          </p:stCondLst>
                                        </p:cTn>
                                        <p:tgtEl>
                                          <p:spTgt spid="58"/>
                                        </p:tgtEl>
                                        <p:attrNameLst>
                                          <p:attrName>style.visibility</p:attrName>
                                        </p:attrNameLst>
                                      </p:cBhvr>
                                      <p:to>
                                        <p:strVal val="visible"/>
                                      </p:to>
                                    </p:set>
                                    <p:animEffect transition="in" filter="fade">
                                      <p:cBhvr>
                                        <p:cTn id="205" dur="800" decel="100000"/>
                                        <p:tgtEl>
                                          <p:spTgt spid="58"/>
                                        </p:tgtEl>
                                      </p:cBhvr>
                                    </p:animEffect>
                                    <p:anim calcmode="lin" valueType="num">
                                      <p:cBhvr>
                                        <p:cTn id="206" dur="800" decel="100000" fill="hold"/>
                                        <p:tgtEl>
                                          <p:spTgt spid="58"/>
                                        </p:tgtEl>
                                        <p:attrNameLst>
                                          <p:attrName>style.rotation</p:attrName>
                                        </p:attrNameLst>
                                      </p:cBhvr>
                                      <p:tavLst>
                                        <p:tav tm="0">
                                          <p:val>
                                            <p:fltVal val="-90"/>
                                          </p:val>
                                        </p:tav>
                                        <p:tav tm="100000">
                                          <p:val>
                                            <p:fltVal val="0"/>
                                          </p:val>
                                        </p:tav>
                                      </p:tavLst>
                                    </p:anim>
                                    <p:anim calcmode="lin" valueType="num">
                                      <p:cBhvr>
                                        <p:cTn id="207" dur="800" decel="100000" fill="hold"/>
                                        <p:tgtEl>
                                          <p:spTgt spid="58"/>
                                        </p:tgtEl>
                                        <p:attrNameLst>
                                          <p:attrName>ppt_x</p:attrName>
                                        </p:attrNameLst>
                                      </p:cBhvr>
                                      <p:tavLst>
                                        <p:tav tm="0">
                                          <p:val>
                                            <p:strVal val="#ppt_x+0.4"/>
                                          </p:val>
                                        </p:tav>
                                        <p:tav tm="100000">
                                          <p:val>
                                            <p:strVal val="#ppt_x-0.05"/>
                                          </p:val>
                                        </p:tav>
                                      </p:tavLst>
                                    </p:anim>
                                    <p:anim calcmode="lin" valueType="num">
                                      <p:cBhvr>
                                        <p:cTn id="208" dur="800" decel="100000" fill="hold"/>
                                        <p:tgtEl>
                                          <p:spTgt spid="58"/>
                                        </p:tgtEl>
                                        <p:attrNameLst>
                                          <p:attrName>ppt_y</p:attrName>
                                        </p:attrNameLst>
                                      </p:cBhvr>
                                      <p:tavLst>
                                        <p:tav tm="0">
                                          <p:val>
                                            <p:strVal val="#ppt_y-0.4"/>
                                          </p:val>
                                        </p:tav>
                                        <p:tav tm="100000">
                                          <p:val>
                                            <p:strVal val="#ppt_y+0.1"/>
                                          </p:val>
                                        </p:tav>
                                      </p:tavLst>
                                    </p:anim>
                                    <p:anim calcmode="lin" valueType="num">
                                      <p:cBhvr>
                                        <p:cTn id="209" dur="200" accel="100000" fill="hold">
                                          <p:stCondLst>
                                            <p:cond delay="800"/>
                                          </p:stCondLst>
                                        </p:cTn>
                                        <p:tgtEl>
                                          <p:spTgt spid="58"/>
                                        </p:tgtEl>
                                        <p:attrNameLst>
                                          <p:attrName>ppt_x</p:attrName>
                                        </p:attrNameLst>
                                      </p:cBhvr>
                                      <p:tavLst>
                                        <p:tav tm="0">
                                          <p:val>
                                            <p:strVal val="#ppt_x-0.05"/>
                                          </p:val>
                                        </p:tav>
                                        <p:tav tm="100000">
                                          <p:val>
                                            <p:strVal val="#ppt_x"/>
                                          </p:val>
                                        </p:tav>
                                      </p:tavLst>
                                    </p:anim>
                                    <p:anim calcmode="lin" valueType="num">
                                      <p:cBhvr>
                                        <p:cTn id="210" dur="200" accel="100000" fill="hold">
                                          <p:stCondLst>
                                            <p:cond delay="800"/>
                                          </p:stCondLst>
                                        </p:cTn>
                                        <p:tgtEl>
                                          <p:spTgt spid="58"/>
                                        </p:tgtEl>
                                        <p:attrNameLst>
                                          <p:attrName>ppt_y</p:attrName>
                                        </p:attrNameLst>
                                      </p:cBhvr>
                                      <p:tavLst>
                                        <p:tav tm="0">
                                          <p:val>
                                            <p:strVal val="#ppt_y+0.1"/>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30" presetClass="entr" presetSubtype="0" fill="hold" nodeType="clickEffect">
                                  <p:stCondLst>
                                    <p:cond delay="0"/>
                                  </p:stCondLst>
                                  <p:childTnLst>
                                    <p:set>
                                      <p:cBhvr>
                                        <p:cTn id="214" dur="1" fill="hold">
                                          <p:stCondLst>
                                            <p:cond delay="0"/>
                                          </p:stCondLst>
                                        </p:cTn>
                                        <p:tgtEl>
                                          <p:spTgt spid="57"/>
                                        </p:tgtEl>
                                        <p:attrNameLst>
                                          <p:attrName>style.visibility</p:attrName>
                                        </p:attrNameLst>
                                      </p:cBhvr>
                                      <p:to>
                                        <p:strVal val="visible"/>
                                      </p:to>
                                    </p:set>
                                    <p:animEffect transition="in" filter="fade">
                                      <p:cBhvr>
                                        <p:cTn id="215" dur="800" decel="100000"/>
                                        <p:tgtEl>
                                          <p:spTgt spid="57"/>
                                        </p:tgtEl>
                                      </p:cBhvr>
                                    </p:animEffect>
                                    <p:anim calcmode="lin" valueType="num">
                                      <p:cBhvr>
                                        <p:cTn id="216" dur="800" decel="100000" fill="hold"/>
                                        <p:tgtEl>
                                          <p:spTgt spid="57"/>
                                        </p:tgtEl>
                                        <p:attrNameLst>
                                          <p:attrName>style.rotation</p:attrName>
                                        </p:attrNameLst>
                                      </p:cBhvr>
                                      <p:tavLst>
                                        <p:tav tm="0">
                                          <p:val>
                                            <p:fltVal val="-90"/>
                                          </p:val>
                                        </p:tav>
                                        <p:tav tm="100000">
                                          <p:val>
                                            <p:fltVal val="0"/>
                                          </p:val>
                                        </p:tav>
                                      </p:tavLst>
                                    </p:anim>
                                    <p:anim calcmode="lin" valueType="num">
                                      <p:cBhvr>
                                        <p:cTn id="217" dur="800" decel="100000" fill="hold"/>
                                        <p:tgtEl>
                                          <p:spTgt spid="57"/>
                                        </p:tgtEl>
                                        <p:attrNameLst>
                                          <p:attrName>ppt_x</p:attrName>
                                        </p:attrNameLst>
                                      </p:cBhvr>
                                      <p:tavLst>
                                        <p:tav tm="0">
                                          <p:val>
                                            <p:strVal val="#ppt_x+0.4"/>
                                          </p:val>
                                        </p:tav>
                                        <p:tav tm="100000">
                                          <p:val>
                                            <p:strVal val="#ppt_x-0.05"/>
                                          </p:val>
                                        </p:tav>
                                      </p:tavLst>
                                    </p:anim>
                                    <p:anim calcmode="lin" valueType="num">
                                      <p:cBhvr>
                                        <p:cTn id="218" dur="800" decel="100000" fill="hold"/>
                                        <p:tgtEl>
                                          <p:spTgt spid="57"/>
                                        </p:tgtEl>
                                        <p:attrNameLst>
                                          <p:attrName>ppt_y</p:attrName>
                                        </p:attrNameLst>
                                      </p:cBhvr>
                                      <p:tavLst>
                                        <p:tav tm="0">
                                          <p:val>
                                            <p:strVal val="#ppt_y-0.4"/>
                                          </p:val>
                                        </p:tav>
                                        <p:tav tm="100000">
                                          <p:val>
                                            <p:strVal val="#ppt_y+0.1"/>
                                          </p:val>
                                        </p:tav>
                                      </p:tavLst>
                                    </p:anim>
                                    <p:anim calcmode="lin" valueType="num">
                                      <p:cBhvr>
                                        <p:cTn id="219" dur="200" accel="100000" fill="hold">
                                          <p:stCondLst>
                                            <p:cond delay="800"/>
                                          </p:stCondLst>
                                        </p:cTn>
                                        <p:tgtEl>
                                          <p:spTgt spid="57"/>
                                        </p:tgtEl>
                                        <p:attrNameLst>
                                          <p:attrName>ppt_x</p:attrName>
                                        </p:attrNameLst>
                                      </p:cBhvr>
                                      <p:tavLst>
                                        <p:tav tm="0">
                                          <p:val>
                                            <p:strVal val="#ppt_x-0.05"/>
                                          </p:val>
                                        </p:tav>
                                        <p:tav tm="100000">
                                          <p:val>
                                            <p:strVal val="#ppt_x"/>
                                          </p:val>
                                        </p:tav>
                                      </p:tavLst>
                                    </p:anim>
                                    <p:anim calcmode="lin" valueType="num">
                                      <p:cBhvr>
                                        <p:cTn id="220" dur="200" accel="100000" fill="hold">
                                          <p:stCondLst>
                                            <p:cond delay="800"/>
                                          </p:stCondLst>
                                        </p:cTn>
                                        <p:tgtEl>
                                          <p:spTgt spid="57"/>
                                        </p:tgtEl>
                                        <p:attrNameLst>
                                          <p:attrName>ppt_y</p:attrName>
                                        </p:attrNameLst>
                                      </p:cBhvr>
                                      <p:tavLst>
                                        <p:tav tm="0">
                                          <p:val>
                                            <p:strVal val="#ppt_y+0.1"/>
                                          </p:val>
                                        </p:tav>
                                        <p:tav tm="100000">
                                          <p:val>
                                            <p:strVal val="#ppt_y"/>
                                          </p:val>
                                        </p:tav>
                                      </p:tavLst>
                                    </p:anim>
                                  </p:childTnLst>
                                </p:cTn>
                              </p:par>
                              <p:par>
                                <p:cTn id="221" presetID="30" presetClass="entr" presetSubtype="0" fill="hold" nodeType="withEffect">
                                  <p:stCondLst>
                                    <p:cond delay="0"/>
                                  </p:stCondLst>
                                  <p:childTnLst>
                                    <p:set>
                                      <p:cBhvr>
                                        <p:cTn id="222" dur="1" fill="hold">
                                          <p:stCondLst>
                                            <p:cond delay="0"/>
                                          </p:stCondLst>
                                        </p:cTn>
                                        <p:tgtEl>
                                          <p:spTgt spid="51"/>
                                        </p:tgtEl>
                                        <p:attrNameLst>
                                          <p:attrName>style.visibility</p:attrName>
                                        </p:attrNameLst>
                                      </p:cBhvr>
                                      <p:to>
                                        <p:strVal val="visible"/>
                                      </p:to>
                                    </p:set>
                                    <p:animEffect transition="in" filter="fade">
                                      <p:cBhvr>
                                        <p:cTn id="223" dur="800" decel="100000"/>
                                        <p:tgtEl>
                                          <p:spTgt spid="51"/>
                                        </p:tgtEl>
                                      </p:cBhvr>
                                    </p:animEffect>
                                    <p:anim calcmode="lin" valueType="num">
                                      <p:cBhvr>
                                        <p:cTn id="224" dur="800" decel="100000" fill="hold"/>
                                        <p:tgtEl>
                                          <p:spTgt spid="51"/>
                                        </p:tgtEl>
                                        <p:attrNameLst>
                                          <p:attrName>style.rotation</p:attrName>
                                        </p:attrNameLst>
                                      </p:cBhvr>
                                      <p:tavLst>
                                        <p:tav tm="0">
                                          <p:val>
                                            <p:fltVal val="-90"/>
                                          </p:val>
                                        </p:tav>
                                        <p:tav tm="100000">
                                          <p:val>
                                            <p:fltVal val="0"/>
                                          </p:val>
                                        </p:tav>
                                      </p:tavLst>
                                    </p:anim>
                                    <p:anim calcmode="lin" valueType="num">
                                      <p:cBhvr>
                                        <p:cTn id="225" dur="800" decel="100000" fill="hold"/>
                                        <p:tgtEl>
                                          <p:spTgt spid="51"/>
                                        </p:tgtEl>
                                        <p:attrNameLst>
                                          <p:attrName>ppt_x</p:attrName>
                                        </p:attrNameLst>
                                      </p:cBhvr>
                                      <p:tavLst>
                                        <p:tav tm="0">
                                          <p:val>
                                            <p:strVal val="#ppt_x+0.4"/>
                                          </p:val>
                                        </p:tav>
                                        <p:tav tm="100000">
                                          <p:val>
                                            <p:strVal val="#ppt_x-0.05"/>
                                          </p:val>
                                        </p:tav>
                                      </p:tavLst>
                                    </p:anim>
                                    <p:anim calcmode="lin" valueType="num">
                                      <p:cBhvr>
                                        <p:cTn id="226" dur="800" decel="100000" fill="hold"/>
                                        <p:tgtEl>
                                          <p:spTgt spid="51"/>
                                        </p:tgtEl>
                                        <p:attrNameLst>
                                          <p:attrName>ppt_y</p:attrName>
                                        </p:attrNameLst>
                                      </p:cBhvr>
                                      <p:tavLst>
                                        <p:tav tm="0">
                                          <p:val>
                                            <p:strVal val="#ppt_y-0.4"/>
                                          </p:val>
                                        </p:tav>
                                        <p:tav tm="100000">
                                          <p:val>
                                            <p:strVal val="#ppt_y+0.1"/>
                                          </p:val>
                                        </p:tav>
                                      </p:tavLst>
                                    </p:anim>
                                    <p:anim calcmode="lin" valueType="num">
                                      <p:cBhvr>
                                        <p:cTn id="227"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228"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30" presetClass="entr" presetSubtype="0" fill="hold" grpId="0" nodeType="clickEffect">
                                  <p:stCondLst>
                                    <p:cond delay="0"/>
                                  </p:stCondLst>
                                  <p:childTnLst>
                                    <p:set>
                                      <p:cBhvr>
                                        <p:cTn id="232" dur="1" fill="hold">
                                          <p:stCondLst>
                                            <p:cond delay="0"/>
                                          </p:stCondLst>
                                        </p:cTn>
                                        <p:tgtEl>
                                          <p:spTgt spid="59"/>
                                        </p:tgtEl>
                                        <p:attrNameLst>
                                          <p:attrName>style.visibility</p:attrName>
                                        </p:attrNameLst>
                                      </p:cBhvr>
                                      <p:to>
                                        <p:strVal val="visible"/>
                                      </p:to>
                                    </p:set>
                                    <p:animEffect transition="in" filter="fade">
                                      <p:cBhvr>
                                        <p:cTn id="233" dur="800" decel="100000"/>
                                        <p:tgtEl>
                                          <p:spTgt spid="59"/>
                                        </p:tgtEl>
                                      </p:cBhvr>
                                    </p:animEffect>
                                    <p:anim calcmode="lin" valueType="num">
                                      <p:cBhvr>
                                        <p:cTn id="234" dur="800" decel="100000" fill="hold"/>
                                        <p:tgtEl>
                                          <p:spTgt spid="59"/>
                                        </p:tgtEl>
                                        <p:attrNameLst>
                                          <p:attrName>style.rotation</p:attrName>
                                        </p:attrNameLst>
                                      </p:cBhvr>
                                      <p:tavLst>
                                        <p:tav tm="0">
                                          <p:val>
                                            <p:fltVal val="-90"/>
                                          </p:val>
                                        </p:tav>
                                        <p:tav tm="100000">
                                          <p:val>
                                            <p:fltVal val="0"/>
                                          </p:val>
                                        </p:tav>
                                      </p:tavLst>
                                    </p:anim>
                                    <p:anim calcmode="lin" valueType="num">
                                      <p:cBhvr>
                                        <p:cTn id="235" dur="800" decel="100000" fill="hold"/>
                                        <p:tgtEl>
                                          <p:spTgt spid="59"/>
                                        </p:tgtEl>
                                        <p:attrNameLst>
                                          <p:attrName>ppt_x</p:attrName>
                                        </p:attrNameLst>
                                      </p:cBhvr>
                                      <p:tavLst>
                                        <p:tav tm="0">
                                          <p:val>
                                            <p:strVal val="#ppt_x+0.4"/>
                                          </p:val>
                                        </p:tav>
                                        <p:tav tm="100000">
                                          <p:val>
                                            <p:strVal val="#ppt_x-0.05"/>
                                          </p:val>
                                        </p:tav>
                                      </p:tavLst>
                                    </p:anim>
                                    <p:anim calcmode="lin" valueType="num">
                                      <p:cBhvr>
                                        <p:cTn id="236" dur="800" decel="100000" fill="hold"/>
                                        <p:tgtEl>
                                          <p:spTgt spid="59"/>
                                        </p:tgtEl>
                                        <p:attrNameLst>
                                          <p:attrName>ppt_y</p:attrName>
                                        </p:attrNameLst>
                                      </p:cBhvr>
                                      <p:tavLst>
                                        <p:tav tm="0">
                                          <p:val>
                                            <p:strVal val="#ppt_y-0.4"/>
                                          </p:val>
                                        </p:tav>
                                        <p:tav tm="100000">
                                          <p:val>
                                            <p:strVal val="#ppt_y+0.1"/>
                                          </p:val>
                                        </p:tav>
                                      </p:tavLst>
                                    </p:anim>
                                    <p:anim calcmode="lin" valueType="num">
                                      <p:cBhvr>
                                        <p:cTn id="237" dur="200" accel="100000" fill="hold">
                                          <p:stCondLst>
                                            <p:cond delay="800"/>
                                          </p:stCondLst>
                                        </p:cTn>
                                        <p:tgtEl>
                                          <p:spTgt spid="59"/>
                                        </p:tgtEl>
                                        <p:attrNameLst>
                                          <p:attrName>ppt_x</p:attrName>
                                        </p:attrNameLst>
                                      </p:cBhvr>
                                      <p:tavLst>
                                        <p:tav tm="0">
                                          <p:val>
                                            <p:strVal val="#ppt_x-0.05"/>
                                          </p:val>
                                        </p:tav>
                                        <p:tav tm="100000">
                                          <p:val>
                                            <p:strVal val="#ppt_x"/>
                                          </p:val>
                                        </p:tav>
                                      </p:tavLst>
                                    </p:anim>
                                    <p:anim calcmode="lin" valueType="num">
                                      <p:cBhvr>
                                        <p:cTn id="238" dur="200" accel="100000" fill="hold">
                                          <p:stCondLst>
                                            <p:cond delay="800"/>
                                          </p:stCondLst>
                                        </p:cTn>
                                        <p:tgtEl>
                                          <p:spTgt spid="5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25" grpId="0" animBg="1"/>
      <p:bldP spid="26" grpId="0" animBg="1"/>
      <p:bldP spid="35" grpId="0"/>
      <p:bldP spid="36" grpId="0" animBg="1"/>
      <p:bldP spid="45" grpId="0" animBg="1"/>
      <p:bldP spid="46" grpId="0" animBg="1"/>
      <p:bldP spid="47" grpId="0" animBg="1"/>
      <p:bldP spid="48" grpId="0" animBg="1"/>
      <p:bldP spid="58" grpId="0" animBg="1"/>
      <p:bldP spid="59" grpId="0" animBg="1"/>
      <p:bldP spid="60" grpId="0" animBg="1"/>
      <p:bldP spid="62" grpId="0" animBg="1"/>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857192" y="0"/>
            <a:ext cx="8286808" cy="1443044"/>
          </a:xfrm>
          <a:prstGeom prst="rect">
            <a:avLst/>
          </a:prstGeom>
          <a:noFill/>
          <a:ln w="9525">
            <a:noFill/>
            <a:miter lim="800000"/>
            <a:headEnd/>
            <a:tailEnd/>
          </a:ln>
          <a:effectLst/>
        </p:spPr>
      </p:pic>
      <p:grpSp>
        <p:nvGrpSpPr>
          <p:cNvPr id="5" name="مجموعة 4"/>
          <p:cNvGrpSpPr/>
          <p:nvPr/>
        </p:nvGrpSpPr>
        <p:grpSpPr>
          <a:xfrm>
            <a:off x="2428860" y="1571612"/>
            <a:ext cx="6500826" cy="357190"/>
            <a:chOff x="2143108" y="1571612"/>
            <a:chExt cx="7000892" cy="357190"/>
          </a:xfrm>
        </p:grpSpPr>
        <p:pic>
          <p:nvPicPr>
            <p:cNvPr id="10243" name="Picture 3"/>
            <p:cNvPicPr>
              <a:picLocks noChangeAspect="1" noChangeArrowheads="1"/>
            </p:cNvPicPr>
            <p:nvPr/>
          </p:nvPicPr>
          <p:blipFill>
            <a:blip r:embed="rId3"/>
            <a:srcRect/>
            <a:stretch>
              <a:fillRect/>
            </a:stretch>
          </p:blipFill>
          <p:spPr bwMode="auto">
            <a:xfrm>
              <a:off x="4048104" y="1571612"/>
              <a:ext cx="5095896" cy="35719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2143108" y="1571612"/>
              <a:ext cx="1852621" cy="342901"/>
            </a:xfrm>
            <a:prstGeom prst="rect">
              <a:avLst/>
            </a:prstGeom>
            <a:noFill/>
            <a:ln w="9525">
              <a:noFill/>
              <a:miter lim="800000"/>
              <a:headEnd/>
              <a:tailEnd/>
            </a:ln>
            <a:effectLst/>
          </p:spPr>
        </p:pic>
      </p:grpSp>
      <p:grpSp>
        <p:nvGrpSpPr>
          <p:cNvPr id="8" name="مجموعة 7"/>
          <p:cNvGrpSpPr/>
          <p:nvPr/>
        </p:nvGrpSpPr>
        <p:grpSpPr>
          <a:xfrm>
            <a:off x="3786182" y="2071678"/>
            <a:ext cx="5095900" cy="357190"/>
            <a:chOff x="3786182" y="2071678"/>
            <a:chExt cx="5095900" cy="357190"/>
          </a:xfrm>
        </p:grpSpPr>
        <p:pic>
          <p:nvPicPr>
            <p:cNvPr id="10245" name="Picture 5"/>
            <p:cNvPicPr>
              <a:picLocks noChangeAspect="1" noChangeArrowheads="1"/>
            </p:cNvPicPr>
            <p:nvPr/>
          </p:nvPicPr>
          <p:blipFill>
            <a:blip r:embed="rId5"/>
            <a:srcRect/>
            <a:stretch>
              <a:fillRect/>
            </a:stretch>
          </p:blipFill>
          <p:spPr bwMode="auto">
            <a:xfrm>
              <a:off x="4643438" y="2071678"/>
              <a:ext cx="4238644" cy="35719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6"/>
            <a:srcRect/>
            <a:stretch>
              <a:fillRect/>
            </a:stretch>
          </p:blipFill>
          <p:spPr bwMode="auto">
            <a:xfrm>
              <a:off x="3786182" y="2071678"/>
              <a:ext cx="923931" cy="357190"/>
            </a:xfrm>
            <a:prstGeom prst="rect">
              <a:avLst/>
            </a:prstGeom>
            <a:noFill/>
            <a:ln w="9525">
              <a:noFill/>
              <a:miter lim="800000"/>
              <a:headEnd/>
              <a:tailEnd/>
            </a:ln>
            <a:effectLst/>
          </p:spPr>
        </p:pic>
      </p:grpSp>
      <p:pic>
        <p:nvPicPr>
          <p:cNvPr id="10247" name="Picture 7"/>
          <p:cNvPicPr>
            <a:picLocks noChangeAspect="1" noChangeArrowheads="1"/>
          </p:cNvPicPr>
          <p:nvPr/>
        </p:nvPicPr>
        <p:blipFill>
          <a:blip r:embed="rId7"/>
          <a:srcRect/>
          <a:stretch>
            <a:fillRect/>
          </a:stretch>
        </p:blipFill>
        <p:spPr bwMode="auto">
          <a:xfrm>
            <a:off x="0" y="1071546"/>
            <a:ext cx="2428860" cy="1990726"/>
          </a:xfrm>
          <a:prstGeom prst="rect">
            <a:avLst/>
          </a:prstGeom>
          <a:noFill/>
          <a:ln w="9525">
            <a:noFill/>
            <a:miter lim="800000"/>
            <a:headEnd/>
            <a:tailEnd/>
          </a:ln>
          <a:effectLst/>
        </p:spPr>
      </p:pic>
      <p:pic>
        <p:nvPicPr>
          <p:cNvPr id="10248" name="Picture 8"/>
          <p:cNvPicPr>
            <a:picLocks noChangeAspect="1" noChangeArrowheads="1"/>
          </p:cNvPicPr>
          <p:nvPr/>
        </p:nvPicPr>
        <p:blipFill>
          <a:blip r:embed="rId8"/>
          <a:srcRect/>
          <a:stretch>
            <a:fillRect/>
          </a:stretch>
        </p:blipFill>
        <p:spPr bwMode="auto">
          <a:xfrm>
            <a:off x="4786314" y="2571744"/>
            <a:ext cx="3962406" cy="428628"/>
          </a:xfrm>
          <a:prstGeom prst="rect">
            <a:avLst/>
          </a:prstGeom>
          <a:noFill/>
          <a:ln w="9525">
            <a:noFill/>
            <a:miter lim="800000"/>
            <a:headEnd/>
            <a:tailEnd/>
          </a:ln>
          <a:effectLst/>
        </p:spPr>
      </p:pic>
      <p:pic>
        <p:nvPicPr>
          <p:cNvPr id="10249" name="Picture 9"/>
          <p:cNvPicPr>
            <a:picLocks noChangeAspect="1" noChangeArrowheads="1"/>
          </p:cNvPicPr>
          <p:nvPr/>
        </p:nvPicPr>
        <p:blipFill>
          <a:blip r:embed="rId9"/>
          <a:srcRect/>
          <a:stretch>
            <a:fillRect/>
          </a:stretch>
        </p:blipFill>
        <p:spPr bwMode="auto">
          <a:xfrm>
            <a:off x="3214678" y="3000372"/>
            <a:ext cx="5700737" cy="866778"/>
          </a:xfrm>
          <a:prstGeom prst="rect">
            <a:avLst/>
          </a:prstGeom>
          <a:noFill/>
          <a:ln w="9525">
            <a:noFill/>
            <a:miter lim="800000"/>
            <a:headEnd/>
            <a:tailEnd/>
          </a:ln>
          <a:effectLst/>
        </p:spPr>
      </p:pic>
      <p:pic>
        <p:nvPicPr>
          <p:cNvPr id="10250" name="Picture 10"/>
          <p:cNvPicPr>
            <a:picLocks noChangeAspect="1" noChangeArrowheads="1"/>
          </p:cNvPicPr>
          <p:nvPr/>
        </p:nvPicPr>
        <p:blipFill>
          <a:blip r:embed="rId10"/>
          <a:srcRect/>
          <a:stretch>
            <a:fillRect/>
          </a:stretch>
        </p:blipFill>
        <p:spPr bwMode="auto">
          <a:xfrm>
            <a:off x="0" y="3214686"/>
            <a:ext cx="2495550" cy="1685925"/>
          </a:xfrm>
          <a:prstGeom prst="rect">
            <a:avLst/>
          </a:prstGeom>
          <a:noFill/>
          <a:ln w="9525">
            <a:noFill/>
            <a:miter lim="800000"/>
            <a:headEnd/>
            <a:tailEnd/>
          </a:ln>
          <a:effectLst/>
        </p:spPr>
      </p:pic>
      <p:pic>
        <p:nvPicPr>
          <p:cNvPr id="10251" name="Picture 11"/>
          <p:cNvPicPr>
            <a:picLocks noChangeAspect="1" noChangeArrowheads="1"/>
          </p:cNvPicPr>
          <p:nvPr/>
        </p:nvPicPr>
        <p:blipFill>
          <a:blip r:embed="rId11"/>
          <a:srcRect/>
          <a:stretch>
            <a:fillRect/>
          </a:stretch>
        </p:blipFill>
        <p:spPr bwMode="auto">
          <a:xfrm>
            <a:off x="4929190" y="4286256"/>
            <a:ext cx="3914784" cy="357190"/>
          </a:xfrm>
          <a:prstGeom prst="rect">
            <a:avLst/>
          </a:prstGeom>
          <a:noFill/>
          <a:ln w="9525">
            <a:noFill/>
            <a:miter lim="800000"/>
            <a:headEnd/>
            <a:tailEnd/>
          </a:ln>
          <a:effectLst/>
        </p:spPr>
      </p:pic>
      <p:pic>
        <p:nvPicPr>
          <p:cNvPr id="10252" name="Picture 12"/>
          <p:cNvPicPr>
            <a:picLocks noChangeAspect="1" noChangeArrowheads="1"/>
          </p:cNvPicPr>
          <p:nvPr/>
        </p:nvPicPr>
        <p:blipFill>
          <a:blip r:embed="rId12"/>
          <a:srcRect/>
          <a:stretch>
            <a:fillRect/>
          </a:stretch>
        </p:blipFill>
        <p:spPr bwMode="auto">
          <a:xfrm>
            <a:off x="4071934" y="4857760"/>
            <a:ext cx="4805366" cy="676278"/>
          </a:xfrm>
          <a:prstGeom prst="rect">
            <a:avLst/>
          </a:prstGeom>
          <a:noFill/>
          <a:ln w="9525">
            <a:noFill/>
            <a:miter lim="800000"/>
            <a:headEnd/>
            <a:tailEnd/>
          </a:ln>
          <a:effectLst/>
        </p:spPr>
      </p:pic>
      <p:pic>
        <p:nvPicPr>
          <p:cNvPr id="10253" name="Picture 13"/>
          <p:cNvPicPr>
            <a:picLocks noChangeAspect="1" noChangeArrowheads="1"/>
          </p:cNvPicPr>
          <p:nvPr/>
        </p:nvPicPr>
        <p:blipFill>
          <a:blip r:embed="rId13"/>
          <a:srcRect/>
          <a:stretch>
            <a:fillRect/>
          </a:stretch>
        </p:blipFill>
        <p:spPr bwMode="auto">
          <a:xfrm>
            <a:off x="285720" y="5000636"/>
            <a:ext cx="2495550" cy="1647825"/>
          </a:xfrm>
          <a:prstGeom prst="rect">
            <a:avLst/>
          </a:prstGeom>
          <a:noFill/>
          <a:ln w="9525">
            <a:noFill/>
            <a:miter lim="800000"/>
            <a:headEnd/>
            <a:tailEnd/>
          </a:ln>
          <a:effectLst/>
        </p:spPr>
      </p:pic>
      <p:sp>
        <p:nvSpPr>
          <p:cNvPr id="21" name="مستطيل 20"/>
          <p:cNvSpPr/>
          <p:nvPr/>
        </p:nvSpPr>
        <p:spPr>
          <a:xfrm>
            <a:off x="785786" y="1285860"/>
            <a:ext cx="785818" cy="1143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p:cNvSpPr/>
          <p:nvPr/>
        </p:nvSpPr>
        <p:spPr>
          <a:xfrm>
            <a:off x="357158" y="3286124"/>
            <a:ext cx="1214446" cy="1143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ستطيل 22"/>
          <p:cNvSpPr/>
          <p:nvPr/>
        </p:nvSpPr>
        <p:spPr>
          <a:xfrm>
            <a:off x="1643042" y="3286124"/>
            <a:ext cx="785818" cy="1143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ستطيل 23"/>
          <p:cNvSpPr/>
          <p:nvPr/>
        </p:nvSpPr>
        <p:spPr>
          <a:xfrm>
            <a:off x="357158" y="5572140"/>
            <a:ext cx="1785950"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0" name="Picture 2" descr="http://img.alibaba.com/photo/268075736/teaching_supplies_protractor.jpg"/>
          <p:cNvPicPr>
            <a:picLocks noChangeAspect="1" noChangeArrowheads="1"/>
          </p:cNvPicPr>
          <p:nvPr/>
        </p:nvPicPr>
        <p:blipFill>
          <a:blip r:embed="rId14" cstate="print"/>
          <a:srcRect l="1890" t="21926" r="2666" b="28935"/>
          <a:stretch>
            <a:fillRect/>
          </a:stretch>
        </p:blipFill>
        <p:spPr bwMode="auto">
          <a:xfrm rot="5400000">
            <a:off x="57512" y="1862281"/>
            <a:ext cx="2376264" cy="1223423"/>
          </a:xfrm>
          <a:prstGeom prst="rect">
            <a:avLst/>
          </a:prstGeom>
          <a:noFill/>
        </p:spPr>
      </p:pic>
      <p:pic>
        <p:nvPicPr>
          <p:cNvPr id="25" name="Picture 2" descr="http://main.makeuseoflimited.netdna-cdn.com/dir/wp-content/uploads/2009/04/image183.png?3af21f"/>
          <p:cNvPicPr>
            <a:picLocks noChangeAspect="1" noChangeArrowheads="1"/>
          </p:cNvPicPr>
          <p:nvPr/>
        </p:nvPicPr>
        <p:blipFill>
          <a:blip r:embed="rId15" cstate="print"/>
          <a:srcRect l="1345" t="16633" r="51337" b="45059"/>
          <a:stretch>
            <a:fillRect/>
          </a:stretch>
        </p:blipFill>
        <p:spPr bwMode="auto">
          <a:xfrm rot="17754174">
            <a:off x="-163237" y="1382828"/>
            <a:ext cx="3328505" cy="6091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10247"/>
                                        </p:tgtEl>
                                        <p:attrNameLst>
                                          <p:attrName>style.visibility</p:attrName>
                                        </p:attrNameLst>
                                      </p:cBhvr>
                                      <p:to>
                                        <p:strVal val="visible"/>
                                      </p:to>
                                    </p:set>
                                    <p:animEffect transition="in" filter="box(in)">
                                      <p:cBhvr>
                                        <p:cTn id="18" dur="500"/>
                                        <p:tgtEl>
                                          <p:spTgt spid="1024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lide(fromBottom)">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ppt_x</p:attrName>
                                        </p:attrNameLst>
                                      </p:cBhvr>
                                      <p:tavLst>
                                        <p:tav tm="0">
                                          <p:val>
                                            <p:strVal val="#ppt_x-.2"/>
                                          </p:val>
                                        </p:tav>
                                        <p:tav tm="100000">
                                          <p:val>
                                            <p:strVal val="#ppt_x"/>
                                          </p:val>
                                        </p:tav>
                                      </p:tavLst>
                                    </p:anim>
                                    <p:anim calcmode="lin" valueType="num">
                                      <p:cBhvr>
                                        <p:cTn id="33"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0" nodeType="clickEffect">
                                  <p:stCondLst>
                                    <p:cond delay="0"/>
                                  </p:stCondLst>
                                  <p:childTnLst>
                                    <p:animEffect transition="out" filter="box(in)">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25"/>
                                        </p:tgtEl>
                                        <p:attrNameLst>
                                          <p:attrName>ppt_x</p:attrName>
                                        </p:attrNameLst>
                                      </p:cBhvr>
                                      <p:tavLst>
                                        <p:tav tm="0">
                                          <p:val>
                                            <p:strVal val="ppt_x"/>
                                          </p:val>
                                        </p:tav>
                                        <p:tav tm="100000">
                                          <p:val>
                                            <p:strVal val="ppt_x"/>
                                          </p:val>
                                        </p:tav>
                                      </p:tavLst>
                                    </p:anim>
                                    <p:anim calcmode="lin" valueType="num">
                                      <p:cBhvr additive="base">
                                        <p:cTn id="44" dur="500"/>
                                        <p:tgtEl>
                                          <p:spTgt spid="25"/>
                                        </p:tgtEl>
                                        <p:attrNameLst>
                                          <p:attrName>ppt_y</p:attrName>
                                        </p:attrNameLst>
                                      </p:cBhvr>
                                      <p:tavLst>
                                        <p:tav tm="0">
                                          <p:val>
                                            <p:strVal val="ppt_y"/>
                                          </p:val>
                                        </p:tav>
                                        <p:tav tm="100000">
                                          <p:val>
                                            <p:strVal val="1+ppt_h/2"/>
                                          </p:val>
                                        </p:tav>
                                      </p:tavLst>
                                    </p:anim>
                                    <p:set>
                                      <p:cBhvr>
                                        <p:cTn id="45" dur="1" fill="hold">
                                          <p:stCondLst>
                                            <p:cond delay="499"/>
                                          </p:stCondLst>
                                        </p:cTn>
                                        <p:tgtEl>
                                          <p:spTgt spid="2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10249"/>
                                        </p:tgtEl>
                                        <p:attrNameLst>
                                          <p:attrName>style.visibility</p:attrName>
                                        </p:attrNameLst>
                                      </p:cBhvr>
                                      <p:to>
                                        <p:strVal val="visible"/>
                                      </p:to>
                                    </p:set>
                                    <p:anim calcmode="lin" valueType="num">
                                      <p:cBhvr>
                                        <p:cTn id="50" dur="1000" fill="hold"/>
                                        <p:tgtEl>
                                          <p:spTgt spid="10249"/>
                                        </p:tgtEl>
                                        <p:attrNameLst>
                                          <p:attrName>ppt_x</p:attrName>
                                        </p:attrNameLst>
                                      </p:cBhvr>
                                      <p:tavLst>
                                        <p:tav tm="0">
                                          <p:val>
                                            <p:strVal val="#ppt_x-.2"/>
                                          </p:val>
                                        </p:tav>
                                        <p:tav tm="100000">
                                          <p:val>
                                            <p:strVal val="#ppt_x"/>
                                          </p:val>
                                        </p:tav>
                                      </p:tavLst>
                                    </p:anim>
                                    <p:anim calcmode="lin" valueType="num">
                                      <p:cBhvr>
                                        <p:cTn id="51" dur="1000" fill="hold"/>
                                        <p:tgtEl>
                                          <p:spTgt spid="10249"/>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0249"/>
                                        </p:tgtEl>
                                      </p:cBhvr>
                                    </p:animEffect>
                                  </p:childTnLst>
                                </p:cTn>
                              </p:par>
                            </p:childTnLst>
                          </p:cTn>
                        </p:par>
                        <p:par>
                          <p:cTn id="53" fill="hold">
                            <p:stCondLst>
                              <p:cond delay="1000"/>
                            </p:stCondLst>
                            <p:childTnLst>
                              <p:par>
                                <p:cTn id="54" presetID="29" presetClass="entr" presetSubtype="0" fill="hold" nodeType="afterEffect">
                                  <p:stCondLst>
                                    <p:cond delay="0"/>
                                  </p:stCondLst>
                                  <p:childTnLst>
                                    <p:set>
                                      <p:cBhvr>
                                        <p:cTn id="55" dur="1" fill="hold">
                                          <p:stCondLst>
                                            <p:cond delay="0"/>
                                          </p:stCondLst>
                                        </p:cTn>
                                        <p:tgtEl>
                                          <p:spTgt spid="10250"/>
                                        </p:tgtEl>
                                        <p:attrNameLst>
                                          <p:attrName>style.visibility</p:attrName>
                                        </p:attrNameLst>
                                      </p:cBhvr>
                                      <p:to>
                                        <p:strVal val="visible"/>
                                      </p:to>
                                    </p:set>
                                    <p:anim calcmode="lin" valueType="num">
                                      <p:cBhvr>
                                        <p:cTn id="56" dur="1000" fill="hold"/>
                                        <p:tgtEl>
                                          <p:spTgt spid="10250"/>
                                        </p:tgtEl>
                                        <p:attrNameLst>
                                          <p:attrName>ppt_x</p:attrName>
                                        </p:attrNameLst>
                                      </p:cBhvr>
                                      <p:tavLst>
                                        <p:tav tm="0">
                                          <p:val>
                                            <p:strVal val="#ppt_x-.2"/>
                                          </p:val>
                                        </p:tav>
                                        <p:tav tm="100000">
                                          <p:val>
                                            <p:strVal val="#ppt_x"/>
                                          </p:val>
                                        </p:tav>
                                      </p:tavLst>
                                    </p:anim>
                                    <p:anim calcmode="lin" valueType="num">
                                      <p:cBhvr>
                                        <p:cTn id="57" dur="1000" fill="hold"/>
                                        <p:tgtEl>
                                          <p:spTgt spid="10250"/>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0250"/>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0" nodeType="clickEffect">
                                  <p:stCondLst>
                                    <p:cond delay="0"/>
                                  </p:stCondLst>
                                  <p:childTnLst>
                                    <p:animEffect transition="out" filter="box(in)">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 presetClass="exit" presetSubtype="16" fill="hold" grpId="0" nodeType="clickEffect">
                                  <p:stCondLst>
                                    <p:cond delay="0"/>
                                  </p:stCondLst>
                                  <p:childTnLst>
                                    <p:animEffect transition="out" filter="box(in)">
                                      <p:cBhvr>
                                        <p:cTn id="67" dur="500"/>
                                        <p:tgtEl>
                                          <p:spTgt spid="23"/>
                                        </p:tgtEl>
                                      </p:cBhvr>
                                    </p:animEffect>
                                    <p:set>
                                      <p:cBhvr>
                                        <p:cTn id="68" dur="1" fill="hold">
                                          <p:stCondLst>
                                            <p:cond delay="499"/>
                                          </p:stCondLst>
                                        </p:cTn>
                                        <p:tgtEl>
                                          <p:spTgt spid="2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nodeType="clickEffect">
                                  <p:stCondLst>
                                    <p:cond delay="0"/>
                                  </p:stCondLst>
                                  <p:childTnLst>
                                    <p:set>
                                      <p:cBhvr>
                                        <p:cTn id="72" dur="1" fill="hold">
                                          <p:stCondLst>
                                            <p:cond delay="0"/>
                                          </p:stCondLst>
                                        </p:cTn>
                                        <p:tgtEl>
                                          <p:spTgt spid="10252"/>
                                        </p:tgtEl>
                                        <p:attrNameLst>
                                          <p:attrName>style.visibility</p:attrName>
                                        </p:attrNameLst>
                                      </p:cBhvr>
                                      <p:to>
                                        <p:strVal val="visible"/>
                                      </p:to>
                                    </p:set>
                                    <p:anim calcmode="lin" valueType="num">
                                      <p:cBhvr>
                                        <p:cTn id="73" dur="1000" fill="hold"/>
                                        <p:tgtEl>
                                          <p:spTgt spid="10252"/>
                                        </p:tgtEl>
                                        <p:attrNameLst>
                                          <p:attrName>ppt_x</p:attrName>
                                        </p:attrNameLst>
                                      </p:cBhvr>
                                      <p:tavLst>
                                        <p:tav tm="0">
                                          <p:val>
                                            <p:strVal val="#ppt_x-.2"/>
                                          </p:val>
                                        </p:tav>
                                        <p:tav tm="100000">
                                          <p:val>
                                            <p:strVal val="#ppt_x"/>
                                          </p:val>
                                        </p:tav>
                                      </p:tavLst>
                                    </p:anim>
                                    <p:anim calcmode="lin" valueType="num">
                                      <p:cBhvr>
                                        <p:cTn id="74" dur="1000" fill="hold"/>
                                        <p:tgtEl>
                                          <p:spTgt spid="10252"/>
                                        </p:tgtEl>
                                        <p:attrNameLst>
                                          <p:attrName>ppt_y</p:attrName>
                                        </p:attrNameLst>
                                      </p:cBhvr>
                                      <p:tavLst>
                                        <p:tav tm="0">
                                          <p:val>
                                            <p:strVal val="#ppt_y"/>
                                          </p:val>
                                        </p:tav>
                                        <p:tav tm="100000">
                                          <p:val>
                                            <p:strVal val="#ppt_y"/>
                                          </p:val>
                                        </p:tav>
                                      </p:tavLst>
                                    </p:anim>
                                    <p:animEffect transition="in" filter="wipe(right)" prLst="gradientSize: 0.1">
                                      <p:cBhvr>
                                        <p:cTn id="75" dur="1000"/>
                                        <p:tgtEl>
                                          <p:spTgt spid="10252"/>
                                        </p:tgtEl>
                                      </p:cBhvr>
                                    </p:animEffect>
                                  </p:childTnLst>
                                </p:cTn>
                              </p:par>
                            </p:childTnLst>
                          </p:cTn>
                        </p:par>
                        <p:par>
                          <p:cTn id="76" fill="hold">
                            <p:stCondLst>
                              <p:cond delay="1000"/>
                            </p:stCondLst>
                            <p:childTnLst>
                              <p:par>
                                <p:cTn id="77" presetID="29" presetClass="entr" presetSubtype="0" fill="hold" nodeType="afterEffect">
                                  <p:stCondLst>
                                    <p:cond delay="0"/>
                                  </p:stCondLst>
                                  <p:childTnLst>
                                    <p:set>
                                      <p:cBhvr>
                                        <p:cTn id="78" dur="1" fill="hold">
                                          <p:stCondLst>
                                            <p:cond delay="0"/>
                                          </p:stCondLst>
                                        </p:cTn>
                                        <p:tgtEl>
                                          <p:spTgt spid="10253"/>
                                        </p:tgtEl>
                                        <p:attrNameLst>
                                          <p:attrName>style.visibility</p:attrName>
                                        </p:attrNameLst>
                                      </p:cBhvr>
                                      <p:to>
                                        <p:strVal val="visible"/>
                                      </p:to>
                                    </p:set>
                                    <p:anim calcmode="lin" valueType="num">
                                      <p:cBhvr>
                                        <p:cTn id="79" dur="1000" fill="hold"/>
                                        <p:tgtEl>
                                          <p:spTgt spid="10253"/>
                                        </p:tgtEl>
                                        <p:attrNameLst>
                                          <p:attrName>ppt_x</p:attrName>
                                        </p:attrNameLst>
                                      </p:cBhvr>
                                      <p:tavLst>
                                        <p:tav tm="0">
                                          <p:val>
                                            <p:strVal val="#ppt_x-.2"/>
                                          </p:val>
                                        </p:tav>
                                        <p:tav tm="100000">
                                          <p:val>
                                            <p:strVal val="#ppt_x"/>
                                          </p:val>
                                        </p:tav>
                                      </p:tavLst>
                                    </p:anim>
                                    <p:anim calcmode="lin" valueType="num">
                                      <p:cBhvr>
                                        <p:cTn id="80" dur="1000" fill="hold"/>
                                        <p:tgtEl>
                                          <p:spTgt spid="10253"/>
                                        </p:tgtEl>
                                        <p:attrNameLst>
                                          <p:attrName>ppt_y</p:attrName>
                                        </p:attrNameLst>
                                      </p:cBhvr>
                                      <p:tavLst>
                                        <p:tav tm="0">
                                          <p:val>
                                            <p:strVal val="#ppt_y"/>
                                          </p:val>
                                        </p:tav>
                                        <p:tav tm="100000">
                                          <p:val>
                                            <p:strVal val="#ppt_y"/>
                                          </p:val>
                                        </p:tav>
                                      </p:tavLst>
                                    </p:anim>
                                    <p:animEffect transition="in" filter="wipe(right)" prLst="gradientSize: 0.1">
                                      <p:cBhvr>
                                        <p:cTn id="81" dur="1000"/>
                                        <p:tgtEl>
                                          <p:spTgt spid="10253"/>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xit" presetSubtype="16" fill="hold" grpId="0" nodeType="clickEffect">
                                  <p:stCondLst>
                                    <p:cond delay="0"/>
                                  </p:stCondLst>
                                  <p:childTnLst>
                                    <p:animEffect transition="out" filter="box(in)">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857224" y="1714488"/>
            <a:ext cx="7658100" cy="2462223"/>
          </a:xfrm>
          <a:prstGeom prst="rect">
            <a:avLst/>
          </a:prstGeom>
          <a:noFill/>
          <a:ln w="9525">
            <a:noFill/>
            <a:miter lim="800000"/>
            <a:headEnd/>
            <a:tailEnd/>
          </a:ln>
          <a:effectLst/>
        </p:spPr>
      </p:pic>
      <p:sp>
        <p:nvSpPr>
          <p:cNvPr id="3" name="مستطيل 2"/>
          <p:cNvSpPr/>
          <p:nvPr/>
        </p:nvSpPr>
        <p:spPr>
          <a:xfrm>
            <a:off x="928662" y="357166"/>
            <a:ext cx="1428760"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2357422" y="285728"/>
            <a:ext cx="3286148" cy="6429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ar-SA" sz="2400" b="1" dirty="0" smtClean="0"/>
          </a:p>
          <a:p>
            <a:pPr algn="ctr"/>
            <a:r>
              <a:rPr lang="ar-SA" sz="2400" b="1" dirty="0" err="1" smtClean="0"/>
              <a:t>استراتيجية</a:t>
            </a:r>
            <a:r>
              <a:rPr lang="ar-SA" sz="2400" b="1" dirty="0" smtClean="0"/>
              <a:t>  </a:t>
            </a:r>
            <a:r>
              <a:rPr lang="ar-SA" sz="2400" b="1" dirty="0" err="1" smtClean="0"/>
              <a:t>الجيكسو</a:t>
            </a:r>
            <a:r>
              <a:rPr lang="ar-SA" sz="2400" b="1" dirty="0" smtClean="0"/>
              <a:t> </a:t>
            </a:r>
            <a:endParaRPr lang="en-US" sz="2400" dirty="0" smtClean="0"/>
          </a:p>
          <a:p>
            <a:pPr algn="ctr"/>
            <a:endParaRPr lang="en-US" sz="2400" dirty="0"/>
          </a:p>
        </p:txBody>
      </p:sp>
      <p:pic>
        <p:nvPicPr>
          <p:cNvPr id="5" name="صورة 1" descr="http://www.ghassan-ktait.com/data/15/imagesCABVVHOM.jpg"/>
          <p:cNvPicPr>
            <a:picLocks noChangeAspect="1" noChangeArrowheads="1"/>
          </p:cNvPicPr>
          <p:nvPr/>
        </p:nvPicPr>
        <p:blipFill>
          <a:blip r:embed="rId4" cstate="print"/>
          <a:srcRect/>
          <a:stretch>
            <a:fillRect/>
          </a:stretch>
        </p:blipFill>
        <p:spPr bwMode="auto">
          <a:xfrm>
            <a:off x="214282" y="571490"/>
            <a:ext cx="1905000" cy="1428750"/>
          </a:xfrm>
          <a:prstGeom prst="rect">
            <a:avLst/>
          </a:prstGeom>
          <a:noFill/>
        </p:spPr>
      </p:pic>
      <p:sp>
        <p:nvSpPr>
          <p:cNvPr id="6" name="شكل بيضاوي 5"/>
          <p:cNvSpPr/>
          <p:nvPr/>
        </p:nvSpPr>
        <p:spPr>
          <a:xfrm>
            <a:off x="7715112" y="214290"/>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p:cNvSpPr/>
          <p:nvPr/>
        </p:nvSpPr>
        <p:spPr>
          <a:xfrm>
            <a:off x="7715272" y="214290"/>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b="1" dirty="0" smtClean="0"/>
          </a:p>
          <a:p>
            <a:pPr algn="ctr"/>
            <a:r>
              <a:rPr lang="ar-SA" b="1" dirty="0" smtClean="0"/>
              <a:t>10د</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repeatCount="indefinite" fill="hold" grpId="0" nodeType="clickEffect">
                                  <p:stCondLst>
                                    <p:cond delay="0"/>
                                  </p:stCondLst>
                                  <p:endCondLst>
                                    <p:cond evt="onNext" delay="0">
                                      <p:tgtEl>
                                        <p:sldTgt/>
                                      </p:tgtEl>
                                    </p:cond>
                                  </p:endCondLst>
                                  <p:childTnLst>
                                    <p:animEffect transition="out" filter="wedge">
                                      <p:cBhvr>
                                        <p:cTn id="6" dur="600000"/>
                                        <p:tgtEl>
                                          <p:spTgt spid="7"/>
                                        </p:tgtEl>
                                      </p:cBhvr>
                                    </p:animEffect>
                                    <p:set>
                                      <p:cBhvr>
                                        <p:cTn id="7" dur="1" fill="hold">
                                          <p:stCondLst>
                                            <p:cond delay="599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600000"/>
                            </p:stCondLst>
                            <p:childTnLst>
                              <p:par>
                                <p:cTn id="9" presetID="1" presetClass="emph" presetSubtype="2" fill="hold" nodeType="afterEffect">
                                  <p:stCondLst>
                                    <p:cond delay="60000"/>
                                  </p:stCondLst>
                                  <p:childTnLst>
                                    <p:animClr clrSpc="rgb">
                                      <p:cBhvr>
                                        <p:cTn id="10" dur="2000" fill="hold"/>
                                        <p:tgtEl>
                                          <p:spTgt spid="6"/>
                                        </p:tgtEl>
                                        <p:attrNameLst>
                                          <p:attrName>fillcolor</p:attrName>
                                        </p:attrNameLst>
                                      </p:cBhvr>
                                      <p:to>
                                        <a:schemeClr val="accent2"/>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63888" y="116632"/>
            <a:ext cx="4824536" cy="369332"/>
          </a:xfrm>
          <a:prstGeom prst="rect">
            <a:avLst/>
          </a:prstGeom>
          <a:noFill/>
        </p:spPr>
        <p:txBody>
          <a:bodyPr wrap="square" rtlCol="0">
            <a:spAutoFit/>
          </a:bodyPr>
          <a:lstStyle/>
          <a:p>
            <a:r>
              <a:rPr lang="ar-SA" b="1" dirty="0" smtClean="0">
                <a:solidFill>
                  <a:srgbClr val="FF0000"/>
                </a:solidFill>
              </a:rPr>
              <a:t>تمثيل المتجه </a:t>
            </a:r>
            <a:r>
              <a:rPr lang="ar-SA" b="1" dirty="0" err="1" smtClean="0">
                <a:solidFill>
                  <a:srgbClr val="FF0000"/>
                </a:solidFill>
              </a:rPr>
              <a:t>هندسياً :</a:t>
            </a:r>
            <a:endParaRPr lang="en-US" b="1" dirty="0">
              <a:solidFill>
                <a:srgbClr val="FF0000"/>
              </a:solidFill>
            </a:endParaRPr>
          </a:p>
        </p:txBody>
      </p:sp>
      <p:pic>
        <p:nvPicPr>
          <p:cNvPr id="3" name="Snagit_PPT7831" descr="PPT7831.png"/>
          <p:cNvPicPr>
            <a:picLocks noChangeAspect="1"/>
          </p:cNvPicPr>
          <p:nvPr/>
        </p:nvPicPr>
        <p:blipFill>
          <a:blip r:embed="rId2" cstate="print"/>
          <a:stretch>
            <a:fillRect/>
          </a:stretch>
        </p:blipFill>
        <p:spPr>
          <a:xfrm>
            <a:off x="1120030" y="476672"/>
            <a:ext cx="7269206" cy="1728192"/>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4283968" y="2348880"/>
            <a:ext cx="4752528" cy="3477875"/>
          </a:xfrm>
          <a:prstGeom prst="rect">
            <a:avLst/>
          </a:prstGeom>
          <a:noFill/>
        </p:spPr>
        <p:txBody>
          <a:bodyPr wrap="square" rtlCol="0">
            <a:spAutoFit/>
          </a:bodyPr>
          <a:lstStyle/>
          <a:p>
            <a:r>
              <a:rPr lang="en-US" sz="2000" b="1" dirty="0" smtClean="0"/>
              <a:t>2A) </a:t>
            </a:r>
          </a:p>
          <a:p>
            <a:r>
              <a:rPr lang="en-US" sz="2000" b="1" dirty="0" smtClean="0"/>
              <a:t> t = 20 ft/S </a:t>
            </a:r>
            <a:r>
              <a:rPr lang="en-AU" sz="2000" b="1" dirty="0" smtClean="0"/>
              <a:t> </a:t>
            </a:r>
            <a:r>
              <a:rPr lang="ar-SA" sz="2000" b="1" dirty="0" smtClean="0"/>
              <a:t> , باتجاه </a:t>
            </a:r>
            <a:r>
              <a:rPr lang="en-US" sz="2000" b="1" dirty="0" smtClean="0"/>
              <a:t>065</a:t>
            </a:r>
            <a:r>
              <a:rPr lang="en-US" sz="2000" b="1" baseline="54000" dirty="0" smtClean="0"/>
              <a:t>O </a:t>
            </a:r>
          </a:p>
          <a:p>
            <a:r>
              <a:rPr lang="ar-SA" sz="2000" b="1" dirty="0" err="1" smtClean="0"/>
              <a:t>أولاً </a:t>
            </a:r>
            <a:r>
              <a:rPr lang="ar-SA" sz="2000" b="1" dirty="0" smtClean="0"/>
              <a:t>: نختار مقياس الرسم  وليكن  </a:t>
            </a:r>
            <a:r>
              <a:rPr lang="en-US" sz="2000" b="1" dirty="0" smtClean="0"/>
              <a:t> 1cm= 10 ft/s</a:t>
            </a:r>
          </a:p>
          <a:p>
            <a:r>
              <a:rPr lang="ar-SA" sz="2000" b="1" dirty="0" err="1" smtClean="0"/>
              <a:t>ثانياً </a:t>
            </a:r>
            <a:r>
              <a:rPr lang="ar-SA" sz="2000" b="1" dirty="0" smtClean="0"/>
              <a:t>: نحسب طول المتجه على </a:t>
            </a:r>
            <a:r>
              <a:rPr lang="ar-SA" sz="2000" b="1" dirty="0" err="1" smtClean="0"/>
              <a:t>الرسم=</a:t>
            </a:r>
            <a:endParaRPr lang="ar-SA" sz="2000" b="1" dirty="0" smtClean="0"/>
          </a:p>
          <a:p>
            <a:r>
              <a:rPr lang="ar-SA" sz="2000" b="1" dirty="0" smtClean="0"/>
              <a:t> القياس </a:t>
            </a:r>
            <a:r>
              <a:rPr lang="ar-SA" sz="2000" b="1" dirty="0" err="1" smtClean="0"/>
              <a:t>المعطى </a:t>
            </a:r>
            <a:r>
              <a:rPr lang="ar-SA" sz="2000" b="1" dirty="0" smtClean="0"/>
              <a:t>÷ مقياس </a:t>
            </a:r>
            <a:r>
              <a:rPr lang="ar-SA" sz="2000" b="1" dirty="0" err="1" smtClean="0"/>
              <a:t>الرسم </a:t>
            </a:r>
            <a:r>
              <a:rPr lang="ar-SA" sz="2000" b="1" dirty="0" smtClean="0"/>
              <a:t>= </a:t>
            </a:r>
            <a:r>
              <a:rPr lang="ar-SA" sz="2000" b="1" dirty="0" err="1" smtClean="0"/>
              <a:t>20 </a:t>
            </a:r>
            <a:r>
              <a:rPr lang="ar-SA" sz="2000" b="1" dirty="0" smtClean="0"/>
              <a:t>÷ </a:t>
            </a:r>
            <a:r>
              <a:rPr lang="ar-SA" sz="2000" b="1" dirty="0" err="1" smtClean="0"/>
              <a:t>10 </a:t>
            </a:r>
            <a:r>
              <a:rPr lang="ar-SA" sz="2000" b="1" dirty="0" smtClean="0"/>
              <a:t>= 2</a:t>
            </a:r>
          </a:p>
          <a:p>
            <a:r>
              <a:rPr lang="ar-SA" sz="2000" b="1" dirty="0" err="1" smtClean="0"/>
              <a:t>ثالثاً </a:t>
            </a:r>
            <a:r>
              <a:rPr lang="ar-SA" sz="2000" b="1" dirty="0" smtClean="0"/>
              <a:t>: نحدد اتجاه المتجه </a:t>
            </a:r>
          </a:p>
          <a:p>
            <a:r>
              <a:rPr lang="ar-SA" sz="2000" b="1" dirty="0" smtClean="0"/>
              <a:t>   حيث أن الاتجاه معطى بثلاثة أرقام فهو اتجاه حقيقي أي نقيس زاوية مقدارها 65 بدءاً من الشمال باتجاه عقارب الساعة باستخدام المنقلة  </a:t>
            </a:r>
          </a:p>
          <a:p>
            <a:r>
              <a:rPr lang="ar-SA" sz="2000" b="1" dirty="0" err="1" smtClean="0"/>
              <a:t>رابعاً </a:t>
            </a:r>
            <a:r>
              <a:rPr lang="ar-SA" sz="2000" b="1" dirty="0" smtClean="0"/>
              <a:t>: نرسم المتجه في الوضع القياسي باستخدام المنقلة والمسطرة مع كتابة مقياس الرسم على الرسم </a:t>
            </a:r>
            <a:endParaRPr lang="en-US" sz="2000" b="1" dirty="0"/>
          </a:p>
        </p:txBody>
      </p:sp>
      <p:sp>
        <p:nvSpPr>
          <p:cNvPr id="6" name="Line 9"/>
          <p:cNvSpPr>
            <a:spLocks noChangeShapeType="1"/>
          </p:cNvSpPr>
          <p:nvPr/>
        </p:nvSpPr>
        <p:spPr bwMode="auto">
          <a:xfrm>
            <a:off x="251520" y="5157192"/>
            <a:ext cx="2664296" cy="0"/>
          </a:xfrm>
          <a:prstGeom prst="line">
            <a:avLst/>
          </a:prstGeom>
          <a:noFill/>
          <a:ln w="38100">
            <a:solidFill>
              <a:schemeClr val="tx1"/>
            </a:solidFill>
            <a:prstDash val="solid"/>
            <a:round/>
            <a:headEnd type="arrow" w="med" len="med"/>
            <a:tailEnd type="arrow" w="med" len="med"/>
          </a:ln>
        </p:spPr>
        <p:txBody>
          <a:bodyPr/>
          <a:lstStyle/>
          <a:p>
            <a:endParaRPr lang="en-US"/>
          </a:p>
        </p:txBody>
      </p:sp>
      <p:sp>
        <p:nvSpPr>
          <p:cNvPr id="7" name="Freeform 10"/>
          <p:cNvSpPr>
            <a:spLocks/>
          </p:cNvSpPr>
          <p:nvPr/>
        </p:nvSpPr>
        <p:spPr bwMode="auto">
          <a:xfrm rot="18039238">
            <a:off x="1113334" y="4411242"/>
            <a:ext cx="419100" cy="558552"/>
          </a:xfrm>
          <a:custGeom>
            <a:avLst/>
            <a:gdLst>
              <a:gd name="T0" fmla="*/ 144 w 264"/>
              <a:gd name="T1" fmla="*/ 624 h 624"/>
              <a:gd name="T2" fmla="*/ 240 w 264"/>
              <a:gd name="T3" fmla="*/ 336 h 624"/>
              <a:gd name="T4" fmla="*/ 0 w 264"/>
              <a:gd name="T5" fmla="*/ 0 h 624"/>
              <a:gd name="T6" fmla="*/ 0 60000 65536"/>
              <a:gd name="T7" fmla="*/ 0 60000 65536"/>
              <a:gd name="T8" fmla="*/ 0 60000 65536"/>
              <a:gd name="T9" fmla="*/ 0 w 264"/>
              <a:gd name="T10" fmla="*/ 0 h 624"/>
              <a:gd name="T11" fmla="*/ 264 w 264"/>
              <a:gd name="T12" fmla="*/ 624 h 624"/>
            </a:gdLst>
            <a:ahLst/>
            <a:cxnLst>
              <a:cxn ang="T6">
                <a:pos x="T0" y="T1"/>
              </a:cxn>
              <a:cxn ang="T7">
                <a:pos x="T2" y="T3"/>
              </a:cxn>
              <a:cxn ang="T8">
                <a:pos x="T4" y="T5"/>
              </a:cxn>
            </a:cxnLst>
            <a:rect l="T9" t="T10" r="T11" b="T12"/>
            <a:pathLst>
              <a:path w="264" h="624">
                <a:moveTo>
                  <a:pt x="144" y="624"/>
                </a:moveTo>
                <a:cubicBezTo>
                  <a:pt x="204" y="532"/>
                  <a:pt x="264" y="440"/>
                  <a:pt x="240" y="336"/>
                </a:cubicBezTo>
                <a:cubicBezTo>
                  <a:pt x="216" y="232"/>
                  <a:pt x="108" y="116"/>
                  <a:pt x="0" y="0"/>
                </a:cubicBezTo>
              </a:path>
            </a:pathLst>
          </a:custGeom>
          <a:noFill/>
          <a:ln w="38100" cmpd="sng">
            <a:solidFill>
              <a:srgbClr val="FF3300"/>
            </a:solidFill>
            <a:round/>
            <a:headEnd type="arrow" w="med" len="med"/>
            <a:tailEnd type="none" w="med" len="med"/>
          </a:ln>
        </p:spPr>
        <p:txBody>
          <a:bodyPr/>
          <a:lstStyle/>
          <a:p>
            <a:endParaRPr lang="en-US"/>
          </a:p>
        </p:txBody>
      </p:sp>
      <p:sp>
        <p:nvSpPr>
          <p:cNvPr id="8" name="Line 9"/>
          <p:cNvSpPr>
            <a:spLocks noChangeShapeType="1"/>
          </p:cNvSpPr>
          <p:nvPr/>
        </p:nvSpPr>
        <p:spPr bwMode="auto">
          <a:xfrm rot="5400000">
            <a:off x="-648580" y="4689140"/>
            <a:ext cx="3240360" cy="0"/>
          </a:xfrm>
          <a:prstGeom prst="line">
            <a:avLst/>
          </a:prstGeom>
          <a:noFill/>
          <a:ln w="38100">
            <a:solidFill>
              <a:schemeClr val="tx1"/>
            </a:solidFill>
            <a:prstDash val="solid"/>
            <a:round/>
            <a:headEnd type="arrow" w="med" len="med"/>
            <a:tailEnd type="arrow" w="med" len="med"/>
          </a:ln>
        </p:spPr>
        <p:txBody>
          <a:bodyPr/>
          <a:lstStyle/>
          <a:p>
            <a:endParaRPr lang="en-US"/>
          </a:p>
        </p:txBody>
      </p:sp>
      <p:pic>
        <p:nvPicPr>
          <p:cNvPr id="9" name="Picture 2" descr="http://main.makeuseoflimited.netdna-cdn.com/dir/wp-content/uploads/2009/04/image183.png?3af21f"/>
          <p:cNvPicPr>
            <a:picLocks noChangeAspect="1" noChangeArrowheads="1"/>
          </p:cNvPicPr>
          <p:nvPr/>
        </p:nvPicPr>
        <p:blipFill>
          <a:blip r:embed="rId3" cstate="print"/>
          <a:srcRect l="1345" t="16633" r="51337" b="45059"/>
          <a:stretch>
            <a:fillRect/>
          </a:stretch>
        </p:blipFill>
        <p:spPr bwMode="auto">
          <a:xfrm rot="19782237">
            <a:off x="301553" y="4353817"/>
            <a:ext cx="4467306" cy="836790"/>
          </a:xfrm>
          <a:prstGeom prst="rect">
            <a:avLst/>
          </a:prstGeom>
          <a:noFill/>
        </p:spPr>
      </p:pic>
      <p:pic>
        <p:nvPicPr>
          <p:cNvPr id="22530" name="Picture 2" descr="http://img.alibaba.com/photo/268075736/teaching_supplies_protractor.jpg"/>
          <p:cNvPicPr>
            <a:picLocks noChangeAspect="1" noChangeArrowheads="1"/>
          </p:cNvPicPr>
          <p:nvPr/>
        </p:nvPicPr>
        <p:blipFill>
          <a:blip r:embed="rId4" cstate="print"/>
          <a:srcRect l="1890" t="21926" r="2666" b="28935"/>
          <a:stretch>
            <a:fillRect/>
          </a:stretch>
        </p:blipFill>
        <p:spPr bwMode="auto">
          <a:xfrm rot="5400000">
            <a:off x="434173" y="4522355"/>
            <a:ext cx="2376264" cy="1223423"/>
          </a:xfrm>
          <a:prstGeom prst="rect">
            <a:avLst/>
          </a:prstGeom>
          <a:noFill/>
        </p:spPr>
      </p:pic>
      <p:cxnSp>
        <p:nvCxnSpPr>
          <p:cNvPr id="12" name="رابط كسهم مستقيم 11"/>
          <p:cNvCxnSpPr>
            <a:stCxn id="22530" idx="2"/>
          </p:cNvCxnSpPr>
          <p:nvPr/>
        </p:nvCxnSpPr>
        <p:spPr>
          <a:xfrm flipV="1">
            <a:off x="1010594" y="4437112"/>
            <a:ext cx="1329158" cy="69695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مربع نص 14"/>
          <p:cNvSpPr txBox="1"/>
          <p:nvPr/>
        </p:nvSpPr>
        <p:spPr>
          <a:xfrm>
            <a:off x="1763688" y="4077072"/>
            <a:ext cx="432048" cy="461665"/>
          </a:xfrm>
          <a:prstGeom prst="rect">
            <a:avLst/>
          </a:prstGeom>
          <a:noFill/>
        </p:spPr>
        <p:txBody>
          <a:bodyPr wrap="square" rtlCol="0">
            <a:spAutoFit/>
          </a:bodyPr>
          <a:lstStyle/>
          <a:p>
            <a:r>
              <a:rPr lang="en-US" sz="2400" b="1" dirty="0" smtClean="0">
                <a:solidFill>
                  <a:srgbClr val="C00000"/>
                </a:solidFill>
              </a:rPr>
              <a:t>t</a:t>
            </a:r>
            <a:endParaRPr lang="en-US" sz="2400" b="1" dirty="0">
              <a:solidFill>
                <a:srgbClr val="C00000"/>
              </a:solidFill>
            </a:endParaRPr>
          </a:p>
        </p:txBody>
      </p:sp>
      <p:sp>
        <p:nvSpPr>
          <p:cNvPr id="5" name="مربع نص 4"/>
          <p:cNvSpPr txBox="1"/>
          <p:nvPr/>
        </p:nvSpPr>
        <p:spPr>
          <a:xfrm>
            <a:off x="239470" y="-27384"/>
            <a:ext cx="2880320" cy="461665"/>
          </a:xfrm>
          <a:prstGeom prst="rect">
            <a:avLst/>
          </a:prstGeom>
          <a:noFill/>
        </p:spPr>
        <p:txBody>
          <a:bodyPr wrap="square" rtlCol="1">
            <a:spAutoFit/>
          </a:bodyPr>
          <a:lstStyle/>
          <a:p>
            <a:r>
              <a:rPr lang="ar-SA" sz="2400" b="1" dirty="0" smtClean="0"/>
              <a:t>تحقق من فهمك ص 11</a:t>
            </a:r>
            <a:endParaRPr lang="ar-SA" sz="2400" b="1" dirty="0"/>
          </a:p>
        </p:txBody>
      </p:sp>
      <p:sp>
        <p:nvSpPr>
          <p:cNvPr id="10" name="وسيلة شرح على شكل سحابة 9"/>
          <p:cNvSpPr/>
          <p:nvPr/>
        </p:nvSpPr>
        <p:spPr>
          <a:xfrm>
            <a:off x="1763688" y="1556792"/>
            <a:ext cx="1584176" cy="1008112"/>
          </a:xfrm>
          <a:prstGeom prst="cloudCallout">
            <a:avLst>
              <a:gd name="adj1" fmla="val 162045"/>
              <a:gd name="adj2" fmla="val -305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err="1" smtClean="0"/>
              <a:t>الإتجاه</a:t>
            </a:r>
            <a:endParaRPr lang="ar-SA" sz="2800" dirty="0"/>
          </a:p>
        </p:txBody>
      </p:sp>
      <p:sp>
        <p:nvSpPr>
          <p:cNvPr id="11" name="مربع نص 10"/>
          <p:cNvSpPr txBox="1"/>
          <p:nvPr/>
        </p:nvSpPr>
        <p:spPr>
          <a:xfrm>
            <a:off x="1511660" y="5986154"/>
            <a:ext cx="1656184" cy="646331"/>
          </a:xfrm>
          <a:prstGeom prst="rect">
            <a:avLst/>
          </a:prstGeom>
          <a:noFill/>
        </p:spPr>
        <p:txBody>
          <a:bodyPr wrap="square" rtlCol="1">
            <a:spAutoFit/>
          </a:bodyPr>
          <a:lstStyle/>
          <a:p>
            <a:r>
              <a:rPr lang="en-US" b="1" dirty="0"/>
              <a:t>1cm= 10 </a:t>
            </a:r>
            <a:r>
              <a:rPr lang="en-US" b="1" dirty="0" err="1"/>
              <a:t>ft</a:t>
            </a:r>
            <a:r>
              <a:rPr lang="en-US" b="1" dirty="0"/>
              <a:t>/s</a:t>
            </a: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slide(fromBottom)">
                                      <p:cBhvr>
                                        <p:cTn id="24" dur="500"/>
                                        <p:tgtEl>
                                          <p:spTgt spid="22530"/>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ppt_x</p:attrName>
                                        </p:attrNameLst>
                                      </p:cBhvr>
                                      <p:tavLst>
                                        <p:tav tm="0">
                                          <p:val>
                                            <p:strVal val="#ppt_x-.2"/>
                                          </p:val>
                                        </p:tav>
                                        <p:tav tm="100000">
                                          <p:val>
                                            <p:strVal val="#ppt_x"/>
                                          </p:val>
                                        </p:tav>
                                      </p:tavLst>
                                    </p:anim>
                                    <p:anim calcmode="lin" valueType="num">
                                      <p:cBhvr>
                                        <p:cTn id="3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2253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ppt_x</p:attrName>
                                        </p:attrNameLst>
                                      </p:cBhvr>
                                      <p:tavLst>
                                        <p:tav tm="0">
                                          <p:val>
                                            <p:strVal val="#ppt_x-.2"/>
                                          </p:val>
                                        </p:tav>
                                        <p:tav tm="100000">
                                          <p:val>
                                            <p:strVal val="#ppt_x"/>
                                          </p:val>
                                        </p:tav>
                                      </p:tavLst>
                                    </p:anim>
                                    <p:anim calcmode="lin" valueType="num">
                                      <p:cBhvr>
                                        <p:cTn id="4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9"/>
                                        </p:tgtEl>
                                        <p:attrNameLst>
                                          <p:attrName>ppt_x</p:attrName>
                                        </p:attrNameLst>
                                      </p:cBhvr>
                                      <p:tavLst>
                                        <p:tav tm="0">
                                          <p:val>
                                            <p:strVal val="ppt_x"/>
                                          </p:val>
                                        </p:tav>
                                        <p:tav tm="100000">
                                          <p:val>
                                            <p:strVal val="ppt_x"/>
                                          </p:val>
                                        </p:tav>
                                      </p:tavLst>
                                    </p:anim>
                                    <p:anim calcmode="lin" valueType="num">
                                      <p:cBhvr additive="base">
                                        <p:cTn id="47" dur="500"/>
                                        <p:tgtEl>
                                          <p:spTgt spid="9"/>
                                        </p:tgtEl>
                                        <p:attrNameLst>
                                          <p:attrName>ppt_y</p:attrName>
                                        </p:attrNameLst>
                                      </p:cBhvr>
                                      <p:tavLst>
                                        <p:tav tm="0">
                                          <p:val>
                                            <p:strVal val="ppt_y"/>
                                          </p:val>
                                        </p:tav>
                                        <p:tav tm="100000">
                                          <p:val>
                                            <p:strVal val="1+ppt_h/2"/>
                                          </p:val>
                                        </p:tav>
                                      </p:tavLst>
                                    </p:anim>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grpId="1"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ppt_x</p:attrName>
                                        </p:attrNameLst>
                                      </p:cBhvr>
                                      <p:tavLst>
                                        <p:tav tm="0">
                                          <p:val>
                                            <p:strVal val="#ppt_x-.2"/>
                                          </p:val>
                                        </p:tav>
                                        <p:tav tm="100000">
                                          <p:val>
                                            <p:strVal val="#ppt_x"/>
                                          </p:val>
                                        </p:tav>
                                      </p:tavLst>
                                    </p:anim>
                                    <p:anim calcmode="lin" valueType="num">
                                      <p:cBhvr>
                                        <p:cTn id="5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9" dur="10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ppt_x</p:attrName>
                                        </p:attrNameLst>
                                      </p:cBhvr>
                                      <p:tavLst>
                                        <p:tav tm="0">
                                          <p:val>
                                            <p:strVal val="#ppt_x-.2"/>
                                          </p:val>
                                        </p:tav>
                                        <p:tav tm="100000">
                                          <p:val>
                                            <p:strVal val="#ppt_x"/>
                                          </p:val>
                                        </p:tav>
                                      </p:tavLst>
                                    </p:anim>
                                    <p:anim calcmode="lin" valueType="num">
                                      <p:cBhvr>
                                        <p:cTn id="6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circle(in)">
                                      <p:cBhvr>
                                        <p:cTn id="7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7" grpId="1" animBg="1"/>
      <p:bldP spid="8" grpId="0" animBg="1"/>
      <p:bldP spid="1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43808" y="980728"/>
            <a:ext cx="5976664" cy="2554545"/>
          </a:xfrm>
          <a:prstGeom prst="rect">
            <a:avLst/>
          </a:prstGeom>
          <a:noFill/>
        </p:spPr>
        <p:txBody>
          <a:bodyPr wrap="square" rtlCol="0">
            <a:spAutoFit/>
          </a:bodyPr>
          <a:lstStyle/>
          <a:p>
            <a:r>
              <a:rPr lang="ar-SA" sz="2000" b="1" dirty="0" err="1" smtClean="0">
                <a:solidFill>
                  <a:srgbClr val="0070C0"/>
                </a:solidFill>
              </a:rPr>
              <a:t>أولاً </a:t>
            </a:r>
            <a:r>
              <a:rPr lang="ar-SA" sz="2000" b="1" dirty="0" smtClean="0">
                <a:solidFill>
                  <a:srgbClr val="0070C0"/>
                </a:solidFill>
              </a:rPr>
              <a:t>: نختار مقياس الرسم  وليكن  </a:t>
            </a:r>
            <a:r>
              <a:rPr lang="en-US" sz="2000" b="1" dirty="0" smtClean="0">
                <a:solidFill>
                  <a:srgbClr val="0070C0"/>
                </a:solidFill>
              </a:rPr>
              <a:t> 1cm= 5 mi/h</a:t>
            </a:r>
          </a:p>
          <a:p>
            <a:r>
              <a:rPr lang="ar-SA" sz="2000" b="1" dirty="0" smtClean="0">
                <a:solidFill>
                  <a:srgbClr val="0070C0"/>
                </a:solidFill>
              </a:rPr>
              <a:t>ثانياً : نحسب طول السهم في الرسم والذي يساوي</a:t>
            </a:r>
            <a:r>
              <a:rPr lang="ar-SA" sz="2000" b="1" dirty="0">
                <a:solidFill>
                  <a:srgbClr val="0070C0"/>
                </a:solidFill>
              </a:rPr>
              <a:t> </a:t>
            </a:r>
            <a:endParaRPr lang="ar-SA" sz="2000" b="1" dirty="0" smtClean="0">
              <a:solidFill>
                <a:srgbClr val="0070C0"/>
              </a:solidFill>
            </a:endParaRPr>
          </a:p>
          <a:p>
            <a:r>
              <a:rPr lang="ar-SA" sz="2000" b="1" dirty="0" smtClean="0">
                <a:solidFill>
                  <a:srgbClr val="0070C0"/>
                </a:solidFill>
              </a:rPr>
              <a:t> القياس المعطى ÷ مقياس الرسم = </a:t>
            </a:r>
            <a:r>
              <a:rPr lang="en-US" sz="2000" b="1" dirty="0" smtClean="0">
                <a:solidFill>
                  <a:srgbClr val="0070C0"/>
                </a:solidFill>
              </a:rPr>
              <a:t>15</a:t>
            </a:r>
            <a:r>
              <a:rPr lang="ar-SA" sz="2000" b="1" dirty="0" smtClean="0">
                <a:solidFill>
                  <a:srgbClr val="0070C0"/>
                </a:solidFill>
              </a:rPr>
              <a:t> </a:t>
            </a:r>
            <a:r>
              <a:rPr lang="ar-SA" sz="2000" b="1" dirty="0" err="1" smtClean="0">
                <a:solidFill>
                  <a:srgbClr val="0070C0"/>
                </a:solidFill>
              </a:rPr>
              <a:t>÷</a:t>
            </a:r>
            <a:r>
              <a:rPr lang="ar-SA" sz="2000" b="1" dirty="0" smtClean="0">
                <a:solidFill>
                  <a:srgbClr val="0070C0"/>
                </a:solidFill>
              </a:rPr>
              <a:t> </a:t>
            </a:r>
            <a:r>
              <a:rPr lang="en-US" sz="2000" b="1" dirty="0" smtClean="0">
                <a:solidFill>
                  <a:srgbClr val="0070C0"/>
                </a:solidFill>
              </a:rPr>
              <a:t>5</a:t>
            </a:r>
            <a:r>
              <a:rPr lang="ar-SA" sz="2000" b="1" dirty="0" smtClean="0">
                <a:solidFill>
                  <a:srgbClr val="0070C0"/>
                </a:solidFill>
              </a:rPr>
              <a:t> </a:t>
            </a:r>
            <a:r>
              <a:rPr lang="ar-SA" sz="2000" b="1" dirty="0" err="1" smtClean="0">
                <a:solidFill>
                  <a:srgbClr val="0070C0"/>
                </a:solidFill>
              </a:rPr>
              <a:t>=</a:t>
            </a:r>
            <a:r>
              <a:rPr lang="ar-SA" sz="2000" b="1" dirty="0" smtClean="0">
                <a:solidFill>
                  <a:srgbClr val="0070C0"/>
                </a:solidFill>
              </a:rPr>
              <a:t> </a:t>
            </a:r>
            <a:r>
              <a:rPr lang="en-US" sz="2000" b="1" dirty="0" smtClean="0">
                <a:solidFill>
                  <a:srgbClr val="0070C0"/>
                </a:solidFill>
              </a:rPr>
              <a:t>3</a:t>
            </a:r>
            <a:endParaRPr lang="ar-SA" sz="2000" b="1" dirty="0" smtClean="0">
              <a:solidFill>
                <a:srgbClr val="0070C0"/>
              </a:solidFill>
            </a:endParaRPr>
          </a:p>
          <a:p>
            <a:r>
              <a:rPr lang="ar-SA" sz="2000" b="1" dirty="0" err="1" smtClean="0">
                <a:solidFill>
                  <a:srgbClr val="0070C0"/>
                </a:solidFill>
              </a:rPr>
              <a:t>ثالثاً </a:t>
            </a:r>
            <a:r>
              <a:rPr lang="ar-SA" sz="2000" b="1" dirty="0" smtClean="0">
                <a:solidFill>
                  <a:srgbClr val="0070C0"/>
                </a:solidFill>
              </a:rPr>
              <a:t>: نحدد اتجاه السهم  حيث أن الاتجاه المعطى اتجاه ربعي  وفي الربع الرابع  باستخدام المنقلة  </a:t>
            </a:r>
          </a:p>
          <a:p>
            <a:r>
              <a:rPr lang="ar-SA" sz="2000" b="1" dirty="0" err="1" smtClean="0">
                <a:solidFill>
                  <a:srgbClr val="0070C0"/>
                </a:solidFill>
              </a:rPr>
              <a:t>رابعاً </a:t>
            </a:r>
            <a:r>
              <a:rPr lang="ar-SA" sz="2000" b="1" dirty="0" smtClean="0">
                <a:solidFill>
                  <a:srgbClr val="0070C0"/>
                </a:solidFill>
              </a:rPr>
              <a:t>: نرسم المتجه في الوضع القياسي باستخدام المنقلة والمسطرة مع كتابة مقياس الرسم على الرسم </a:t>
            </a:r>
            <a:endParaRPr lang="en-US" sz="2000" b="1" dirty="0" smtClean="0">
              <a:solidFill>
                <a:srgbClr val="0070C0"/>
              </a:solidFill>
            </a:endParaRPr>
          </a:p>
          <a:p>
            <a:endParaRPr lang="en-US" sz="2000" b="1" dirty="0">
              <a:solidFill>
                <a:srgbClr val="0070C0"/>
              </a:solidFill>
            </a:endParaRPr>
          </a:p>
        </p:txBody>
      </p:sp>
      <p:pic>
        <p:nvPicPr>
          <p:cNvPr id="3" name="Snagit_PPT7831" descr="PPT7831.png"/>
          <p:cNvPicPr>
            <a:picLocks noChangeAspect="1"/>
          </p:cNvPicPr>
          <p:nvPr/>
        </p:nvPicPr>
        <p:blipFill>
          <a:blip r:embed="rId2" cstate="print"/>
          <a:srcRect t="50000" b="25000"/>
          <a:stretch>
            <a:fillRect/>
          </a:stretch>
        </p:blipFill>
        <p:spPr>
          <a:xfrm>
            <a:off x="1475656" y="476672"/>
            <a:ext cx="7269206" cy="432048"/>
          </a:xfrm>
          <a:prstGeom prst="rect">
            <a:avLst/>
          </a:prstGeom>
        </p:spPr>
      </p:pic>
      <p:sp>
        <p:nvSpPr>
          <p:cNvPr id="4" name="Line 9"/>
          <p:cNvSpPr>
            <a:spLocks noChangeShapeType="1"/>
          </p:cNvSpPr>
          <p:nvPr/>
        </p:nvSpPr>
        <p:spPr bwMode="auto">
          <a:xfrm>
            <a:off x="539552" y="2060848"/>
            <a:ext cx="2664296" cy="0"/>
          </a:xfrm>
          <a:prstGeom prst="line">
            <a:avLst/>
          </a:prstGeom>
          <a:noFill/>
          <a:ln w="38100">
            <a:solidFill>
              <a:schemeClr val="tx1"/>
            </a:solidFill>
            <a:prstDash val="solid"/>
            <a:round/>
            <a:headEnd type="arrow" w="med" len="med"/>
            <a:tailEnd type="arrow" w="med" len="med"/>
          </a:ln>
        </p:spPr>
        <p:txBody>
          <a:bodyPr/>
          <a:lstStyle/>
          <a:p>
            <a:endParaRPr lang="en-US"/>
          </a:p>
        </p:txBody>
      </p:sp>
      <p:sp>
        <p:nvSpPr>
          <p:cNvPr id="5" name="Line 9"/>
          <p:cNvSpPr>
            <a:spLocks noChangeShapeType="1"/>
          </p:cNvSpPr>
          <p:nvPr/>
        </p:nvSpPr>
        <p:spPr bwMode="auto">
          <a:xfrm rot="5400000">
            <a:off x="-360548" y="1592796"/>
            <a:ext cx="3240360" cy="0"/>
          </a:xfrm>
          <a:prstGeom prst="line">
            <a:avLst/>
          </a:prstGeom>
          <a:noFill/>
          <a:ln w="38100">
            <a:solidFill>
              <a:schemeClr val="tx1"/>
            </a:solidFill>
            <a:prstDash val="solid"/>
            <a:round/>
            <a:headEnd type="arrow" w="med" len="med"/>
            <a:tailEnd type="arrow" w="med" len="med"/>
          </a:ln>
        </p:spPr>
        <p:txBody>
          <a:bodyPr/>
          <a:lstStyle/>
          <a:p>
            <a:endParaRPr lang="en-US"/>
          </a:p>
        </p:txBody>
      </p:sp>
      <p:pic>
        <p:nvPicPr>
          <p:cNvPr id="6" name="Picture 2" descr="http://img.alibaba.com/photo/268075736/teaching_supplies_protractor.jpg"/>
          <p:cNvPicPr>
            <a:picLocks noChangeAspect="1" noChangeArrowheads="1"/>
          </p:cNvPicPr>
          <p:nvPr/>
        </p:nvPicPr>
        <p:blipFill>
          <a:blip r:embed="rId3" cstate="print"/>
          <a:srcRect l="1890" t="21926" r="2666" b="28935"/>
          <a:stretch>
            <a:fillRect/>
          </a:stretch>
        </p:blipFill>
        <p:spPr bwMode="auto">
          <a:xfrm rot="5400000">
            <a:off x="701356" y="1472261"/>
            <a:ext cx="2376264" cy="1223423"/>
          </a:xfrm>
          <a:prstGeom prst="rect">
            <a:avLst/>
          </a:prstGeom>
          <a:noFill/>
        </p:spPr>
      </p:pic>
      <p:sp>
        <p:nvSpPr>
          <p:cNvPr id="7" name="مربع نص 6"/>
          <p:cNvSpPr txBox="1"/>
          <p:nvPr/>
        </p:nvSpPr>
        <p:spPr>
          <a:xfrm>
            <a:off x="2123728" y="1660738"/>
            <a:ext cx="1296144" cy="400110"/>
          </a:xfrm>
          <a:prstGeom prst="rect">
            <a:avLst/>
          </a:prstGeom>
          <a:noFill/>
        </p:spPr>
        <p:txBody>
          <a:bodyPr wrap="square" rtlCol="0">
            <a:spAutoFit/>
          </a:bodyPr>
          <a:lstStyle/>
          <a:p>
            <a:r>
              <a:rPr lang="en-US" sz="2000" b="1" dirty="0" smtClean="0">
                <a:solidFill>
                  <a:srgbClr val="002060"/>
                </a:solidFill>
              </a:rPr>
              <a:t>E</a:t>
            </a:r>
            <a:endParaRPr lang="en-US" sz="2000" b="1" dirty="0">
              <a:solidFill>
                <a:srgbClr val="002060"/>
              </a:solidFill>
            </a:endParaRPr>
          </a:p>
        </p:txBody>
      </p:sp>
      <p:sp>
        <p:nvSpPr>
          <p:cNvPr id="8" name="مربع نص 7"/>
          <p:cNvSpPr txBox="1"/>
          <p:nvPr/>
        </p:nvSpPr>
        <p:spPr>
          <a:xfrm>
            <a:off x="0" y="3140968"/>
            <a:ext cx="1296144" cy="400110"/>
          </a:xfrm>
          <a:prstGeom prst="rect">
            <a:avLst/>
          </a:prstGeom>
          <a:noFill/>
        </p:spPr>
        <p:txBody>
          <a:bodyPr wrap="square" rtlCol="0">
            <a:spAutoFit/>
          </a:bodyPr>
          <a:lstStyle/>
          <a:p>
            <a:r>
              <a:rPr lang="en-US" sz="2000" b="1" dirty="0" smtClean="0">
                <a:solidFill>
                  <a:srgbClr val="002060"/>
                </a:solidFill>
              </a:rPr>
              <a:t>S</a:t>
            </a:r>
            <a:endParaRPr lang="en-US" sz="2000" b="1" dirty="0">
              <a:solidFill>
                <a:srgbClr val="002060"/>
              </a:solidFill>
            </a:endParaRPr>
          </a:p>
        </p:txBody>
      </p:sp>
      <p:cxnSp>
        <p:nvCxnSpPr>
          <p:cNvPr id="10" name="رابط كسهم مستقيم 9"/>
          <p:cNvCxnSpPr/>
          <p:nvPr/>
        </p:nvCxnSpPr>
        <p:spPr>
          <a:xfrm>
            <a:off x="1259632" y="2060848"/>
            <a:ext cx="936104" cy="1800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descr="http://main.makeuseoflimited.netdna-cdn.com/dir/wp-content/uploads/2009/04/image183.png?3af21f"/>
          <p:cNvPicPr>
            <a:picLocks noChangeAspect="1" noChangeArrowheads="1"/>
          </p:cNvPicPr>
          <p:nvPr/>
        </p:nvPicPr>
        <p:blipFill>
          <a:blip r:embed="rId4" cstate="print"/>
          <a:srcRect l="1345" t="16633" r="51337" b="45059"/>
          <a:stretch>
            <a:fillRect/>
          </a:stretch>
        </p:blipFill>
        <p:spPr bwMode="auto">
          <a:xfrm rot="3733568">
            <a:off x="-643103" y="3186159"/>
            <a:ext cx="4467306" cy="836790"/>
          </a:xfrm>
          <a:prstGeom prst="rect">
            <a:avLst/>
          </a:prstGeom>
          <a:noFill/>
        </p:spPr>
      </p:pic>
      <p:grpSp>
        <p:nvGrpSpPr>
          <p:cNvPr id="9" name="Group 142"/>
          <p:cNvGrpSpPr>
            <a:grpSpLocks/>
          </p:cNvGrpSpPr>
          <p:nvPr/>
        </p:nvGrpSpPr>
        <p:grpSpPr bwMode="auto">
          <a:xfrm>
            <a:off x="611691" y="2309057"/>
            <a:ext cx="921887" cy="551152"/>
            <a:chOff x="834" y="2811"/>
            <a:chExt cx="1191" cy="433"/>
          </a:xfrm>
        </p:grpSpPr>
        <p:sp>
          <p:nvSpPr>
            <p:cNvPr id="16" name="Text Box 143"/>
            <p:cNvSpPr txBox="1">
              <a:spLocks noChangeArrowheads="1"/>
            </p:cNvSpPr>
            <p:nvPr/>
          </p:nvSpPr>
          <p:spPr bwMode="auto">
            <a:xfrm>
              <a:off x="834" y="2811"/>
              <a:ext cx="1191" cy="314"/>
            </a:xfrm>
            <a:prstGeom prst="rect">
              <a:avLst/>
            </a:prstGeom>
            <a:noFill/>
            <a:ln w="9525">
              <a:noFill/>
              <a:miter lim="800000"/>
              <a:headEnd type="arrow" w="med" len="med"/>
              <a:tailEnd type="none" w="med" len="med"/>
            </a:ln>
          </p:spPr>
          <p:txBody>
            <a:bodyPr wrap="square">
              <a:spAutoFit/>
            </a:bodyPr>
            <a:lstStyle/>
            <a:p>
              <a:pPr>
                <a:spcBef>
                  <a:spcPct val="0"/>
                </a:spcBef>
              </a:pPr>
              <a:r>
                <a:rPr kumimoji="0" lang="ar-SA" sz="2000" dirty="0" smtClean="0">
                  <a:effectLst/>
                  <a:latin typeface="Times New Roman" pitchFamily="18" charset="0"/>
                </a:rPr>
                <a:t>25</a:t>
              </a:r>
              <a:r>
                <a:rPr kumimoji="0" lang="en-US" sz="2000" baseline="30000" dirty="0" smtClean="0">
                  <a:effectLst/>
                  <a:latin typeface="Times New Roman" pitchFamily="18" charset="0"/>
                </a:rPr>
                <a:t>o</a:t>
              </a:r>
              <a:endParaRPr kumimoji="0" lang="en-US" sz="2000" dirty="0">
                <a:effectLst/>
                <a:latin typeface="Times New Roman" pitchFamily="18" charset="0"/>
              </a:endParaRPr>
            </a:p>
          </p:txBody>
        </p:sp>
        <p:sp>
          <p:nvSpPr>
            <p:cNvPr id="17" name="Freeform 144"/>
            <p:cNvSpPr>
              <a:spLocks/>
            </p:cNvSpPr>
            <p:nvPr/>
          </p:nvSpPr>
          <p:spPr bwMode="auto">
            <a:xfrm flipV="1">
              <a:off x="1671" y="3018"/>
              <a:ext cx="352" cy="226"/>
            </a:xfrm>
            <a:custGeom>
              <a:avLst/>
              <a:gdLst/>
              <a:ahLst/>
              <a:cxnLst>
                <a:cxn ang="0">
                  <a:pos x="424" y="472"/>
                </a:cxn>
                <a:cxn ang="0">
                  <a:pos x="328" y="232"/>
                </a:cxn>
                <a:cxn ang="0">
                  <a:pos x="88" y="136"/>
                </a:cxn>
              </a:cxnLst>
              <a:rect l="0" t="0" r="r" b="b"/>
              <a:pathLst>
                <a:path w="424" h="472">
                  <a:moveTo>
                    <a:pt x="424" y="472"/>
                  </a:moveTo>
                  <a:cubicBezTo>
                    <a:pt x="404" y="380"/>
                    <a:pt x="384" y="288"/>
                    <a:pt x="328" y="232"/>
                  </a:cubicBezTo>
                  <a:cubicBezTo>
                    <a:pt x="272" y="176"/>
                    <a:pt x="0" y="0"/>
                    <a:pt x="88" y="136"/>
                  </a:cubicBezTo>
                </a:path>
              </a:pathLst>
            </a:custGeom>
            <a:noFill/>
            <a:ln w="38100" cap="flat" cmpd="sng">
              <a:noFill/>
              <a:prstDash val="solid"/>
              <a:miter lim="800000"/>
              <a:headEnd type="arrow" w="med" len="med"/>
              <a:tailEnd type="none" w="med" len="med"/>
            </a:ln>
            <a:effectLst/>
          </p:spPr>
          <p:txBody>
            <a:bodyPr wrap="none" anchor="ctr"/>
            <a:lstStyle/>
            <a:p>
              <a:pPr>
                <a:defRPr/>
              </a:pPr>
              <a:endParaRPr lang="en-US"/>
            </a:p>
          </p:txBody>
        </p:sp>
      </p:grpSp>
      <p:pic>
        <p:nvPicPr>
          <p:cNvPr id="18" name="Snagit_PPT7831" descr="PPT7831.png"/>
          <p:cNvPicPr>
            <a:picLocks noChangeAspect="1"/>
          </p:cNvPicPr>
          <p:nvPr/>
        </p:nvPicPr>
        <p:blipFill>
          <a:blip r:embed="rId2" cstate="print"/>
          <a:srcRect l="45567" t="70833" b="-685"/>
          <a:stretch>
            <a:fillRect/>
          </a:stretch>
        </p:blipFill>
        <p:spPr>
          <a:xfrm>
            <a:off x="4932040" y="3417168"/>
            <a:ext cx="3956838" cy="515888"/>
          </a:xfrm>
          <a:prstGeom prst="rect">
            <a:avLst/>
          </a:prstGeom>
        </p:spPr>
      </p:pic>
      <p:sp>
        <p:nvSpPr>
          <p:cNvPr id="19" name="مربع نص 18"/>
          <p:cNvSpPr txBox="1"/>
          <p:nvPr/>
        </p:nvSpPr>
        <p:spPr>
          <a:xfrm>
            <a:off x="3779912" y="4010288"/>
            <a:ext cx="5112568" cy="2862322"/>
          </a:xfrm>
          <a:prstGeom prst="rect">
            <a:avLst/>
          </a:prstGeom>
          <a:noFill/>
        </p:spPr>
        <p:txBody>
          <a:bodyPr wrap="square" rtlCol="0">
            <a:spAutoFit/>
          </a:bodyPr>
          <a:lstStyle/>
          <a:p>
            <a:r>
              <a:rPr lang="ar-SA" sz="2000" b="1" dirty="0" err="1" smtClean="0">
                <a:solidFill>
                  <a:srgbClr val="0070C0"/>
                </a:solidFill>
              </a:rPr>
              <a:t>أولاً </a:t>
            </a:r>
            <a:r>
              <a:rPr lang="ar-SA" sz="2000" b="1" dirty="0" smtClean="0">
                <a:solidFill>
                  <a:srgbClr val="0070C0"/>
                </a:solidFill>
              </a:rPr>
              <a:t>: نختار مقياس الرسم  وليكن  </a:t>
            </a:r>
            <a:r>
              <a:rPr lang="en-US" sz="2000" b="1" dirty="0" smtClean="0">
                <a:solidFill>
                  <a:srgbClr val="0070C0"/>
                </a:solidFill>
              </a:rPr>
              <a:t> 1cm= 20 N</a:t>
            </a:r>
          </a:p>
          <a:p>
            <a:r>
              <a:rPr lang="ar-SA" sz="2000" b="1" dirty="0" err="1" smtClean="0">
                <a:solidFill>
                  <a:srgbClr val="0070C0"/>
                </a:solidFill>
              </a:rPr>
              <a:t>ثانياً </a:t>
            </a:r>
            <a:r>
              <a:rPr lang="ar-SA" sz="2000" b="1" dirty="0" smtClean="0">
                <a:solidFill>
                  <a:srgbClr val="0070C0"/>
                </a:solidFill>
              </a:rPr>
              <a:t>: نحسب طول السهم في الرسم</a:t>
            </a:r>
          </a:p>
          <a:p>
            <a:r>
              <a:rPr lang="ar-SA" sz="2000" b="1" dirty="0" smtClean="0">
                <a:solidFill>
                  <a:srgbClr val="0070C0"/>
                </a:solidFill>
              </a:rPr>
              <a:t>= القياس </a:t>
            </a:r>
            <a:r>
              <a:rPr lang="ar-SA" sz="2000" b="1" dirty="0" err="1" smtClean="0">
                <a:solidFill>
                  <a:srgbClr val="0070C0"/>
                </a:solidFill>
              </a:rPr>
              <a:t>المعطى </a:t>
            </a:r>
            <a:r>
              <a:rPr lang="ar-SA" sz="2000" b="1" dirty="0" smtClean="0">
                <a:solidFill>
                  <a:srgbClr val="0070C0"/>
                </a:solidFill>
              </a:rPr>
              <a:t>÷ مقياس </a:t>
            </a:r>
            <a:r>
              <a:rPr lang="ar-SA" sz="2000" b="1" dirty="0" err="1" smtClean="0">
                <a:solidFill>
                  <a:srgbClr val="0070C0"/>
                </a:solidFill>
              </a:rPr>
              <a:t>الرسم =</a:t>
            </a:r>
            <a:r>
              <a:rPr lang="ar-SA" sz="2000" b="1" dirty="0" smtClean="0">
                <a:solidFill>
                  <a:srgbClr val="0070C0"/>
                </a:solidFill>
              </a:rPr>
              <a:t> </a:t>
            </a:r>
            <a:r>
              <a:rPr lang="en-US" sz="2000" b="1" dirty="0" smtClean="0">
                <a:solidFill>
                  <a:srgbClr val="0070C0"/>
                </a:solidFill>
              </a:rPr>
              <a:t>60</a:t>
            </a:r>
            <a:r>
              <a:rPr lang="ar-SA" sz="2000" b="1" dirty="0" smtClean="0">
                <a:solidFill>
                  <a:srgbClr val="0070C0"/>
                </a:solidFill>
              </a:rPr>
              <a:t> </a:t>
            </a:r>
            <a:r>
              <a:rPr lang="ar-SA" sz="2000" b="1" dirty="0" err="1" smtClean="0">
                <a:solidFill>
                  <a:srgbClr val="0070C0"/>
                </a:solidFill>
              </a:rPr>
              <a:t>÷</a:t>
            </a:r>
            <a:r>
              <a:rPr lang="ar-SA" sz="2000" b="1" dirty="0" smtClean="0">
                <a:solidFill>
                  <a:srgbClr val="0070C0"/>
                </a:solidFill>
              </a:rPr>
              <a:t> </a:t>
            </a:r>
            <a:r>
              <a:rPr lang="en-US" sz="2000" b="1" dirty="0" smtClean="0">
                <a:solidFill>
                  <a:srgbClr val="0070C0"/>
                </a:solidFill>
              </a:rPr>
              <a:t>20</a:t>
            </a:r>
            <a:r>
              <a:rPr lang="ar-SA" sz="2000" b="1" dirty="0" smtClean="0">
                <a:solidFill>
                  <a:srgbClr val="0070C0"/>
                </a:solidFill>
              </a:rPr>
              <a:t> </a:t>
            </a:r>
            <a:r>
              <a:rPr lang="ar-SA" sz="2000" b="1" dirty="0" err="1" smtClean="0">
                <a:solidFill>
                  <a:srgbClr val="0070C0"/>
                </a:solidFill>
              </a:rPr>
              <a:t>=</a:t>
            </a:r>
            <a:r>
              <a:rPr lang="ar-SA" sz="2000" b="1" dirty="0" smtClean="0">
                <a:solidFill>
                  <a:srgbClr val="0070C0"/>
                </a:solidFill>
              </a:rPr>
              <a:t> </a:t>
            </a:r>
            <a:r>
              <a:rPr lang="en-US" sz="2000" b="1" dirty="0" smtClean="0">
                <a:solidFill>
                  <a:srgbClr val="0070C0"/>
                </a:solidFill>
              </a:rPr>
              <a:t>3</a:t>
            </a:r>
            <a:endParaRPr lang="ar-SA" sz="2000" b="1" dirty="0" smtClean="0">
              <a:solidFill>
                <a:srgbClr val="0070C0"/>
              </a:solidFill>
            </a:endParaRPr>
          </a:p>
          <a:p>
            <a:r>
              <a:rPr lang="ar-SA" sz="2000" b="1" dirty="0" err="1" smtClean="0">
                <a:solidFill>
                  <a:srgbClr val="0070C0"/>
                </a:solidFill>
              </a:rPr>
              <a:t>ثالثاً </a:t>
            </a:r>
            <a:r>
              <a:rPr lang="ar-SA" sz="2000" b="1" dirty="0" smtClean="0">
                <a:solidFill>
                  <a:srgbClr val="0070C0"/>
                </a:solidFill>
              </a:rPr>
              <a:t>: نحدد اتجاه السهم </a:t>
            </a:r>
          </a:p>
          <a:p>
            <a:r>
              <a:rPr lang="ar-SA" sz="2000" b="1" dirty="0" smtClean="0">
                <a:solidFill>
                  <a:srgbClr val="0070C0"/>
                </a:solidFill>
              </a:rPr>
              <a:t>   حيث أن الاتجاه المعطى اتجاه أفقي  باستخدام المنقلة  نقيس الزاوية التي ضلعها الأول محور </a:t>
            </a:r>
            <a:r>
              <a:rPr lang="en-US" sz="2000" b="1" dirty="0" smtClean="0">
                <a:solidFill>
                  <a:srgbClr val="0070C0"/>
                </a:solidFill>
              </a:rPr>
              <a:t>x</a:t>
            </a:r>
            <a:r>
              <a:rPr lang="ar-SA" sz="2000" b="1" dirty="0" smtClean="0">
                <a:solidFill>
                  <a:srgbClr val="0070C0"/>
                </a:solidFill>
              </a:rPr>
              <a:t> الاتجاه الموجب</a:t>
            </a:r>
          </a:p>
          <a:p>
            <a:r>
              <a:rPr lang="ar-SA" sz="2000" b="1" dirty="0" err="1" smtClean="0">
                <a:solidFill>
                  <a:srgbClr val="0070C0"/>
                </a:solidFill>
              </a:rPr>
              <a:t>رابعاً </a:t>
            </a:r>
            <a:r>
              <a:rPr lang="ar-SA" sz="2000" b="1" dirty="0" smtClean="0">
                <a:solidFill>
                  <a:srgbClr val="0070C0"/>
                </a:solidFill>
              </a:rPr>
              <a:t>: نرسم المتجه في الوضع القياسي باستخدام المنقلة والمسطرة مع كتابة مقياس الرسم على الرسم </a:t>
            </a:r>
            <a:endParaRPr lang="en-US" sz="2000" b="1" dirty="0" smtClean="0">
              <a:solidFill>
                <a:srgbClr val="0070C0"/>
              </a:solidFill>
            </a:endParaRPr>
          </a:p>
          <a:p>
            <a:r>
              <a:rPr lang="ar-SA" sz="2000" b="1" dirty="0" smtClean="0">
                <a:solidFill>
                  <a:srgbClr val="0070C0"/>
                </a:solidFill>
              </a:rPr>
              <a:t> </a:t>
            </a:r>
            <a:endParaRPr lang="en-US" sz="2000" b="1" dirty="0">
              <a:solidFill>
                <a:srgbClr val="0070C0"/>
              </a:solidFill>
            </a:endParaRPr>
          </a:p>
        </p:txBody>
      </p:sp>
      <p:sp>
        <p:nvSpPr>
          <p:cNvPr id="20" name="Line 41"/>
          <p:cNvSpPr>
            <a:spLocks noChangeShapeType="1"/>
          </p:cNvSpPr>
          <p:nvPr/>
        </p:nvSpPr>
        <p:spPr bwMode="auto">
          <a:xfrm>
            <a:off x="1979712" y="5808712"/>
            <a:ext cx="2057400" cy="0"/>
          </a:xfrm>
          <a:prstGeom prst="line">
            <a:avLst/>
          </a:prstGeom>
          <a:noFill/>
          <a:ln w="38100">
            <a:solidFill>
              <a:schemeClr val="accent1"/>
            </a:solidFill>
            <a:miter lim="800000"/>
            <a:headEnd/>
            <a:tailEnd/>
          </a:ln>
          <a:effectLst/>
        </p:spPr>
        <p:txBody>
          <a:bodyPr wrap="none" anchor="ctr"/>
          <a:lstStyle/>
          <a:p>
            <a:pPr>
              <a:defRPr/>
            </a:pPr>
            <a:endParaRPr lang="en-US"/>
          </a:p>
        </p:txBody>
      </p:sp>
      <p:sp>
        <p:nvSpPr>
          <p:cNvPr id="21" name="Line 42"/>
          <p:cNvSpPr>
            <a:spLocks noChangeShapeType="1"/>
          </p:cNvSpPr>
          <p:nvPr/>
        </p:nvSpPr>
        <p:spPr bwMode="auto">
          <a:xfrm>
            <a:off x="3275112" y="4437112"/>
            <a:ext cx="0" cy="1905000"/>
          </a:xfrm>
          <a:prstGeom prst="line">
            <a:avLst/>
          </a:prstGeom>
          <a:noFill/>
          <a:ln w="38100">
            <a:solidFill>
              <a:schemeClr val="accent1"/>
            </a:solidFill>
            <a:miter lim="800000"/>
            <a:headEnd/>
            <a:tailEnd/>
          </a:ln>
          <a:effectLst/>
        </p:spPr>
        <p:txBody>
          <a:bodyPr wrap="none" anchor="ctr"/>
          <a:lstStyle/>
          <a:p>
            <a:pPr>
              <a:defRPr/>
            </a:pPr>
            <a:endParaRPr lang="en-US"/>
          </a:p>
        </p:txBody>
      </p:sp>
      <p:sp>
        <p:nvSpPr>
          <p:cNvPr id="22" name="Line 53"/>
          <p:cNvSpPr>
            <a:spLocks noChangeShapeType="1"/>
          </p:cNvSpPr>
          <p:nvPr/>
        </p:nvSpPr>
        <p:spPr bwMode="auto">
          <a:xfrm flipV="1">
            <a:off x="3301614" y="3933056"/>
            <a:ext cx="334282" cy="1875656"/>
          </a:xfrm>
          <a:prstGeom prst="line">
            <a:avLst/>
          </a:prstGeom>
          <a:noFill/>
          <a:ln w="38100">
            <a:solidFill>
              <a:schemeClr val="tx1"/>
            </a:solidFill>
            <a:miter lim="800000"/>
            <a:headEnd/>
            <a:tailEnd type="triangle" w="med" len="med"/>
          </a:ln>
          <a:effectLst/>
        </p:spPr>
        <p:txBody>
          <a:bodyPr wrap="none" anchor="ctr"/>
          <a:lstStyle/>
          <a:p>
            <a:pPr>
              <a:defRPr/>
            </a:pPr>
            <a:endParaRPr lang="en-US"/>
          </a:p>
        </p:txBody>
      </p:sp>
      <p:sp>
        <p:nvSpPr>
          <p:cNvPr id="23" name="Freeform 58"/>
          <p:cNvSpPr>
            <a:spLocks/>
          </p:cNvSpPr>
          <p:nvPr/>
        </p:nvSpPr>
        <p:spPr bwMode="auto">
          <a:xfrm rot="5170263" flipH="1">
            <a:off x="3368304" y="5432037"/>
            <a:ext cx="368206" cy="457200"/>
          </a:xfrm>
          <a:custGeom>
            <a:avLst/>
            <a:gdLst/>
            <a:ahLst/>
            <a:cxnLst>
              <a:cxn ang="0">
                <a:pos x="424" y="472"/>
              </a:cxn>
              <a:cxn ang="0">
                <a:pos x="328" y="232"/>
              </a:cxn>
              <a:cxn ang="0">
                <a:pos x="88" y="136"/>
              </a:cxn>
            </a:cxnLst>
            <a:rect l="0" t="0" r="r" b="b"/>
            <a:pathLst>
              <a:path w="424" h="472">
                <a:moveTo>
                  <a:pt x="424" y="472"/>
                </a:moveTo>
                <a:cubicBezTo>
                  <a:pt x="404" y="380"/>
                  <a:pt x="384" y="288"/>
                  <a:pt x="328" y="232"/>
                </a:cubicBezTo>
                <a:cubicBezTo>
                  <a:pt x="272" y="176"/>
                  <a:pt x="0" y="0"/>
                  <a:pt x="88" y="136"/>
                </a:cubicBezTo>
              </a:path>
            </a:pathLst>
          </a:custGeom>
          <a:noFill/>
          <a:ln w="38100" cap="flat" cmpd="sng">
            <a:solidFill>
              <a:srgbClr val="00FF00"/>
            </a:solidFill>
            <a:prstDash val="solid"/>
            <a:miter lim="800000"/>
            <a:headEnd type="triangle" w="med" len="med"/>
            <a:tailEnd type="none" w="med" len="med"/>
          </a:ln>
          <a:effectLst/>
        </p:spPr>
        <p:txBody>
          <a:bodyPr wrap="none" anchor="ctr"/>
          <a:lstStyle/>
          <a:p>
            <a:pPr>
              <a:defRPr/>
            </a:pPr>
            <a:endParaRPr lang="en-US"/>
          </a:p>
        </p:txBody>
      </p:sp>
      <p:sp>
        <p:nvSpPr>
          <p:cNvPr id="24" name="مربع نص 23"/>
          <p:cNvSpPr txBox="1"/>
          <p:nvPr/>
        </p:nvSpPr>
        <p:spPr>
          <a:xfrm>
            <a:off x="3347864" y="5250160"/>
            <a:ext cx="720080" cy="369332"/>
          </a:xfrm>
          <a:prstGeom prst="rect">
            <a:avLst/>
          </a:prstGeom>
          <a:noFill/>
        </p:spPr>
        <p:txBody>
          <a:bodyPr wrap="square" rtlCol="0">
            <a:spAutoFit/>
          </a:bodyPr>
          <a:lstStyle/>
          <a:p>
            <a:r>
              <a:rPr lang="ar-SA" dirty="0" smtClean="0"/>
              <a:t>80</a:t>
            </a:r>
            <a:r>
              <a:rPr lang="ar-SA" baseline="50000" dirty="0" smtClean="0"/>
              <a:t>0</a:t>
            </a:r>
            <a:endParaRPr lang="en-US" dirty="0"/>
          </a:p>
        </p:txBody>
      </p:sp>
      <p:sp>
        <p:nvSpPr>
          <p:cNvPr id="25" name="مربع نص 24"/>
          <p:cNvSpPr txBox="1"/>
          <p:nvPr/>
        </p:nvSpPr>
        <p:spPr>
          <a:xfrm>
            <a:off x="1979712" y="3068960"/>
            <a:ext cx="1584176" cy="369332"/>
          </a:xfrm>
          <a:prstGeom prst="rect">
            <a:avLst/>
          </a:prstGeom>
          <a:noFill/>
        </p:spPr>
        <p:txBody>
          <a:bodyPr wrap="square" rtlCol="0">
            <a:spAutoFit/>
          </a:bodyPr>
          <a:lstStyle/>
          <a:p>
            <a:r>
              <a:rPr lang="en-US" b="1" dirty="0" smtClean="0">
                <a:solidFill>
                  <a:srgbClr val="0070C0"/>
                </a:solidFill>
              </a:rPr>
              <a:t>1cm= 5 mi/h</a:t>
            </a:r>
            <a:endParaRPr lang="en-US" dirty="0"/>
          </a:p>
        </p:txBody>
      </p:sp>
      <p:sp>
        <p:nvSpPr>
          <p:cNvPr id="26" name="مربع نص 25"/>
          <p:cNvSpPr txBox="1"/>
          <p:nvPr/>
        </p:nvSpPr>
        <p:spPr>
          <a:xfrm>
            <a:off x="1115616" y="6021288"/>
            <a:ext cx="1512168" cy="369332"/>
          </a:xfrm>
          <a:prstGeom prst="rect">
            <a:avLst/>
          </a:prstGeom>
          <a:noFill/>
        </p:spPr>
        <p:txBody>
          <a:bodyPr wrap="square" rtlCol="0">
            <a:spAutoFit/>
          </a:bodyPr>
          <a:lstStyle/>
          <a:p>
            <a:r>
              <a:rPr lang="en-US" b="1" dirty="0" smtClean="0">
                <a:solidFill>
                  <a:srgbClr val="0070C0"/>
                </a:solidFill>
              </a:rPr>
              <a:t>1cm= 20 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lide(fromBottom)">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ppt_x</p:attrName>
                                        </p:attrNameLst>
                                      </p:cBhvr>
                                      <p:tavLst>
                                        <p:tav tm="0">
                                          <p:val>
                                            <p:strVal val="#ppt_x-.2"/>
                                          </p:val>
                                        </p:tav>
                                        <p:tav tm="100000">
                                          <p:val>
                                            <p:strVal val="#ppt_x"/>
                                          </p:val>
                                        </p:tav>
                                      </p:tavLst>
                                    </p:anim>
                                    <p:anim calcmode="lin" valueType="num">
                                      <p:cBhvr>
                                        <p:cTn id="4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ppt_x</p:attrName>
                                        </p:attrNameLst>
                                      </p:cBhvr>
                                      <p:tavLst>
                                        <p:tav tm="0">
                                          <p:val>
                                            <p:strVal val="#ppt_x-.2"/>
                                          </p:val>
                                        </p:tav>
                                        <p:tav tm="100000">
                                          <p:val>
                                            <p:strVal val="#ppt_x"/>
                                          </p:val>
                                        </p:tav>
                                      </p:tavLst>
                                    </p:anim>
                                    <p:anim calcmode="lin" valueType="num">
                                      <p:cBhvr>
                                        <p:cTn id="5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14"/>
                                        </p:tgtEl>
                                        <p:attrNameLst>
                                          <p:attrName>ppt_x</p:attrName>
                                        </p:attrNameLst>
                                      </p:cBhvr>
                                      <p:tavLst>
                                        <p:tav tm="0">
                                          <p:val>
                                            <p:strVal val="ppt_x"/>
                                          </p:val>
                                        </p:tav>
                                        <p:tav tm="100000">
                                          <p:val>
                                            <p:strVal val="ppt_x"/>
                                          </p:val>
                                        </p:tav>
                                      </p:tavLst>
                                    </p:anim>
                                    <p:anim calcmode="lin" valueType="num">
                                      <p:cBhvr additive="base">
                                        <p:cTn id="57" dur="500"/>
                                        <p:tgtEl>
                                          <p:spTgt spid="14"/>
                                        </p:tgtEl>
                                        <p:attrNameLst>
                                          <p:attrName>ppt_y</p:attrName>
                                        </p:attrNameLst>
                                      </p:cBhvr>
                                      <p:tavLst>
                                        <p:tav tm="0">
                                          <p:val>
                                            <p:strVal val="ppt_y"/>
                                          </p:val>
                                        </p:tav>
                                        <p:tav tm="100000">
                                          <p:val>
                                            <p:strVal val="1+ppt_h/2"/>
                                          </p:val>
                                        </p:tav>
                                      </p:tavLst>
                                    </p:anim>
                                    <p:set>
                                      <p:cBhvr>
                                        <p:cTn id="58" dur="1" fill="hold">
                                          <p:stCondLst>
                                            <p:cond delay="499"/>
                                          </p:stCondLst>
                                        </p:cTn>
                                        <p:tgtEl>
                                          <p:spTgt spid="14"/>
                                        </p:tgtEl>
                                        <p:attrNameLst>
                                          <p:attrName>style.visibility</p:attrName>
                                        </p:attrNameLst>
                                      </p:cBhvr>
                                      <p:to>
                                        <p:strVal val="hidden"/>
                                      </p:to>
                                    </p:set>
                                  </p:childTnLst>
                                </p:cTn>
                              </p:par>
                            </p:childTnLst>
                          </p:cTn>
                        </p:par>
                        <p:par>
                          <p:cTn id="59" fill="hold">
                            <p:stCondLst>
                              <p:cond delay="500"/>
                            </p:stCondLst>
                            <p:childTnLst>
                              <p:par>
                                <p:cTn id="60" presetID="9" presetClass="entr" presetSubtype="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dissolv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ppt_x</p:attrName>
                                        </p:attrNameLst>
                                      </p:cBhvr>
                                      <p:tavLst>
                                        <p:tav tm="0">
                                          <p:val>
                                            <p:strVal val="#ppt_x-.2"/>
                                          </p:val>
                                        </p:tav>
                                        <p:tav tm="100000">
                                          <p:val>
                                            <p:strVal val="#ppt_x"/>
                                          </p:val>
                                        </p:tav>
                                      </p:tavLst>
                                    </p:anim>
                                    <p:anim calcmode="lin" valueType="num">
                                      <p:cBhvr>
                                        <p:cTn id="6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1000" fill="hold"/>
                                        <p:tgtEl>
                                          <p:spTgt spid="18"/>
                                        </p:tgtEl>
                                        <p:attrNameLst>
                                          <p:attrName>ppt_x</p:attrName>
                                        </p:attrNameLst>
                                      </p:cBhvr>
                                      <p:tavLst>
                                        <p:tav tm="0">
                                          <p:val>
                                            <p:strVal val="#ppt_x-.2"/>
                                          </p:val>
                                        </p:tav>
                                        <p:tav tm="100000">
                                          <p:val>
                                            <p:strVal val="#ppt_x"/>
                                          </p:val>
                                        </p:tav>
                                      </p:tavLst>
                                    </p:anim>
                                    <p:anim calcmode="lin" valueType="num">
                                      <p:cBhvr>
                                        <p:cTn id="7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1000" fill="hold"/>
                                        <p:tgtEl>
                                          <p:spTgt spid="19"/>
                                        </p:tgtEl>
                                        <p:attrNameLst>
                                          <p:attrName>ppt_x</p:attrName>
                                        </p:attrNameLst>
                                      </p:cBhvr>
                                      <p:tavLst>
                                        <p:tav tm="0">
                                          <p:val>
                                            <p:strVal val="#ppt_x-.2"/>
                                          </p:val>
                                        </p:tav>
                                        <p:tav tm="100000">
                                          <p:val>
                                            <p:strVal val="#ppt_x"/>
                                          </p:val>
                                        </p:tav>
                                      </p:tavLst>
                                    </p:anim>
                                    <p:anim calcmode="lin" valueType="num">
                                      <p:cBhvr>
                                        <p:cTn id="8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83" dur="10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1000" fill="hold"/>
                                        <p:tgtEl>
                                          <p:spTgt spid="20"/>
                                        </p:tgtEl>
                                        <p:attrNameLst>
                                          <p:attrName>ppt_x</p:attrName>
                                        </p:attrNameLst>
                                      </p:cBhvr>
                                      <p:tavLst>
                                        <p:tav tm="0">
                                          <p:val>
                                            <p:strVal val="#ppt_x-.2"/>
                                          </p:val>
                                        </p:tav>
                                        <p:tav tm="100000">
                                          <p:val>
                                            <p:strVal val="#ppt_x"/>
                                          </p:val>
                                        </p:tav>
                                      </p:tavLst>
                                    </p:anim>
                                    <p:anim calcmode="lin" valueType="num">
                                      <p:cBhvr>
                                        <p:cTn id="8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0"/>
                                        </p:tgtEl>
                                      </p:cBhvr>
                                    </p:animEffect>
                                  </p:childTnLst>
                                </p:cTn>
                              </p:par>
                              <p:par>
                                <p:cTn id="91" presetID="29" presetClass="entr" presetSubtype="0"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1000" fill="hold"/>
                                        <p:tgtEl>
                                          <p:spTgt spid="21"/>
                                        </p:tgtEl>
                                        <p:attrNameLst>
                                          <p:attrName>ppt_x</p:attrName>
                                        </p:attrNameLst>
                                      </p:cBhvr>
                                      <p:tavLst>
                                        <p:tav tm="0">
                                          <p:val>
                                            <p:strVal val="#ppt_x-.2"/>
                                          </p:val>
                                        </p:tav>
                                        <p:tav tm="100000">
                                          <p:val>
                                            <p:strVal val="#ppt_x"/>
                                          </p:val>
                                        </p:tav>
                                      </p:tavLst>
                                    </p:anim>
                                    <p:anim calcmode="lin" valueType="num">
                                      <p:cBhvr>
                                        <p:cTn id="94"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5" dur="1000"/>
                                        <p:tgtEl>
                                          <p:spTgt spid="21"/>
                                        </p:tgtEl>
                                      </p:cBhvr>
                                    </p:animEffect>
                                  </p:childTnLst>
                                </p:cTn>
                              </p:par>
                              <p:par>
                                <p:cTn id="96" presetID="29" presetClass="entr" presetSubtype="0"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1000" fill="hold"/>
                                        <p:tgtEl>
                                          <p:spTgt spid="22"/>
                                        </p:tgtEl>
                                        <p:attrNameLst>
                                          <p:attrName>ppt_x</p:attrName>
                                        </p:attrNameLst>
                                      </p:cBhvr>
                                      <p:tavLst>
                                        <p:tav tm="0">
                                          <p:val>
                                            <p:strVal val="#ppt_x-.2"/>
                                          </p:val>
                                        </p:tav>
                                        <p:tav tm="100000">
                                          <p:val>
                                            <p:strVal val="#ppt_x"/>
                                          </p:val>
                                        </p:tav>
                                      </p:tavLst>
                                    </p:anim>
                                    <p:anim calcmode="lin" valueType="num">
                                      <p:cBhvr>
                                        <p:cTn id="9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22"/>
                                        </p:tgtEl>
                                      </p:cBhvr>
                                    </p:animEffect>
                                  </p:childTnLst>
                                </p:cTn>
                              </p:par>
                              <p:par>
                                <p:cTn id="101" presetID="29"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1000" fill="hold"/>
                                        <p:tgtEl>
                                          <p:spTgt spid="23"/>
                                        </p:tgtEl>
                                        <p:attrNameLst>
                                          <p:attrName>ppt_x</p:attrName>
                                        </p:attrNameLst>
                                      </p:cBhvr>
                                      <p:tavLst>
                                        <p:tav tm="0">
                                          <p:val>
                                            <p:strVal val="#ppt_x-.2"/>
                                          </p:val>
                                        </p:tav>
                                        <p:tav tm="100000">
                                          <p:val>
                                            <p:strVal val="#ppt_x"/>
                                          </p:val>
                                        </p:tav>
                                      </p:tavLst>
                                    </p:anim>
                                    <p:anim calcmode="lin" valueType="num">
                                      <p:cBhvr>
                                        <p:cTn id="104"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05" dur="1000"/>
                                        <p:tgtEl>
                                          <p:spTgt spid="23"/>
                                        </p:tgtEl>
                                      </p:cBhvr>
                                    </p:animEffect>
                                  </p:childTnLst>
                                </p:cTn>
                              </p:par>
                              <p:par>
                                <p:cTn id="106" presetID="29" presetClass="entr" presetSubtype="0"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1000" fill="hold"/>
                                        <p:tgtEl>
                                          <p:spTgt spid="24"/>
                                        </p:tgtEl>
                                        <p:attrNameLst>
                                          <p:attrName>ppt_x</p:attrName>
                                        </p:attrNameLst>
                                      </p:cBhvr>
                                      <p:tavLst>
                                        <p:tav tm="0">
                                          <p:val>
                                            <p:strVal val="#ppt_x-.2"/>
                                          </p:val>
                                        </p:tav>
                                        <p:tav tm="100000">
                                          <p:val>
                                            <p:strVal val="#ppt_x"/>
                                          </p:val>
                                        </p:tav>
                                      </p:tavLst>
                                    </p:anim>
                                    <p:anim calcmode="lin" valueType="num">
                                      <p:cBhvr>
                                        <p:cTn id="10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24"/>
                                        </p:tgtEl>
                                      </p:cBhvr>
                                    </p:animEffect>
                                  </p:childTnLst>
                                </p:cTn>
                              </p:par>
                            </p:childTnLst>
                          </p:cTn>
                        </p:par>
                      </p:childTnLst>
                    </p:cTn>
                  </p:par>
                  <p:par>
                    <p:cTn id="111" fill="hold">
                      <p:stCondLst>
                        <p:cond delay="indefinite"/>
                      </p:stCondLst>
                      <p:childTnLst>
                        <p:par>
                          <p:cTn id="112" fill="hold">
                            <p:stCondLst>
                              <p:cond delay="0"/>
                            </p:stCondLst>
                            <p:childTnLst>
                              <p:par>
                                <p:cTn id="113" presetID="29" presetClass="entr" presetSubtype="0"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1000" fill="hold"/>
                                        <p:tgtEl>
                                          <p:spTgt spid="26"/>
                                        </p:tgtEl>
                                        <p:attrNameLst>
                                          <p:attrName>ppt_x</p:attrName>
                                        </p:attrNameLst>
                                      </p:cBhvr>
                                      <p:tavLst>
                                        <p:tav tm="0">
                                          <p:val>
                                            <p:strVal val="#ppt_x-.2"/>
                                          </p:val>
                                        </p:tav>
                                        <p:tav tm="100000">
                                          <p:val>
                                            <p:strVal val="#ppt_x"/>
                                          </p:val>
                                        </p:tav>
                                      </p:tavLst>
                                    </p:anim>
                                    <p:anim calcmode="lin" valueType="num">
                                      <p:cBhvr>
                                        <p:cTn id="116"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p:bldP spid="8" grpId="0"/>
      <p:bldP spid="19" grpId="0"/>
      <p:bldP spid="20" grpId="0" animBg="1"/>
      <p:bldP spid="21" grpId="0" animBg="1"/>
      <p:bldP spid="22" grpId="0" animBg="1"/>
      <p:bldP spid="23" grpId="0" animBg="1"/>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14282" y="0"/>
            <a:ext cx="8715435" cy="5143536"/>
          </a:xfrm>
          <a:prstGeom prst="rect">
            <a:avLst/>
          </a:prstGeom>
          <a:noFill/>
          <a:ln w="9525">
            <a:noFill/>
            <a:miter lim="800000"/>
            <a:headEnd/>
            <a:tailEnd/>
          </a:ln>
          <a:effectLst/>
        </p:spPr>
      </p:pic>
      <p:graphicFrame>
        <p:nvGraphicFramePr>
          <p:cNvPr id="3" name="جدول 2"/>
          <p:cNvGraphicFramePr>
            <a:graphicFrameLocks noGrp="1"/>
          </p:cNvGraphicFramePr>
          <p:nvPr/>
        </p:nvGraphicFramePr>
        <p:xfrm>
          <a:off x="1014230" y="5072074"/>
          <a:ext cx="6968976" cy="1752600"/>
        </p:xfrm>
        <a:graphic>
          <a:graphicData uri="http://schemas.openxmlformats.org/drawingml/2006/table">
            <a:tbl>
              <a:tblPr rtl="1">
                <a:tableStyleId>{ED083AE6-46FA-4A59-8FB0-9F97EB10719F}</a:tableStyleId>
              </a:tblPr>
              <a:tblGrid>
                <a:gridCol w="1870354"/>
                <a:gridCol w="1870354"/>
                <a:gridCol w="1871232"/>
                <a:gridCol w="1357036"/>
              </a:tblGrid>
              <a:tr h="285752">
                <a:tc>
                  <a:txBody>
                    <a:bodyPr/>
                    <a:lstStyle/>
                    <a:p>
                      <a:pPr algn="r" rtl="1">
                        <a:lnSpc>
                          <a:spcPct val="115000"/>
                        </a:lnSpc>
                        <a:spcAft>
                          <a:spcPts val="0"/>
                        </a:spcAft>
                      </a:pPr>
                      <a:r>
                        <a:rPr lang="ar-SA" sz="2000" dirty="0" smtClean="0">
                          <a:solidFill>
                            <a:srgbClr val="FF0000"/>
                          </a:solidFill>
                        </a:rPr>
                        <a:t>      </a:t>
                      </a:r>
                      <a:r>
                        <a:rPr lang="ar-SA" sz="2000" dirty="0" err="1" smtClean="0">
                          <a:solidFill>
                            <a:srgbClr val="FF0000"/>
                          </a:solidFill>
                        </a:rPr>
                        <a:t>متعاكسه</a:t>
                      </a:r>
                      <a:endParaRPr lang="en-US" sz="2000" dirty="0">
                        <a:solidFill>
                          <a:srgbClr val="FF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dirty="0" smtClean="0">
                          <a:solidFill>
                            <a:srgbClr val="FF0000"/>
                          </a:solidFill>
                        </a:rPr>
                        <a:t>       متكافئة</a:t>
                      </a:r>
                      <a:endParaRPr lang="en-US" sz="2000" dirty="0">
                        <a:solidFill>
                          <a:srgbClr val="FF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dirty="0" smtClean="0">
                          <a:solidFill>
                            <a:srgbClr val="FF0000"/>
                          </a:solidFill>
                        </a:rPr>
                        <a:t>      متوازية</a:t>
                      </a:r>
                      <a:endParaRPr lang="en-US" sz="2000" dirty="0">
                        <a:solidFill>
                          <a:srgbClr val="FF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dirty="0">
                          <a:solidFill>
                            <a:srgbClr val="FF0000"/>
                          </a:solidFill>
                        </a:rPr>
                        <a:t>حالة المتجهات</a:t>
                      </a:r>
                      <a:endParaRPr lang="en-US" sz="2000" dirty="0">
                        <a:solidFill>
                          <a:srgbClr val="FF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571504">
                <a:tc>
                  <a:txBody>
                    <a:bodyPr/>
                    <a:lstStyle/>
                    <a:p>
                      <a:pPr algn="r" rtl="1">
                        <a:lnSpc>
                          <a:spcPct val="115000"/>
                        </a:lnSpc>
                        <a:spcAft>
                          <a:spcPts val="0"/>
                        </a:spcAft>
                      </a:pPr>
                      <a:r>
                        <a:rPr lang="ar-SA" sz="2000" baseline="0" dirty="0" smtClean="0">
                          <a:solidFill>
                            <a:srgbClr val="009900"/>
                          </a:solidFill>
                        </a:rPr>
                        <a:t>  </a:t>
                      </a:r>
                      <a:r>
                        <a:rPr lang="ar-SA" sz="2000" dirty="0" err="1" smtClean="0">
                          <a:solidFill>
                            <a:srgbClr val="009900"/>
                          </a:solidFill>
                        </a:rPr>
                        <a:t>متعاكسه</a:t>
                      </a:r>
                      <a:endParaRPr lang="en-US" sz="2000" dirty="0">
                        <a:solidFill>
                          <a:srgbClr val="0099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a:solidFill>
                            <a:srgbClr val="009900"/>
                          </a:solidFill>
                        </a:rPr>
                        <a:t>نفس الاتجاه</a:t>
                      </a:r>
                      <a:endParaRPr lang="en-US" sz="2000">
                        <a:solidFill>
                          <a:srgbClr val="0099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a:solidFill>
                            <a:srgbClr val="009900"/>
                          </a:solidFill>
                        </a:rPr>
                        <a:t>نفس الاتجاه أو متعاكسة</a:t>
                      </a:r>
                      <a:endParaRPr lang="en-US" sz="2000">
                        <a:solidFill>
                          <a:srgbClr val="0099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baseline="0" dirty="0">
                          <a:solidFill>
                            <a:srgbClr val="7030A0"/>
                          </a:solidFill>
                        </a:rPr>
                        <a:t> </a:t>
                      </a:r>
                      <a:r>
                        <a:rPr lang="ar-SA" sz="2000" baseline="0" dirty="0" smtClean="0">
                          <a:solidFill>
                            <a:srgbClr val="7030A0"/>
                          </a:solidFill>
                        </a:rPr>
                        <a:t>    </a:t>
                      </a:r>
                      <a:r>
                        <a:rPr lang="ar-SA" sz="2000" dirty="0" smtClean="0">
                          <a:solidFill>
                            <a:srgbClr val="7030A0"/>
                          </a:solidFill>
                        </a:rPr>
                        <a:t>الاتجاه</a:t>
                      </a:r>
                      <a:endParaRPr lang="en-US" sz="2000" dirty="0">
                        <a:solidFill>
                          <a:srgbClr val="7030A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571504">
                <a:tc>
                  <a:txBody>
                    <a:bodyPr/>
                    <a:lstStyle/>
                    <a:p>
                      <a:pPr algn="r" rtl="1">
                        <a:lnSpc>
                          <a:spcPct val="115000"/>
                        </a:lnSpc>
                        <a:spcAft>
                          <a:spcPts val="0"/>
                        </a:spcAft>
                      </a:pPr>
                      <a:r>
                        <a:rPr lang="ar-SA" sz="2000" dirty="0">
                          <a:solidFill>
                            <a:srgbClr val="009900"/>
                          </a:solidFill>
                        </a:rPr>
                        <a:t>نفس الطول</a:t>
                      </a:r>
                      <a:endParaRPr lang="en-US" sz="2000" dirty="0">
                        <a:solidFill>
                          <a:srgbClr val="0099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dirty="0">
                          <a:solidFill>
                            <a:srgbClr val="009900"/>
                          </a:solidFill>
                        </a:rPr>
                        <a:t>نفس الطول</a:t>
                      </a:r>
                      <a:endParaRPr lang="en-US" sz="2000" dirty="0">
                        <a:solidFill>
                          <a:srgbClr val="0099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dirty="0">
                          <a:solidFill>
                            <a:srgbClr val="009900"/>
                          </a:solidFill>
                        </a:rPr>
                        <a:t>ليس بالضرورة أن يكون لها الطول نفسه</a:t>
                      </a:r>
                      <a:endParaRPr lang="en-US" sz="2000" dirty="0">
                        <a:solidFill>
                          <a:srgbClr val="0099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dirty="0" smtClean="0">
                          <a:solidFill>
                            <a:srgbClr val="7030A0"/>
                          </a:solidFill>
                        </a:rPr>
                        <a:t>     الطول</a:t>
                      </a:r>
                      <a:endParaRPr lang="en-US" sz="2000" dirty="0">
                        <a:solidFill>
                          <a:srgbClr val="7030A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771800" y="188640"/>
            <a:ext cx="4464496" cy="523220"/>
          </a:xfrm>
          <a:prstGeom prst="rect">
            <a:avLst/>
          </a:prstGeom>
          <a:noFill/>
        </p:spPr>
        <p:txBody>
          <a:bodyPr wrap="square" rtlCol="0">
            <a:spAutoFit/>
          </a:bodyPr>
          <a:lstStyle/>
          <a:p>
            <a:pPr algn="ctr"/>
            <a:r>
              <a:rPr lang="ar-SA" sz="2800" b="1" dirty="0" smtClean="0">
                <a:solidFill>
                  <a:srgbClr val="00B050"/>
                </a:solidFill>
              </a:rPr>
              <a:t>أهم أنواع المتجهات الشائعة</a:t>
            </a:r>
            <a:endParaRPr lang="en-US" sz="2800" b="1" dirty="0">
              <a:solidFill>
                <a:srgbClr val="00B050"/>
              </a:solidFill>
            </a:endParaRPr>
          </a:p>
        </p:txBody>
      </p:sp>
      <p:sp>
        <p:nvSpPr>
          <p:cNvPr id="5" name="مربع نص 4"/>
          <p:cNvSpPr txBox="1"/>
          <p:nvPr/>
        </p:nvSpPr>
        <p:spPr>
          <a:xfrm>
            <a:off x="3923928" y="1340768"/>
            <a:ext cx="1728192" cy="369332"/>
          </a:xfrm>
          <a:prstGeom prst="rect">
            <a:avLst/>
          </a:prstGeom>
          <a:noFill/>
        </p:spPr>
        <p:txBody>
          <a:bodyPr wrap="square" rtlCol="0">
            <a:spAutoFit/>
          </a:bodyPr>
          <a:lstStyle/>
          <a:p>
            <a:r>
              <a:rPr lang="ar-SA" b="1" dirty="0" smtClean="0">
                <a:solidFill>
                  <a:srgbClr val="C00000"/>
                </a:solidFill>
              </a:rPr>
              <a:t>المتجهات المتوازية</a:t>
            </a:r>
            <a:endParaRPr lang="en-US" b="1" dirty="0">
              <a:solidFill>
                <a:srgbClr val="C00000"/>
              </a:solidFill>
            </a:endParaRPr>
          </a:p>
        </p:txBody>
      </p:sp>
      <p:sp>
        <p:nvSpPr>
          <p:cNvPr id="6" name="مربع نص 5"/>
          <p:cNvSpPr txBox="1"/>
          <p:nvPr/>
        </p:nvSpPr>
        <p:spPr>
          <a:xfrm>
            <a:off x="2843808" y="1700808"/>
            <a:ext cx="3816424" cy="1015663"/>
          </a:xfrm>
          <a:prstGeom prst="rect">
            <a:avLst/>
          </a:prstGeom>
          <a:noFill/>
        </p:spPr>
        <p:txBody>
          <a:bodyPr wrap="square" rtlCol="0">
            <a:spAutoFit/>
          </a:bodyPr>
          <a:lstStyle/>
          <a:p>
            <a:r>
              <a:rPr lang="ar-SA" sz="2000" b="1" dirty="0" smtClean="0">
                <a:solidFill>
                  <a:srgbClr val="0070C0"/>
                </a:solidFill>
              </a:rPr>
              <a:t>يكون المتجهان متوازيين إذا كان لهما نفس الاتجاه أو لهما اتجاهان متعاكسان وليس بالضرورة أن يكون لهما نفس الطول</a:t>
            </a:r>
            <a:endParaRPr lang="en-US" sz="2000" b="1" dirty="0">
              <a:solidFill>
                <a:srgbClr val="0070C0"/>
              </a:solidFill>
            </a:endParaRPr>
          </a:p>
        </p:txBody>
      </p:sp>
      <p:sp>
        <p:nvSpPr>
          <p:cNvPr id="7" name="Line 3"/>
          <p:cNvSpPr>
            <a:spLocks noChangeShapeType="1"/>
          </p:cNvSpPr>
          <p:nvPr/>
        </p:nvSpPr>
        <p:spPr bwMode="auto">
          <a:xfrm flipV="1">
            <a:off x="611560" y="2204864"/>
            <a:ext cx="1905000" cy="990600"/>
          </a:xfrm>
          <a:prstGeom prst="line">
            <a:avLst/>
          </a:prstGeom>
          <a:noFill/>
          <a:ln w="38100">
            <a:solidFill>
              <a:schemeClr val="accent2"/>
            </a:solidFill>
            <a:round/>
            <a:headEnd type="oval" w="med" len="med"/>
            <a:tailEnd type="triangle" w="med" len="med"/>
          </a:ln>
        </p:spPr>
        <p:txBody>
          <a:bodyPr/>
          <a:lstStyle/>
          <a:p>
            <a:endParaRPr lang="en-US"/>
          </a:p>
        </p:txBody>
      </p:sp>
      <p:sp>
        <p:nvSpPr>
          <p:cNvPr id="8" name="Line 5"/>
          <p:cNvSpPr>
            <a:spLocks noChangeShapeType="1"/>
          </p:cNvSpPr>
          <p:nvPr/>
        </p:nvSpPr>
        <p:spPr bwMode="auto">
          <a:xfrm flipV="1">
            <a:off x="1907704" y="1196752"/>
            <a:ext cx="1040904" cy="504056"/>
          </a:xfrm>
          <a:prstGeom prst="line">
            <a:avLst/>
          </a:prstGeom>
          <a:noFill/>
          <a:ln w="38100">
            <a:solidFill>
              <a:schemeClr val="accent1"/>
            </a:solidFill>
            <a:round/>
            <a:headEnd type="oval" w="med" len="med"/>
            <a:tailEnd type="triangle" w="med" len="med"/>
          </a:ln>
        </p:spPr>
        <p:txBody>
          <a:bodyPr/>
          <a:lstStyle/>
          <a:p>
            <a:endParaRPr lang="en-US"/>
          </a:p>
        </p:txBody>
      </p:sp>
      <p:sp>
        <p:nvSpPr>
          <p:cNvPr id="9" name="Line 5"/>
          <p:cNvSpPr>
            <a:spLocks noChangeShapeType="1"/>
          </p:cNvSpPr>
          <p:nvPr/>
        </p:nvSpPr>
        <p:spPr bwMode="auto">
          <a:xfrm flipV="1">
            <a:off x="1691680" y="2420888"/>
            <a:ext cx="1359768" cy="720080"/>
          </a:xfrm>
          <a:prstGeom prst="line">
            <a:avLst/>
          </a:prstGeom>
          <a:noFill/>
          <a:ln w="38100">
            <a:solidFill>
              <a:srgbClr val="990099"/>
            </a:solidFill>
            <a:round/>
            <a:headEnd type="triangle" w="med" len="med"/>
            <a:tailEnd type="none" w="med" len="med"/>
          </a:ln>
        </p:spPr>
        <p:txBody>
          <a:bodyPr/>
          <a:lstStyle/>
          <a:p>
            <a:endParaRPr lang="en-US"/>
          </a:p>
        </p:txBody>
      </p:sp>
      <p:sp>
        <p:nvSpPr>
          <p:cNvPr id="10" name="Line 5"/>
          <p:cNvSpPr>
            <a:spLocks noChangeShapeType="1"/>
          </p:cNvSpPr>
          <p:nvPr/>
        </p:nvSpPr>
        <p:spPr bwMode="auto">
          <a:xfrm flipV="1">
            <a:off x="1403648" y="1844824"/>
            <a:ext cx="1040904" cy="504056"/>
          </a:xfrm>
          <a:prstGeom prst="line">
            <a:avLst/>
          </a:prstGeom>
          <a:noFill/>
          <a:ln w="38100">
            <a:solidFill>
              <a:srgbClr val="00B050"/>
            </a:solidFill>
            <a:round/>
            <a:headEnd type="oval" w="med" len="med"/>
            <a:tailEnd type="triangle" w="med" len="med"/>
          </a:ln>
        </p:spPr>
        <p:txBody>
          <a:bodyPr/>
          <a:lstStyle/>
          <a:p>
            <a:endParaRPr lang="en-US"/>
          </a:p>
        </p:txBody>
      </p:sp>
      <p:sp>
        <p:nvSpPr>
          <p:cNvPr id="11" name="سهم إلى اليسار 10"/>
          <p:cNvSpPr/>
          <p:nvPr/>
        </p:nvSpPr>
        <p:spPr>
          <a:xfrm rot="16200000">
            <a:off x="4608004" y="800708"/>
            <a:ext cx="720080"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سهم إلى اليسار 11"/>
          <p:cNvSpPr/>
          <p:nvPr/>
        </p:nvSpPr>
        <p:spPr>
          <a:xfrm rot="16200000">
            <a:off x="6192180" y="3248981"/>
            <a:ext cx="720080"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سهم إلى اليسار 12"/>
          <p:cNvSpPr/>
          <p:nvPr/>
        </p:nvSpPr>
        <p:spPr>
          <a:xfrm rot="16200000">
            <a:off x="2735796" y="3320989"/>
            <a:ext cx="720080"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رابط مستقيم 14"/>
          <p:cNvCxnSpPr/>
          <p:nvPr/>
        </p:nvCxnSpPr>
        <p:spPr>
          <a:xfrm flipH="1">
            <a:off x="2987824" y="3068961"/>
            <a:ext cx="3672408" cy="7200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5364088" y="3861048"/>
            <a:ext cx="2232248" cy="400110"/>
          </a:xfrm>
          <a:prstGeom prst="rect">
            <a:avLst/>
          </a:prstGeom>
          <a:noFill/>
        </p:spPr>
        <p:txBody>
          <a:bodyPr wrap="square" rtlCol="0">
            <a:spAutoFit/>
          </a:bodyPr>
          <a:lstStyle/>
          <a:p>
            <a:r>
              <a:rPr lang="ar-SA" sz="2000" b="1" dirty="0" smtClean="0">
                <a:solidFill>
                  <a:srgbClr val="C00000"/>
                </a:solidFill>
              </a:rPr>
              <a:t>المتجهات المتكافئة</a:t>
            </a:r>
            <a:endParaRPr lang="en-US" sz="2000" b="1" dirty="0">
              <a:solidFill>
                <a:srgbClr val="C00000"/>
              </a:solidFill>
            </a:endParaRPr>
          </a:p>
        </p:txBody>
      </p:sp>
      <p:sp>
        <p:nvSpPr>
          <p:cNvPr id="18" name="مربع نص 17"/>
          <p:cNvSpPr txBox="1"/>
          <p:nvPr/>
        </p:nvSpPr>
        <p:spPr>
          <a:xfrm>
            <a:off x="1403648" y="3861048"/>
            <a:ext cx="2664296" cy="400110"/>
          </a:xfrm>
          <a:prstGeom prst="rect">
            <a:avLst/>
          </a:prstGeom>
          <a:noFill/>
        </p:spPr>
        <p:txBody>
          <a:bodyPr wrap="square" rtlCol="0">
            <a:spAutoFit/>
          </a:bodyPr>
          <a:lstStyle/>
          <a:p>
            <a:r>
              <a:rPr lang="ar-SA" sz="2000" b="1" dirty="0" smtClean="0">
                <a:solidFill>
                  <a:srgbClr val="C00000"/>
                </a:solidFill>
              </a:rPr>
              <a:t>المتجهان المتعاكسان</a:t>
            </a:r>
            <a:endParaRPr lang="en-US" sz="2000" b="1" dirty="0">
              <a:solidFill>
                <a:srgbClr val="C00000"/>
              </a:solidFill>
            </a:endParaRPr>
          </a:p>
        </p:txBody>
      </p:sp>
      <p:sp>
        <p:nvSpPr>
          <p:cNvPr id="19" name="وسيلة شرح مستطيلة مستديرة الزوايا 18"/>
          <p:cNvSpPr/>
          <p:nvPr/>
        </p:nvSpPr>
        <p:spPr>
          <a:xfrm>
            <a:off x="5796136" y="4509120"/>
            <a:ext cx="2376264" cy="936104"/>
          </a:xfrm>
          <a:prstGeom prst="wedgeRoundRectCallout">
            <a:avLst>
              <a:gd name="adj1" fmla="val -5151"/>
              <a:gd name="adj2" fmla="val -83158"/>
              <a:gd name="adj3" fmla="val 16667"/>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rgbClr val="0070C0"/>
                </a:solidFill>
              </a:rPr>
              <a:t>لهما الطول نفسه و الاتجاه نفسه</a:t>
            </a:r>
            <a:endParaRPr lang="en-US" dirty="0">
              <a:solidFill>
                <a:srgbClr val="0070C0"/>
              </a:solidFill>
            </a:endParaRPr>
          </a:p>
        </p:txBody>
      </p:sp>
      <p:sp>
        <p:nvSpPr>
          <p:cNvPr id="20" name="وسيلة شرح مستطيلة مستديرة الزوايا 19"/>
          <p:cNvSpPr/>
          <p:nvPr/>
        </p:nvSpPr>
        <p:spPr>
          <a:xfrm>
            <a:off x="1763688" y="4365104"/>
            <a:ext cx="2088232" cy="936104"/>
          </a:xfrm>
          <a:prstGeom prst="wedgeRoundRectCallout">
            <a:avLst>
              <a:gd name="adj1" fmla="val 8624"/>
              <a:gd name="adj2" fmla="val -70305"/>
              <a:gd name="adj3" fmla="val 16667"/>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rgbClr val="0070C0"/>
                </a:solidFill>
              </a:rPr>
              <a:t>لهما الطول نفسه ولهما اتجاهان متعاكسان</a:t>
            </a:r>
            <a:endParaRPr lang="en-US" dirty="0">
              <a:solidFill>
                <a:srgbClr val="0070C0"/>
              </a:solidFill>
            </a:endParaRPr>
          </a:p>
        </p:txBody>
      </p:sp>
      <p:sp>
        <p:nvSpPr>
          <p:cNvPr id="21" name="Line 5"/>
          <p:cNvSpPr>
            <a:spLocks noChangeShapeType="1"/>
          </p:cNvSpPr>
          <p:nvPr/>
        </p:nvSpPr>
        <p:spPr bwMode="auto">
          <a:xfrm flipV="1">
            <a:off x="4860032" y="5661248"/>
            <a:ext cx="1544960" cy="792088"/>
          </a:xfrm>
          <a:prstGeom prst="line">
            <a:avLst/>
          </a:prstGeom>
          <a:noFill/>
          <a:ln w="38100">
            <a:solidFill>
              <a:schemeClr val="accent1"/>
            </a:solidFill>
            <a:round/>
            <a:headEnd type="oval" w="med" len="med"/>
            <a:tailEnd type="triangle" w="med" len="med"/>
          </a:ln>
        </p:spPr>
        <p:txBody>
          <a:bodyPr/>
          <a:lstStyle/>
          <a:p>
            <a:endParaRPr lang="en-US"/>
          </a:p>
        </p:txBody>
      </p:sp>
      <p:sp>
        <p:nvSpPr>
          <p:cNvPr id="22" name="Line 5"/>
          <p:cNvSpPr>
            <a:spLocks noChangeShapeType="1"/>
          </p:cNvSpPr>
          <p:nvPr/>
        </p:nvSpPr>
        <p:spPr bwMode="auto">
          <a:xfrm flipV="1">
            <a:off x="6012160" y="5589240"/>
            <a:ext cx="1544960" cy="792088"/>
          </a:xfrm>
          <a:prstGeom prst="line">
            <a:avLst/>
          </a:prstGeom>
          <a:noFill/>
          <a:ln w="38100">
            <a:solidFill>
              <a:schemeClr val="accent2">
                <a:lumMod val="75000"/>
              </a:schemeClr>
            </a:solidFill>
            <a:round/>
            <a:headEnd type="oval" w="med" len="med"/>
            <a:tailEnd type="triangle" w="med" len="med"/>
          </a:ln>
        </p:spPr>
        <p:txBody>
          <a:bodyPr/>
          <a:lstStyle/>
          <a:p>
            <a:endParaRPr lang="en-US"/>
          </a:p>
        </p:txBody>
      </p:sp>
      <p:sp>
        <p:nvSpPr>
          <p:cNvPr id="23" name="Line 5"/>
          <p:cNvSpPr>
            <a:spLocks noChangeShapeType="1"/>
          </p:cNvSpPr>
          <p:nvPr/>
        </p:nvSpPr>
        <p:spPr bwMode="auto">
          <a:xfrm flipV="1">
            <a:off x="7092280" y="5517232"/>
            <a:ext cx="1544960" cy="792088"/>
          </a:xfrm>
          <a:prstGeom prst="line">
            <a:avLst/>
          </a:prstGeom>
          <a:noFill/>
          <a:ln w="38100">
            <a:solidFill>
              <a:srgbClr val="7030A0"/>
            </a:solidFill>
            <a:round/>
            <a:headEnd type="oval" w="med" len="med"/>
            <a:tailEnd type="triangle" w="med" len="med"/>
          </a:ln>
        </p:spPr>
        <p:txBody>
          <a:bodyPr/>
          <a:lstStyle/>
          <a:p>
            <a:endParaRPr lang="en-US"/>
          </a:p>
        </p:txBody>
      </p:sp>
      <p:sp>
        <p:nvSpPr>
          <p:cNvPr id="24" name="Line 5"/>
          <p:cNvSpPr>
            <a:spLocks noChangeShapeType="1"/>
          </p:cNvSpPr>
          <p:nvPr/>
        </p:nvSpPr>
        <p:spPr bwMode="auto">
          <a:xfrm flipV="1">
            <a:off x="971600" y="5445224"/>
            <a:ext cx="1544960" cy="792088"/>
          </a:xfrm>
          <a:prstGeom prst="line">
            <a:avLst/>
          </a:prstGeom>
          <a:noFill/>
          <a:ln w="38100">
            <a:solidFill>
              <a:schemeClr val="accent1"/>
            </a:solidFill>
            <a:round/>
            <a:headEnd type="oval" w="med" len="med"/>
            <a:tailEnd type="triangle" w="med" len="med"/>
          </a:ln>
        </p:spPr>
        <p:txBody>
          <a:bodyPr/>
          <a:lstStyle/>
          <a:p>
            <a:endParaRPr lang="en-US"/>
          </a:p>
        </p:txBody>
      </p:sp>
      <p:sp>
        <p:nvSpPr>
          <p:cNvPr id="25" name="Line 5"/>
          <p:cNvSpPr>
            <a:spLocks noChangeShapeType="1"/>
          </p:cNvSpPr>
          <p:nvPr/>
        </p:nvSpPr>
        <p:spPr bwMode="auto">
          <a:xfrm flipV="1">
            <a:off x="1979712" y="5589240"/>
            <a:ext cx="1544960" cy="792088"/>
          </a:xfrm>
          <a:prstGeom prst="line">
            <a:avLst/>
          </a:prstGeom>
          <a:noFill/>
          <a:ln w="38100">
            <a:solidFill>
              <a:schemeClr val="accent2">
                <a:lumMod val="75000"/>
              </a:schemeClr>
            </a:solidFill>
            <a:round/>
            <a:headEnd type="triangle" w="med" len="med"/>
            <a:tailEnd type="none" w="med" len="med"/>
          </a:ln>
        </p:spPr>
        <p:txBody>
          <a:bodyPr/>
          <a:lstStyle/>
          <a:p>
            <a:endParaRPr lang="en-US"/>
          </a:p>
        </p:txBody>
      </p:sp>
      <p:sp>
        <p:nvSpPr>
          <p:cNvPr id="26" name="مربع نص 25"/>
          <p:cNvSpPr txBox="1"/>
          <p:nvPr/>
        </p:nvSpPr>
        <p:spPr>
          <a:xfrm>
            <a:off x="920855" y="5477162"/>
            <a:ext cx="864096" cy="400110"/>
          </a:xfrm>
          <a:prstGeom prst="rect">
            <a:avLst/>
          </a:prstGeom>
          <a:noFill/>
        </p:spPr>
        <p:txBody>
          <a:bodyPr wrap="square" rtlCol="0">
            <a:spAutoFit/>
          </a:bodyPr>
          <a:lstStyle/>
          <a:p>
            <a:r>
              <a:rPr lang="en-US" sz="2000" b="1" dirty="0" smtClean="0">
                <a:solidFill>
                  <a:schemeClr val="accent2">
                    <a:lumMod val="50000"/>
                  </a:schemeClr>
                </a:solidFill>
              </a:rPr>
              <a:t>a</a:t>
            </a:r>
            <a:endParaRPr lang="en-US" sz="2000" b="1" dirty="0">
              <a:solidFill>
                <a:schemeClr val="accent2">
                  <a:lumMod val="50000"/>
                </a:schemeClr>
              </a:solidFill>
            </a:endParaRPr>
          </a:p>
        </p:txBody>
      </p:sp>
      <p:sp>
        <p:nvSpPr>
          <p:cNvPr id="27" name="مربع نص 26"/>
          <p:cNvSpPr txBox="1"/>
          <p:nvPr/>
        </p:nvSpPr>
        <p:spPr>
          <a:xfrm>
            <a:off x="2051720" y="5589240"/>
            <a:ext cx="864096" cy="400110"/>
          </a:xfrm>
          <a:prstGeom prst="rect">
            <a:avLst/>
          </a:prstGeom>
          <a:noFill/>
        </p:spPr>
        <p:txBody>
          <a:bodyPr wrap="square" rtlCol="0">
            <a:spAutoFit/>
          </a:bodyPr>
          <a:lstStyle/>
          <a:p>
            <a:r>
              <a:rPr lang="ar-SA" sz="2000" b="1" dirty="0" smtClean="0">
                <a:solidFill>
                  <a:schemeClr val="accent2">
                    <a:lumMod val="50000"/>
                  </a:schemeClr>
                </a:solidFill>
              </a:rPr>
              <a:t> </a:t>
            </a:r>
            <a:r>
              <a:rPr lang="en-US" sz="2000" b="1" dirty="0" smtClean="0">
                <a:solidFill>
                  <a:schemeClr val="accent2">
                    <a:lumMod val="50000"/>
                  </a:schemeClr>
                </a:solidFill>
              </a:rPr>
              <a:t>a</a:t>
            </a:r>
            <a:r>
              <a:rPr lang="ar-SA" sz="2000" b="1" dirty="0" err="1" smtClean="0">
                <a:solidFill>
                  <a:schemeClr val="accent2">
                    <a:lumMod val="50000"/>
                  </a:schemeClr>
                </a:solidFill>
              </a:rPr>
              <a:t>-</a:t>
            </a:r>
            <a:endParaRPr lang="en-US" sz="2000" b="1" dirty="0">
              <a:solidFill>
                <a:schemeClr val="accent2">
                  <a:lumMod val="50000"/>
                </a:schemeClr>
              </a:solidFill>
            </a:endParaRPr>
          </a:p>
        </p:txBody>
      </p:sp>
      <p:sp>
        <p:nvSpPr>
          <p:cNvPr id="28" name="مربع نص 27"/>
          <p:cNvSpPr txBox="1"/>
          <p:nvPr/>
        </p:nvSpPr>
        <p:spPr>
          <a:xfrm>
            <a:off x="5292080" y="6381328"/>
            <a:ext cx="1152128" cy="400110"/>
          </a:xfrm>
          <a:prstGeom prst="rect">
            <a:avLst/>
          </a:prstGeom>
          <a:noFill/>
        </p:spPr>
        <p:txBody>
          <a:bodyPr wrap="square" rtlCol="0">
            <a:spAutoFit/>
          </a:bodyPr>
          <a:lstStyle/>
          <a:p>
            <a:r>
              <a:rPr lang="en-US" sz="2000" b="1" dirty="0" smtClean="0">
                <a:solidFill>
                  <a:srgbClr val="FF0000"/>
                </a:solidFill>
              </a:rPr>
              <a:t>a = b = c</a:t>
            </a:r>
            <a:endParaRPr lang="en-US" sz="2000" b="1" dirty="0">
              <a:solidFill>
                <a:srgbClr val="FF0000"/>
              </a:solidFill>
            </a:endParaRPr>
          </a:p>
        </p:txBody>
      </p:sp>
      <p:sp>
        <p:nvSpPr>
          <p:cNvPr id="29" name="مربع نص 28"/>
          <p:cNvSpPr txBox="1"/>
          <p:nvPr/>
        </p:nvSpPr>
        <p:spPr>
          <a:xfrm>
            <a:off x="5004048" y="5629562"/>
            <a:ext cx="864096" cy="400110"/>
          </a:xfrm>
          <a:prstGeom prst="rect">
            <a:avLst/>
          </a:prstGeom>
          <a:noFill/>
        </p:spPr>
        <p:txBody>
          <a:bodyPr wrap="square" rtlCol="0">
            <a:spAutoFit/>
          </a:bodyPr>
          <a:lstStyle/>
          <a:p>
            <a:r>
              <a:rPr lang="en-US" sz="2000" b="1" dirty="0" smtClean="0">
                <a:solidFill>
                  <a:schemeClr val="accent2">
                    <a:lumMod val="50000"/>
                  </a:schemeClr>
                </a:solidFill>
              </a:rPr>
              <a:t>a</a:t>
            </a:r>
            <a:endParaRPr lang="en-US" sz="2000" b="1" dirty="0">
              <a:solidFill>
                <a:schemeClr val="accent2">
                  <a:lumMod val="50000"/>
                </a:schemeClr>
              </a:solidFill>
            </a:endParaRPr>
          </a:p>
        </p:txBody>
      </p:sp>
      <p:sp>
        <p:nvSpPr>
          <p:cNvPr id="30" name="مربع نص 29"/>
          <p:cNvSpPr txBox="1"/>
          <p:nvPr/>
        </p:nvSpPr>
        <p:spPr>
          <a:xfrm>
            <a:off x="5652120" y="5781962"/>
            <a:ext cx="864096" cy="400110"/>
          </a:xfrm>
          <a:prstGeom prst="rect">
            <a:avLst/>
          </a:prstGeom>
          <a:noFill/>
        </p:spPr>
        <p:txBody>
          <a:bodyPr wrap="square" rtlCol="0">
            <a:spAutoFit/>
          </a:bodyPr>
          <a:lstStyle/>
          <a:p>
            <a:r>
              <a:rPr lang="en-US" sz="2000" b="1" dirty="0" smtClean="0">
                <a:solidFill>
                  <a:schemeClr val="accent2">
                    <a:lumMod val="50000"/>
                  </a:schemeClr>
                </a:solidFill>
              </a:rPr>
              <a:t>b</a:t>
            </a:r>
            <a:endParaRPr lang="en-US" sz="2000" b="1" dirty="0">
              <a:solidFill>
                <a:schemeClr val="accent2">
                  <a:lumMod val="50000"/>
                </a:schemeClr>
              </a:solidFill>
            </a:endParaRPr>
          </a:p>
        </p:txBody>
      </p:sp>
      <p:sp>
        <p:nvSpPr>
          <p:cNvPr id="31" name="مربع نص 30"/>
          <p:cNvSpPr txBox="1"/>
          <p:nvPr/>
        </p:nvSpPr>
        <p:spPr>
          <a:xfrm>
            <a:off x="6948264" y="5693186"/>
            <a:ext cx="864096" cy="400110"/>
          </a:xfrm>
          <a:prstGeom prst="rect">
            <a:avLst/>
          </a:prstGeom>
          <a:noFill/>
        </p:spPr>
        <p:txBody>
          <a:bodyPr wrap="square" rtlCol="0">
            <a:spAutoFit/>
          </a:bodyPr>
          <a:lstStyle/>
          <a:p>
            <a:r>
              <a:rPr lang="en-US" sz="2000" b="1" dirty="0" smtClean="0">
                <a:solidFill>
                  <a:schemeClr val="accent2">
                    <a:lumMod val="50000"/>
                  </a:schemeClr>
                </a:solidFill>
              </a:rPr>
              <a:t>c</a:t>
            </a:r>
            <a:endParaRPr lang="en-US" sz="2000" b="1" dirty="0">
              <a:solidFill>
                <a:schemeClr val="accent2">
                  <a:lumMod val="50000"/>
                </a:schemeClr>
              </a:solidFill>
            </a:endParaRPr>
          </a:p>
        </p:txBody>
      </p:sp>
      <p:sp>
        <p:nvSpPr>
          <p:cNvPr id="32" name="مربع نص 31"/>
          <p:cNvSpPr txBox="1"/>
          <p:nvPr/>
        </p:nvSpPr>
        <p:spPr>
          <a:xfrm>
            <a:off x="6876256" y="6341258"/>
            <a:ext cx="1440160" cy="400110"/>
          </a:xfrm>
          <a:prstGeom prst="rect">
            <a:avLst/>
          </a:prstGeom>
          <a:noFill/>
        </p:spPr>
        <p:txBody>
          <a:bodyPr wrap="square" rtlCol="0">
            <a:spAutoFit/>
          </a:bodyPr>
          <a:lstStyle/>
          <a:p>
            <a:r>
              <a:rPr lang="en-US" sz="2000" b="1" dirty="0" smtClean="0">
                <a:solidFill>
                  <a:srgbClr val="FF0000"/>
                </a:solidFill>
              </a:rPr>
              <a:t>a || b || c</a:t>
            </a:r>
            <a:endParaRPr lang="en-US" sz="2000" b="1" dirty="0">
              <a:solidFill>
                <a:srgbClr val="FF0000"/>
              </a:solidFill>
            </a:endParaRPr>
          </a:p>
        </p:txBody>
      </p:sp>
      <p:sp>
        <p:nvSpPr>
          <p:cNvPr id="33" name="مربع نص 32"/>
          <p:cNvSpPr txBox="1"/>
          <p:nvPr/>
        </p:nvSpPr>
        <p:spPr>
          <a:xfrm>
            <a:off x="827584" y="6381328"/>
            <a:ext cx="1440160" cy="400110"/>
          </a:xfrm>
          <a:prstGeom prst="rect">
            <a:avLst/>
          </a:prstGeom>
          <a:noFill/>
        </p:spPr>
        <p:txBody>
          <a:bodyPr wrap="square" rtlCol="0">
            <a:spAutoFit/>
          </a:bodyPr>
          <a:lstStyle/>
          <a:p>
            <a:r>
              <a:rPr lang="en-US" sz="2000" b="1" dirty="0" smtClean="0">
                <a:solidFill>
                  <a:srgbClr val="FF0000"/>
                </a:solidFill>
              </a:rPr>
              <a:t>a || -a</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ppt_x</p:attrName>
                                        </p:attrNameLst>
                                      </p:cBhvr>
                                      <p:tavLst>
                                        <p:tav tm="0">
                                          <p:val>
                                            <p:strVal val="#ppt_x-.2"/>
                                          </p:val>
                                        </p:tav>
                                        <p:tav tm="100000">
                                          <p:val>
                                            <p:strVal val="#ppt_x"/>
                                          </p:val>
                                        </p:tav>
                                      </p:tavLst>
                                    </p:anim>
                                    <p:anim calcmode="lin" valueType="num">
                                      <p:cBhvr>
                                        <p:cTn id="3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2"/>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ppt_x</p:attrName>
                                        </p:attrNameLst>
                                      </p:cBhvr>
                                      <p:tavLst>
                                        <p:tav tm="0">
                                          <p:val>
                                            <p:strVal val="#ppt_x-.2"/>
                                          </p:val>
                                        </p:tav>
                                        <p:tav tm="100000">
                                          <p:val>
                                            <p:strVal val="#ppt_x"/>
                                          </p:val>
                                        </p:tav>
                                      </p:tavLst>
                                    </p:anim>
                                    <p:anim calcmode="lin" valueType="num">
                                      <p:cBhvr>
                                        <p:cTn id="4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3"/>
                                        </p:tgtEl>
                                      </p:cBhvr>
                                    </p:animEffect>
                                  </p:childTnLst>
                                </p:cTn>
                              </p:par>
                              <p:par>
                                <p:cTn id="46" presetID="29"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ppt_x</p:attrName>
                                        </p:attrNameLst>
                                      </p:cBhvr>
                                      <p:tavLst>
                                        <p:tav tm="0">
                                          <p:val>
                                            <p:strVal val="#ppt_x-.2"/>
                                          </p:val>
                                        </p:tav>
                                        <p:tav tm="100000">
                                          <p:val>
                                            <p:strVal val="#ppt_x"/>
                                          </p:val>
                                        </p:tav>
                                      </p:tavLst>
                                    </p:anim>
                                    <p:anim calcmode="lin" valueType="num">
                                      <p:cBhvr>
                                        <p:cTn id="49"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ppt_x</p:attrName>
                                        </p:attrNameLst>
                                      </p:cBhvr>
                                      <p:tavLst>
                                        <p:tav tm="0">
                                          <p:val>
                                            <p:strVal val="#ppt_x-.2"/>
                                          </p:val>
                                        </p:tav>
                                        <p:tav tm="100000">
                                          <p:val>
                                            <p:strVal val="#ppt_x"/>
                                          </p:val>
                                        </p:tav>
                                      </p:tavLst>
                                    </p:anim>
                                    <p:anim calcmode="lin" valueType="num">
                                      <p:cBhvr>
                                        <p:cTn id="5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ppt_x</p:attrName>
                                        </p:attrNameLst>
                                      </p:cBhvr>
                                      <p:tavLst>
                                        <p:tav tm="0">
                                          <p:val>
                                            <p:strVal val="#ppt_x-.2"/>
                                          </p:val>
                                        </p:tav>
                                        <p:tav tm="100000">
                                          <p:val>
                                            <p:strVal val="#ppt_x"/>
                                          </p:val>
                                        </p:tav>
                                      </p:tavLst>
                                    </p:anim>
                                    <p:anim calcmode="lin" valueType="num">
                                      <p:cBhvr>
                                        <p:cTn id="6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9"/>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1000" fill="hold"/>
                                        <p:tgtEl>
                                          <p:spTgt spid="29"/>
                                        </p:tgtEl>
                                        <p:attrNameLst>
                                          <p:attrName>ppt_x</p:attrName>
                                        </p:attrNameLst>
                                      </p:cBhvr>
                                      <p:tavLst>
                                        <p:tav tm="0">
                                          <p:val>
                                            <p:strVal val="#ppt_x-.2"/>
                                          </p:val>
                                        </p:tav>
                                        <p:tav tm="100000">
                                          <p:val>
                                            <p:strVal val="#ppt_x"/>
                                          </p:val>
                                        </p:tav>
                                      </p:tavLst>
                                    </p:anim>
                                    <p:anim calcmode="lin" valueType="num">
                                      <p:cBhvr>
                                        <p:cTn id="82"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83" dur="10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1000" fill="hold"/>
                                        <p:tgtEl>
                                          <p:spTgt spid="30"/>
                                        </p:tgtEl>
                                        <p:attrNameLst>
                                          <p:attrName>ppt_x</p:attrName>
                                        </p:attrNameLst>
                                      </p:cBhvr>
                                      <p:tavLst>
                                        <p:tav tm="0">
                                          <p:val>
                                            <p:strVal val="#ppt_x-.2"/>
                                          </p:val>
                                        </p:tav>
                                        <p:tav tm="100000">
                                          <p:val>
                                            <p:strVal val="#ppt_x"/>
                                          </p:val>
                                        </p:tav>
                                      </p:tavLst>
                                    </p:anim>
                                    <p:anim calcmode="lin" valueType="num">
                                      <p:cBhvr>
                                        <p:cTn id="89"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0" dur="1000"/>
                                        <p:tgtEl>
                                          <p:spTgt spid="30"/>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1000" fill="hold"/>
                                        <p:tgtEl>
                                          <p:spTgt spid="31"/>
                                        </p:tgtEl>
                                        <p:attrNameLst>
                                          <p:attrName>ppt_x</p:attrName>
                                        </p:attrNameLst>
                                      </p:cBhvr>
                                      <p:tavLst>
                                        <p:tav tm="0">
                                          <p:val>
                                            <p:strVal val="#ppt_x-.2"/>
                                          </p:val>
                                        </p:tav>
                                        <p:tav tm="100000">
                                          <p:val>
                                            <p:strVal val="#ppt_x"/>
                                          </p:val>
                                        </p:tav>
                                      </p:tavLst>
                                    </p:anim>
                                    <p:anim calcmode="lin" valueType="num">
                                      <p:cBhvr>
                                        <p:cTn id="9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97" dur="10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1000" fill="hold"/>
                                        <p:tgtEl>
                                          <p:spTgt spid="28"/>
                                        </p:tgtEl>
                                        <p:attrNameLst>
                                          <p:attrName>ppt_x</p:attrName>
                                        </p:attrNameLst>
                                      </p:cBhvr>
                                      <p:tavLst>
                                        <p:tav tm="0">
                                          <p:val>
                                            <p:strVal val="#ppt_x-.2"/>
                                          </p:val>
                                        </p:tav>
                                        <p:tav tm="100000">
                                          <p:val>
                                            <p:strVal val="#ppt_x"/>
                                          </p:val>
                                        </p:tav>
                                      </p:tavLst>
                                    </p:anim>
                                    <p:anim calcmode="lin" valueType="num">
                                      <p:cBhvr>
                                        <p:cTn id="103"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grpId="0" nodeType="click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1000" fill="hold"/>
                                        <p:tgtEl>
                                          <p:spTgt spid="32"/>
                                        </p:tgtEl>
                                        <p:attrNameLst>
                                          <p:attrName>ppt_x</p:attrName>
                                        </p:attrNameLst>
                                      </p:cBhvr>
                                      <p:tavLst>
                                        <p:tav tm="0">
                                          <p:val>
                                            <p:strVal val="#ppt_x-.2"/>
                                          </p:val>
                                        </p:tav>
                                        <p:tav tm="100000">
                                          <p:val>
                                            <p:strVal val="#ppt_x"/>
                                          </p:val>
                                        </p:tav>
                                      </p:tavLst>
                                    </p:anim>
                                    <p:anim calcmode="lin" valueType="num">
                                      <p:cBhvr>
                                        <p:cTn id="110"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32"/>
                                        </p:tgtEl>
                                      </p:cBhvr>
                                    </p:animEffect>
                                  </p:childTnLst>
                                </p:cTn>
                              </p:par>
                            </p:childTnLst>
                          </p:cTn>
                        </p:par>
                      </p:childTnLst>
                    </p:cTn>
                  </p:par>
                  <p:par>
                    <p:cTn id="112" fill="hold">
                      <p:stCondLst>
                        <p:cond delay="indefinite"/>
                      </p:stCondLst>
                      <p:childTnLst>
                        <p:par>
                          <p:cTn id="113" fill="hold">
                            <p:stCondLst>
                              <p:cond delay="0"/>
                            </p:stCondLst>
                            <p:childTnLst>
                              <p:par>
                                <p:cTn id="114" presetID="29" presetClass="entr" presetSubtype="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1000" fill="hold"/>
                                        <p:tgtEl>
                                          <p:spTgt spid="18"/>
                                        </p:tgtEl>
                                        <p:attrNameLst>
                                          <p:attrName>ppt_x</p:attrName>
                                        </p:attrNameLst>
                                      </p:cBhvr>
                                      <p:tavLst>
                                        <p:tav tm="0">
                                          <p:val>
                                            <p:strVal val="#ppt_x-.2"/>
                                          </p:val>
                                        </p:tav>
                                        <p:tav tm="100000">
                                          <p:val>
                                            <p:strVal val="#ppt_x"/>
                                          </p:val>
                                        </p:tav>
                                      </p:tavLst>
                                    </p:anim>
                                    <p:anim calcmode="lin" valueType="num">
                                      <p:cBhvr>
                                        <p:cTn id="117"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18"/>
                                        </p:tgtEl>
                                      </p:cBhvr>
                                    </p:animEffect>
                                  </p:childTnLst>
                                </p:cTn>
                              </p:par>
                            </p:childTnLst>
                          </p:cTn>
                        </p:par>
                      </p:childTnLst>
                    </p:cTn>
                  </p:par>
                  <p:par>
                    <p:cTn id="119" fill="hold">
                      <p:stCondLst>
                        <p:cond delay="indefinite"/>
                      </p:stCondLst>
                      <p:childTnLst>
                        <p:par>
                          <p:cTn id="120" fill="hold">
                            <p:stCondLst>
                              <p:cond delay="0"/>
                            </p:stCondLst>
                            <p:childTnLst>
                              <p:par>
                                <p:cTn id="121" presetID="29" presetClass="entr" presetSubtype="0" fill="hold" grpId="0" nodeType="clickEffect">
                                  <p:stCondLst>
                                    <p:cond delay="0"/>
                                  </p:stCondLst>
                                  <p:childTnLst>
                                    <p:set>
                                      <p:cBhvr>
                                        <p:cTn id="122" dur="1" fill="hold">
                                          <p:stCondLst>
                                            <p:cond delay="0"/>
                                          </p:stCondLst>
                                        </p:cTn>
                                        <p:tgtEl>
                                          <p:spTgt spid="20"/>
                                        </p:tgtEl>
                                        <p:attrNameLst>
                                          <p:attrName>style.visibility</p:attrName>
                                        </p:attrNameLst>
                                      </p:cBhvr>
                                      <p:to>
                                        <p:strVal val="visible"/>
                                      </p:to>
                                    </p:set>
                                    <p:anim calcmode="lin" valueType="num">
                                      <p:cBhvr>
                                        <p:cTn id="123" dur="1000" fill="hold"/>
                                        <p:tgtEl>
                                          <p:spTgt spid="20"/>
                                        </p:tgtEl>
                                        <p:attrNameLst>
                                          <p:attrName>ppt_x</p:attrName>
                                        </p:attrNameLst>
                                      </p:cBhvr>
                                      <p:tavLst>
                                        <p:tav tm="0">
                                          <p:val>
                                            <p:strVal val="#ppt_x-.2"/>
                                          </p:val>
                                        </p:tav>
                                        <p:tav tm="100000">
                                          <p:val>
                                            <p:strVal val="#ppt_x"/>
                                          </p:val>
                                        </p:tav>
                                      </p:tavLst>
                                    </p:anim>
                                    <p:anim calcmode="lin" valueType="num">
                                      <p:cBhvr>
                                        <p:cTn id="124"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20"/>
                                        </p:tgtEl>
                                      </p:cBhvr>
                                    </p:animEffect>
                                  </p:childTnLst>
                                </p:cTn>
                              </p:par>
                            </p:childTnLst>
                          </p:cTn>
                        </p:par>
                        <p:par>
                          <p:cTn id="126" fill="hold">
                            <p:stCondLst>
                              <p:cond delay="1000"/>
                            </p:stCondLst>
                            <p:childTnLst>
                              <p:par>
                                <p:cTn id="127" presetID="22" presetClass="entr" presetSubtype="8" fill="hold" grpId="0" nodeType="after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wipe(left)">
                                      <p:cBhvr>
                                        <p:cTn id="129" dur="500"/>
                                        <p:tgtEl>
                                          <p:spTgt spid="24"/>
                                        </p:tgtEl>
                                      </p:cBhvr>
                                    </p:animEffect>
                                  </p:childTnLst>
                                </p:cTn>
                              </p:par>
                            </p:childTnLst>
                          </p:cTn>
                        </p:par>
                        <p:par>
                          <p:cTn id="130" fill="hold">
                            <p:stCondLst>
                              <p:cond delay="1500"/>
                            </p:stCondLst>
                            <p:childTnLst>
                              <p:par>
                                <p:cTn id="131" presetID="22" presetClass="entr" presetSubtype="8" fill="hold" grpId="0" nodeType="after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wipe(left)">
                                      <p:cBhvr>
                                        <p:cTn id="133" dur="500"/>
                                        <p:tgtEl>
                                          <p:spTgt spid="25"/>
                                        </p:tgtEl>
                                      </p:cBhvr>
                                    </p:animEffect>
                                  </p:childTnLst>
                                </p:cTn>
                              </p:par>
                            </p:childTnLst>
                          </p:cTn>
                        </p:par>
                      </p:childTnLst>
                    </p:cTn>
                  </p:par>
                  <p:par>
                    <p:cTn id="134" fill="hold">
                      <p:stCondLst>
                        <p:cond delay="indefinite"/>
                      </p:stCondLst>
                      <p:childTnLst>
                        <p:par>
                          <p:cTn id="135" fill="hold">
                            <p:stCondLst>
                              <p:cond delay="0"/>
                            </p:stCondLst>
                            <p:childTnLst>
                              <p:par>
                                <p:cTn id="136" presetID="29" presetClass="entr" presetSubtype="0" fill="hold" grpId="0" nodeType="clickEffect">
                                  <p:stCondLst>
                                    <p:cond delay="0"/>
                                  </p:stCondLst>
                                  <p:childTnLst>
                                    <p:set>
                                      <p:cBhvr>
                                        <p:cTn id="137" dur="1" fill="hold">
                                          <p:stCondLst>
                                            <p:cond delay="0"/>
                                          </p:stCondLst>
                                        </p:cTn>
                                        <p:tgtEl>
                                          <p:spTgt spid="26"/>
                                        </p:tgtEl>
                                        <p:attrNameLst>
                                          <p:attrName>style.visibility</p:attrName>
                                        </p:attrNameLst>
                                      </p:cBhvr>
                                      <p:to>
                                        <p:strVal val="visible"/>
                                      </p:to>
                                    </p:set>
                                    <p:anim calcmode="lin" valueType="num">
                                      <p:cBhvr>
                                        <p:cTn id="138" dur="1000" fill="hold"/>
                                        <p:tgtEl>
                                          <p:spTgt spid="26"/>
                                        </p:tgtEl>
                                        <p:attrNameLst>
                                          <p:attrName>ppt_x</p:attrName>
                                        </p:attrNameLst>
                                      </p:cBhvr>
                                      <p:tavLst>
                                        <p:tav tm="0">
                                          <p:val>
                                            <p:strVal val="#ppt_x-.2"/>
                                          </p:val>
                                        </p:tav>
                                        <p:tav tm="100000">
                                          <p:val>
                                            <p:strVal val="#ppt_x"/>
                                          </p:val>
                                        </p:tav>
                                      </p:tavLst>
                                    </p:anim>
                                    <p:anim calcmode="lin" valueType="num">
                                      <p:cBhvr>
                                        <p:cTn id="13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26"/>
                                        </p:tgtEl>
                                      </p:cBhvr>
                                    </p:animEffect>
                                  </p:childTnLst>
                                </p:cTn>
                              </p:par>
                            </p:childTnLst>
                          </p:cTn>
                        </p:par>
                      </p:childTnLst>
                    </p:cTn>
                  </p:par>
                  <p:par>
                    <p:cTn id="141" fill="hold">
                      <p:stCondLst>
                        <p:cond delay="indefinite"/>
                      </p:stCondLst>
                      <p:childTnLst>
                        <p:par>
                          <p:cTn id="142" fill="hold">
                            <p:stCondLst>
                              <p:cond delay="0"/>
                            </p:stCondLst>
                            <p:childTnLst>
                              <p:par>
                                <p:cTn id="143" presetID="29" presetClass="entr" presetSubtype="0" fill="hold" grpId="0" nodeType="click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1000" fill="hold"/>
                                        <p:tgtEl>
                                          <p:spTgt spid="27"/>
                                        </p:tgtEl>
                                        <p:attrNameLst>
                                          <p:attrName>ppt_x</p:attrName>
                                        </p:attrNameLst>
                                      </p:cBhvr>
                                      <p:tavLst>
                                        <p:tav tm="0">
                                          <p:val>
                                            <p:strVal val="#ppt_x-.2"/>
                                          </p:val>
                                        </p:tav>
                                        <p:tav tm="100000">
                                          <p:val>
                                            <p:strVal val="#ppt_x"/>
                                          </p:val>
                                        </p:tav>
                                      </p:tavLst>
                                    </p:anim>
                                    <p:anim calcmode="lin" valueType="num">
                                      <p:cBhvr>
                                        <p:cTn id="14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47" dur="1000"/>
                                        <p:tgtEl>
                                          <p:spTgt spid="27"/>
                                        </p:tgtEl>
                                      </p:cBhvr>
                                    </p:animEffect>
                                  </p:childTnLst>
                                </p:cTn>
                              </p:par>
                            </p:childTnLst>
                          </p:cTn>
                        </p:par>
                      </p:childTnLst>
                    </p:cTn>
                  </p:par>
                  <p:par>
                    <p:cTn id="148" fill="hold">
                      <p:stCondLst>
                        <p:cond delay="indefinite"/>
                      </p:stCondLst>
                      <p:childTnLst>
                        <p:par>
                          <p:cTn id="149" fill="hold">
                            <p:stCondLst>
                              <p:cond delay="0"/>
                            </p:stCondLst>
                            <p:childTnLst>
                              <p:par>
                                <p:cTn id="150" presetID="29" presetClass="entr" presetSubtype="0" fill="hold" grpId="0" nodeType="clickEffect">
                                  <p:stCondLst>
                                    <p:cond delay="0"/>
                                  </p:stCondLst>
                                  <p:childTnLst>
                                    <p:set>
                                      <p:cBhvr>
                                        <p:cTn id="151" dur="1" fill="hold">
                                          <p:stCondLst>
                                            <p:cond delay="0"/>
                                          </p:stCondLst>
                                        </p:cTn>
                                        <p:tgtEl>
                                          <p:spTgt spid="33"/>
                                        </p:tgtEl>
                                        <p:attrNameLst>
                                          <p:attrName>style.visibility</p:attrName>
                                        </p:attrNameLst>
                                      </p:cBhvr>
                                      <p:to>
                                        <p:strVal val="visible"/>
                                      </p:to>
                                    </p:set>
                                    <p:anim calcmode="lin" valueType="num">
                                      <p:cBhvr>
                                        <p:cTn id="152" dur="1000" fill="hold"/>
                                        <p:tgtEl>
                                          <p:spTgt spid="33"/>
                                        </p:tgtEl>
                                        <p:attrNameLst>
                                          <p:attrName>ppt_x</p:attrName>
                                        </p:attrNameLst>
                                      </p:cBhvr>
                                      <p:tavLst>
                                        <p:tav tm="0">
                                          <p:val>
                                            <p:strVal val="#ppt_x-.2"/>
                                          </p:val>
                                        </p:tav>
                                        <p:tav tm="100000">
                                          <p:val>
                                            <p:strVal val="#ppt_x"/>
                                          </p:val>
                                        </p:tav>
                                      </p:tavLst>
                                    </p:anim>
                                    <p:anim calcmode="lin" valueType="num">
                                      <p:cBhvr>
                                        <p:cTn id="153"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5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2" grpId="0" animBg="1"/>
      <p:bldP spid="13" grpId="0" animBg="1"/>
      <p:bldP spid="17" grpId="0"/>
      <p:bldP spid="18" grpId="0"/>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3"/>
          <p:cNvSpPr>
            <a:spLocks noChangeShapeType="1"/>
          </p:cNvSpPr>
          <p:nvPr/>
        </p:nvSpPr>
        <p:spPr bwMode="auto">
          <a:xfrm flipV="1">
            <a:off x="1295400" y="1061120"/>
            <a:ext cx="1905000" cy="990600"/>
          </a:xfrm>
          <a:prstGeom prst="line">
            <a:avLst/>
          </a:prstGeom>
          <a:noFill/>
          <a:ln w="38100">
            <a:solidFill>
              <a:schemeClr val="accent2"/>
            </a:solidFill>
            <a:round/>
            <a:headEnd type="oval" w="med" len="med"/>
            <a:tailEnd type="triangle" w="med" len="med"/>
          </a:ln>
        </p:spPr>
        <p:txBody>
          <a:bodyPr/>
          <a:lstStyle/>
          <a:p>
            <a:endParaRPr lang="en-US"/>
          </a:p>
        </p:txBody>
      </p:sp>
      <p:sp>
        <p:nvSpPr>
          <p:cNvPr id="3077" name="Line 5"/>
          <p:cNvSpPr>
            <a:spLocks noChangeShapeType="1"/>
          </p:cNvSpPr>
          <p:nvPr/>
        </p:nvSpPr>
        <p:spPr bwMode="auto">
          <a:xfrm flipV="1">
            <a:off x="6553200" y="1289720"/>
            <a:ext cx="1905000" cy="990600"/>
          </a:xfrm>
          <a:prstGeom prst="line">
            <a:avLst/>
          </a:prstGeom>
          <a:noFill/>
          <a:ln w="38100">
            <a:solidFill>
              <a:srgbClr val="990099"/>
            </a:solidFill>
            <a:round/>
            <a:headEnd type="oval" w="med" len="med"/>
            <a:tailEnd type="triangle" w="med" len="med"/>
          </a:ln>
        </p:spPr>
        <p:txBody>
          <a:bodyPr/>
          <a:lstStyle/>
          <a:p>
            <a:endParaRPr lang="en-US"/>
          </a:p>
        </p:txBody>
      </p:sp>
      <p:sp>
        <p:nvSpPr>
          <p:cNvPr id="3079" name="Line 7"/>
          <p:cNvSpPr>
            <a:spLocks noChangeShapeType="1"/>
          </p:cNvSpPr>
          <p:nvPr/>
        </p:nvSpPr>
        <p:spPr bwMode="auto">
          <a:xfrm flipV="1">
            <a:off x="5638800" y="908720"/>
            <a:ext cx="1219200" cy="609600"/>
          </a:xfrm>
          <a:prstGeom prst="line">
            <a:avLst/>
          </a:prstGeom>
          <a:noFill/>
          <a:ln w="38100">
            <a:solidFill>
              <a:srgbClr val="339933"/>
            </a:solidFill>
            <a:round/>
            <a:headEnd type="oval" w="med" len="med"/>
            <a:tailEnd type="triangle" w="med" len="med"/>
          </a:ln>
        </p:spPr>
        <p:txBody>
          <a:bodyPr/>
          <a:lstStyle/>
          <a:p>
            <a:endParaRPr lang="en-US"/>
          </a:p>
        </p:txBody>
      </p:sp>
      <p:sp>
        <p:nvSpPr>
          <p:cNvPr id="3081" name="Line 9"/>
          <p:cNvSpPr>
            <a:spLocks noChangeShapeType="1"/>
          </p:cNvSpPr>
          <p:nvPr/>
        </p:nvSpPr>
        <p:spPr bwMode="auto">
          <a:xfrm>
            <a:off x="3048000" y="1670720"/>
            <a:ext cx="2286000" cy="533400"/>
          </a:xfrm>
          <a:prstGeom prst="line">
            <a:avLst/>
          </a:prstGeom>
          <a:noFill/>
          <a:ln w="38100">
            <a:solidFill>
              <a:srgbClr val="FF6600"/>
            </a:solidFill>
            <a:round/>
            <a:headEnd type="oval" w="med" len="med"/>
            <a:tailEnd type="triangle" w="med" len="med"/>
          </a:ln>
        </p:spPr>
        <p:txBody>
          <a:bodyPr/>
          <a:lstStyle/>
          <a:p>
            <a:endParaRPr lang="en-US"/>
          </a:p>
        </p:txBody>
      </p:sp>
      <p:sp>
        <p:nvSpPr>
          <p:cNvPr id="3084" name="Text Box 12"/>
          <p:cNvSpPr txBox="1">
            <a:spLocks noChangeArrowheads="1"/>
          </p:cNvSpPr>
          <p:nvPr/>
        </p:nvSpPr>
        <p:spPr bwMode="auto">
          <a:xfrm>
            <a:off x="6084168" y="2712368"/>
            <a:ext cx="2819400" cy="923330"/>
          </a:xfrm>
          <a:prstGeom prst="rect">
            <a:avLst/>
          </a:prstGeom>
          <a:noFill/>
          <a:ln w="9525">
            <a:noFill/>
            <a:miter lim="800000"/>
            <a:headEnd/>
            <a:tailEnd/>
          </a:ln>
        </p:spPr>
        <p:txBody>
          <a:bodyPr>
            <a:spAutoFit/>
          </a:bodyPr>
          <a:lstStyle/>
          <a:p>
            <a:pPr>
              <a:spcBef>
                <a:spcPct val="50000"/>
              </a:spcBef>
            </a:pPr>
            <a:r>
              <a:rPr lang="ar-SA" b="1" dirty="0" smtClean="0">
                <a:latin typeface="Arial" charset="0"/>
              </a:rPr>
              <a:t>المتجه </a:t>
            </a:r>
            <a:r>
              <a:rPr lang="ar-SA" b="1" dirty="0" smtClean="0">
                <a:solidFill>
                  <a:schemeClr val="accent2">
                    <a:lumMod val="75000"/>
                  </a:schemeClr>
                </a:solidFill>
                <a:latin typeface="Arial" charset="0"/>
              </a:rPr>
              <a:t>الأحمر</a:t>
            </a:r>
            <a:r>
              <a:rPr lang="ar-SA" b="1" dirty="0" smtClean="0">
                <a:latin typeface="Arial" charset="0"/>
              </a:rPr>
              <a:t> والمتجه </a:t>
            </a:r>
            <a:r>
              <a:rPr lang="ar-SA" b="1" dirty="0" smtClean="0">
                <a:solidFill>
                  <a:schemeClr val="accent6">
                    <a:lumMod val="75000"/>
                  </a:schemeClr>
                </a:solidFill>
                <a:latin typeface="Arial" charset="0"/>
              </a:rPr>
              <a:t>البرتقالي</a:t>
            </a:r>
            <a:r>
              <a:rPr lang="ar-SA" b="1" dirty="0" smtClean="0">
                <a:latin typeface="Arial" charset="0"/>
              </a:rPr>
              <a:t> لهما نفس الطول ولكن اتجاههما مختلف</a:t>
            </a:r>
            <a:endParaRPr lang="en-US" b="1" dirty="0">
              <a:latin typeface="Arial" charset="0"/>
            </a:endParaRPr>
          </a:p>
        </p:txBody>
      </p:sp>
      <p:sp>
        <p:nvSpPr>
          <p:cNvPr id="39" name="Text Box 12"/>
          <p:cNvSpPr txBox="1">
            <a:spLocks noChangeArrowheads="1"/>
          </p:cNvSpPr>
          <p:nvPr/>
        </p:nvSpPr>
        <p:spPr bwMode="auto">
          <a:xfrm>
            <a:off x="3192760" y="2784376"/>
            <a:ext cx="2819400" cy="646331"/>
          </a:xfrm>
          <a:prstGeom prst="rect">
            <a:avLst/>
          </a:prstGeom>
          <a:noFill/>
          <a:ln w="9525">
            <a:noFill/>
            <a:miter lim="800000"/>
            <a:headEnd/>
            <a:tailEnd/>
          </a:ln>
        </p:spPr>
        <p:txBody>
          <a:bodyPr>
            <a:spAutoFit/>
          </a:bodyPr>
          <a:lstStyle/>
          <a:p>
            <a:pPr>
              <a:spcBef>
                <a:spcPct val="50000"/>
              </a:spcBef>
            </a:pPr>
            <a:r>
              <a:rPr lang="ar-SA" b="1" dirty="0" smtClean="0">
                <a:latin typeface="Arial" charset="0"/>
              </a:rPr>
              <a:t>المتجه </a:t>
            </a:r>
            <a:r>
              <a:rPr lang="ar-SA" b="1" dirty="0" smtClean="0">
                <a:solidFill>
                  <a:schemeClr val="accent2">
                    <a:lumMod val="75000"/>
                  </a:schemeClr>
                </a:solidFill>
                <a:latin typeface="Arial" charset="0"/>
              </a:rPr>
              <a:t>الأحمر</a:t>
            </a:r>
            <a:r>
              <a:rPr lang="ar-SA" b="1" dirty="0" smtClean="0">
                <a:latin typeface="Arial" charset="0"/>
              </a:rPr>
              <a:t> والمتجه </a:t>
            </a:r>
            <a:r>
              <a:rPr lang="ar-SA" b="1" dirty="0" smtClean="0">
                <a:solidFill>
                  <a:srgbClr val="7030A0"/>
                </a:solidFill>
                <a:latin typeface="Arial" charset="0"/>
              </a:rPr>
              <a:t>البنفسجي</a:t>
            </a:r>
            <a:r>
              <a:rPr lang="ar-SA" b="1" dirty="0" smtClean="0">
                <a:latin typeface="Arial" charset="0"/>
              </a:rPr>
              <a:t> لهما نفس الطول ونفس الاتجاه</a:t>
            </a:r>
            <a:endParaRPr lang="en-US" b="1" dirty="0">
              <a:latin typeface="Arial" charset="0"/>
            </a:endParaRPr>
          </a:p>
        </p:txBody>
      </p:sp>
      <p:sp>
        <p:nvSpPr>
          <p:cNvPr id="40" name="Text Box 12"/>
          <p:cNvSpPr txBox="1">
            <a:spLocks noChangeArrowheads="1"/>
          </p:cNvSpPr>
          <p:nvPr/>
        </p:nvSpPr>
        <p:spPr bwMode="auto">
          <a:xfrm>
            <a:off x="323528" y="2653134"/>
            <a:ext cx="2819400" cy="923330"/>
          </a:xfrm>
          <a:prstGeom prst="rect">
            <a:avLst/>
          </a:prstGeom>
          <a:noFill/>
          <a:ln w="9525">
            <a:noFill/>
            <a:miter lim="800000"/>
            <a:headEnd/>
            <a:tailEnd/>
          </a:ln>
        </p:spPr>
        <p:txBody>
          <a:bodyPr>
            <a:spAutoFit/>
          </a:bodyPr>
          <a:lstStyle/>
          <a:p>
            <a:pPr>
              <a:spcBef>
                <a:spcPct val="50000"/>
              </a:spcBef>
            </a:pPr>
            <a:r>
              <a:rPr lang="ar-SA" b="1" dirty="0" smtClean="0">
                <a:latin typeface="Arial" charset="0"/>
              </a:rPr>
              <a:t>المتجه </a:t>
            </a:r>
            <a:r>
              <a:rPr lang="ar-SA" b="1" dirty="0" smtClean="0">
                <a:solidFill>
                  <a:schemeClr val="accent2">
                    <a:lumMod val="75000"/>
                  </a:schemeClr>
                </a:solidFill>
                <a:latin typeface="Arial" charset="0"/>
              </a:rPr>
              <a:t>الأحمر</a:t>
            </a:r>
            <a:r>
              <a:rPr lang="ar-SA" b="1" dirty="0" smtClean="0">
                <a:latin typeface="Arial" charset="0"/>
              </a:rPr>
              <a:t> والمتجه </a:t>
            </a:r>
            <a:r>
              <a:rPr lang="ar-SA" b="1" dirty="0" smtClean="0">
                <a:solidFill>
                  <a:srgbClr val="00B050"/>
                </a:solidFill>
                <a:latin typeface="Arial" charset="0"/>
              </a:rPr>
              <a:t>الأخضر</a:t>
            </a:r>
            <a:r>
              <a:rPr lang="ar-SA" b="1" dirty="0" smtClean="0">
                <a:latin typeface="Arial" charset="0"/>
              </a:rPr>
              <a:t> لهما نفس </a:t>
            </a:r>
            <a:r>
              <a:rPr lang="ar-SA" b="1" dirty="0" err="1" smtClean="0">
                <a:latin typeface="Arial" charset="0"/>
              </a:rPr>
              <a:t>الإتجاه</a:t>
            </a:r>
            <a:r>
              <a:rPr lang="ar-SA" b="1" dirty="0" smtClean="0">
                <a:latin typeface="Arial" charset="0"/>
              </a:rPr>
              <a:t> ولكن طولهما مختلف</a:t>
            </a:r>
            <a:endParaRPr lang="en-US" b="1" dirty="0">
              <a:latin typeface="Arial" charset="0"/>
            </a:endParaRPr>
          </a:p>
        </p:txBody>
      </p:sp>
      <p:sp>
        <p:nvSpPr>
          <p:cNvPr id="41" name="Text Box 12"/>
          <p:cNvSpPr txBox="1">
            <a:spLocks noChangeArrowheads="1"/>
          </p:cNvSpPr>
          <p:nvPr/>
        </p:nvSpPr>
        <p:spPr bwMode="auto">
          <a:xfrm>
            <a:off x="1691680" y="3783196"/>
            <a:ext cx="5616624" cy="369332"/>
          </a:xfrm>
          <a:prstGeom prst="rect">
            <a:avLst/>
          </a:prstGeom>
          <a:noFill/>
          <a:ln w="9525">
            <a:noFill/>
            <a:miter lim="800000"/>
            <a:headEnd/>
            <a:tailEnd/>
          </a:ln>
        </p:spPr>
        <p:txBody>
          <a:bodyPr wrap="square">
            <a:spAutoFit/>
          </a:bodyPr>
          <a:lstStyle/>
          <a:p>
            <a:pPr>
              <a:spcBef>
                <a:spcPct val="50000"/>
              </a:spcBef>
            </a:pPr>
            <a:r>
              <a:rPr lang="ar-SA" b="1" dirty="0" smtClean="0">
                <a:latin typeface="Arial" charset="0"/>
              </a:rPr>
              <a:t>يسمى المتجه </a:t>
            </a:r>
            <a:r>
              <a:rPr lang="ar-SA" b="1" dirty="0" smtClean="0">
                <a:solidFill>
                  <a:schemeClr val="accent2">
                    <a:lumMod val="75000"/>
                  </a:schemeClr>
                </a:solidFill>
                <a:latin typeface="Arial" charset="0"/>
              </a:rPr>
              <a:t>الأحمر</a:t>
            </a:r>
            <a:r>
              <a:rPr lang="ar-SA" b="1" dirty="0" smtClean="0">
                <a:latin typeface="Arial" charset="0"/>
              </a:rPr>
              <a:t> والمتجه </a:t>
            </a:r>
            <a:r>
              <a:rPr lang="ar-SA" b="1" dirty="0" smtClean="0">
                <a:solidFill>
                  <a:srgbClr val="7030A0"/>
                </a:solidFill>
                <a:latin typeface="Arial" charset="0"/>
              </a:rPr>
              <a:t>البنفسجي</a:t>
            </a:r>
            <a:r>
              <a:rPr lang="ar-SA" b="1" dirty="0" smtClean="0">
                <a:latin typeface="Arial" charset="0"/>
              </a:rPr>
              <a:t> متجهان متساويان أو متكافئان</a:t>
            </a:r>
            <a:endParaRPr lang="en-US" b="1" dirty="0">
              <a:latin typeface="Arial" charset="0"/>
            </a:endParaRPr>
          </a:p>
        </p:txBody>
      </p:sp>
      <p:sp>
        <p:nvSpPr>
          <p:cNvPr id="42" name="Text Box 12"/>
          <p:cNvSpPr txBox="1">
            <a:spLocks noChangeArrowheads="1"/>
          </p:cNvSpPr>
          <p:nvPr/>
        </p:nvSpPr>
        <p:spPr bwMode="auto">
          <a:xfrm>
            <a:off x="1403648" y="4440560"/>
            <a:ext cx="6120680" cy="369332"/>
          </a:xfrm>
          <a:prstGeom prst="rect">
            <a:avLst/>
          </a:prstGeom>
          <a:noFill/>
          <a:ln w="9525">
            <a:noFill/>
            <a:miter lim="800000"/>
            <a:headEnd/>
            <a:tailEnd/>
          </a:ln>
        </p:spPr>
        <p:txBody>
          <a:bodyPr wrap="square">
            <a:spAutoFit/>
          </a:bodyPr>
          <a:lstStyle/>
          <a:p>
            <a:pPr>
              <a:spcBef>
                <a:spcPct val="50000"/>
              </a:spcBef>
            </a:pPr>
            <a:r>
              <a:rPr lang="ar-SA" b="1" dirty="0" err="1" smtClean="0">
                <a:solidFill>
                  <a:srgbClr val="002060"/>
                </a:solidFill>
                <a:latin typeface="Arial" charset="0"/>
              </a:rPr>
              <a:t>يتكافئ</a:t>
            </a:r>
            <a:r>
              <a:rPr lang="ar-SA" b="1" dirty="0" smtClean="0">
                <a:solidFill>
                  <a:srgbClr val="002060"/>
                </a:solidFill>
                <a:latin typeface="Arial" charset="0"/>
              </a:rPr>
              <a:t> المتجهان إذا كان لهما نفس الطول ونفس الاتجاه</a:t>
            </a:r>
            <a:endParaRPr lang="en-US" b="1" dirty="0">
              <a:solidFill>
                <a:srgbClr val="00206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left)">
                                      <p:cBhvr>
                                        <p:cTn id="7" dur="500"/>
                                        <p:tgtEl>
                                          <p:spTgt spid="307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wipe(left)">
                                      <p:cBhvr>
                                        <p:cTn id="11" dur="500"/>
                                        <p:tgtEl>
                                          <p:spTgt spid="307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wipe(left)">
                                      <p:cBhvr>
                                        <p:cTn id="15" dur="500"/>
                                        <p:tgtEl>
                                          <p:spTgt spid="307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081"/>
                                        </p:tgtEl>
                                        <p:attrNameLst>
                                          <p:attrName>style.visibility</p:attrName>
                                        </p:attrNameLst>
                                      </p:cBhvr>
                                      <p:to>
                                        <p:strVal val="visible"/>
                                      </p:to>
                                    </p:set>
                                    <p:animEffect transition="in" filter="wipe(up)">
                                      <p:cBhvr>
                                        <p:cTn id="19" dur="500"/>
                                        <p:tgtEl>
                                          <p:spTgt spid="3081"/>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3084"/>
                                        </p:tgtEl>
                                        <p:attrNameLst>
                                          <p:attrName>style.visibility</p:attrName>
                                        </p:attrNameLst>
                                      </p:cBhvr>
                                      <p:to>
                                        <p:strVal val="visible"/>
                                      </p:to>
                                    </p:set>
                                    <p:anim calcmode="lin" valueType="num">
                                      <p:cBhvr>
                                        <p:cTn id="24" dur="500" fill="hold"/>
                                        <p:tgtEl>
                                          <p:spTgt spid="3084"/>
                                        </p:tgtEl>
                                        <p:attrNameLst>
                                          <p:attrName>ppt_w</p:attrName>
                                        </p:attrNameLst>
                                      </p:cBhvr>
                                      <p:tavLst>
                                        <p:tav tm="0">
                                          <p:val>
                                            <p:fltVal val="0"/>
                                          </p:val>
                                        </p:tav>
                                        <p:tav tm="100000">
                                          <p:val>
                                            <p:strVal val="#ppt_w"/>
                                          </p:val>
                                        </p:tav>
                                      </p:tavLst>
                                    </p:anim>
                                    <p:anim calcmode="lin" valueType="num">
                                      <p:cBhvr>
                                        <p:cTn id="25" dur="500" fill="hold"/>
                                        <p:tgtEl>
                                          <p:spTgt spid="3084"/>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7" grpId="0" animBg="1"/>
      <p:bldP spid="3079" grpId="0" animBg="1"/>
      <p:bldP spid="3081" grpId="0" animBg="1"/>
      <p:bldP spid="3084" grpId="0" autoUpdateAnimBg="0"/>
      <p:bldP spid="39" grpId="0" autoUpdateAnimBg="0"/>
      <p:bldP spid="40" grpId="0" autoUpdateAnimBg="0"/>
      <p:bldP spid="41" grpId="0" autoUpdateAnimBg="0"/>
      <p:bldP spid="4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4583389.jpg"/>
          <p:cNvPicPr>
            <a:picLocks noChangeAspect="1"/>
          </p:cNvPicPr>
          <p:nvPr/>
        </p:nvPicPr>
        <p:blipFill>
          <a:blip r:embed="rId6"/>
          <a:srcRect/>
          <a:stretch>
            <a:fillRect/>
          </a:stretch>
        </p:blipFill>
        <p:spPr bwMode="auto">
          <a:xfrm>
            <a:off x="500063" y="3779859"/>
            <a:ext cx="3629025" cy="2720975"/>
          </a:xfrm>
          <a:prstGeom prst="rect">
            <a:avLst/>
          </a:prstGeom>
          <a:noFill/>
          <a:ln w="28575">
            <a:solidFill>
              <a:schemeClr val="accent1">
                <a:lumMod val="75000"/>
              </a:schemeClr>
            </a:solidFill>
            <a:miter lim="800000"/>
            <a:headEnd/>
            <a:tailEnd/>
          </a:ln>
        </p:spPr>
      </p:pic>
      <p:pic>
        <p:nvPicPr>
          <p:cNvPr id="3" name="Picture 3" descr="2_5323_1_11.jpg"/>
          <p:cNvPicPr>
            <a:picLocks noChangeAspect="1"/>
          </p:cNvPicPr>
          <p:nvPr/>
        </p:nvPicPr>
        <p:blipFill>
          <a:blip r:embed="rId7"/>
          <a:srcRect/>
          <a:stretch>
            <a:fillRect/>
          </a:stretch>
        </p:blipFill>
        <p:spPr bwMode="auto">
          <a:xfrm>
            <a:off x="4857752" y="1785926"/>
            <a:ext cx="3641725" cy="2643188"/>
          </a:xfrm>
          <a:prstGeom prst="rect">
            <a:avLst/>
          </a:prstGeom>
          <a:noFill/>
          <a:ln w="28575">
            <a:solidFill>
              <a:schemeClr val="accent1">
                <a:lumMod val="75000"/>
              </a:schemeClr>
            </a:solidFill>
            <a:miter lim="800000"/>
            <a:headEnd/>
            <a:tailEnd/>
          </a:ln>
        </p:spPr>
      </p:pic>
      <p:cxnSp>
        <p:nvCxnSpPr>
          <p:cNvPr id="4" name="Straight Arrow Connector 7"/>
          <p:cNvCxnSpPr/>
          <p:nvPr/>
        </p:nvCxnSpPr>
        <p:spPr>
          <a:xfrm flipV="1">
            <a:off x="3500430" y="2500306"/>
            <a:ext cx="2714644" cy="2428892"/>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 name="TextBox 9"/>
          <p:cNvSpPr txBox="1">
            <a:spLocks noChangeArrowheads="1"/>
          </p:cNvSpPr>
          <p:nvPr/>
        </p:nvSpPr>
        <p:spPr bwMode="auto">
          <a:xfrm>
            <a:off x="428596" y="1785926"/>
            <a:ext cx="4071937" cy="1816100"/>
          </a:xfrm>
          <a:prstGeom prst="rect">
            <a:avLst/>
          </a:prstGeom>
          <a:noFill/>
          <a:ln w="9525">
            <a:noFill/>
            <a:miter lim="800000"/>
            <a:headEnd/>
            <a:tailEnd/>
          </a:ln>
        </p:spPr>
        <p:txBody>
          <a:bodyPr>
            <a:spAutoFit/>
          </a:bodyPr>
          <a:lstStyle/>
          <a:p>
            <a:pPr algn="ctr"/>
            <a:r>
              <a:rPr lang="ar-SA" sz="2800" b="1" dirty="0">
                <a:solidFill>
                  <a:srgbClr val="FF0066"/>
                </a:solidFill>
                <a:cs typeface="Traditional Arabic" pitchFamily="2" charset="-78"/>
              </a:rPr>
              <a:t>قال تعالى: </a:t>
            </a:r>
            <a:r>
              <a:rPr lang="ar-SA" sz="2800" b="1" dirty="0">
                <a:solidFill>
                  <a:srgbClr val="000099"/>
                </a:solidFill>
                <a:cs typeface="Traditional Arabic" pitchFamily="2" charset="-78"/>
              </a:rPr>
              <a:t>" سبحان الذي أسرى بعبده ليلاً من المسجد الحرام إلى المسجد الأقصى الذي باركنا حوله لنريه من آياتنا إنه هو السميع البصير"</a:t>
            </a:r>
          </a:p>
        </p:txBody>
      </p:sp>
      <p:sp>
        <p:nvSpPr>
          <p:cNvPr id="6" name="TextBox 10"/>
          <p:cNvSpPr txBox="1">
            <a:spLocks noChangeArrowheads="1"/>
          </p:cNvSpPr>
          <p:nvPr/>
        </p:nvSpPr>
        <p:spPr bwMode="auto">
          <a:xfrm>
            <a:off x="4500563" y="5280047"/>
            <a:ext cx="4357717" cy="1384995"/>
          </a:xfrm>
          <a:prstGeom prst="rect">
            <a:avLst/>
          </a:prstGeom>
          <a:noFill/>
          <a:ln w="9525">
            <a:noFill/>
            <a:miter lim="800000"/>
            <a:headEnd/>
            <a:tailEnd/>
          </a:ln>
        </p:spPr>
        <p:txBody>
          <a:bodyPr wrap="square">
            <a:spAutoFit/>
          </a:bodyPr>
          <a:lstStyle/>
          <a:p>
            <a:pPr algn="ctr"/>
            <a:r>
              <a:rPr lang="ar-SA" sz="2800" b="1" dirty="0" err="1">
                <a:solidFill>
                  <a:srgbClr val="800080"/>
                </a:solidFill>
                <a:cs typeface="Traditional Arabic" pitchFamily="2" charset="-78"/>
              </a:rPr>
              <a:t>إتجاه</a:t>
            </a:r>
            <a:r>
              <a:rPr lang="ar-SA" sz="2800" b="1" dirty="0">
                <a:solidFill>
                  <a:srgbClr val="800080"/>
                </a:solidFill>
                <a:cs typeface="Traditional Arabic" pitchFamily="2" charset="-78"/>
              </a:rPr>
              <a:t> حادثة الإسراء والمعراج </a:t>
            </a:r>
            <a:endParaRPr lang="en-US" sz="2800" b="1" dirty="0" smtClean="0">
              <a:solidFill>
                <a:srgbClr val="800080"/>
              </a:solidFill>
              <a:cs typeface="Traditional Arabic" pitchFamily="2" charset="-78"/>
            </a:endParaRPr>
          </a:p>
          <a:p>
            <a:pPr algn="ctr"/>
            <a:r>
              <a:rPr lang="ar-SA" sz="2800" b="1" dirty="0" smtClean="0">
                <a:solidFill>
                  <a:srgbClr val="800080"/>
                </a:solidFill>
                <a:cs typeface="Traditional Arabic" pitchFamily="2" charset="-78"/>
              </a:rPr>
              <a:t>من </a:t>
            </a:r>
            <a:r>
              <a:rPr lang="ar-SA" sz="2800" b="1" dirty="0">
                <a:solidFill>
                  <a:srgbClr val="800080"/>
                </a:solidFill>
                <a:cs typeface="Traditional Arabic" pitchFamily="2" charset="-78"/>
              </a:rPr>
              <a:t>” </a:t>
            </a:r>
            <a:r>
              <a:rPr lang="ar-SA" sz="2800" b="1" dirty="0" smtClean="0">
                <a:solidFill>
                  <a:srgbClr val="800080"/>
                </a:solidFill>
                <a:cs typeface="Traditional Arabic" pitchFamily="2" charset="-78"/>
              </a:rPr>
              <a:t>مكة المكرمة” إلى   المسجد الأقصى  ”</a:t>
            </a:r>
            <a:endParaRPr lang="ar-SA" sz="2800" b="1" dirty="0">
              <a:solidFill>
                <a:srgbClr val="800080"/>
              </a:solidFill>
              <a:cs typeface="Traditional Arabic" pitchFamily="2" charset="-78"/>
            </a:endParaRPr>
          </a:p>
        </p:txBody>
      </p:sp>
      <p:sp>
        <p:nvSpPr>
          <p:cNvPr id="7" name="مربع نص 6"/>
          <p:cNvSpPr txBox="1"/>
          <p:nvPr/>
        </p:nvSpPr>
        <p:spPr>
          <a:xfrm>
            <a:off x="3286116" y="428604"/>
            <a:ext cx="5357850" cy="1200329"/>
          </a:xfrm>
          <a:prstGeom prst="rect">
            <a:avLst/>
          </a:prstGeom>
          <a:noFill/>
        </p:spPr>
        <p:txBody>
          <a:bodyPr wrap="square" rtlCol="1">
            <a:spAutoFit/>
          </a:bodyPr>
          <a:lstStyle/>
          <a:p>
            <a:r>
              <a:rPr lang="ar-SA" sz="2400" b="1" dirty="0" smtClean="0">
                <a:solidFill>
                  <a:srgbClr val="FF0000"/>
                </a:solidFill>
              </a:rPr>
              <a:t>قال تعالى </a:t>
            </a:r>
            <a:r>
              <a:rPr lang="ar-SA" sz="2400" b="1" dirty="0" smtClean="0"/>
              <a:t> : ( </a:t>
            </a:r>
            <a:r>
              <a:rPr lang="ar-SA" sz="2400" b="1" dirty="0" smtClean="0">
                <a:hlinkClick r:id="" action="ppaction://hlinkfile"/>
              </a:rPr>
              <a:t>وحيثما كنتم فولوا وجوهكم شطره </a:t>
            </a:r>
            <a:r>
              <a:rPr lang="ar-SA" sz="2400" b="1" dirty="0" smtClean="0"/>
              <a:t>) أمر تعالى باستقبال الكعبة من جميع جهات الأرض ، شرقا وغربا وشمالا وجنوبا </a:t>
            </a:r>
            <a:endParaRPr lang="ar-SA" sz="2400" dirty="0"/>
          </a:p>
        </p:txBody>
      </p:sp>
      <p:pic>
        <p:nvPicPr>
          <p:cNvPr id="8" name="بسم الله.wav">
            <a:hlinkClick r:id="" action="ppaction://media"/>
          </p:cNvPr>
          <p:cNvPicPr>
            <a:picLocks noRot="1" noChangeAspect="1"/>
          </p:cNvPicPr>
          <p:nvPr>
            <a:audioFile r:link="rId1"/>
          </p:nvPr>
        </p:nvPicPr>
        <p:blipFill>
          <a:blip r:embed="rId8"/>
          <a:stretch>
            <a:fillRect/>
          </a:stretch>
        </p:blipFill>
        <p:spPr>
          <a:xfrm>
            <a:off x="4419600" y="3276600"/>
            <a:ext cx="304800" cy="304800"/>
          </a:xfrm>
          <a:prstGeom prst="rect">
            <a:avLst/>
          </a:prstGeom>
        </p:spPr>
      </p:pic>
      <p:pic>
        <p:nvPicPr>
          <p:cNvPr id="9" name="قد نرى تقلب وجهك.mp3">
            <a:hlinkClick r:id="" action="ppaction://media"/>
          </p:cNvPr>
          <p:cNvPicPr>
            <a:picLocks noRot="1" noChangeAspect="1"/>
          </p:cNvPicPr>
          <p:nvPr>
            <a:audioFile r:link="rId2"/>
          </p:nvPr>
        </p:nvPicPr>
        <p:blipFill>
          <a:blip r:embed="rId8"/>
          <a:stretch>
            <a:fillRect/>
          </a:stretch>
        </p:blipFill>
        <p:spPr>
          <a:xfrm>
            <a:off x="4419600" y="3276600"/>
            <a:ext cx="304800" cy="304800"/>
          </a:xfrm>
          <a:prstGeom prst="rect">
            <a:avLst/>
          </a:prstGeom>
        </p:spPr>
      </p:pic>
      <p:pic>
        <p:nvPicPr>
          <p:cNvPr id="10" name="الإسراء 00_00_02-00_00_30.mp3">
            <a:hlinkClick r:id="" action="ppaction://media"/>
          </p:cNvPr>
          <p:cNvPicPr>
            <a:picLocks noRot="1" noChangeAspect="1"/>
          </p:cNvPicPr>
          <p:nvPr>
            <a:audioFile r:link="rId3"/>
          </p:nvPr>
        </p:nvPicPr>
        <p:blipFill>
          <a:blip r:embed="rId8"/>
          <a:stretch>
            <a:fillRect/>
          </a:stretch>
        </p:blipFill>
        <p:spPr>
          <a:xfrm>
            <a:off x="4419600" y="3276600"/>
            <a:ext cx="304800" cy="304800"/>
          </a:xfrm>
          <a:prstGeom prst="rect">
            <a:avLst/>
          </a:prstGeom>
        </p:spPr>
      </p:pic>
      <p:pic>
        <p:nvPicPr>
          <p:cNvPr id="11" name="الإسراء 00_00_03-00_00_30.mp3">
            <a:hlinkClick r:id="" action="ppaction://media"/>
          </p:cNvPr>
          <p:cNvPicPr>
            <a:picLocks noRot="1" noChangeAspect="1"/>
          </p:cNvPicPr>
          <p:nvPr>
            <a:audioFile r:link="rId4"/>
          </p:nvPr>
        </p:nvPicPr>
        <p:blipFill>
          <a:blip r:embed="rId8"/>
          <a:stretch>
            <a:fillRect/>
          </a:stretch>
        </p:blipFill>
        <p:spPr>
          <a:xfrm>
            <a:off x="4419600" y="326707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5"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8529"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par>
                          <p:cTn id="18" fill="hold">
                            <p:stCondLst>
                              <p:cond delay="1000"/>
                            </p:stCondLst>
                            <p:childTnLst>
                              <p:par>
                                <p:cTn id="19" presetID="1" presetClass="mediacall" presetSubtype="0" fill="hold" nodeType="afterEffect">
                                  <p:stCondLst>
                                    <p:cond delay="0"/>
                                  </p:stCondLst>
                                  <p:childTnLst>
                                    <p:cmd type="call" cmd="playFrom(0.0)">
                                      <p:cBhvr>
                                        <p:cTn id="20" dur="27517" fill="hold"/>
                                        <p:tgtEl>
                                          <p:spTgt spid="11"/>
                                        </p:tgtEl>
                                      </p:cBhvr>
                                    </p:cmd>
                                  </p:childTnLst>
                                </p:cTn>
                              </p:par>
                              <p:par>
                                <p:cTn id="21" presetID="29"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ppt_x</p:attrName>
                                        </p:attrNameLst>
                                      </p:cBhvr>
                                      <p:tavLst>
                                        <p:tav tm="0">
                                          <p:val>
                                            <p:strVal val="#ppt_x-.2"/>
                                          </p:val>
                                        </p:tav>
                                        <p:tav tm="100000">
                                          <p:val>
                                            <p:strVal val="#ppt_x"/>
                                          </p:val>
                                        </p:tav>
                                      </p:tavLst>
                                    </p:anim>
                                    <p:anim calcmode="lin" valueType="num">
                                      <p:cBhvr>
                                        <p:cTn id="2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gtEl>
                                      </p:cBhvr>
                                    </p:animEffect>
                                  </p:childTnLst>
                                </p:cTn>
                              </p:par>
                              <p:par>
                                <p:cTn id="26" presetID="29"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ppt_x</p:attrName>
                                        </p:attrNameLst>
                                      </p:cBhvr>
                                      <p:tavLst>
                                        <p:tav tm="0">
                                          <p:val>
                                            <p:strVal val="#ppt_x-.2"/>
                                          </p:val>
                                        </p:tav>
                                        <p:tav tm="100000">
                                          <p:val>
                                            <p:strVal val="#ppt_x"/>
                                          </p:val>
                                        </p:tav>
                                      </p:tavLst>
                                    </p:anim>
                                    <p:anim calcmode="lin" valueType="num">
                                      <p:cBhvr>
                                        <p:cTn id="3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showWhenStopped="0">
                <p:cTn id="38"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showWhenStopped="0">
                <p:cTn id="39"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0" y="4162435"/>
            <a:ext cx="9001156" cy="1909771"/>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285720" y="-24"/>
            <a:ext cx="3065593" cy="3643338"/>
          </a:xfrm>
          <a:prstGeom prst="rect">
            <a:avLst/>
          </a:prstGeom>
          <a:noFill/>
          <a:ln w="9525">
            <a:solidFill>
              <a:srgbClr val="FFC000"/>
            </a:solid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5929322" y="-24"/>
            <a:ext cx="3095640" cy="3614762"/>
          </a:xfrm>
          <a:prstGeom prst="rect">
            <a:avLst/>
          </a:prstGeom>
          <a:noFill/>
          <a:ln w="9525">
            <a:solidFill>
              <a:srgbClr val="FFC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17410"/>
                                        </p:tgtEl>
                                        <p:attrNameLst>
                                          <p:attrName>style.visibility</p:attrName>
                                        </p:attrNameLst>
                                      </p:cBhvr>
                                      <p:to>
                                        <p:strVal val="visible"/>
                                      </p:to>
                                    </p:set>
                                    <p:anim calcmode="lin" valueType="num">
                                      <p:cBhvr>
                                        <p:cTn id="25" dur="500" decel="50000" fill="hold">
                                          <p:stCondLst>
                                            <p:cond delay="0"/>
                                          </p:stCondLst>
                                        </p:cTn>
                                        <p:tgtEl>
                                          <p:spTgt spid="17410"/>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7410"/>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7410"/>
                                        </p:tgtEl>
                                        <p:attrNameLst>
                                          <p:attrName>ppt_w</p:attrName>
                                        </p:attrNameLst>
                                      </p:cBhvr>
                                      <p:tavLst>
                                        <p:tav tm="0">
                                          <p:val>
                                            <p:strVal val="#ppt_w*.05"/>
                                          </p:val>
                                        </p:tav>
                                        <p:tav tm="100000">
                                          <p:val>
                                            <p:strVal val="#ppt_w"/>
                                          </p:val>
                                        </p:tav>
                                      </p:tavLst>
                                    </p:anim>
                                    <p:anim calcmode="lin" valueType="num">
                                      <p:cBhvr>
                                        <p:cTn id="28" dur="1000" fill="hold"/>
                                        <p:tgtEl>
                                          <p:spTgt spid="17410"/>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7410"/>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7410"/>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7410"/>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707904" y="116632"/>
            <a:ext cx="4968552" cy="461665"/>
          </a:xfrm>
          <a:prstGeom prst="rect">
            <a:avLst/>
          </a:prstGeom>
          <a:noFill/>
        </p:spPr>
        <p:txBody>
          <a:bodyPr wrap="square" rtlCol="0">
            <a:spAutoFit/>
          </a:bodyPr>
          <a:lstStyle/>
          <a:p>
            <a:pPr algn="ctr"/>
            <a:r>
              <a:rPr lang="ar-SA" sz="2400" b="1" dirty="0" smtClean="0">
                <a:solidFill>
                  <a:srgbClr val="C00000"/>
                </a:solidFill>
              </a:rPr>
              <a:t>جمع المتجهات</a:t>
            </a:r>
            <a:endParaRPr lang="en-US" sz="2400" b="1" dirty="0">
              <a:solidFill>
                <a:srgbClr val="C00000"/>
              </a:solidFill>
            </a:endParaRPr>
          </a:p>
        </p:txBody>
      </p:sp>
      <p:sp>
        <p:nvSpPr>
          <p:cNvPr id="3" name="مربع نص 2"/>
          <p:cNvSpPr txBox="1"/>
          <p:nvPr/>
        </p:nvSpPr>
        <p:spPr>
          <a:xfrm>
            <a:off x="2699792" y="1484784"/>
            <a:ext cx="5904656" cy="830997"/>
          </a:xfrm>
          <a:prstGeom prst="rect">
            <a:avLst/>
          </a:prstGeom>
          <a:noFill/>
        </p:spPr>
        <p:txBody>
          <a:bodyPr wrap="square" rtlCol="0">
            <a:spAutoFit/>
          </a:bodyPr>
          <a:lstStyle/>
          <a:p>
            <a:r>
              <a:rPr lang="ar-SA" sz="2400" b="1" dirty="0" err="1" smtClean="0">
                <a:solidFill>
                  <a:srgbClr val="0070C0"/>
                </a:solidFill>
              </a:rPr>
              <a:t>أولاً </a:t>
            </a:r>
            <a:r>
              <a:rPr lang="ar-SA" sz="2400" b="1" dirty="0" smtClean="0">
                <a:solidFill>
                  <a:srgbClr val="0070C0"/>
                </a:solidFill>
              </a:rPr>
              <a:t>: إذا كان المتجهان متوازيين</a:t>
            </a:r>
          </a:p>
          <a:p>
            <a:pPr>
              <a:buClr>
                <a:schemeClr val="accent6">
                  <a:lumMod val="50000"/>
                </a:schemeClr>
              </a:buClr>
              <a:buFont typeface="Wingdings" pitchFamily="2" charset="2"/>
              <a:buChar char="v"/>
            </a:pPr>
            <a:r>
              <a:rPr lang="ar-SA" sz="2400" b="1" dirty="0" smtClean="0">
                <a:solidFill>
                  <a:srgbClr val="0070C0"/>
                </a:solidFill>
              </a:rPr>
              <a:t>لهما نفس الاتجاه</a:t>
            </a:r>
            <a:endParaRPr lang="en-US" sz="2400" b="1" dirty="0">
              <a:solidFill>
                <a:srgbClr val="0070C0"/>
              </a:solidFill>
            </a:endParaRPr>
          </a:p>
        </p:txBody>
      </p:sp>
      <p:sp>
        <p:nvSpPr>
          <p:cNvPr id="4" name="Line 3"/>
          <p:cNvSpPr>
            <a:spLocks noChangeShapeType="1"/>
          </p:cNvSpPr>
          <p:nvPr/>
        </p:nvSpPr>
        <p:spPr bwMode="auto">
          <a:xfrm>
            <a:off x="539552" y="2403376"/>
            <a:ext cx="2160240" cy="17512"/>
          </a:xfrm>
          <a:prstGeom prst="line">
            <a:avLst/>
          </a:prstGeom>
          <a:noFill/>
          <a:ln w="38100">
            <a:solidFill>
              <a:schemeClr val="accent2"/>
            </a:solidFill>
            <a:round/>
            <a:headEnd type="oval" w="med" len="med"/>
            <a:tailEnd type="triangle" w="med" len="med"/>
          </a:ln>
        </p:spPr>
        <p:txBody>
          <a:bodyPr/>
          <a:lstStyle/>
          <a:p>
            <a:endParaRPr lang="en-US"/>
          </a:p>
        </p:txBody>
      </p:sp>
      <p:sp>
        <p:nvSpPr>
          <p:cNvPr id="5" name="Line 5"/>
          <p:cNvSpPr>
            <a:spLocks noChangeShapeType="1"/>
          </p:cNvSpPr>
          <p:nvPr/>
        </p:nvSpPr>
        <p:spPr bwMode="auto">
          <a:xfrm flipV="1">
            <a:off x="1115616" y="1556792"/>
            <a:ext cx="1656184" cy="0"/>
          </a:xfrm>
          <a:prstGeom prst="line">
            <a:avLst/>
          </a:prstGeom>
          <a:noFill/>
          <a:ln w="38100">
            <a:solidFill>
              <a:schemeClr val="accent1"/>
            </a:solidFill>
            <a:round/>
            <a:headEnd type="oval" w="med" len="med"/>
            <a:tailEnd type="triangle" w="med" len="med"/>
          </a:ln>
        </p:spPr>
        <p:txBody>
          <a:bodyPr/>
          <a:lstStyle/>
          <a:p>
            <a:endParaRPr lang="en-US"/>
          </a:p>
        </p:txBody>
      </p:sp>
      <p:sp>
        <p:nvSpPr>
          <p:cNvPr id="6" name="مربع نص 5"/>
          <p:cNvSpPr txBox="1"/>
          <p:nvPr/>
        </p:nvSpPr>
        <p:spPr>
          <a:xfrm>
            <a:off x="827584" y="2020778"/>
            <a:ext cx="864096" cy="400110"/>
          </a:xfrm>
          <a:prstGeom prst="rect">
            <a:avLst/>
          </a:prstGeom>
          <a:noFill/>
        </p:spPr>
        <p:txBody>
          <a:bodyPr wrap="square" rtlCol="0">
            <a:spAutoFit/>
          </a:bodyPr>
          <a:lstStyle/>
          <a:p>
            <a:r>
              <a:rPr lang="en-US" sz="2000" b="1" dirty="0" smtClean="0">
                <a:solidFill>
                  <a:schemeClr val="accent2">
                    <a:lumMod val="50000"/>
                  </a:schemeClr>
                </a:solidFill>
              </a:rPr>
              <a:t>r</a:t>
            </a:r>
            <a:endParaRPr lang="en-US" sz="2000" b="1" dirty="0">
              <a:solidFill>
                <a:schemeClr val="accent2">
                  <a:lumMod val="50000"/>
                </a:schemeClr>
              </a:solidFill>
            </a:endParaRPr>
          </a:p>
        </p:txBody>
      </p:sp>
      <p:sp>
        <p:nvSpPr>
          <p:cNvPr id="7" name="مربع نص 6"/>
          <p:cNvSpPr txBox="1"/>
          <p:nvPr/>
        </p:nvSpPr>
        <p:spPr>
          <a:xfrm>
            <a:off x="1475656" y="1124744"/>
            <a:ext cx="864096" cy="400110"/>
          </a:xfrm>
          <a:prstGeom prst="rect">
            <a:avLst/>
          </a:prstGeom>
          <a:noFill/>
        </p:spPr>
        <p:txBody>
          <a:bodyPr wrap="square" rtlCol="0">
            <a:spAutoFit/>
          </a:bodyPr>
          <a:lstStyle/>
          <a:p>
            <a:r>
              <a:rPr lang="en-US" sz="2000" b="1" dirty="0" smtClean="0">
                <a:solidFill>
                  <a:schemeClr val="accent2">
                    <a:lumMod val="50000"/>
                  </a:schemeClr>
                </a:solidFill>
              </a:rPr>
              <a:t>s</a:t>
            </a:r>
            <a:endParaRPr lang="en-US" sz="2000" b="1" dirty="0">
              <a:solidFill>
                <a:schemeClr val="accent2">
                  <a:lumMod val="50000"/>
                </a:schemeClr>
              </a:solidFill>
            </a:endParaRPr>
          </a:p>
        </p:txBody>
      </p:sp>
      <p:sp>
        <p:nvSpPr>
          <p:cNvPr id="8" name="مربع نص 7"/>
          <p:cNvSpPr txBox="1"/>
          <p:nvPr/>
        </p:nvSpPr>
        <p:spPr>
          <a:xfrm>
            <a:off x="1547664" y="1556792"/>
            <a:ext cx="576064" cy="369332"/>
          </a:xfrm>
          <a:prstGeom prst="rect">
            <a:avLst/>
          </a:prstGeom>
          <a:noFill/>
        </p:spPr>
        <p:txBody>
          <a:bodyPr wrap="square" rtlCol="0">
            <a:spAutoFit/>
          </a:bodyPr>
          <a:lstStyle/>
          <a:p>
            <a:r>
              <a:rPr lang="en-US" dirty="0" smtClean="0"/>
              <a:t>3</a:t>
            </a:r>
            <a:endParaRPr lang="en-US" dirty="0"/>
          </a:p>
        </p:txBody>
      </p:sp>
      <p:sp>
        <p:nvSpPr>
          <p:cNvPr id="9" name="مربع نص 8"/>
          <p:cNvSpPr txBox="1"/>
          <p:nvPr/>
        </p:nvSpPr>
        <p:spPr>
          <a:xfrm>
            <a:off x="1043608" y="2420888"/>
            <a:ext cx="576064" cy="369332"/>
          </a:xfrm>
          <a:prstGeom prst="rect">
            <a:avLst/>
          </a:prstGeom>
          <a:noFill/>
        </p:spPr>
        <p:txBody>
          <a:bodyPr wrap="square" rtlCol="0">
            <a:spAutoFit/>
          </a:bodyPr>
          <a:lstStyle/>
          <a:p>
            <a:r>
              <a:rPr lang="en-US" dirty="0" smtClean="0"/>
              <a:t>5</a:t>
            </a:r>
            <a:endParaRPr lang="en-US" dirty="0"/>
          </a:p>
        </p:txBody>
      </p:sp>
      <p:sp>
        <p:nvSpPr>
          <p:cNvPr id="10" name="Line 3"/>
          <p:cNvSpPr>
            <a:spLocks noChangeShapeType="1"/>
          </p:cNvSpPr>
          <p:nvPr/>
        </p:nvSpPr>
        <p:spPr bwMode="auto">
          <a:xfrm>
            <a:off x="3203848" y="2420888"/>
            <a:ext cx="2160240" cy="17512"/>
          </a:xfrm>
          <a:prstGeom prst="line">
            <a:avLst/>
          </a:prstGeom>
          <a:noFill/>
          <a:ln w="38100">
            <a:solidFill>
              <a:schemeClr val="accent2"/>
            </a:solidFill>
            <a:round/>
            <a:headEnd type="oval" w="med" len="med"/>
            <a:tailEnd type="triangle" w="med" len="med"/>
          </a:ln>
        </p:spPr>
        <p:txBody>
          <a:bodyPr/>
          <a:lstStyle/>
          <a:p>
            <a:endParaRPr lang="en-US"/>
          </a:p>
        </p:txBody>
      </p:sp>
      <p:sp>
        <p:nvSpPr>
          <p:cNvPr id="11" name="Line 5"/>
          <p:cNvSpPr>
            <a:spLocks noChangeShapeType="1"/>
          </p:cNvSpPr>
          <p:nvPr/>
        </p:nvSpPr>
        <p:spPr bwMode="auto">
          <a:xfrm flipV="1">
            <a:off x="5382233" y="2433767"/>
            <a:ext cx="1656184" cy="0"/>
          </a:xfrm>
          <a:prstGeom prst="line">
            <a:avLst/>
          </a:prstGeom>
          <a:noFill/>
          <a:ln w="38100">
            <a:solidFill>
              <a:schemeClr val="accent1"/>
            </a:solidFill>
            <a:round/>
            <a:headEnd type="oval" w="med" len="med"/>
            <a:tailEnd type="triangle" w="med" len="med"/>
          </a:ln>
        </p:spPr>
        <p:txBody>
          <a:bodyPr/>
          <a:lstStyle/>
          <a:p>
            <a:endParaRPr lang="en-US"/>
          </a:p>
        </p:txBody>
      </p:sp>
      <p:sp>
        <p:nvSpPr>
          <p:cNvPr id="12" name="مربع نص 11"/>
          <p:cNvSpPr txBox="1"/>
          <p:nvPr/>
        </p:nvSpPr>
        <p:spPr>
          <a:xfrm>
            <a:off x="3563888" y="2132856"/>
            <a:ext cx="576064" cy="369332"/>
          </a:xfrm>
          <a:prstGeom prst="rect">
            <a:avLst/>
          </a:prstGeom>
          <a:noFill/>
        </p:spPr>
        <p:txBody>
          <a:bodyPr wrap="square" rtlCol="0">
            <a:spAutoFit/>
          </a:bodyPr>
          <a:lstStyle/>
          <a:p>
            <a:r>
              <a:rPr lang="en-US" dirty="0" smtClean="0"/>
              <a:t>5</a:t>
            </a:r>
            <a:endParaRPr lang="en-US" dirty="0"/>
          </a:p>
        </p:txBody>
      </p:sp>
      <p:sp>
        <p:nvSpPr>
          <p:cNvPr id="13" name="مربع نص 12"/>
          <p:cNvSpPr txBox="1"/>
          <p:nvPr/>
        </p:nvSpPr>
        <p:spPr>
          <a:xfrm>
            <a:off x="5580112" y="2123564"/>
            <a:ext cx="576064" cy="369332"/>
          </a:xfrm>
          <a:prstGeom prst="rect">
            <a:avLst/>
          </a:prstGeom>
          <a:noFill/>
        </p:spPr>
        <p:txBody>
          <a:bodyPr wrap="square" rtlCol="0">
            <a:spAutoFit/>
          </a:bodyPr>
          <a:lstStyle/>
          <a:p>
            <a:r>
              <a:rPr lang="en-US" dirty="0" smtClean="0"/>
              <a:t>3</a:t>
            </a:r>
            <a:endParaRPr lang="en-US" dirty="0"/>
          </a:p>
        </p:txBody>
      </p:sp>
      <p:sp>
        <p:nvSpPr>
          <p:cNvPr id="14" name="مربع نص 13"/>
          <p:cNvSpPr txBox="1"/>
          <p:nvPr/>
        </p:nvSpPr>
        <p:spPr>
          <a:xfrm>
            <a:off x="4211960" y="2607295"/>
            <a:ext cx="2160240" cy="461665"/>
          </a:xfrm>
          <a:prstGeom prst="rect">
            <a:avLst/>
          </a:prstGeom>
          <a:noFill/>
        </p:spPr>
        <p:txBody>
          <a:bodyPr wrap="square" rtlCol="0">
            <a:spAutoFit/>
          </a:bodyPr>
          <a:lstStyle/>
          <a:p>
            <a:r>
              <a:rPr lang="en-US" sz="2400" b="1" dirty="0" smtClean="0">
                <a:solidFill>
                  <a:srgbClr val="7030A0"/>
                </a:solidFill>
              </a:rPr>
              <a:t>r + s</a:t>
            </a:r>
            <a:endParaRPr lang="en-US" sz="2400" b="1" dirty="0">
              <a:solidFill>
                <a:srgbClr val="7030A0"/>
              </a:solidFill>
            </a:endParaRPr>
          </a:p>
        </p:txBody>
      </p:sp>
      <p:sp>
        <p:nvSpPr>
          <p:cNvPr id="15" name="مربع نص 14"/>
          <p:cNvSpPr txBox="1"/>
          <p:nvPr/>
        </p:nvSpPr>
        <p:spPr>
          <a:xfrm>
            <a:off x="2915816" y="3717032"/>
            <a:ext cx="5904656" cy="461665"/>
          </a:xfrm>
          <a:prstGeom prst="rect">
            <a:avLst/>
          </a:prstGeom>
          <a:noFill/>
        </p:spPr>
        <p:txBody>
          <a:bodyPr wrap="square" rtlCol="0">
            <a:spAutoFit/>
          </a:bodyPr>
          <a:lstStyle/>
          <a:p>
            <a:pPr>
              <a:buClr>
                <a:schemeClr val="accent6">
                  <a:lumMod val="50000"/>
                </a:schemeClr>
              </a:buClr>
              <a:buFont typeface="Wingdings" pitchFamily="2" charset="2"/>
              <a:buChar char="v"/>
            </a:pPr>
            <a:r>
              <a:rPr lang="ar-SA" sz="2400" b="1" dirty="0" smtClean="0">
                <a:solidFill>
                  <a:srgbClr val="0070C0"/>
                </a:solidFill>
              </a:rPr>
              <a:t> لهما عكس الاتجاه</a:t>
            </a:r>
            <a:endParaRPr lang="en-US" sz="2400" b="1" dirty="0">
              <a:solidFill>
                <a:srgbClr val="0070C0"/>
              </a:solidFill>
            </a:endParaRPr>
          </a:p>
        </p:txBody>
      </p:sp>
      <p:sp>
        <p:nvSpPr>
          <p:cNvPr id="16" name="Line 5"/>
          <p:cNvSpPr>
            <a:spLocks noChangeShapeType="1"/>
          </p:cNvSpPr>
          <p:nvPr/>
        </p:nvSpPr>
        <p:spPr bwMode="auto">
          <a:xfrm flipV="1">
            <a:off x="1992591" y="2996952"/>
            <a:ext cx="0" cy="1080120"/>
          </a:xfrm>
          <a:prstGeom prst="line">
            <a:avLst/>
          </a:prstGeom>
          <a:noFill/>
          <a:ln w="38100">
            <a:solidFill>
              <a:srgbClr val="990099"/>
            </a:solidFill>
            <a:round/>
            <a:headEnd type="triangle" w="med" len="med"/>
            <a:tailEnd type="none" w="med" len="med"/>
          </a:ln>
        </p:spPr>
        <p:txBody>
          <a:bodyPr/>
          <a:lstStyle/>
          <a:p>
            <a:endParaRPr lang="en-US"/>
          </a:p>
        </p:txBody>
      </p:sp>
      <p:sp>
        <p:nvSpPr>
          <p:cNvPr id="17" name="Line 5"/>
          <p:cNvSpPr>
            <a:spLocks noChangeShapeType="1"/>
          </p:cNvSpPr>
          <p:nvPr/>
        </p:nvSpPr>
        <p:spPr bwMode="auto">
          <a:xfrm flipV="1">
            <a:off x="624439" y="3501008"/>
            <a:ext cx="0" cy="1728192"/>
          </a:xfrm>
          <a:prstGeom prst="line">
            <a:avLst/>
          </a:prstGeom>
          <a:noFill/>
          <a:ln w="38100">
            <a:solidFill>
              <a:schemeClr val="accent1"/>
            </a:solidFill>
            <a:round/>
            <a:headEnd type="oval" w="med" len="med"/>
            <a:tailEnd type="triangle" w="med" len="med"/>
          </a:ln>
        </p:spPr>
        <p:txBody>
          <a:bodyPr/>
          <a:lstStyle/>
          <a:p>
            <a:endParaRPr lang="en-US"/>
          </a:p>
        </p:txBody>
      </p:sp>
      <p:sp>
        <p:nvSpPr>
          <p:cNvPr id="18" name="مربع نص 17"/>
          <p:cNvSpPr txBox="1"/>
          <p:nvPr/>
        </p:nvSpPr>
        <p:spPr>
          <a:xfrm>
            <a:off x="-239657" y="4077072"/>
            <a:ext cx="864096" cy="400110"/>
          </a:xfrm>
          <a:prstGeom prst="rect">
            <a:avLst/>
          </a:prstGeom>
          <a:noFill/>
        </p:spPr>
        <p:txBody>
          <a:bodyPr wrap="square" rtlCol="0">
            <a:spAutoFit/>
          </a:bodyPr>
          <a:lstStyle/>
          <a:p>
            <a:r>
              <a:rPr lang="en-US" sz="2000" b="1" dirty="0" smtClean="0">
                <a:solidFill>
                  <a:schemeClr val="accent2">
                    <a:lumMod val="50000"/>
                  </a:schemeClr>
                </a:solidFill>
              </a:rPr>
              <a:t>b</a:t>
            </a:r>
            <a:endParaRPr lang="en-US" sz="2000" b="1" dirty="0">
              <a:solidFill>
                <a:schemeClr val="accent2">
                  <a:lumMod val="50000"/>
                </a:schemeClr>
              </a:solidFill>
            </a:endParaRPr>
          </a:p>
        </p:txBody>
      </p:sp>
      <p:sp>
        <p:nvSpPr>
          <p:cNvPr id="19" name="مربع نص 18"/>
          <p:cNvSpPr txBox="1"/>
          <p:nvPr/>
        </p:nvSpPr>
        <p:spPr>
          <a:xfrm>
            <a:off x="1776567" y="3501008"/>
            <a:ext cx="576064" cy="369332"/>
          </a:xfrm>
          <a:prstGeom prst="rect">
            <a:avLst/>
          </a:prstGeom>
          <a:noFill/>
        </p:spPr>
        <p:txBody>
          <a:bodyPr wrap="square" rtlCol="0">
            <a:spAutoFit/>
          </a:bodyPr>
          <a:lstStyle/>
          <a:p>
            <a:r>
              <a:rPr lang="en-US" dirty="0" smtClean="0"/>
              <a:t>4</a:t>
            </a:r>
            <a:endParaRPr lang="en-US" dirty="0"/>
          </a:p>
        </p:txBody>
      </p:sp>
      <p:sp>
        <p:nvSpPr>
          <p:cNvPr id="20" name="مربع نص 19"/>
          <p:cNvSpPr txBox="1"/>
          <p:nvPr/>
        </p:nvSpPr>
        <p:spPr>
          <a:xfrm>
            <a:off x="408415" y="4365104"/>
            <a:ext cx="576064" cy="369332"/>
          </a:xfrm>
          <a:prstGeom prst="rect">
            <a:avLst/>
          </a:prstGeom>
          <a:noFill/>
        </p:spPr>
        <p:txBody>
          <a:bodyPr wrap="square" rtlCol="0">
            <a:spAutoFit/>
          </a:bodyPr>
          <a:lstStyle/>
          <a:p>
            <a:r>
              <a:rPr lang="en-US" dirty="0" smtClean="0"/>
              <a:t>6</a:t>
            </a:r>
            <a:endParaRPr lang="en-US" dirty="0"/>
          </a:p>
        </p:txBody>
      </p:sp>
      <p:sp>
        <p:nvSpPr>
          <p:cNvPr id="21" name="مربع نص 20"/>
          <p:cNvSpPr txBox="1"/>
          <p:nvPr/>
        </p:nvSpPr>
        <p:spPr>
          <a:xfrm>
            <a:off x="920855" y="3284984"/>
            <a:ext cx="864096" cy="400110"/>
          </a:xfrm>
          <a:prstGeom prst="rect">
            <a:avLst/>
          </a:prstGeom>
          <a:noFill/>
        </p:spPr>
        <p:txBody>
          <a:bodyPr wrap="square" rtlCol="0">
            <a:spAutoFit/>
          </a:bodyPr>
          <a:lstStyle/>
          <a:p>
            <a:r>
              <a:rPr lang="en-US" sz="2000" b="1" dirty="0" smtClean="0">
                <a:solidFill>
                  <a:schemeClr val="accent2">
                    <a:lumMod val="50000"/>
                  </a:schemeClr>
                </a:solidFill>
              </a:rPr>
              <a:t>a</a:t>
            </a:r>
            <a:endParaRPr lang="en-US" sz="2000" b="1" dirty="0">
              <a:solidFill>
                <a:schemeClr val="accent2">
                  <a:lumMod val="50000"/>
                </a:schemeClr>
              </a:solidFill>
            </a:endParaRPr>
          </a:p>
        </p:txBody>
      </p:sp>
      <p:sp>
        <p:nvSpPr>
          <p:cNvPr id="22" name="Line 5"/>
          <p:cNvSpPr>
            <a:spLocks noChangeShapeType="1"/>
          </p:cNvSpPr>
          <p:nvPr/>
        </p:nvSpPr>
        <p:spPr bwMode="auto">
          <a:xfrm flipV="1">
            <a:off x="3072711" y="3653408"/>
            <a:ext cx="0" cy="1728192"/>
          </a:xfrm>
          <a:prstGeom prst="line">
            <a:avLst/>
          </a:prstGeom>
          <a:noFill/>
          <a:ln w="38100">
            <a:solidFill>
              <a:schemeClr val="accent1"/>
            </a:solidFill>
            <a:round/>
            <a:headEnd type="oval" w="med" len="med"/>
            <a:tailEnd type="triangle" w="med" len="med"/>
          </a:ln>
        </p:spPr>
        <p:txBody>
          <a:bodyPr/>
          <a:lstStyle/>
          <a:p>
            <a:endParaRPr lang="en-US"/>
          </a:p>
        </p:txBody>
      </p:sp>
      <p:sp>
        <p:nvSpPr>
          <p:cNvPr id="23" name="Line 5"/>
          <p:cNvSpPr>
            <a:spLocks noChangeShapeType="1"/>
          </p:cNvSpPr>
          <p:nvPr/>
        </p:nvSpPr>
        <p:spPr bwMode="auto">
          <a:xfrm flipV="1">
            <a:off x="3137106" y="3709419"/>
            <a:ext cx="0" cy="1080120"/>
          </a:xfrm>
          <a:prstGeom prst="line">
            <a:avLst/>
          </a:prstGeom>
          <a:noFill/>
          <a:ln w="38100">
            <a:solidFill>
              <a:srgbClr val="990099"/>
            </a:solidFill>
            <a:round/>
            <a:headEnd type="triangle" w="med" len="med"/>
            <a:tailEnd type="none" w="med" len="med"/>
          </a:ln>
        </p:spPr>
        <p:txBody>
          <a:bodyPr/>
          <a:lstStyle/>
          <a:p>
            <a:endParaRPr lang="en-US"/>
          </a:p>
        </p:txBody>
      </p:sp>
      <p:sp>
        <p:nvSpPr>
          <p:cNvPr id="24" name="Line 3"/>
          <p:cNvSpPr>
            <a:spLocks noChangeShapeType="1"/>
          </p:cNvSpPr>
          <p:nvPr/>
        </p:nvSpPr>
        <p:spPr bwMode="auto">
          <a:xfrm>
            <a:off x="3203848" y="2708920"/>
            <a:ext cx="3816424" cy="0"/>
          </a:xfrm>
          <a:prstGeom prst="line">
            <a:avLst/>
          </a:prstGeom>
          <a:noFill/>
          <a:ln w="38100">
            <a:solidFill>
              <a:srgbClr val="7030A0"/>
            </a:solidFill>
            <a:round/>
            <a:headEnd type="oval" w="med" len="med"/>
            <a:tailEnd type="triangle" w="med" len="med"/>
          </a:ln>
        </p:spPr>
        <p:txBody>
          <a:bodyPr/>
          <a:lstStyle/>
          <a:p>
            <a:endParaRPr lang="en-US"/>
          </a:p>
        </p:txBody>
      </p:sp>
      <p:sp>
        <p:nvSpPr>
          <p:cNvPr id="25" name="Line 5"/>
          <p:cNvSpPr>
            <a:spLocks noChangeShapeType="1"/>
          </p:cNvSpPr>
          <p:nvPr/>
        </p:nvSpPr>
        <p:spPr bwMode="auto">
          <a:xfrm flipH="1" flipV="1">
            <a:off x="3165211" y="4738023"/>
            <a:ext cx="12879" cy="622314"/>
          </a:xfrm>
          <a:prstGeom prst="line">
            <a:avLst/>
          </a:prstGeom>
          <a:noFill/>
          <a:ln w="38100">
            <a:solidFill>
              <a:srgbClr val="00B050"/>
            </a:solidFill>
            <a:round/>
            <a:headEnd type="oval" w="med" len="med"/>
            <a:tailEnd type="triangle" w="med" len="med"/>
          </a:ln>
        </p:spPr>
        <p:txBody>
          <a:bodyPr/>
          <a:lstStyle/>
          <a:p>
            <a:endParaRPr lang="en-US"/>
          </a:p>
        </p:txBody>
      </p:sp>
      <p:sp>
        <p:nvSpPr>
          <p:cNvPr id="26" name="مربع نص 25"/>
          <p:cNvSpPr txBox="1"/>
          <p:nvPr/>
        </p:nvSpPr>
        <p:spPr>
          <a:xfrm>
            <a:off x="4499992" y="4221088"/>
            <a:ext cx="2736304" cy="461665"/>
          </a:xfrm>
          <a:prstGeom prst="rect">
            <a:avLst/>
          </a:prstGeom>
          <a:noFill/>
        </p:spPr>
        <p:txBody>
          <a:bodyPr wrap="square" rtlCol="0">
            <a:spAutoFit/>
          </a:bodyPr>
          <a:lstStyle/>
          <a:p>
            <a:r>
              <a:rPr lang="en-US" sz="2400" b="1" dirty="0" smtClean="0">
                <a:solidFill>
                  <a:srgbClr val="00B050"/>
                </a:solidFill>
              </a:rPr>
              <a:t>|a + b| =|6 -4| = 2</a:t>
            </a:r>
            <a:endParaRPr lang="en-US" sz="2400" b="1" dirty="0">
              <a:solidFill>
                <a:srgbClr val="00B050"/>
              </a:solidFill>
            </a:endParaRPr>
          </a:p>
        </p:txBody>
      </p:sp>
      <p:sp>
        <p:nvSpPr>
          <p:cNvPr id="27" name="مربع نص 26"/>
          <p:cNvSpPr txBox="1"/>
          <p:nvPr/>
        </p:nvSpPr>
        <p:spPr>
          <a:xfrm>
            <a:off x="1835696" y="620688"/>
            <a:ext cx="6336704" cy="707886"/>
          </a:xfrm>
          <a:prstGeom prst="rect">
            <a:avLst/>
          </a:prstGeom>
          <a:noFill/>
        </p:spPr>
        <p:txBody>
          <a:bodyPr wrap="square" rtlCol="0">
            <a:spAutoFit/>
          </a:bodyPr>
          <a:lstStyle/>
          <a:p>
            <a:r>
              <a:rPr lang="ar-SA" sz="2000" b="1" dirty="0" smtClean="0">
                <a:solidFill>
                  <a:srgbClr val="003300"/>
                </a:solidFill>
              </a:rPr>
              <a:t>عند جمع متجهين أو </a:t>
            </a:r>
            <a:r>
              <a:rPr lang="ar-SA" sz="2000" b="1" dirty="0" err="1" smtClean="0">
                <a:solidFill>
                  <a:srgbClr val="003300"/>
                </a:solidFill>
              </a:rPr>
              <a:t>أكثريكون</a:t>
            </a:r>
            <a:r>
              <a:rPr lang="ar-SA" sz="2000" b="1" dirty="0" smtClean="0">
                <a:solidFill>
                  <a:srgbClr val="003300"/>
                </a:solidFill>
              </a:rPr>
              <a:t> ناتج الجمع متجه ويسمى المحصلة ويتم بوضع نقطة بداية الثانية عند نقطة نهاية الأولى</a:t>
            </a:r>
            <a:endParaRPr lang="en-US" sz="2000" b="1" dirty="0">
              <a:solidFill>
                <a:srgbClr val="003300"/>
              </a:solidFill>
            </a:endParaRPr>
          </a:p>
        </p:txBody>
      </p:sp>
      <p:sp>
        <p:nvSpPr>
          <p:cNvPr id="28" name="مربع نص 27"/>
          <p:cNvSpPr txBox="1"/>
          <p:nvPr/>
        </p:nvSpPr>
        <p:spPr>
          <a:xfrm>
            <a:off x="2771800" y="2924944"/>
            <a:ext cx="5760640" cy="707886"/>
          </a:xfrm>
          <a:prstGeom prst="rect">
            <a:avLst/>
          </a:prstGeom>
          <a:noFill/>
        </p:spPr>
        <p:txBody>
          <a:bodyPr wrap="square" rtlCol="0">
            <a:spAutoFit/>
          </a:bodyPr>
          <a:lstStyle/>
          <a:p>
            <a:r>
              <a:rPr lang="ar-SA" sz="2000" b="1" dirty="0" smtClean="0">
                <a:solidFill>
                  <a:srgbClr val="C00000"/>
                </a:solidFill>
              </a:rPr>
              <a:t>طول المحصلة هو حاصل جمع طولي المتجهين </a:t>
            </a:r>
          </a:p>
          <a:p>
            <a:r>
              <a:rPr lang="ar-SA" sz="2000" b="1" dirty="0" smtClean="0">
                <a:solidFill>
                  <a:srgbClr val="C00000"/>
                </a:solidFill>
              </a:rPr>
              <a:t>ويكون اتجاه المحصلة هو نفس اتجاه المتجهين</a:t>
            </a:r>
            <a:endParaRPr lang="en-US" sz="2000" b="1" dirty="0">
              <a:solidFill>
                <a:srgbClr val="C00000"/>
              </a:solidFill>
            </a:endParaRPr>
          </a:p>
        </p:txBody>
      </p:sp>
      <p:sp>
        <p:nvSpPr>
          <p:cNvPr id="29" name="مربع نص 28"/>
          <p:cNvSpPr txBox="1"/>
          <p:nvPr/>
        </p:nvSpPr>
        <p:spPr>
          <a:xfrm>
            <a:off x="3347864" y="4653136"/>
            <a:ext cx="5336976" cy="707886"/>
          </a:xfrm>
          <a:prstGeom prst="rect">
            <a:avLst/>
          </a:prstGeom>
          <a:noFill/>
        </p:spPr>
        <p:txBody>
          <a:bodyPr wrap="square" rtlCol="0">
            <a:spAutoFit/>
          </a:bodyPr>
          <a:lstStyle/>
          <a:p>
            <a:r>
              <a:rPr lang="ar-SA" sz="2000" b="1" dirty="0" smtClean="0">
                <a:solidFill>
                  <a:srgbClr val="C00000"/>
                </a:solidFill>
              </a:rPr>
              <a:t>طول المحصلة هو القيمة المطلقة للفرق بين طولي المتجهين </a:t>
            </a:r>
          </a:p>
          <a:p>
            <a:r>
              <a:rPr lang="ar-SA" sz="2000" b="1" dirty="0" smtClean="0">
                <a:solidFill>
                  <a:srgbClr val="C00000"/>
                </a:solidFill>
              </a:rPr>
              <a:t>ويكون اتجاه المحصلة هو نفس اتجاه المتجه الأكبر طولاً</a:t>
            </a:r>
            <a:endParaRPr lang="en-US" sz="2000" b="1" dirty="0">
              <a:solidFill>
                <a:srgbClr val="C00000"/>
              </a:solidFill>
            </a:endParaRPr>
          </a:p>
        </p:txBody>
      </p:sp>
      <p:sp>
        <p:nvSpPr>
          <p:cNvPr id="30" name="مربع نص 29"/>
          <p:cNvSpPr txBox="1"/>
          <p:nvPr/>
        </p:nvSpPr>
        <p:spPr>
          <a:xfrm>
            <a:off x="4139952" y="5733256"/>
            <a:ext cx="4752528" cy="1015663"/>
          </a:xfrm>
          <a:prstGeom prst="rect">
            <a:avLst/>
          </a:prstGeom>
          <a:noFill/>
        </p:spPr>
        <p:txBody>
          <a:bodyPr wrap="square" rtlCol="0">
            <a:spAutoFit/>
          </a:bodyPr>
          <a:lstStyle/>
          <a:p>
            <a:r>
              <a:rPr lang="ar-SA" sz="2000" b="1" dirty="0" smtClean="0">
                <a:solidFill>
                  <a:srgbClr val="003300"/>
                </a:solidFill>
              </a:rPr>
              <a:t>إذا كان المتجهان متعاكسين ولهما الطول نفسه فإن محصلتهما تساوي صفر ويسمى المتجه الصفري ورمزه 0</a:t>
            </a:r>
            <a:r>
              <a:rPr lang="en-AU" sz="2000" b="1" dirty="0" smtClean="0">
                <a:solidFill>
                  <a:srgbClr val="003300"/>
                </a:solidFill>
              </a:rPr>
              <a:t>   </a:t>
            </a:r>
            <a:r>
              <a:rPr lang="ar-SA" sz="2000" b="1" dirty="0" smtClean="0">
                <a:solidFill>
                  <a:srgbClr val="003300"/>
                </a:solidFill>
              </a:rPr>
              <a:t> وطوله صفر وليس له اتجاه</a:t>
            </a:r>
            <a:endParaRPr lang="en-US" sz="2000" b="1" dirty="0">
              <a:solidFill>
                <a:srgbClr val="003300"/>
              </a:solidFill>
            </a:endParaRPr>
          </a:p>
        </p:txBody>
      </p:sp>
      <p:sp>
        <p:nvSpPr>
          <p:cNvPr id="31" name="Line 5"/>
          <p:cNvSpPr>
            <a:spLocks noChangeShapeType="1"/>
          </p:cNvSpPr>
          <p:nvPr/>
        </p:nvSpPr>
        <p:spPr bwMode="auto">
          <a:xfrm flipV="1">
            <a:off x="2352631" y="6025783"/>
            <a:ext cx="1656184" cy="0"/>
          </a:xfrm>
          <a:prstGeom prst="line">
            <a:avLst/>
          </a:prstGeom>
          <a:noFill/>
          <a:ln w="38100">
            <a:solidFill>
              <a:srgbClr val="46EE1E"/>
            </a:solidFill>
            <a:round/>
            <a:headEnd type="oval" w="med" len="med"/>
            <a:tailEnd type="triangle" w="med" len="med"/>
          </a:ln>
        </p:spPr>
        <p:txBody>
          <a:bodyPr/>
          <a:lstStyle/>
          <a:p>
            <a:endParaRPr lang="en-US"/>
          </a:p>
        </p:txBody>
      </p:sp>
      <p:sp>
        <p:nvSpPr>
          <p:cNvPr id="32" name="Line 5"/>
          <p:cNvSpPr>
            <a:spLocks noChangeShapeType="1"/>
          </p:cNvSpPr>
          <p:nvPr/>
        </p:nvSpPr>
        <p:spPr bwMode="auto">
          <a:xfrm flipV="1">
            <a:off x="2339752" y="6165304"/>
            <a:ext cx="1656184" cy="0"/>
          </a:xfrm>
          <a:prstGeom prst="line">
            <a:avLst/>
          </a:prstGeom>
          <a:noFill/>
          <a:ln w="38100">
            <a:solidFill>
              <a:srgbClr val="00B0F0"/>
            </a:solidFill>
            <a:round/>
            <a:headEnd type="triangle" w="med" len="med"/>
            <a:tailEnd type="none" w="med" len="med"/>
          </a:ln>
        </p:spPr>
        <p:txBody>
          <a:bodyPr/>
          <a:lstStyle/>
          <a:p>
            <a:endParaRPr lang="en-US"/>
          </a:p>
        </p:txBody>
      </p:sp>
      <p:grpSp>
        <p:nvGrpSpPr>
          <p:cNvPr id="33" name="مجموعة 32"/>
          <p:cNvGrpSpPr/>
          <p:nvPr/>
        </p:nvGrpSpPr>
        <p:grpSpPr>
          <a:xfrm>
            <a:off x="8604448" y="6333384"/>
            <a:ext cx="288032" cy="72008"/>
            <a:chOff x="971600" y="1268760"/>
            <a:chExt cx="360040" cy="72008"/>
          </a:xfrm>
        </p:grpSpPr>
        <p:cxnSp>
          <p:nvCxnSpPr>
            <p:cNvPr id="34" name="رابط مستقيم 33"/>
            <p:cNvCxnSpPr/>
            <p:nvPr/>
          </p:nvCxnSpPr>
          <p:spPr>
            <a:xfrm>
              <a:off x="971600" y="1340768"/>
              <a:ext cx="36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H="1" flipV="1">
              <a:off x="1259632" y="1268760"/>
              <a:ext cx="72008" cy="7200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6" name="مربع نص 35"/>
          <p:cNvSpPr txBox="1"/>
          <p:nvPr/>
        </p:nvSpPr>
        <p:spPr>
          <a:xfrm>
            <a:off x="7092280" y="2411596"/>
            <a:ext cx="1728192" cy="400110"/>
          </a:xfrm>
          <a:prstGeom prst="rect">
            <a:avLst/>
          </a:prstGeom>
          <a:noFill/>
        </p:spPr>
        <p:txBody>
          <a:bodyPr wrap="square" rtlCol="0">
            <a:spAutoFit/>
          </a:bodyPr>
          <a:lstStyle/>
          <a:p>
            <a:r>
              <a:rPr lang="en-US" sz="2000" b="1" dirty="0" smtClean="0">
                <a:solidFill>
                  <a:srgbClr val="7030A0"/>
                </a:solidFill>
              </a:rPr>
              <a:t>|</a:t>
            </a:r>
            <a:r>
              <a:rPr lang="en-US" sz="2000" b="1" dirty="0" err="1" smtClean="0">
                <a:solidFill>
                  <a:srgbClr val="7030A0"/>
                </a:solidFill>
              </a:rPr>
              <a:t>r+s</a:t>
            </a:r>
            <a:r>
              <a:rPr lang="en-US" sz="2000" b="1" dirty="0" smtClean="0">
                <a:solidFill>
                  <a:srgbClr val="7030A0"/>
                </a:solidFill>
              </a:rPr>
              <a:t>|= 5+3=8</a:t>
            </a:r>
            <a:endParaRPr lang="en-US" sz="2000" dirty="0"/>
          </a:p>
        </p:txBody>
      </p:sp>
      <p:sp>
        <p:nvSpPr>
          <p:cNvPr id="37" name="وسيلة شرح على شكل سحابة 36"/>
          <p:cNvSpPr/>
          <p:nvPr/>
        </p:nvSpPr>
        <p:spPr>
          <a:xfrm>
            <a:off x="107504" y="4365105"/>
            <a:ext cx="3384376" cy="19682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t>تنبيه : تعديل الصياغة في إرشادات الدراسة في الكتاب </a:t>
            </a:r>
          </a:p>
          <a:p>
            <a:pPr algn="ctr"/>
            <a:r>
              <a:rPr lang="ar-SA" sz="2000" b="1" dirty="0" smtClean="0"/>
              <a:t>(هو متجه طوله مجموع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ppt_x</p:attrName>
                                        </p:attrNameLst>
                                      </p:cBhvr>
                                      <p:tavLst>
                                        <p:tav tm="0">
                                          <p:val>
                                            <p:strVal val="#ppt_x-.2"/>
                                          </p:val>
                                        </p:tav>
                                        <p:tav tm="100000">
                                          <p:val>
                                            <p:strVal val="#ppt_x"/>
                                          </p:val>
                                        </p:tav>
                                      </p:tavLst>
                                    </p:anim>
                                    <p:anim calcmode="lin" valueType="num">
                                      <p:cBhvr>
                                        <p:cTn id="3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ppt_x</p:attrName>
                                        </p:attrNameLst>
                                      </p:cBhvr>
                                      <p:tavLst>
                                        <p:tav tm="0">
                                          <p:val>
                                            <p:strVal val="#ppt_x-.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ppt_x</p:attrName>
                                        </p:attrNameLst>
                                      </p:cBhvr>
                                      <p:tavLst>
                                        <p:tav tm="0">
                                          <p:val>
                                            <p:strVal val="#ppt_x-.2"/>
                                          </p:val>
                                        </p:tav>
                                        <p:tav tm="100000">
                                          <p:val>
                                            <p:strVal val="#ppt_x"/>
                                          </p:val>
                                        </p:tav>
                                      </p:tavLst>
                                    </p:anim>
                                    <p:anim calcmode="lin" valueType="num">
                                      <p:cBhvr>
                                        <p:cTn id="4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2" dur="1000"/>
                                        <p:tgtEl>
                                          <p:spTgt spid="8"/>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ppt_x</p:attrName>
                                        </p:attrNameLst>
                                      </p:cBhvr>
                                      <p:tavLst>
                                        <p:tav tm="0">
                                          <p:val>
                                            <p:strVal val="#ppt_x-.2"/>
                                          </p:val>
                                        </p:tav>
                                        <p:tav tm="100000">
                                          <p:val>
                                            <p:strVal val="#ppt_x"/>
                                          </p:val>
                                        </p:tav>
                                      </p:tavLst>
                                    </p:anim>
                                    <p:anim calcmode="lin" valueType="num">
                                      <p:cBhvr>
                                        <p:cTn id="4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ppt_x</p:attrName>
                                        </p:attrNameLst>
                                      </p:cBhvr>
                                      <p:tavLst>
                                        <p:tav tm="0">
                                          <p:val>
                                            <p:strVal val="#ppt_x-.2"/>
                                          </p:val>
                                        </p:tav>
                                        <p:tav tm="100000">
                                          <p:val>
                                            <p:strVal val="#ppt_x"/>
                                          </p:val>
                                        </p:tav>
                                      </p:tavLst>
                                    </p:anim>
                                    <p:anim calcmode="lin" valueType="num">
                                      <p:cBhvr>
                                        <p:cTn id="5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0"/>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ppt_x</p:attrName>
                                        </p:attrNameLst>
                                      </p:cBhvr>
                                      <p:tavLst>
                                        <p:tav tm="0">
                                          <p:val>
                                            <p:strVal val="#ppt_x-.2"/>
                                          </p:val>
                                        </p:tav>
                                        <p:tav tm="100000">
                                          <p:val>
                                            <p:strVal val="#ppt_x"/>
                                          </p:val>
                                        </p:tav>
                                      </p:tavLst>
                                    </p:anim>
                                    <p:anim calcmode="lin" valueType="num">
                                      <p:cBhvr>
                                        <p:cTn id="6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2"/>
                                        </p:tgtEl>
                                      </p:cBhvr>
                                    </p:animEffect>
                                  </p:childTnLst>
                                </p:cTn>
                              </p:par>
                              <p:par>
                                <p:cTn id="64" presetID="29"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ppt_x</p:attrName>
                                        </p:attrNameLst>
                                      </p:cBhvr>
                                      <p:tavLst>
                                        <p:tav tm="0">
                                          <p:val>
                                            <p:strVal val="#ppt_x-.2"/>
                                          </p:val>
                                        </p:tav>
                                        <p:tav tm="100000">
                                          <p:val>
                                            <p:strVal val="#ppt_x"/>
                                          </p:val>
                                        </p:tav>
                                      </p:tavLst>
                                    </p:anim>
                                    <p:anim calcmode="lin" valueType="num">
                                      <p:cBhvr>
                                        <p:cTn id="6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ppt_x</p:attrName>
                                        </p:attrNameLst>
                                      </p:cBhvr>
                                      <p:tavLst>
                                        <p:tav tm="0">
                                          <p:val>
                                            <p:strVal val="#ppt_x-.2"/>
                                          </p:val>
                                        </p:tav>
                                        <p:tav tm="100000">
                                          <p:val>
                                            <p:strVal val="#ppt_x"/>
                                          </p:val>
                                        </p:tav>
                                      </p:tavLst>
                                    </p:anim>
                                    <p:anim calcmode="lin" valueType="num">
                                      <p:cBhvr>
                                        <p:cTn id="7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5" dur="10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1000" fill="hold"/>
                                        <p:tgtEl>
                                          <p:spTgt spid="24"/>
                                        </p:tgtEl>
                                        <p:attrNameLst>
                                          <p:attrName>ppt_x</p:attrName>
                                        </p:attrNameLst>
                                      </p:cBhvr>
                                      <p:tavLst>
                                        <p:tav tm="0">
                                          <p:val>
                                            <p:strVal val="#ppt_x-.2"/>
                                          </p:val>
                                        </p:tav>
                                        <p:tav tm="100000">
                                          <p:val>
                                            <p:strVal val="#ppt_x"/>
                                          </p:val>
                                        </p:tav>
                                      </p:tavLst>
                                    </p:anim>
                                    <p:anim calcmode="lin" valueType="num">
                                      <p:cBhvr>
                                        <p:cTn id="81"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82" dur="10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9" presetClass="entr" presetSubtype="0" fill="hold" nodeType="click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p:cTn id="87" dur="1000" fill="hold"/>
                                        <p:tgtEl>
                                          <p:spTgt spid="36">
                                            <p:txEl>
                                              <p:pRg st="0" end="0"/>
                                            </p:txEl>
                                          </p:spTgt>
                                        </p:tgtEl>
                                        <p:attrNameLst>
                                          <p:attrName>ppt_x</p:attrName>
                                        </p:attrNameLst>
                                      </p:cBhvr>
                                      <p:tavLst>
                                        <p:tav tm="0">
                                          <p:val>
                                            <p:strVal val="#ppt_x-.2"/>
                                          </p:val>
                                        </p:tav>
                                        <p:tav tm="100000">
                                          <p:val>
                                            <p:strVal val="#ppt_x"/>
                                          </p:val>
                                        </p:tav>
                                      </p:tavLst>
                                    </p:anim>
                                    <p:anim calcmode="lin" valueType="num">
                                      <p:cBhvr>
                                        <p:cTn id="88" dur="1000" fill="hold"/>
                                        <p:tgtEl>
                                          <p:spTgt spid="3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89" dur="1000"/>
                                        <p:tgtEl>
                                          <p:spTgt spid="36">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9" presetClass="entr" presetSubtype="0"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p:cTn id="94" dur="1000" fill="hold"/>
                                        <p:tgtEl>
                                          <p:spTgt spid="28"/>
                                        </p:tgtEl>
                                        <p:attrNameLst>
                                          <p:attrName>ppt_x</p:attrName>
                                        </p:attrNameLst>
                                      </p:cBhvr>
                                      <p:tavLst>
                                        <p:tav tm="0">
                                          <p:val>
                                            <p:strVal val="#ppt_x-.2"/>
                                          </p:val>
                                        </p:tav>
                                        <p:tav tm="100000">
                                          <p:val>
                                            <p:strVal val="#ppt_x"/>
                                          </p:val>
                                        </p:tav>
                                      </p:tavLst>
                                    </p:anim>
                                    <p:anim calcmode="lin" valueType="num">
                                      <p:cBhvr>
                                        <p:cTn id="95"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6" dur="1000"/>
                                        <p:tgtEl>
                                          <p:spTgt spid="28"/>
                                        </p:tgtEl>
                                      </p:cBhvr>
                                    </p:animEffect>
                                  </p:childTnLst>
                                </p:cTn>
                              </p:par>
                            </p:childTnLst>
                          </p:cTn>
                        </p:par>
                      </p:childTnLst>
                    </p:cTn>
                  </p:par>
                  <p:par>
                    <p:cTn id="97" fill="hold">
                      <p:stCondLst>
                        <p:cond delay="indefinite"/>
                      </p:stCondLst>
                      <p:childTnLst>
                        <p:par>
                          <p:cTn id="98" fill="hold">
                            <p:stCondLst>
                              <p:cond delay="0"/>
                            </p:stCondLst>
                            <p:childTnLst>
                              <p:par>
                                <p:cTn id="99" presetID="29" presetClass="entr" presetSubtype="0"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1000" fill="hold"/>
                                        <p:tgtEl>
                                          <p:spTgt spid="15"/>
                                        </p:tgtEl>
                                        <p:attrNameLst>
                                          <p:attrName>ppt_x</p:attrName>
                                        </p:attrNameLst>
                                      </p:cBhvr>
                                      <p:tavLst>
                                        <p:tav tm="0">
                                          <p:val>
                                            <p:strVal val="#ppt_x-.2"/>
                                          </p:val>
                                        </p:tav>
                                        <p:tav tm="100000">
                                          <p:val>
                                            <p:strVal val="#ppt_x"/>
                                          </p:val>
                                        </p:tav>
                                      </p:tavLst>
                                    </p:anim>
                                    <p:anim calcmode="lin" valueType="num">
                                      <p:cBhvr>
                                        <p:cTn id="10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15"/>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left)">
                                      <p:cBhvr>
                                        <p:cTn id="111" dur="500"/>
                                        <p:tgtEl>
                                          <p:spTgt spid="17"/>
                                        </p:tgtEl>
                                      </p:cBhvr>
                                    </p:animEffect>
                                  </p:childTnLst>
                                </p:cTn>
                              </p:par>
                              <p:par>
                                <p:cTn id="112" presetID="29" presetClass="entr" presetSubtype="0" fill="hold" grpId="0" nodeType="withEffect">
                                  <p:stCondLst>
                                    <p:cond delay="0"/>
                                  </p:stCondLst>
                                  <p:childTnLst>
                                    <p:set>
                                      <p:cBhvr>
                                        <p:cTn id="113" dur="1" fill="hold">
                                          <p:stCondLst>
                                            <p:cond delay="0"/>
                                          </p:stCondLst>
                                        </p:cTn>
                                        <p:tgtEl>
                                          <p:spTgt spid="18"/>
                                        </p:tgtEl>
                                        <p:attrNameLst>
                                          <p:attrName>style.visibility</p:attrName>
                                        </p:attrNameLst>
                                      </p:cBhvr>
                                      <p:to>
                                        <p:strVal val="visible"/>
                                      </p:to>
                                    </p:set>
                                    <p:anim calcmode="lin" valueType="num">
                                      <p:cBhvr>
                                        <p:cTn id="114" dur="1000" fill="hold"/>
                                        <p:tgtEl>
                                          <p:spTgt spid="18"/>
                                        </p:tgtEl>
                                        <p:attrNameLst>
                                          <p:attrName>ppt_x</p:attrName>
                                        </p:attrNameLst>
                                      </p:cBhvr>
                                      <p:tavLst>
                                        <p:tav tm="0">
                                          <p:val>
                                            <p:strVal val="#ppt_x-.2"/>
                                          </p:val>
                                        </p:tav>
                                        <p:tav tm="100000">
                                          <p:val>
                                            <p:strVal val="#ppt_x"/>
                                          </p:val>
                                        </p:tav>
                                      </p:tavLst>
                                    </p:anim>
                                    <p:anim calcmode="lin" valueType="num">
                                      <p:cBhvr>
                                        <p:cTn id="11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18"/>
                                        </p:tgtEl>
                                      </p:cBhvr>
                                    </p:animEffect>
                                  </p:childTnLst>
                                </p:cTn>
                              </p:par>
                              <p:par>
                                <p:cTn id="117" presetID="29" presetClass="entr" presetSubtype="0"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1000" fill="hold"/>
                                        <p:tgtEl>
                                          <p:spTgt spid="19"/>
                                        </p:tgtEl>
                                        <p:attrNameLst>
                                          <p:attrName>ppt_x</p:attrName>
                                        </p:attrNameLst>
                                      </p:cBhvr>
                                      <p:tavLst>
                                        <p:tav tm="0">
                                          <p:val>
                                            <p:strVal val="#ppt_x-.2"/>
                                          </p:val>
                                        </p:tav>
                                        <p:tav tm="100000">
                                          <p:val>
                                            <p:strVal val="#ppt_x"/>
                                          </p:val>
                                        </p:tav>
                                      </p:tavLst>
                                    </p:anim>
                                    <p:anim calcmode="lin" valueType="num">
                                      <p:cBhvr>
                                        <p:cTn id="12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21" dur="1000"/>
                                        <p:tgtEl>
                                          <p:spTgt spid="19"/>
                                        </p:tgtEl>
                                      </p:cBhvr>
                                    </p:animEffect>
                                  </p:childTnLst>
                                </p:cTn>
                              </p:par>
                              <p:par>
                                <p:cTn id="122" presetID="29" presetClass="entr" presetSubtype="0"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1000" fill="hold"/>
                                        <p:tgtEl>
                                          <p:spTgt spid="20"/>
                                        </p:tgtEl>
                                        <p:attrNameLst>
                                          <p:attrName>ppt_x</p:attrName>
                                        </p:attrNameLst>
                                      </p:cBhvr>
                                      <p:tavLst>
                                        <p:tav tm="0">
                                          <p:val>
                                            <p:strVal val="#ppt_x-.2"/>
                                          </p:val>
                                        </p:tav>
                                        <p:tav tm="100000">
                                          <p:val>
                                            <p:strVal val="#ppt_x"/>
                                          </p:val>
                                        </p:tav>
                                      </p:tavLst>
                                    </p:anim>
                                    <p:anim calcmode="lin" valueType="num">
                                      <p:cBhvr>
                                        <p:cTn id="12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26" dur="1000"/>
                                        <p:tgtEl>
                                          <p:spTgt spid="20"/>
                                        </p:tgtEl>
                                      </p:cBhvr>
                                    </p:animEffect>
                                  </p:childTnLst>
                                </p:cTn>
                              </p:par>
                            </p:childTnLst>
                          </p:cTn>
                        </p:par>
                      </p:childTnLst>
                    </p:cTn>
                  </p:par>
                  <p:par>
                    <p:cTn id="127" fill="hold">
                      <p:stCondLst>
                        <p:cond delay="indefinite"/>
                      </p:stCondLst>
                      <p:childTnLst>
                        <p:par>
                          <p:cTn id="128" fill="hold">
                            <p:stCondLst>
                              <p:cond delay="0"/>
                            </p:stCondLst>
                            <p:childTnLst>
                              <p:par>
                                <p:cTn id="129" presetID="29" presetClass="entr" presetSubtype="0" fill="hold" grpId="0" nodeType="click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p:cTn id="131" dur="1000" fill="hold"/>
                                        <p:tgtEl>
                                          <p:spTgt spid="21"/>
                                        </p:tgtEl>
                                        <p:attrNameLst>
                                          <p:attrName>ppt_x</p:attrName>
                                        </p:attrNameLst>
                                      </p:cBhvr>
                                      <p:tavLst>
                                        <p:tav tm="0">
                                          <p:val>
                                            <p:strVal val="#ppt_x-.2"/>
                                          </p:val>
                                        </p:tav>
                                        <p:tav tm="100000">
                                          <p:val>
                                            <p:strVal val="#ppt_x"/>
                                          </p:val>
                                        </p:tav>
                                      </p:tavLst>
                                    </p:anim>
                                    <p:anim calcmode="lin" valueType="num">
                                      <p:cBhvr>
                                        <p:cTn id="13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21"/>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wipe(left)">
                                      <p:cBhvr>
                                        <p:cTn id="137" dur="500"/>
                                        <p:tgtEl>
                                          <p:spTgt spid="22"/>
                                        </p:tgtEl>
                                      </p:cBhvr>
                                    </p:animEffect>
                                  </p:childTnLst>
                                </p:cTn>
                              </p:par>
                            </p:childTnLst>
                          </p:cTn>
                        </p:par>
                        <p:par>
                          <p:cTn id="138" fill="hold">
                            <p:stCondLst>
                              <p:cond delay="1500"/>
                            </p:stCondLst>
                            <p:childTnLst>
                              <p:par>
                                <p:cTn id="139" presetID="22" presetClass="entr" presetSubtype="8" fill="hold" grpId="0" nodeType="after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wipe(left)">
                                      <p:cBhvr>
                                        <p:cTn id="141" dur="500"/>
                                        <p:tgtEl>
                                          <p:spTgt spid="23"/>
                                        </p:tgtEl>
                                      </p:cBhvr>
                                    </p:animEffect>
                                  </p:childTnLst>
                                </p:cTn>
                              </p:par>
                            </p:childTnLst>
                          </p:cTn>
                        </p:par>
                        <p:par>
                          <p:cTn id="142" fill="hold">
                            <p:stCondLst>
                              <p:cond delay="2000"/>
                            </p:stCondLst>
                            <p:childTnLst>
                              <p:par>
                                <p:cTn id="143" presetID="22" presetClass="entr" presetSubtype="8" fill="hold" grpId="0" nodeType="after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wipe(left)">
                                      <p:cBhvr>
                                        <p:cTn id="145" dur="500"/>
                                        <p:tgtEl>
                                          <p:spTgt spid="25"/>
                                        </p:tgtEl>
                                      </p:cBhvr>
                                    </p:animEffect>
                                  </p:childTnLst>
                                </p:cTn>
                              </p:par>
                            </p:childTnLst>
                          </p:cTn>
                        </p:par>
                      </p:childTnLst>
                    </p:cTn>
                  </p:par>
                  <p:par>
                    <p:cTn id="146" fill="hold">
                      <p:stCondLst>
                        <p:cond delay="indefinite"/>
                      </p:stCondLst>
                      <p:childTnLst>
                        <p:par>
                          <p:cTn id="147" fill="hold">
                            <p:stCondLst>
                              <p:cond delay="0"/>
                            </p:stCondLst>
                            <p:childTnLst>
                              <p:par>
                                <p:cTn id="148" presetID="29" presetClass="entr" presetSubtype="0" fill="hold" grpId="0" nodeType="clickEffect">
                                  <p:stCondLst>
                                    <p:cond delay="0"/>
                                  </p:stCondLst>
                                  <p:childTnLst>
                                    <p:set>
                                      <p:cBhvr>
                                        <p:cTn id="149" dur="1" fill="hold">
                                          <p:stCondLst>
                                            <p:cond delay="0"/>
                                          </p:stCondLst>
                                        </p:cTn>
                                        <p:tgtEl>
                                          <p:spTgt spid="26"/>
                                        </p:tgtEl>
                                        <p:attrNameLst>
                                          <p:attrName>style.visibility</p:attrName>
                                        </p:attrNameLst>
                                      </p:cBhvr>
                                      <p:to>
                                        <p:strVal val="visible"/>
                                      </p:to>
                                    </p:set>
                                    <p:anim calcmode="lin" valueType="num">
                                      <p:cBhvr>
                                        <p:cTn id="150" dur="1000" fill="hold"/>
                                        <p:tgtEl>
                                          <p:spTgt spid="26"/>
                                        </p:tgtEl>
                                        <p:attrNameLst>
                                          <p:attrName>ppt_x</p:attrName>
                                        </p:attrNameLst>
                                      </p:cBhvr>
                                      <p:tavLst>
                                        <p:tav tm="0">
                                          <p:val>
                                            <p:strVal val="#ppt_x-.2"/>
                                          </p:val>
                                        </p:tav>
                                        <p:tav tm="100000">
                                          <p:val>
                                            <p:strVal val="#ppt_x"/>
                                          </p:val>
                                        </p:tav>
                                      </p:tavLst>
                                    </p:anim>
                                    <p:anim calcmode="lin" valueType="num">
                                      <p:cBhvr>
                                        <p:cTn id="151"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52" dur="1000"/>
                                        <p:tgtEl>
                                          <p:spTgt spid="26"/>
                                        </p:tgtEl>
                                      </p:cBhvr>
                                    </p:animEffect>
                                  </p:childTnLst>
                                </p:cTn>
                              </p:par>
                            </p:childTnLst>
                          </p:cTn>
                        </p:par>
                      </p:childTnLst>
                    </p:cTn>
                  </p:par>
                  <p:par>
                    <p:cTn id="153" fill="hold">
                      <p:stCondLst>
                        <p:cond delay="indefinite"/>
                      </p:stCondLst>
                      <p:childTnLst>
                        <p:par>
                          <p:cTn id="154" fill="hold">
                            <p:stCondLst>
                              <p:cond delay="0"/>
                            </p:stCondLst>
                            <p:childTnLst>
                              <p:par>
                                <p:cTn id="155" presetID="29" presetClass="entr" presetSubtype="0" fill="hold" grpId="0" nodeType="click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p:cTn id="157" dur="1000" fill="hold"/>
                                        <p:tgtEl>
                                          <p:spTgt spid="29"/>
                                        </p:tgtEl>
                                        <p:attrNameLst>
                                          <p:attrName>ppt_x</p:attrName>
                                        </p:attrNameLst>
                                      </p:cBhvr>
                                      <p:tavLst>
                                        <p:tav tm="0">
                                          <p:val>
                                            <p:strVal val="#ppt_x-.2"/>
                                          </p:val>
                                        </p:tav>
                                        <p:tav tm="100000">
                                          <p:val>
                                            <p:strVal val="#ppt_x"/>
                                          </p:val>
                                        </p:tav>
                                      </p:tavLst>
                                    </p:anim>
                                    <p:anim calcmode="lin" valueType="num">
                                      <p:cBhvr>
                                        <p:cTn id="158"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59" dur="1000"/>
                                        <p:tgtEl>
                                          <p:spTgt spid="29"/>
                                        </p:tgtEl>
                                      </p:cBhvr>
                                    </p:animEffect>
                                  </p:childTnLst>
                                </p:cTn>
                              </p:par>
                            </p:childTnLst>
                          </p:cTn>
                        </p:par>
                      </p:childTnLst>
                    </p:cTn>
                  </p:par>
                  <p:par>
                    <p:cTn id="160" fill="hold">
                      <p:stCondLst>
                        <p:cond delay="indefinite"/>
                      </p:stCondLst>
                      <p:childTnLst>
                        <p:par>
                          <p:cTn id="161" fill="hold">
                            <p:stCondLst>
                              <p:cond delay="0"/>
                            </p:stCondLst>
                            <p:childTnLst>
                              <p:par>
                                <p:cTn id="162" presetID="29" presetClass="entr" presetSubtype="0" fill="hold" grpId="0" nodeType="clickEffect">
                                  <p:stCondLst>
                                    <p:cond delay="0"/>
                                  </p:stCondLst>
                                  <p:childTnLst>
                                    <p:set>
                                      <p:cBhvr>
                                        <p:cTn id="163" dur="1" fill="hold">
                                          <p:stCondLst>
                                            <p:cond delay="0"/>
                                          </p:stCondLst>
                                        </p:cTn>
                                        <p:tgtEl>
                                          <p:spTgt spid="30"/>
                                        </p:tgtEl>
                                        <p:attrNameLst>
                                          <p:attrName>style.visibility</p:attrName>
                                        </p:attrNameLst>
                                      </p:cBhvr>
                                      <p:to>
                                        <p:strVal val="visible"/>
                                      </p:to>
                                    </p:set>
                                    <p:anim calcmode="lin" valueType="num">
                                      <p:cBhvr>
                                        <p:cTn id="164" dur="1000" fill="hold"/>
                                        <p:tgtEl>
                                          <p:spTgt spid="30"/>
                                        </p:tgtEl>
                                        <p:attrNameLst>
                                          <p:attrName>ppt_x</p:attrName>
                                        </p:attrNameLst>
                                      </p:cBhvr>
                                      <p:tavLst>
                                        <p:tav tm="0">
                                          <p:val>
                                            <p:strVal val="#ppt_x-.2"/>
                                          </p:val>
                                        </p:tav>
                                        <p:tav tm="100000">
                                          <p:val>
                                            <p:strVal val="#ppt_x"/>
                                          </p:val>
                                        </p:tav>
                                      </p:tavLst>
                                    </p:anim>
                                    <p:anim calcmode="lin" valueType="num">
                                      <p:cBhvr>
                                        <p:cTn id="165"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66" dur="1000"/>
                                        <p:tgtEl>
                                          <p:spTgt spid="30"/>
                                        </p:tgtEl>
                                      </p:cBhvr>
                                    </p:animEffect>
                                  </p:childTnLst>
                                </p:cTn>
                              </p:par>
                            </p:childTnLst>
                          </p:cTn>
                        </p:par>
                        <p:par>
                          <p:cTn id="167" fill="hold">
                            <p:stCondLst>
                              <p:cond delay="1000"/>
                            </p:stCondLst>
                            <p:childTnLst>
                              <p:par>
                                <p:cTn id="168" presetID="22" presetClass="entr" presetSubtype="8" fill="hold" grpId="0" nodeType="afterEffect">
                                  <p:stCondLst>
                                    <p:cond delay="0"/>
                                  </p:stCondLst>
                                  <p:childTnLst>
                                    <p:set>
                                      <p:cBhvr>
                                        <p:cTn id="169" dur="1" fill="hold">
                                          <p:stCondLst>
                                            <p:cond delay="0"/>
                                          </p:stCondLst>
                                        </p:cTn>
                                        <p:tgtEl>
                                          <p:spTgt spid="31"/>
                                        </p:tgtEl>
                                        <p:attrNameLst>
                                          <p:attrName>style.visibility</p:attrName>
                                        </p:attrNameLst>
                                      </p:cBhvr>
                                      <p:to>
                                        <p:strVal val="visible"/>
                                      </p:to>
                                    </p:set>
                                    <p:animEffect transition="in" filter="wipe(left)">
                                      <p:cBhvr>
                                        <p:cTn id="170" dur="500"/>
                                        <p:tgtEl>
                                          <p:spTgt spid="31"/>
                                        </p:tgtEl>
                                      </p:cBhvr>
                                    </p:animEffect>
                                  </p:childTnLst>
                                </p:cTn>
                              </p:par>
                            </p:childTnLst>
                          </p:cTn>
                        </p:par>
                        <p:par>
                          <p:cTn id="171" fill="hold">
                            <p:stCondLst>
                              <p:cond delay="1500"/>
                            </p:stCondLst>
                            <p:childTnLst>
                              <p:par>
                                <p:cTn id="172" presetID="22" presetClass="entr" presetSubtype="8" fill="hold" grpId="0" nodeType="after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37"/>
                                        </p:tgtEl>
                                        <p:attrNameLst>
                                          <p:attrName>style.visibility</p:attrName>
                                        </p:attrNameLst>
                                      </p:cBhvr>
                                      <p:to>
                                        <p:strVal val="visible"/>
                                      </p:to>
                                    </p:set>
                                    <p:animEffect transition="in" filter="wipe(down)">
                                      <p:cBhvr>
                                        <p:cTn id="17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P spid="8" grpId="0"/>
      <p:bldP spid="9" grpId="0"/>
      <p:bldP spid="10" grpId="0" animBg="1"/>
      <p:bldP spid="11" grpId="0" animBg="1"/>
      <p:bldP spid="12" grpId="0"/>
      <p:bldP spid="13" grpId="0"/>
      <p:bldP spid="14" grpId="0"/>
      <p:bldP spid="15" grpId="0"/>
      <p:bldP spid="16" grpId="0" animBg="1"/>
      <p:bldP spid="17" grpId="0" animBg="1"/>
      <p:bldP spid="18" grpId="0"/>
      <p:bldP spid="19" grpId="0"/>
      <p:bldP spid="20" grpId="0"/>
      <p:bldP spid="21" grpId="0"/>
      <p:bldP spid="22" grpId="0" animBg="1"/>
      <p:bldP spid="23" grpId="0" animBg="1"/>
      <p:bldP spid="24" grpId="0" animBg="1"/>
      <p:bldP spid="25" grpId="0" animBg="1"/>
      <p:bldP spid="26" grpId="0"/>
      <p:bldP spid="27" grpId="0"/>
      <p:bldP spid="28" grpId="0"/>
      <p:bldP spid="29" grpId="0"/>
      <p:bldP spid="30" grpId="0"/>
      <p:bldP spid="31" grpId="0" animBg="1"/>
      <p:bldP spid="32"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two forces diagram"/>
          <p:cNvPicPr>
            <a:picLocks noChangeAspect="1" noChangeArrowheads="1"/>
          </p:cNvPicPr>
          <p:nvPr/>
        </p:nvPicPr>
        <p:blipFill>
          <a:blip r:embed="rId2" cstate="print"/>
          <a:srcRect/>
          <a:stretch>
            <a:fillRect/>
          </a:stretch>
        </p:blipFill>
        <p:spPr bwMode="auto">
          <a:xfrm>
            <a:off x="2057400" y="1143000"/>
            <a:ext cx="5181600" cy="4984750"/>
          </a:xfrm>
          <a:prstGeom prst="rect">
            <a:avLst/>
          </a:prstGeom>
          <a:noFill/>
          <a:ln w="9525">
            <a:noFill/>
            <a:miter lim="800000"/>
            <a:headEnd/>
            <a:tailEnd/>
          </a:ln>
        </p:spPr>
      </p:pic>
      <p:sp>
        <p:nvSpPr>
          <p:cNvPr id="34821" name="Rectangle 5"/>
          <p:cNvSpPr>
            <a:spLocks noChangeArrowheads="1"/>
          </p:cNvSpPr>
          <p:nvPr/>
        </p:nvSpPr>
        <p:spPr bwMode="auto">
          <a:xfrm>
            <a:off x="4495800" y="1143000"/>
            <a:ext cx="1447800" cy="609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4822" name="Rectangle 6"/>
          <p:cNvSpPr>
            <a:spLocks noChangeArrowheads="1"/>
          </p:cNvSpPr>
          <p:nvPr/>
        </p:nvSpPr>
        <p:spPr bwMode="auto">
          <a:xfrm>
            <a:off x="4572000" y="5029200"/>
            <a:ext cx="1447800" cy="838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4823" name="Rectangle 7"/>
          <p:cNvSpPr>
            <a:spLocks noChangeArrowheads="1"/>
          </p:cNvSpPr>
          <p:nvPr/>
        </p:nvSpPr>
        <p:spPr bwMode="auto">
          <a:xfrm>
            <a:off x="5715000" y="4114800"/>
            <a:ext cx="1447800" cy="609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4824" name="Rectangle 8"/>
          <p:cNvSpPr>
            <a:spLocks noChangeArrowheads="1"/>
          </p:cNvSpPr>
          <p:nvPr/>
        </p:nvSpPr>
        <p:spPr bwMode="auto">
          <a:xfrm>
            <a:off x="5029200" y="3505200"/>
            <a:ext cx="1447800" cy="609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4825" name="Rectangle 9"/>
          <p:cNvSpPr>
            <a:spLocks noChangeArrowheads="1"/>
          </p:cNvSpPr>
          <p:nvPr/>
        </p:nvSpPr>
        <p:spPr bwMode="auto">
          <a:xfrm>
            <a:off x="5105400" y="2667000"/>
            <a:ext cx="1981200" cy="609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4826" name="Rectangle 10"/>
          <p:cNvSpPr>
            <a:spLocks noChangeArrowheads="1"/>
          </p:cNvSpPr>
          <p:nvPr/>
        </p:nvSpPr>
        <p:spPr bwMode="auto">
          <a:xfrm>
            <a:off x="4343400" y="1828800"/>
            <a:ext cx="1447800" cy="609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 name="مربع نص 9"/>
          <p:cNvSpPr txBox="1"/>
          <p:nvPr/>
        </p:nvSpPr>
        <p:spPr>
          <a:xfrm>
            <a:off x="5857884" y="1071546"/>
            <a:ext cx="2376264" cy="461665"/>
          </a:xfrm>
          <a:prstGeom prst="rect">
            <a:avLst/>
          </a:prstGeom>
          <a:noFill/>
        </p:spPr>
        <p:txBody>
          <a:bodyPr wrap="square" rtlCol="0">
            <a:spAutoFit/>
          </a:bodyPr>
          <a:lstStyle/>
          <a:p>
            <a:r>
              <a:rPr lang="ar-SA" sz="2400" b="1" dirty="0" err="1" smtClean="0">
                <a:solidFill>
                  <a:srgbClr val="002060"/>
                </a:solidFill>
              </a:rPr>
              <a:t>اجمعي :</a:t>
            </a:r>
            <a:endParaRPr lang="en-US" sz="2400" b="1" dirty="0">
              <a:solidFill>
                <a:srgbClr val="002060"/>
              </a:solidFill>
            </a:endParaRPr>
          </a:p>
        </p:txBody>
      </p:sp>
      <p:sp>
        <p:nvSpPr>
          <p:cNvPr id="11" name="مستطيل مستدير الزوايا 10"/>
          <p:cNvSpPr/>
          <p:nvPr/>
        </p:nvSpPr>
        <p:spPr>
          <a:xfrm>
            <a:off x="6643702" y="285728"/>
            <a:ext cx="221457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p>
          <a:p>
            <a:pPr algn="ctr"/>
            <a:r>
              <a:rPr lang="ar-SA" sz="2400" b="1" dirty="0" smtClean="0"/>
              <a:t>مثال إضافي :</a:t>
            </a:r>
            <a:endParaRPr lang="en-US" sz="2400" dirty="0" smtClean="0"/>
          </a:p>
          <a:p>
            <a:pPr algn="ct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4821"/>
                                        </p:tgtEl>
                                      </p:cBhvr>
                                    </p:animEffect>
                                    <p:set>
                                      <p:cBhvr>
                                        <p:cTn id="7" dur="1" fill="hold">
                                          <p:stCondLst>
                                            <p:cond delay="499"/>
                                          </p:stCondLst>
                                        </p:cTn>
                                        <p:tgtEl>
                                          <p:spTgt spid="348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34826"/>
                                        </p:tgtEl>
                                      </p:cBhvr>
                                    </p:animEffect>
                                    <p:set>
                                      <p:cBhvr>
                                        <p:cTn id="12" dur="1" fill="hold">
                                          <p:stCondLst>
                                            <p:cond delay="499"/>
                                          </p:stCondLst>
                                        </p:cTn>
                                        <p:tgtEl>
                                          <p:spTgt spid="348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34825"/>
                                        </p:tgtEl>
                                      </p:cBhvr>
                                    </p:animEffect>
                                    <p:set>
                                      <p:cBhvr>
                                        <p:cTn id="17" dur="1" fill="hold">
                                          <p:stCondLst>
                                            <p:cond delay="499"/>
                                          </p:stCondLst>
                                        </p:cTn>
                                        <p:tgtEl>
                                          <p:spTgt spid="348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34824"/>
                                        </p:tgtEl>
                                      </p:cBhvr>
                                    </p:animEffect>
                                    <p:set>
                                      <p:cBhvr>
                                        <p:cTn id="22" dur="1" fill="hold">
                                          <p:stCondLst>
                                            <p:cond delay="499"/>
                                          </p:stCondLst>
                                        </p:cTn>
                                        <p:tgtEl>
                                          <p:spTgt spid="348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0" nodeType="clickEffect">
                                  <p:stCondLst>
                                    <p:cond delay="0"/>
                                  </p:stCondLst>
                                  <p:childTnLst>
                                    <p:animEffect transition="out" filter="box(in)">
                                      <p:cBhvr>
                                        <p:cTn id="26" dur="500"/>
                                        <p:tgtEl>
                                          <p:spTgt spid="34823"/>
                                        </p:tgtEl>
                                      </p:cBhvr>
                                    </p:animEffect>
                                    <p:set>
                                      <p:cBhvr>
                                        <p:cTn id="27" dur="1" fill="hold">
                                          <p:stCondLst>
                                            <p:cond delay="499"/>
                                          </p:stCondLst>
                                        </p:cTn>
                                        <p:tgtEl>
                                          <p:spTgt spid="3482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34822"/>
                                        </p:tgtEl>
                                      </p:cBhvr>
                                    </p:animEffect>
                                    <p:set>
                                      <p:cBhvr>
                                        <p:cTn id="32" dur="1" fill="hold">
                                          <p:stCondLst>
                                            <p:cond delay="499"/>
                                          </p:stCondLst>
                                        </p:cTn>
                                        <p:tgtEl>
                                          <p:spTgt spid="348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animBg="1"/>
      <p:bldP spid="34823" grpId="0" animBg="1"/>
      <p:bldP spid="34824" grpId="0" animBg="1"/>
      <p:bldP spid="34825" grpId="0" animBg="1"/>
      <p:bldP spid="348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srcRect/>
          <a:stretch>
            <a:fillRect/>
          </a:stretch>
        </p:blipFill>
        <p:spPr bwMode="auto">
          <a:xfrm>
            <a:off x="2857488" y="1357298"/>
            <a:ext cx="5495950" cy="2571768"/>
          </a:xfrm>
          <a:prstGeom prst="rect">
            <a:avLst/>
          </a:prstGeom>
          <a:noFill/>
          <a:ln w="9525">
            <a:noFill/>
            <a:miter lim="800000"/>
            <a:headEnd/>
            <a:tailEnd/>
          </a:ln>
          <a:effectLst/>
        </p:spPr>
      </p:pic>
      <p:sp>
        <p:nvSpPr>
          <p:cNvPr id="4" name="مستطيل مستدير الزوايا 3"/>
          <p:cNvSpPr/>
          <p:nvPr/>
        </p:nvSpPr>
        <p:spPr>
          <a:xfrm>
            <a:off x="3143240" y="285728"/>
            <a:ext cx="221457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p>
          <a:p>
            <a:pPr algn="ctr"/>
            <a:r>
              <a:rPr lang="ar-SA" sz="2400" b="1" dirty="0" smtClean="0"/>
              <a:t>تدريب فردي</a:t>
            </a:r>
            <a:endParaRPr lang="en-US" sz="2400" dirty="0" smtClean="0"/>
          </a:p>
          <a:p>
            <a:pPr algn="ctr"/>
            <a:endParaRPr lang="en-US" sz="2400" dirty="0"/>
          </a:p>
        </p:txBody>
      </p:sp>
      <p:sp>
        <p:nvSpPr>
          <p:cNvPr id="7" name="مستطيل مستدير الزوايا 6"/>
          <p:cNvSpPr/>
          <p:nvPr/>
        </p:nvSpPr>
        <p:spPr>
          <a:xfrm>
            <a:off x="214282" y="142852"/>
            <a:ext cx="1152128"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smtClean="0"/>
              <a:t>1د</a:t>
            </a:r>
            <a:endParaRPr lang="ar-SA" sz="4400" dirty="0"/>
          </a:p>
        </p:txBody>
      </p:sp>
      <p:sp>
        <p:nvSpPr>
          <p:cNvPr id="8" name="مستطيل مستدير الزوايا 7"/>
          <p:cNvSpPr/>
          <p:nvPr/>
        </p:nvSpPr>
        <p:spPr>
          <a:xfrm>
            <a:off x="214282" y="71414"/>
            <a:ext cx="1152128"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smtClean="0"/>
              <a:t>2د</a:t>
            </a:r>
            <a:endParaRPr lang="ar-SA" sz="4400" dirty="0"/>
          </a:p>
        </p:txBody>
      </p:sp>
      <p:sp>
        <p:nvSpPr>
          <p:cNvPr id="9" name="مستطيل مستدير الزوايا 8"/>
          <p:cNvSpPr/>
          <p:nvPr/>
        </p:nvSpPr>
        <p:spPr>
          <a:xfrm>
            <a:off x="214282" y="62294"/>
            <a:ext cx="1152128"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smtClean="0"/>
              <a:t>3د</a:t>
            </a:r>
            <a:endParaRPr lang="ar-SA"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60000"/>
                                        <p:tgtEl>
                                          <p:spTgt spid="9"/>
                                        </p:tgtEl>
                                        <p:attrNameLst>
                                          <p:attrName>ppt_x</p:attrName>
                                        </p:attrNameLst>
                                      </p:cBhvr>
                                      <p:tavLst>
                                        <p:tav tm="0">
                                          <p:val>
                                            <p:strVal val="ppt_x"/>
                                          </p:val>
                                        </p:tav>
                                        <p:tav tm="100000">
                                          <p:val>
                                            <p:strVal val="ppt_x"/>
                                          </p:val>
                                        </p:tav>
                                      </p:tavLst>
                                    </p:anim>
                                    <p:anim calcmode="lin" valueType="num">
                                      <p:cBhvr additive="base">
                                        <p:cTn id="7" dur="60000"/>
                                        <p:tgtEl>
                                          <p:spTgt spid="9"/>
                                        </p:tgtEl>
                                        <p:attrNameLst>
                                          <p:attrName>ppt_y</p:attrName>
                                        </p:attrNameLst>
                                      </p:cBhvr>
                                      <p:tavLst>
                                        <p:tav tm="0">
                                          <p:val>
                                            <p:strVal val="ppt_y"/>
                                          </p:val>
                                        </p:tav>
                                        <p:tav tm="100000">
                                          <p:val>
                                            <p:strVal val="1+ppt_h/2"/>
                                          </p:val>
                                        </p:tav>
                                      </p:tavLst>
                                    </p:anim>
                                    <p:set>
                                      <p:cBhvr>
                                        <p:cTn id="8" dur="1" fill="hold">
                                          <p:stCondLst>
                                            <p:cond delay="599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9" fill="hold">
                            <p:stCondLst>
                              <p:cond delay="60000"/>
                            </p:stCondLst>
                            <p:childTnLst>
                              <p:par>
                                <p:cTn id="10" presetID="2" presetClass="exit" presetSubtype="4" fill="hold" grpId="0" nodeType="afterEffect">
                                  <p:stCondLst>
                                    <p:cond delay="0"/>
                                  </p:stCondLst>
                                  <p:childTnLst>
                                    <p:anim calcmode="lin" valueType="num">
                                      <p:cBhvr additive="base">
                                        <p:cTn id="11" dur="60000"/>
                                        <p:tgtEl>
                                          <p:spTgt spid="8"/>
                                        </p:tgtEl>
                                        <p:attrNameLst>
                                          <p:attrName>ppt_x</p:attrName>
                                        </p:attrNameLst>
                                      </p:cBhvr>
                                      <p:tavLst>
                                        <p:tav tm="0">
                                          <p:val>
                                            <p:strVal val="ppt_x"/>
                                          </p:val>
                                        </p:tav>
                                        <p:tav tm="100000">
                                          <p:val>
                                            <p:strVal val="ppt_x"/>
                                          </p:val>
                                        </p:tav>
                                      </p:tavLst>
                                    </p:anim>
                                    <p:anim calcmode="lin" valueType="num">
                                      <p:cBhvr additive="base">
                                        <p:cTn id="12" dur="60000"/>
                                        <p:tgtEl>
                                          <p:spTgt spid="8"/>
                                        </p:tgtEl>
                                        <p:attrNameLst>
                                          <p:attrName>ppt_y</p:attrName>
                                        </p:attrNameLst>
                                      </p:cBhvr>
                                      <p:tavLst>
                                        <p:tav tm="0">
                                          <p:val>
                                            <p:strVal val="ppt_y"/>
                                          </p:val>
                                        </p:tav>
                                        <p:tav tm="100000">
                                          <p:val>
                                            <p:strVal val="1+ppt_h/2"/>
                                          </p:val>
                                        </p:tav>
                                      </p:tavLst>
                                    </p:anim>
                                    <p:set>
                                      <p:cBhvr>
                                        <p:cTn id="13" dur="1" fill="hold">
                                          <p:stCondLst>
                                            <p:cond delay="59999"/>
                                          </p:stCondLst>
                                        </p:cTn>
                                        <p:tgtEl>
                                          <p:spTgt spid="8"/>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par>
                          <p:cTn id="14" fill="hold">
                            <p:stCondLst>
                              <p:cond delay="120000"/>
                            </p:stCondLst>
                            <p:childTnLst>
                              <p:par>
                                <p:cTn id="15" presetID="2" presetClass="exit" presetSubtype="4" fill="hold" grpId="0" nodeType="afterEffect">
                                  <p:stCondLst>
                                    <p:cond delay="0"/>
                                  </p:stCondLst>
                                  <p:childTnLst>
                                    <p:anim calcmode="lin" valueType="num">
                                      <p:cBhvr additive="base">
                                        <p:cTn id="16" dur="60000"/>
                                        <p:tgtEl>
                                          <p:spTgt spid="7"/>
                                        </p:tgtEl>
                                        <p:attrNameLst>
                                          <p:attrName>ppt_x</p:attrName>
                                        </p:attrNameLst>
                                      </p:cBhvr>
                                      <p:tavLst>
                                        <p:tav tm="0">
                                          <p:val>
                                            <p:strVal val="ppt_x"/>
                                          </p:val>
                                        </p:tav>
                                        <p:tav tm="100000">
                                          <p:val>
                                            <p:strVal val="ppt_x"/>
                                          </p:val>
                                        </p:tav>
                                      </p:tavLst>
                                    </p:anim>
                                    <p:anim calcmode="lin" valueType="num">
                                      <p:cBhvr additive="base">
                                        <p:cTn id="17" dur="60000"/>
                                        <p:tgtEl>
                                          <p:spTgt spid="7"/>
                                        </p:tgtEl>
                                        <p:attrNameLst>
                                          <p:attrName>ppt_y</p:attrName>
                                        </p:attrNameLst>
                                      </p:cBhvr>
                                      <p:tavLst>
                                        <p:tav tm="0">
                                          <p:val>
                                            <p:strVal val="ppt_y"/>
                                          </p:val>
                                        </p:tav>
                                        <p:tav tm="100000">
                                          <p:val>
                                            <p:strVal val="1+ppt_h/2"/>
                                          </p:val>
                                        </p:tav>
                                      </p:tavLst>
                                    </p:anim>
                                    <p:set>
                                      <p:cBhvr>
                                        <p:cTn id="18" dur="1" fill="hold">
                                          <p:stCondLst>
                                            <p:cond delay="59999"/>
                                          </p:stCondLst>
                                        </p:cTn>
                                        <p:tgtEl>
                                          <p:spTgt spid="7"/>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71406" y="71414"/>
            <a:ext cx="9001156" cy="6715124"/>
          </a:xfrm>
          <a:prstGeom prst="rect">
            <a:avLst/>
          </a:prstGeom>
          <a:noFill/>
          <a:ln w="9525">
            <a:solidFill>
              <a:schemeClr val="tx2"/>
            </a:solidFill>
            <a:miter lim="800000"/>
            <a:headEnd/>
            <a:tailEnd/>
          </a:ln>
          <a:effectLst/>
        </p:spPr>
      </p:pic>
      <p:pic>
        <p:nvPicPr>
          <p:cNvPr id="13315" name="Picture 3"/>
          <p:cNvPicPr>
            <a:picLocks noChangeAspect="1" noChangeArrowheads="1"/>
          </p:cNvPicPr>
          <p:nvPr/>
        </p:nvPicPr>
        <p:blipFill>
          <a:blip r:embed="rId4"/>
          <a:srcRect/>
          <a:stretch>
            <a:fillRect/>
          </a:stretch>
        </p:blipFill>
        <p:spPr bwMode="auto">
          <a:xfrm>
            <a:off x="6429388" y="3214686"/>
            <a:ext cx="2452691" cy="3362329"/>
          </a:xfrm>
          <a:prstGeom prst="rect">
            <a:avLst/>
          </a:prstGeom>
          <a:noFill/>
          <a:ln w="9525">
            <a:noFill/>
            <a:miter lim="800000"/>
            <a:headEnd/>
            <a:tailEnd/>
          </a:ln>
          <a:effectLst/>
        </p:spPr>
      </p:pic>
      <p:graphicFrame>
        <p:nvGraphicFramePr>
          <p:cNvPr id="4" name="كائن 3">
            <a:hlinkClick r:id="rId5" action="ppaction://hlinkfile"/>
          </p:cNvPr>
          <p:cNvGraphicFramePr>
            <a:graphicFrameLocks noChangeAspect="1"/>
          </p:cNvGraphicFramePr>
          <p:nvPr/>
        </p:nvGraphicFramePr>
        <p:xfrm>
          <a:off x="4786314" y="714356"/>
          <a:ext cx="1208087" cy="685800"/>
        </p:xfrm>
        <a:graphic>
          <a:graphicData uri="http://schemas.openxmlformats.org/presentationml/2006/ole">
            <p:oleObj spid="_x0000_s1026" name="Packager Shell Object" r:id="rId6" imgW="1207800" imgH="685440" progId="Package">
              <p:embed/>
            </p:oleObj>
          </a:graphicData>
        </a:graphic>
      </p:graphicFrame>
      <p:graphicFrame>
        <p:nvGraphicFramePr>
          <p:cNvPr id="5" name="كائن 4">
            <a:hlinkClick r:id="rId7" action="ppaction://hlinkfile"/>
          </p:cNvPr>
          <p:cNvGraphicFramePr>
            <a:graphicFrameLocks noChangeAspect="1"/>
          </p:cNvGraphicFramePr>
          <p:nvPr/>
        </p:nvGraphicFramePr>
        <p:xfrm>
          <a:off x="3000364" y="285728"/>
          <a:ext cx="1563687" cy="685800"/>
        </p:xfrm>
        <a:graphic>
          <a:graphicData uri="http://schemas.openxmlformats.org/presentationml/2006/ole">
            <p:oleObj spid="_x0000_s1027" name="Packager Shell Object" r:id="rId8" imgW="1563480" imgH="68544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357158" y="109542"/>
            <a:ext cx="8572560" cy="146207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3643306" y="1571612"/>
            <a:ext cx="5243535" cy="1071567"/>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a:srcRect/>
          <a:stretch>
            <a:fillRect/>
          </a:stretch>
        </p:blipFill>
        <p:spPr bwMode="auto">
          <a:xfrm>
            <a:off x="3857620" y="2643182"/>
            <a:ext cx="4962545" cy="1085854"/>
          </a:xfrm>
          <a:prstGeom prst="rect">
            <a:avLst/>
          </a:prstGeom>
          <a:noFill/>
          <a:ln w="9525">
            <a:noFill/>
            <a:miter lim="800000"/>
            <a:headEnd/>
            <a:tailEnd/>
          </a:ln>
          <a:effectLst/>
        </p:spPr>
      </p:pic>
      <p:pic>
        <p:nvPicPr>
          <p:cNvPr id="14341" name="Picture 5"/>
          <p:cNvPicPr>
            <a:picLocks noChangeAspect="1" noChangeArrowheads="1"/>
          </p:cNvPicPr>
          <p:nvPr/>
        </p:nvPicPr>
        <p:blipFill>
          <a:blip r:embed="rId5"/>
          <a:srcRect/>
          <a:stretch>
            <a:fillRect/>
          </a:stretch>
        </p:blipFill>
        <p:spPr bwMode="auto">
          <a:xfrm>
            <a:off x="142844" y="1643050"/>
            <a:ext cx="3571900" cy="1785939"/>
          </a:xfrm>
          <a:prstGeom prst="rect">
            <a:avLst/>
          </a:prstGeom>
          <a:noFill/>
          <a:ln w="9525">
            <a:noFill/>
            <a:miter lim="800000"/>
            <a:headEnd/>
            <a:tailEnd/>
          </a:ln>
          <a:effectLst/>
        </p:spPr>
      </p:pic>
      <p:pic>
        <p:nvPicPr>
          <p:cNvPr id="14342" name="Picture 6"/>
          <p:cNvPicPr>
            <a:picLocks noChangeAspect="1" noChangeArrowheads="1"/>
          </p:cNvPicPr>
          <p:nvPr/>
        </p:nvPicPr>
        <p:blipFill>
          <a:blip r:embed="rId6"/>
          <a:srcRect/>
          <a:stretch>
            <a:fillRect/>
          </a:stretch>
        </p:blipFill>
        <p:spPr bwMode="auto">
          <a:xfrm>
            <a:off x="4643438" y="3714752"/>
            <a:ext cx="4143404" cy="1643074"/>
          </a:xfrm>
          <a:prstGeom prst="rect">
            <a:avLst/>
          </a:prstGeom>
          <a:noFill/>
          <a:ln w="9525">
            <a:noFill/>
            <a:miter lim="800000"/>
            <a:headEnd/>
            <a:tailEnd/>
          </a:ln>
          <a:effectLst/>
        </p:spPr>
      </p:pic>
      <p:cxnSp>
        <p:nvCxnSpPr>
          <p:cNvPr id="8" name="رابط كسهم مستقيم 7"/>
          <p:cNvCxnSpPr/>
          <p:nvPr/>
        </p:nvCxnSpPr>
        <p:spPr>
          <a:xfrm>
            <a:off x="2500298" y="2714620"/>
            <a:ext cx="8572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V="1">
            <a:off x="714348" y="1785926"/>
            <a:ext cx="1000132" cy="92869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V="1">
            <a:off x="1500166" y="4000504"/>
            <a:ext cx="1857388" cy="90000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9" name="مستطيل مستدير الزوايا 28"/>
          <p:cNvSpPr/>
          <p:nvPr/>
        </p:nvSpPr>
        <p:spPr>
          <a:xfrm>
            <a:off x="3071802" y="3286124"/>
            <a:ext cx="64294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a</a:t>
            </a:r>
            <a:endParaRPr lang="ar-SA" sz="2400" dirty="0"/>
          </a:p>
        </p:txBody>
      </p:sp>
      <p:sp>
        <p:nvSpPr>
          <p:cNvPr id="30" name="مستطيل مستدير الزوايا 29"/>
          <p:cNvSpPr/>
          <p:nvPr/>
        </p:nvSpPr>
        <p:spPr>
          <a:xfrm>
            <a:off x="1071538" y="4214818"/>
            <a:ext cx="64294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b</a:t>
            </a:r>
            <a:endParaRPr lang="ar-SA" sz="2400" dirty="0"/>
          </a:p>
        </p:txBody>
      </p:sp>
      <p:sp>
        <p:nvSpPr>
          <p:cNvPr id="31" name="مستطيل مستدير الزوايا 30"/>
          <p:cNvSpPr/>
          <p:nvPr/>
        </p:nvSpPr>
        <p:spPr>
          <a:xfrm rot="19798399">
            <a:off x="2305699" y="4537533"/>
            <a:ext cx="953149"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a +b</a:t>
            </a:r>
            <a:endParaRPr lang="ar-SA" sz="2400" dirty="0"/>
          </a:p>
        </p:txBody>
      </p:sp>
      <p:cxnSp>
        <p:nvCxnSpPr>
          <p:cNvPr id="34" name="رابط كسهم مستقيم 33"/>
          <p:cNvCxnSpPr/>
          <p:nvPr/>
        </p:nvCxnSpPr>
        <p:spPr>
          <a:xfrm>
            <a:off x="2143108" y="2713032"/>
            <a:ext cx="1296000" cy="1588"/>
          </a:xfrm>
          <a:prstGeom prst="straightConnector1">
            <a:avLst/>
          </a:prstGeom>
          <a:ln w="34925">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رابط كسهم مستقيم 36"/>
          <p:cNvCxnSpPr/>
          <p:nvPr/>
        </p:nvCxnSpPr>
        <p:spPr>
          <a:xfrm flipV="1">
            <a:off x="714348" y="1785926"/>
            <a:ext cx="1000132" cy="928694"/>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1000" fill="hold"/>
                                        <p:tgtEl>
                                          <p:spTgt spid="14339"/>
                                        </p:tgtEl>
                                        <p:attrNameLst>
                                          <p:attrName>ppt_x</p:attrName>
                                        </p:attrNameLst>
                                      </p:cBhvr>
                                      <p:tavLst>
                                        <p:tav tm="0">
                                          <p:val>
                                            <p:strVal val="#ppt_x-.2"/>
                                          </p:val>
                                        </p:tav>
                                        <p:tav tm="100000">
                                          <p:val>
                                            <p:strVal val="#ppt_x"/>
                                          </p:val>
                                        </p:tav>
                                      </p:tavLst>
                                    </p:anim>
                                    <p:anim calcmode="lin" valueType="num">
                                      <p:cBhvr>
                                        <p:cTn id="8" dur="1000" fill="hold"/>
                                        <p:tgtEl>
                                          <p:spTgt spid="143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4341"/>
                                        </p:tgtEl>
                                        <p:attrNameLst>
                                          <p:attrName>style.visibility</p:attrName>
                                        </p:attrNameLst>
                                      </p:cBhvr>
                                      <p:to>
                                        <p:strVal val="visible"/>
                                      </p:to>
                                    </p:set>
                                    <p:anim calcmode="lin" valueType="num">
                                      <p:cBhvr>
                                        <p:cTn id="14" dur="1000" fill="hold"/>
                                        <p:tgtEl>
                                          <p:spTgt spid="14341"/>
                                        </p:tgtEl>
                                        <p:attrNameLst>
                                          <p:attrName>ppt_x</p:attrName>
                                        </p:attrNameLst>
                                      </p:cBhvr>
                                      <p:tavLst>
                                        <p:tav tm="0">
                                          <p:val>
                                            <p:strVal val="#ppt_x-.2"/>
                                          </p:val>
                                        </p:tav>
                                        <p:tav tm="100000">
                                          <p:val>
                                            <p:strVal val="#ppt_x"/>
                                          </p:val>
                                        </p:tav>
                                      </p:tavLst>
                                    </p:anim>
                                    <p:anim calcmode="lin" valueType="num">
                                      <p:cBhvr>
                                        <p:cTn id="15" dur="1000" fill="hold"/>
                                        <p:tgtEl>
                                          <p:spTgt spid="1434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341"/>
                                        </p:tgtEl>
                                      </p:cBhvr>
                                    </p:animEffect>
                                  </p:childTnLst>
                                </p:cTn>
                              </p:par>
                              <p:par>
                                <p:cTn id="17" presetID="29"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1000" fill="hold"/>
                                        <p:tgtEl>
                                          <p:spTgt spid="34"/>
                                        </p:tgtEl>
                                        <p:attrNameLst>
                                          <p:attrName>ppt_x</p:attrName>
                                        </p:attrNameLst>
                                      </p:cBhvr>
                                      <p:tavLst>
                                        <p:tav tm="0">
                                          <p:val>
                                            <p:strVal val="#ppt_x-.2"/>
                                          </p:val>
                                        </p:tav>
                                        <p:tav tm="100000">
                                          <p:val>
                                            <p:strVal val="#ppt_x"/>
                                          </p:val>
                                        </p:tav>
                                      </p:tavLst>
                                    </p:anim>
                                    <p:anim calcmode="lin" valueType="num">
                                      <p:cBhvr>
                                        <p:cTn id="2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4"/>
                                        </p:tgtEl>
                                      </p:cBhvr>
                                    </p:animEffect>
                                  </p:childTnLst>
                                </p:cTn>
                              </p:par>
                              <p:par>
                                <p:cTn id="22" presetID="29"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ppt_x</p:attrName>
                                        </p:attrNameLst>
                                      </p:cBhvr>
                                      <p:tavLst>
                                        <p:tav tm="0">
                                          <p:val>
                                            <p:strVal val="#ppt_x-.2"/>
                                          </p:val>
                                        </p:tav>
                                        <p:tav tm="100000">
                                          <p:val>
                                            <p:strVal val="#ppt_x"/>
                                          </p:val>
                                        </p:tav>
                                      </p:tavLst>
                                    </p:anim>
                                    <p:anim calcmode="lin" valueType="num">
                                      <p:cBhvr>
                                        <p:cTn id="2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14340"/>
                                        </p:tgtEl>
                                        <p:attrNameLst>
                                          <p:attrName>style.visibility</p:attrName>
                                        </p:attrNameLst>
                                      </p:cBhvr>
                                      <p:to>
                                        <p:strVal val="visible"/>
                                      </p:to>
                                    </p:set>
                                    <p:anim calcmode="lin" valueType="num">
                                      <p:cBhvr>
                                        <p:cTn id="31" dur="1000" fill="hold"/>
                                        <p:tgtEl>
                                          <p:spTgt spid="14340"/>
                                        </p:tgtEl>
                                        <p:attrNameLst>
                                          <p:attrName>ppt_x</p:attrName>
                                        </p:attrNameLst>
                                      </p:cBhvr>
                                      <p:tavLst>
                                        <p:tav tm="0">
                                          <p:val>
                                            <p:strVal val="#ppt_x-.2"/>
                                          </p:val>
                                        </p:tav>
                                        <p:tav tm="100000">
                                          <p:val>
                                            <p:strVal val="#ppt_x"/>
                                          </p:val>
                                        </p:tav>
                                      </p:tavLst>
                                    </p:anim>
                                    <p:anim calcmode="lin" valueType="num">
                                      <p:cBhvr>
                                        <p:cTn id="32" dur="1000" fill="hold"/>
                                        <p:tgtEl>
                                          <p:spTgt spid="14340"/>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4340"/>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ppt_x</p:attrName>
                                        </p:attrNameLst>
                                      </p:cBhvr>
                                      <p:tavLst>
                                        <p:tav tm="0">
                                          <p:val>
                                            <p:strVal val="#ppt_x-.2"/>
                                          </p:val>
                                        </p:tav>
                                        <p:tav tm="100000">
                                          <p:val>
                                            <p:strVal val="#ppt_x"/>
                                          </p:val>
                                        </p:tav>
                                      </p:tavLst>
                                    </p:anim>
                                    <p:anim calcmode="lin" valueType="num">
                                      <p:cBhvr>
                                        <p:cTn id="3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
                                        </p:tgtEl>
                                      </p:cBhvr>
                                    </p:animEffect>
                                  </p:childTnLst>
                                </p:cTn>
                              </p:par>
                              <p:par>
                                <p:cTn id="41" presetID="4" presetClass="exit" presetSubtype="16" fill="hold" nodeType="withEffect">
                                  <p:stCondLst>
                                    <p:cond delay="0"/>
                                  </p:stCondLst>
                                  <p:childTnLst>
                                    <p:animEffect transition="out" filter="box(in)">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par>
                                <p:cTn id="44" presetID="4" presetClass="exit" presetSubtype="16" fill="hold" nodeType="withEffect">
                                  <p:stCondLst>
                                    <p:cond delay="0"/>
                                  </p:stCondLst>
                                  <p:childTnLst>
                                    <p:animEffect transition="out" filter="box(in)">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par>
                                <p:cTn id="47" presetID="29"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ppt_x</p:attrName>
                                        </p:attrNameLst>
                                      </p:cBhvr>
                                      <p:tavLst>
                                        <p:tav tm="0">
                                          <p:val>
                                            <p:strVal val="#ppt_x-.2"/>
                                          </p:val>
                                        </p:tav>
                                        <p:tav tm="100000">
                                          <p:val>
                                            <p:strVal val="#ppt_x"/>
                                          </p:val>
                                        </p:tav>
                                      </p:tavLst>
                                    </p:anim>
                                    <p:anim calcmode="lin" valueType="num">
                                      <p:cBhvr>
                                        <p:cTn id="5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14342"/>
                                        </p:tgtEl>
                                        <p:attrNameLst>
                                          <p:attrName>style.visibility</p:attrName>
                                        </p:attrNameLst>
                                      </p:cBhvr>
                                      <p:to>
                                        <p:strVal val="visible"/>
                                      </p:to>
                                    </p:set>
                                    <p:anim calcmode="lin" valueType="num">
                                      <p:cBhvr>
                                        <p:cTn id="56" dur="1000" fill="hold"/>
                                        <p:tgtEl>
                                          <p:spTgt spid="14342"/>
                                        </p:tgtEl>
                                        <p:attrNameLst>
                                          <p:attrName>ppt_x</p:attrName>
                                        </p:attrNameLst>
                                      </p:cBhvr>
                                      <p:tavLst>
                                        <p:tav tm="0">
                                          <p:val>
                                            <p:strVal val="#ppt_x-.2"/>
                                          </p:val>
                                        </p:tav>
                                        <p:tav tm="100000">
                                          <p:val>
                                            <p:strVal val="#ppt_x"/>
                                          </p:val>
                                        </p:tav>
                                      </p:tavLst>
                                    </p:anim>
                                    <p:anim calcmode="lin" valueType="num">
                                      <p:cBhvr>
                                        <p:cTn id="57"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434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2.5E-6 -0.00093 L -0.00139 0.18802 " pathEditMode="relative" rAng="0" ptsTypes="AA">
                                      <p:cBhvr>
                                        <p:cTn id="62" dur="2000" fill="hold"/>
                                        <p:tgtEl>
                                          <p:spTgt spid="8"/>
                                        </p:tgtEl>
                                        <p:attrNameLst>
                                          <p:attrName>ppt_x</p:attrName>
                                          <p:attrName>ppt_y</p:attrName>
                                        </p:attrNameLst>
                                      </p:cBhvr>
                                      <p:rCtr x="-1" y="94"/>
                                    </p:animMotion>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1000" fill="hold"/>
                                        <p:tgtEl>
                                          <p:spTgt spid="29"/>
                                        </p:tgtEl>
                                        <p:attrNameLst>
                                          <p:attrName>ppt_x</p:attrName>
                                        </p:attrNameLst>
                                      </p:cBhvr>
                                      <p:tavLst>
                                        <p:tav tm="0">
                                          <p:val>
                                            <p:strVal val="#ppt_x-.2"/>
                                          </p:val>
                                        </p:tav>
                                        <p:tav tm="100000">
                                          <p:val>
                                            <p:strVal val="#ppt_x"/>
                                          </p:val>
                                        </p:tav>
                                      </p:tavLst>
                                    </p:anim>
                                    <p:anim calcmode="lin" valueType="num">
                                      <p:cBhvr>
                                        <p:cTn id="68"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nodeType="clickEffect">
                                  <p:stCondLst>
                                    <p:cond delay="0"/>
                                  </p:stCondLst>
                                  <p:childTnLst>
                                    <p:animMotion origin="layout" path="M -0.05798 0.07747 L 0.0915 0.31868 " pathEditMode="relative" rAng="0" ptsTypes="AA">
                                      <p:cBhvr>
                                        <p:cTn id="73" dur="2000" fill="hold"/>
                                        <p:tgtEl>
                                          <p:spTgt spid="9"/>
                                        </p:tgtEl>
                                        <p:attrNameLst>
                                          <p:attrName>ppt_x</p:attrName>
                                          <p:attrName>ppt_y</p:attrName>
                                        </p:attrNameLst>
                                      </p:cBhvr>
                                      <p:rCtr x="75" y="120"/>
                                    </p:animMotion>
                                  </p:childTnLst>
                                </p:cTn>
                              </p:par>
                            </p:childTnLst>
                          </p:cTn>
                        </p:par>
                      </p:childTnLst>
                    </p:cTn>
                  </p:par>
                  <p:par>
                    <p:cTn id="74" fill="hold">
                      <p:stCondLst>
                        <p:cond delay="indefinite"/>
                      </p:stCondLst>
                      <p:childTnLst>
                        <p:par>
                          <p:cTn id="75" fill="hold">
                            <p:stCondLst>
                              <p:cond delay="0"/>
                            </p:stCondLst>
                            <p:childTnLst>
                              <p:par>
                                <p:cTn id="76" presetID="29"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1000" fill="hold"/>
                                        <p:tgtEl>
                                          <p:spTgt spid="30"/>
                                        </p:tgtEl>
                                        <p:attrNameLst>
                                          <p:attrName>ppt_x</p:attrName>
                                        </p:attrNameLst>
                                      </p:cBhvr>
                                      <p:tavLst>
                                        <p:tav tm="0">
                                          <p:val>
                                            <p:strVal val="#ppt_x-.2"/>
                                          </p:val>
                                        </p:tav>
                                        <p:tav tm="100000">
                                          <p:val>
                                            <p:strVal val="#ppt_x"/>
                                          </p:val>
                                        </p:tav>
                                      </p:tavLst>
                                    </p:anim>
                                    <p:anim calcmode="lin" valueType="num">
                                      <p:cBhvr>
                                        <p:cTn id="79"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80" dur="10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1000" fill="hold"/>
                                        <p:tgtEl>
                                          <p:spTgt spid="31"/>
                                        </p:tgtEl>
                                        <p:attrNameLst>
                                          <p:attrName>ppt_x</p:attrName>
                                        </p:attrNameLst>
                                      </p:cBhvr>
                                      <p:tavLst>
                                        <p:tav tm="0">
                                          <p:val>
                                            <p:strVal val="#ppt_x-.2"/>
                                          </p:val>
                                        </p:tav>
                                        <p:tav tm="100000">
                                          <p:val>
                                            <p:strVal val="#ppt_x"/>
                                          </p:val>
                                        </p:tav>
                                      </p:tavLst>
                                    </p:anim>
                                    <p:anim calcmode="lin" valueType="num">
                                      <p:cBhvr>
                                        <p:cTn id="9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9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4000496" y="500042"/>
            <a:ext cx="4814908" cy="1438282"/>
          </a:xfrm>
          <a:prstGeom prst="rect">
            <a:avLst/>
          </a:prstGeom>
          <a:noFill/>
          <a:ln w="9525">
            <a:noFill/>
            <a:miter lim="800000"/>
            <a:headEnd/>
            <a:tailEnd/>
          </a:ln>
          <a:effectLst/>
        </p:spPr>
      </p:pic>
      <p:pic>
        <p:nvPicPr>
          <p:cNvPr id="3" name="Picture 5"/>
          <p:cNvPicPr>
            <a:picLocks noChangeAspect="1" noChangeArrowheads="1"/>
          </p:cNvPicPr>
          <p:nvPr/>
        </p:nvPicPr>
        <p:blipFill>
          <a:blip r:embed="rId3"/>
          <a:srcRect/>
          <a:stretch>
            <a:fillRect/>
          </a:stretch>
        </p:blipFill>
        <p:spPr bwMode="auto">
          <a:xfrm>
            <a:off x="285720" y="571480"/>
            <a:ext cx="3571900" cy="1785939"/>
          </a:xfrm>
          <a:prstGeom prst="rect">
            <a:avLst/>
          </a:prstGeom>
          <a:noFill/>
          <a:ln w="9525">
            <a:noFill/>
            <a:miter lim="800000"/>
            <a:headEnd/>
            <a:tailEnd/>
          </a:ln>
          <a:effectLst/>
        </p:spPr>
      </p:pic>
      <p:cxnSp>
        <p:nvCxnSpPr>
          <p:cNvPr id="7" name="رابط كسهم مستقيم 6"/>
          <p:cNvCxnSpPr/>
          <p:nvPr/>
        </p:nvCxnSpPr>
        <p:spPr>
          <a:xfrm>
            <a:off x="2643174" y="1643050"/>
            <a:ext cx="8572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V="1">
            <a:off x="857224" y="714356"/>
            <a:ext cx="1000132" cy="92869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2643174" y="1643050"/>
            <a:ext cx="857256" cy="1588"/>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V="1">
            <a:off x="857224" y="714356"/>
            <a:ext cx="1000132" cy="928694"/>
          </a:xfrm>
          <a:prstGeom prst="straightConnector1">
            <a:avLst/>
          </a:prstGeom>
          <a:ln w="28575">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flipV="1">
            <a:off x="2643174" y="3143248"/>
            <a:ext cx="1857388" cy="1000132"/>
          </a:xfrm>
          <a:prstGeom prst="straightConnector1">
            <a:avLst/>
          </a:prstGeom>
          <a:ln w="34925">
            <a:solidFill>
              <a:srgbClr val="009900"/>
            </a:solidFill>
            <a:tailEnd type="arrow"/>
          </a:ln>
        </p:spPr>
        <p:style>
          <a:lnRef idx="1">
            <a:schemeClr val="accent1"/>
          </a:lnRef>
          <a:fillRef idx="0">
            <a:schemeClr val="accent1"/>
          </a:fillRef>
          <a:effectRef idx="0">
            <a:schemeClr val="accent1"/>
          </a:effectRef>
          <a:fontRef idx="minor">
            <a:schemeClr val="tx1"/>
          </a:fontRef>
        </p:style>
      </p:cxnSp>
      <p:pic>
        <p:nvPicPr>
          <p:cNvPr id="15363" name="Picture 3"/>
          <p:cNvPicPr>
            <a:picLocks noChangeAspect="1" noChangeArrowheads="1"/>
          </p:cNvPicPr>
          <p:nvPr/>
        </p:nvPicPr>
        <p:blipFill>
          <a:blip r:embed="rId4"/>
          <a:srcRect/>
          <a:stretch>
            <a:fillRect/>
          </a:stretch>
        </p:blipFill>
        <p:spPr bwMode="auto">
          <a:xfrm>
            <a:off x="214282" y="4643446"/>
            <a:ext cx="8501122" cy="215262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2.5E-6 -0.00092 L -0.00139 0.36517 " pathEditMode="relative" rAng="0" ptsTypes="AA">
                                      <p:cBhvr>
                                        <p:cTn id="23" dur="2000" fill="hold"/>
                                        <p:tgtEl>
                                          <p:spTgt spid="7"/>
                                        </p:tgtEl>
                                        <p:attrNameLst>
                                          <p:attrName>ppt_x</p:attrName>
                                          <p:attrName>ppt_y</p:attrName>
                                        </p:attrNameLst>
                                      </p:cBhvr>
                                      <p:rCtr x="-1" y="183"/>
                                    </p:animMotion>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2.5E-6 -3.70028E-7 L 0.19409 0.35939 " pathEditMode="relative" rAng="0" ptsTypes="AA">
                                      <p:cBhvr>
                                        <p:cTn id="27" dur="2000" fill="hold"/>
                                        <p:tgtEl>
                                          <p:spTgt spid="8"/>
                                        </p:tgtEl>
                                        <p:attrNameLst>
                                          <p:attrName>ppt_x</p:attrName>
                                          <p:attrName>ppt_y</p:attrName>
                                        </p:attrNameLst>
                                      </p:cBhvr>
                                      <p:rCtr x="97" y="180"/>
                                    </p:animMotion>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ppt_x</p:attrName>
                                        </p:attrNameLst>
                                      </p:cBhvr>
                                      <p:tavLst>
                                        <p:tav tm="0">
                                          <p:val>
                                            <p:strVal val="#ppt_x-.2"/>
                                          </p:val>
                                        </p:tav>
                                        <p:tav tm="100000">
                                          <p:val>
                                            <p:strVal val="#ppt_x"/>
                                          </p:val>
                                        </p:tav>
                                      </p:tavLst>
                                    </p:anim>
                                    <p:anim calcmode="lin" valueType="num">
                                      <p:cBhvr>
                                        <p:cTn id="3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2.5E-6 -1.70213E-6 L 0.10885 0.22873 " pathEditMode="relative" rAng="0" ptsTypes="AA">
                                      <p:cBhvr>
                                        <p:cTn id="38" dur="2000" fill="hold"/>
                                        <p:tgtEl>
                                          <p:spTgt spid="9"/>
                                        </p:tgtEl>
                                        <p:attrNameLst>
                                          <p:attrName>ppt_x</p:attrName>
                                          <p:attrName>ppt_y</p:attrName>
                                        </p:attrNameLst>
                                      </p:cBhvr>
                                      <p:rCtr x="54" y="114"/>
                                    </p:animMotion>
                                  </p:childTnLst>
                                </p:cTn>
                              </p:par>
                              <p:par>
                                <p:cTn id="39" presetID="29"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ppt_x</p:attrName>
                                        </p:attrNameLst>
                                      </p:cBhvr>
                                      <p:tavLst>
                                        <p:tav tm="0">
                                          <p:val>
                                            <p:strVal val="#ppt_x-.2"/>
                                          </p:val>
                                        </p:tav>
                                        <p:tav tm="100000">
                                          <p:val>
                                            <p:strVal val="#ppt_x"/>
                                          </p:val>
                                        </p:tav>
                                      </p:tavLst>
                                    </p:anim>
                                    <p:anim calcmode="lin" valueType="num">
                                      <p:cBhvr>
                                        <p:cTn id="4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path" presetSubtype="0" accel="50000" decel="50000" fill="hold" nodeType="clickEffect">
                                  <p:stCondLst>
                                    <p:cond delay="0"/>
                                  </p:stCondLst>
                                  <p:childTnLst>
                                    <p:animMotion origin="layout" path="M 2.5E-6 -3.70028E-7 L 0.28073 0.3698 " pathEditMode="relative" rAng="0" ptsTypes="AA">
                                      <p:cBhvr>
                                        <p:cTn id="47" dur="2000" fill="hold"/>
                                        <p:tgtEl>
                                          <p:spTgt spid="10"/>
                                        </p:tgtEl>
                                        <p:attrNameLst>
                                          <p:attrName>ppt_x</p:attrName>
                                          <p:attrName>ppt_y</p:attrName>
                                        </p:attrNameLst>
                                      </p:cBhvr>
                                      <p:rCtr x="140" y="185"/>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nodeType="clickEffect">
                                  <p:stCondLst>
                                    <p:cond delay="0"/>
                                  </p:stCondLst>
                                  <p:childTnLst>
                                    <p:set>
                                      <p:cBhvr>
                                        <p:cTn id="57" dur="1" fill="hold">
                                          <p:stCondLst>
                                            <p:cond delay="0"/>
                                          </p:stCondLst>
                                        </p:cTn>
                                        <p:tgtEl>
                                          <p:spTgt spid="15363"/>
                                        </p:tgtEl>
                                        <p:attrNameLst>
                                          <p:attrName>style.visibility</p:attrName>
                                        </p:attrNameLst>
                                      </p:cBhvr>
                                      <p:to>
                                        <p:strVal val="visible"/>
                                      </p:to>
                                    </p:set>
                                    <p:anim calcmode="lin" valueType="num">
                                      <p:cBhvr>
                                        <p:cTn id="58" dur="1000" fill="hold"/>
                                        <p:tgtEl>
                                          <p:spTgt spid="15363"/>
                                        </p:tgtEl>
                                        <p:attrNameLst>
                                          <p:attrName>ppt_x</p:attrName>
                                        </p:attrNameLst>
                                      </p:cBhvr>
                                      <p:tavLst>
                                        <p:tav tm="0">
                                          <p:val>
                                            <p:strVal val="#ppt_x-.2"/>
                                          </p:val>
                                        </p:tav>
                                        <p:tav tm="100000">
                                          <p:val>
                                            <p:strVal val="#ppt_x"/>
                                          </p:val>
                                        </p:tav>
                                      </p:tavLst>
                                    </p:anim>
                                    <p:anim calcmode="lin" valueType="num">
                                      <p:cBhvr>
                                        <p:cTn id="59" dur="10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214282" y="2643182"/>
            <a:ext cx="8715436" cy="3571900"/>
          </a:xfrm>
          <a:prstGeom prst="rect">
            <a:avLst/>
          </a:prstGeom>
          <a:noFill/>
          <a:ln w="9525">
            <a:noFill/>
            <a:miter lim="800000"/>
            <a:headEnd/>
            <a:tailEnd/>
          </a:ln>
          <a:effectLst/>
        </p:spPr>
      </p:pic>
      <p:pic>
        <p:nvPicPr>
          <p:cNvPr id="3" name="صورة 2"/>
          <p:cNvPicPr/>
          <p:nvPr/>
        </p:nvPicPr>
        <p:blipFill>
          <a:blip r:embed="rId4" cstate="print"/>
          <a:srcRect/>
          <a:stretch>
            <a:fillRect/>
          </a:stretch>
        </p:blipFill>
        <p:spPr bwMode="auto">
          <a:xfrm>
            <a:off x="642910" y="214290"/>
            <a:ext cx="1643074" cy="1609725"/>
          </a:xfrm>
          <a:prstGeom prst="rect">
            <a:avLst/>
          </a:prstGeom>
          <a:noFill/>
          <a:ln w="9525">
            <a:noFill/>
            <a:miter lim="800000"/>
            <a:headEnd/>
            <a:tailEnd/>
          </a:ln>
        </p:spPr>
      </p:pic>
      <p:sp>
        <p:nvSpPr>
          <p:cNvPr id="4" name="مربع نص 3"/>
          <p:cNvSpPr txBox="1"/>
          <p:nvPr/>
        </p:nvSpPr>
        <p:spPr>
          <a:xfrm>
            <a:off x="2643174" y="714356"/>
            <a:ext cx="3929090" cy="138499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متعاونة مع أفراد مجموعتك وباستخدام </a:t>
            </a:r>
            <a:r>
              <a:rPr lang="ar-SA"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استراتيجية</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المراسل المتنقل أجيبي عما يلي :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شكل بيضاوي 4"/>
          <p:cNvSpPr/>
          <p:nvPr/>
        </p:nvSpPr>
        <p:spPr>
          <a:xfrm>
            <a:off x="7715112" y="214290"/>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p:cNvSpPr/>
          <p:nvPr/>
        </p:nvSpPr>
        <p:spPr>
          <a:xfrm>
            <a:off x="7715272" y="214290"/>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sz="2000" dirty="0" smtClean="0"/>
          </a:p>
          <a:p>
            <a:pPr algn="ctr"/>
            <a:r>
              <a:rPr lang="ar-SA" sz="2000" dirty="0" smtClean="0"/>
              <a:t>10د</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repeatCount="indefinite" fill="hold" grpId="0" nodeType="clickEffect">
                                  <p:stCondLst>
                                    <p:cond delay="0"/>
                                  </p:stCondLst>
                                  <p:endCondLst>
                                    <p:cond evt="onNext" delay="0">
                                      <p:tgtEl>
                                        <p:sldTgt/>
                                      </p:tgtEl>
                                    </p:cond>
                                  </p:endCondLst>
                                  <p:childTnLst>
                                    <p:animEffect transition="out" filter="wedge">
                                      <p:cBhvr>
                                        <p:cTn id="6" dur="600000"/>
                                        <p:tgtEl>
                                          <p:spTgt spid="6"/>
                                        </p:tgtEl>
                                      </p:cBhvr>
                                    </p:animEffect>
                                    <p:set>
                                      <p:cBhvr>
                                        <p:cTn id="7" dur="1" fill="hold">
                                          <p:stCondLst>
                                            <p:cond delay="599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600000"/>
                            </p:stCondLst>
                            <p:childTnLst>
                              <p:par>
                                <p:cTn id="9" presetID="1" presetClass="emph" presetSubtype="2" fill="hold" nodeType="afterEffect">
                                  <p:stCondLst>
                                    <p:cond delay="60000"/>
                                  </p:stCondLst>
                                  <p:childTnLst>
                                    <p:animClr clrSpc="rgb">
                                      <p:cBhvr>
                                        <p:cTn id="10" dur="2000" fill="hold"/>
                                        <p:tgtEl>
                                          <p:spTgt spid="5"/>
                                        </p:tgtEl>
                                        <p:attrNameLst>
                                          <p:attrName>fillcolor</p:attrName>
                                        </p:attrNameLst>
                                      </p:cBhvr>
                                      <p:to>
                                        <a:schemeClr val="accent2"/>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تذييل 6"/>
          <p:cNvSpPr>
            <a:spLocks noGrp="1"/>
          </p:cNvSpPr>
          <p:nvPr>
            <p:ph type="ftr" sz="quarter" idx="11"/>
          </p:nvPr>
        </p:nvSpPr>
        <p:spPr/>
        <p:txBody>
          <a:bodyPr/>
          <a:lstStyle/>
          <a:p>
            <a:r>
              <a:rPr lang="ar-SA" smtClean="0"/>
              <a:t>ناهده فوزي</a:t>
            </a:r>
            <a:endParaRPr lang="ar-SA"/>
          </a:p>
        </p:txBody>
      </p:sp>
      <p:cxnSp>
        <p:nvCxnSpPr>
          <p:cNvPr id="9" name="رابط كسهم مستقيم 8"/>
          <p:cNvCxnSpPr>
            <a:endCxn id="11" idx="2"/>
          </p:cNvCxnSpPr>
          <p:nvPr/>
        </p:nvCxnSpPr>
        <p:spPr>
          <a:xfrm flipV="1">
            <a:off x="7282542" y="4781433"/>
            <a:ext cx="29491" cy="19646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V="1">
            <a:off x="4593770" y="4619715"/>
            <a:ext cx="1752600" cy="2133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1" name="Picture 2" descr="http://main.makeuseoflimited.netdna-cdn.com/dir/wp-content/uploads/2009/04/image183.png?3af21f"/>
          <p:cNvPicPr>
            <a:picLocks noChangeAspect="1" noChangeArrowheads="1"/>
          </p:cNvPicPr>
          <p:nvPr/>
        </p:nvPicPr>
        <p:blipFill>
          <a:blip r:embed="rId2" cstate="print"/>
          <a:srcRect l="1345" t="16633" b="45059"/>
          <a:stretch>
            <a:fillRect/>
          </a:stretch>
        </p:blipFill>
        <p:spPr bwMode="auto">
          <a:xfrm rot="5400000">
            <a:off x="5770683" y="4513150"/>
            <a:ext cx="3619266" cy="536566"/>
          </a:xfrm>
          <a:prstGeom prst="rect">
            <a:avLst/>
          </a:prstGeom>
          <a:noFill/>
        </p:spPr>
      </p:pic>
      <p:sp>
        <p:nvSpPr>
          <p:cNvPr id="14" name="مثلث قائم الزاوية 13"/>
          <p:cNvSpPr/>
          <p:nvPr/>
        </p:nvSpPr>
        <p:spPr>
          <a:xfrm flipH="1">
            <a:off x="3897314" y="3581400"/>
            <a:ext cx="3414256" cy="1066800"/>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7" name="رابط كسهم مستقيم 16"/>
          <p:cNvCxnSpPr/>
          <p:nvPr/>
        </p:nvCxnSpPr>
        <p:spPr>
          <a:xfrm flipV="1">
            <a:off x="6302597" y="2667000"/>
            <a:ext cx="0" cy="201440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سهم منحني إلى الأعلى 19"/>
          <p:cNvSpPr/>
          <p:nvPr/>
        </p:nvSpPr>
        <p:spPr>
          <a:xfrm rot="16200000">
            <a:off x="4777345" y="5855029"/>
            <a:ext cx="1151526" cy="571384"/>
          </a:xfrm>
          <a:prstGeom prst="curved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cxnSp>
        <p:nvCxnSpPr>
          <p:cNvPr id="23" name="رابط مستقيم 22"/>
          <p:cNvCxnSpPr/>
          <p:nvPr/>
        </p:nvCxnSpPr>
        <p:spPr>
          <a:xfrm>
            <a:off x="6317111" y="4644570"/>
            <a:ext cx="979945"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4" name="مثلث قائم الزاوية 23"/>
          <p:cNvSpPr/>
          <p:nvPr/>
        </p:nvSpPr>
        <p:spPr>
          <a:xfrm rot="5400000" flipH="1">
            <a:off x="5157897" y="2374784"/>
            <a:ext cx="3414256" cy="1066800"/>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مربع نص 24"/>
          <p:cNvSpPr txBox="1"/>
          <p:nvPr/>
        </p:nvSpPr>
        <p:spPr>
          <a:xfrm>
            <a:off x="2514600" y="76200"/>
            <a:ext cx="5334000" cy="369332"/>
          </a:xfrm>
          <a:prstGeom prst="rect">
            <a:avLst/>
          </a:prstGeom>
          <a:noFill/>
        </p:spPr>
        <p:txBody>
          <a:bodyPr wrap="square" rtlCol="1">
            <a:spAutoFit/>
          </a:bodyPr>
          <a:lstStyle/>
          <a:p>
            <a:r>
              <a:rPr lang="ar-SA" dirty="0" smtClean="0"/>
              <a:t>1) ثبت المسطرة بمحاذاة المتجه </a:t>
            </a:r>
            <a:r>
              <a:rPr lang="en-US" dirty="0" smtClean="0"/>
              <a:t> w</a:t>
            </a:r>
            <a:r>
              <a:rPr lang="ar-SA" dirty="0" smtClean="0"/>
              <a:t>.</a:t>
            </a:r>
            <a:endParaRPr lang="ar-SA" dirty="0"/>
          </a:p>
        </p:txBody>
      </p:sp>
      <p:sp>
        <p:nvSpPr>
          <p:cNvPr id="26" name="مربع نص 25"/>
          <p:cNvSpPr txBox="1"/>
          <p:nvPr/>
        </p:nvSpPr>
        <p:spPr>
          <a:xfrm>
            <a:off x="228600" y="427780"/>
            <a:ext cx="7848600" cy="646331"/>
          </a:xfrm>
          <a:prstGeom prst="rect">
            <a:avLst/>
          </a:prstGeom>
          <a:noFill/>
        </p:spPr>
        <p:txBody>
          <a:bodyPr wrap="square" rtlCol="1">
            <a:spAutoFit/>
          </a:bodyPr>
          <a:lstStyle/>
          <a:p>
            <a:r>
              <a:rPr lang="ar-SA" dirty="0" smtClean="0"/>
              <a:t>2) ثبت مثلث الرسم بحيث ينطبق أحد ضلعي القائمة على المسطرة والضلع الثاني يمر بطرف المتجه  </a:t>
            </a:r>
            <a:r>
              <a:rPr lang="en-US" dirty="0" smtClean="0"/>
              <a:t>v</a:t>
            </a:r>
            <a:r>
              <a:rPr lang="ar-SA" dirty="0" smtClean="0"/>
              <a:t>، ثم ارسم المسافة بين طرف المتجه </a:t>
            </a:r>
            <a:r>
              <a:rPr lang="en-US" dirty="0" smtClean="0"/>
              <a:t>v </a:t>
            </a:r>
            <a:r>
              <a:rPr lang="ar-SA" dirty="0" smtClean="0"/>
              <a:t>والمتجه  </a:t>
            </a:r>
            <a:r>
              <a:rPr lang="en-US" dirty="0" smtClean="0"/>
              <a:t>w</a:t>
            </a:r>
            <a:r>
              <a:rPr lang="ar-SA" dirty="0" smtClean="0"/>
              <a:t>.</a:t>
            </a:r>
            <a:endParaRPr lang="ar-SA" dirty="0"/>
          </a:p>
        </p:txBody>
      </p:sp>
      <p:sp>
        <p:nvSpPr>
          <p:cNvPr id="28" name="مربع نص 27"/>
          <p:cNvSpPr txBox="1"/>
          <p:nvPr/>
        </p:nvSpPr>
        <p:spPr>
          <a:xfrm>
            <a:off x="235857" y="1391851"/>
            <a:ext cx="5791200" cy="923330"/>
          </a:xfrm>
          <a:prstGeom prst="rect">
            <a:avLst/>
          </a:prstGeom>
          <a:noFill/>
        </p:spPr>
        <p:txBody>
          <a:bodyPr wrap="square" rtlCol="1">
            <a:spAutoFit/>
          </a:bodyPr>
          <a:lstStyle/>
          <a:p>
            <a:r>
              <a:rPr lang="ar-SA" dirty="0" smtClean="0"/>
              <a:t>3) ثبت مثلث الرسم بحيث ينطبق أحد ضلعي القائمة على</a:t>
            </a:r>
          </a:p>
          <a:p>
            <a:r>
              <a:rPr lang="ar-SA" dirty="0" smtClean="0"/>
              <a:t> المسافة السابقة  ورأس القائمة عند طرف المتجه </a:t>
            </a:r>
            <a:r>
              <a:rPr lang="en-US" dirty="0" smtClean="0"/>
              <a:t> v </a:t>
            </a:r>
            <a:r>
              <a:rPr lang="ar-SA" dirty="0" smtClean="0"/>
              <a:t>ثم </a:t>
            </a:r>
          </a:p>
          <a:p>
            <a:r>
              <a:rPr lang="ar-SA" dirty="0" smtClean="0"/>
              <a:t>ارسم متجهًا طوله يساوي طول المتجه </a:t>
            </a:r>
            <a:r>
              <a:rPr lang="en-US" dirty="0" smtClean="0"/>
              <a:t>w</a:t>
            </a:r>
            <a:r>
              <a:rPr lang="ar-SA" dirty="0" smtClean="0"/>
              <a:t>.</a:t>
            </a:r>
            <a:endParaRPr lang="ar-SA" dirty="0"/>
          </a:p>
        </p:txBody>
      </p:sp>
      <p:sp>
        <p:nvSpPr>
          <p:cNvPr id="30" name="مربع نص 29"/>
          <p:cNvSpPr txBox="1"/>
          <p:nvPr/>
        </p:nvSpPr>
        <p:spPr>
          <a:xfrm>
            <a:off x="457200" y="2496234"/>
            <a:ext cx="4572000" cy="923330"/>
          </a:xfrm>
          <a:prstGeom prst="rect">
            <a:avLst/>
          </a:prstGeom>
          <a:noFill/>
        </p:spPr>
        <p:txBody>
          <a:bodyPr wrap="square" rtlCol="1">
            <a:spAutoFit/>
          </a:bodyPr>
          <a:lstStyle/>
          <a:p>
            <a:r>
              <a:rPr lang="ar-SA" dirty="0" smtClean="0"/>
              <a:t>4) صل بين نقطة بداية المتجه </a:t>
            </a:r>
            <a:r>
              <a:rPr lang="en-US" dirty="0" smtClean="0"/>
              <a:t>v </a:t>
            </a:r>
            <a:r>
              <a:rPr lang="ar-SA" dirty="0" smtClean="0"/>
              <a:t> ونقطة نهاية المتجه </a:t>
            </a:r>
            <a:r>
              <a:rPr lang="en-US" dirty="0" smtClean="0"/>
              <a:t>w </a:t>
            </a:r>
            <a:r>
              <a:rPr lang="ar-SA" dirty="0" smtClean="0"/>
              <a:t>بعد الانسحاب  ، وقيس </a:t>
            </a:r>
            <a:r>
              <a:rPr lang="ar-SA" dirty="0"/>
              <a:t>طوله بالمسطرة وهذا الطول يمثل محصلة المتجهين</a:t>
            </a:r>
            <a:r>
              <a:rPr lang="ar-SA" dirty="0" smtClean="0"/>
              <a:t>.</a:t>
            </a:r>
            <a:endParaRPr lang="ar-SA" dirty="0"/>
          </a:p>
        </p:txBody>
      </p:sp>
      <p:cxnSp>
        <p:nvCxnSpPr>
          <p:cNvPr id="32" name="رابط كسهم مستقيم 31"/>
          <p:cNvCxnSpPr/>
          <p:nvPr/>
        </p:nvCxnSpPr>
        <p:spPr>
          <a:xfrm flipV="1">
            <a:off x="4593770" y="2743200"/>
            <a:ext cx="1708827" cy="4002859"/>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3" name="مربع نص 32"/>
              <p:cNvSpPr txBox="1"/>
              <p:nvPr/>
            </p:nvSpPr>
            <p:spPr>
              <a:xfrm>
                <a:off x="262956" y="3640998"/>
                <a:ext cx="3828143" cy="923330"/>
              </a:xfrm>
              <a:prstGeom prst="rect">
                <a:avLst/>
              </a:prstGeom>
              <a:noFill/>
            </p:spPr>
            <p:txBody>
              <a:bodyPr wrap="square" rtlCol="1">
                <a:spAutoFit/>
              </a:bodyPr>
              <a:lstStyle/>
              <a:p>
                <a:r>
                  <a:rPr lang="ar-SA" dirty="0" smtClean="0"/>
                  <a:t>6) لتحديد اتجاه المحصلة بالنسبة </a:t>
                </a:r>
                <a:r>
                  <a:rPr lang="ar-SA" dirty="0"/>
                  <a:t>للأفق نقيس الزاوية  التي </a:t>
                </a:r>
                <a:r>
                  <a:rPr lang="ar-SA" dirty="0" smtClean="0"/>
                  <a:t>تصنعها المحصلة </a:t>
                </a:r>
                <a:r>
                  <a:rPr lang="ar-SA" dirty="0"/>
                  <a:t>مع الاتجاه الموجب للمحور </a:t>
                </a:r>
                <a14:m>
                  <m:oMath xmlns:m="http://schemas.openxmlformats.org/officeDocument/2006/math">
                    <m:r>
                      <a:rPr lang="en-US" b="0" i="1" dirty="0" smtClean="0">
                        <a:latin typeface="Cambria Math"/>
                      </a:rPr>
                      <m:t>𝑥</m:t>
                    </m:r>
                  </m:oMath>
                </a14:m>
                <a:endParaRPr lang="ar-SA" dirty="0"/>
              </a:p>
            </p:txBody>
          </p:sp>
        </mc:Choice>
        <mc:Fallback>
          <p:sp>
            <p:nvSpPr>
              <p:cNvPr id="33" name="مربع نص 32"/>
              <p:cNvSpPr txBox="1">
                <a:spLocks noRot="1" noChangeAspect="1" noMove="1" noResize="1" noEditPoints="1" noAdjustHandles="1" noChangeArrowheads="1" noChangeShapeType="1" noTextEdit="1"/>
              </p:cNvSpPr>
              <p:nvPr/>
            </p:nvSpPr>
            <p:spPr>
              <a:xfrm>
                <a:off x="262956" y="3640998"/>
                <a:ext cx="3828143" cy="923330"/>
              </a:xfrm>
              <a:prstGeom prst="rect">
                <a:avLst/>
              </a:prstGeom>
              <a:blipFill rotWithShape="1">
                <a:blip r:embed="rId3"/>
                <a:stretch>
                  <a:fillRect t="-3289" r="-1592" b="-9211"/>
                </a:stretch>
              </a:blipFill>
            </p:spPr>
            <p:txBody>
              <a:bodyPr/>
              <a:lstStyle/>
              <a:p>
                <a:r>
                  <a:rPr lang="ar-SA">
                    <a:noFill/>
                  </a:rPr>
                  <a:t> </a:t>
                </a:r>
              </a:p>
            </p:txBody>
          </p:sp>
        </mc:Fallback>
      </mc:AlternateContent>
      <p:sp>
        <p:nvSpPr>
          <p:cNvPr id="35" name="مربع نص 34"/>
          <p:cNvSpPr txBox="1"/>
          <p:nvPr/>
        </p:nvSpPr>
        <p:spPr>
          <a:xfrm rot="16200000">
            <a:off x="6384391" y="3332218"/>
            <a:ext cx="4538798" cy="523220"/>
          </a:xfrm>
          <a:prstGeom prst="rect">
            <a:avLst/>
          </a:prstGeom>
          <a:noFill/>
        </p:spPr>
        <p:txBody>
          <a:bodyPr wrap="square" rtlCol="1">
            <a:spAutoFit/>
          </a:bodyPr>
          <a:lstStyle/>
          <a:p>
            <a:r>
              <a:rPr lang="ar-SA" sz="2800" b="1" dirty="0" smtClean="0">
                <a:solidFill>
                  <a:schemeClr val="accent4">
                    <a:lumMod val="40000"/>
                    <a:lumOff val="60000"/>
                  </a:schemeClr>
                </a:solidFill>
              </a:rPr>
              <a:t>طريقة المثلث</a:t>
            </a:r>
            <a:endParaRPr lang="ar-SA" sz="2800" b="1" dirty="0">
              <a:solidFill>
                <a:schemeClr val="accent4">
                  <a:lumMod val="40000"/>
                  <a:lumOff val="60000"/>
                </a:schemeClr>
              </a:solidFill>
            </a:endParaRPr>
          </a:p>
        </p:txBody>
      </p:sp>
      <p:sp>
        <p:nvSpPr>
          <p:cNvPr id="36" name="مربع نص 35"/>
          <p:cNvSpPr txBox="1"/>
          <p:nvPr/>
        </p:nvSpPr>
        <p:spPr>
          <a:xfrm>
            <a:off x="5353108" y="5257800"/>
            <a:ext cx="285692" cy="369332"/>
          </a:xfrm>
          <a:prstGeom prst="rect">
            <a:avLst/>
          </a:prstGeom>
          <a:noFill/>
        </p:spPr>
        <p:txBody>
          <a:bodyPr wrap="square" rtlCol="1">
            <a:spAutoFit/>
          </a:bodyPr>
          <a:lstStyle/>
          <a:p>
            <a:r>
              <a:rPr lang="en-US" dirty="0" smtClean="0"/>
              <a:t>v</a:t>
            </a:r>
            <a:endParaRPr lang="ar-SA" dirty="0"/>
          </a:p>
        </p:txBody>
      </p:sp>
      <p:sp>
        <p:nvSpPr>
          <p:cNvPr id="37" name="مربع نص 36"/>
          <p:cNvSpPr txBox="1"/>
          <p:nvPr/>
        </p:nvSpPr>
        <p:spPr>
          <a:xfrm>
            <a:off x="6865025" y="5627132"/>
            <a:ext cx="417517" cy="369332"/>
          </a:xfrm>
          <a:prstGeom prst="rect">
            <a:avLst/>
          </a:prstGeom>
          <a:noFill/>
        </p:spPr>
        <p:txBody>
          <a:bodyPr wrap="square" rtlCol="1">
            <a:spAutoFit/>
          </a:bodyPr>
          <a:lstStyle/>
          <a:p>
            <a:r>
              <a:rPr lang="en-US" dirty="0" smtClean="0"/>
              <a:t>w</a:t>
            </a:r>
            <a:endParaRPr lang="ar-SA" dirty="0"/>
          </a:p>
        </p:txBody>
      </p:sp>
      <p:cxnSp>
        <p:nvCxnSpPr>
          <p:cNvPr id="8" name="رابط كسهم مستقيم 7"/>
          <p:cNvCxnSpPr/>
          <p:nvPr/>
        </p:nvCxnSpPr>
        <p:spPr>
          <a:xfrm>
            <a:off x="4593770" y="6716484"/>
            <a:ext cx="2986546"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55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275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500"/>
                            </p:stCondLst>
                            <p:childTnLst>
                              <p:par>
                                <p:cTn id="37" presetID="2" presetClass="exit" presetSubtype="4" fill="hold" nodeType="afterEffect">
                                  <p:stCondLst>
                                    <p:cond delay="0"/>
                                  </p:stCondLst>
                                  <p:childTnLst>
                                    <p:anim calcmode="lin" valueType="num">
                                      <p:cBhvr additive="base">
                                        <p:cTn id="38" dur="500"/>
                                        <p:tgtEl>
                                          <p:spTgt spid="11"/>
                                        </p:tgtEl>
                                        <p:attrNameLst>
                                          <p:attrName>ppt_x</p:attrName>
                                        </p:attrNameLst>
                                      </p:cBhvr>
                                      <p:tavLst>
                                        <p:tav tm="0">
                                          <p:val>
                                            <p:strVal val="ppt_x"/>
                                          </p:val>
                                        </p:tav>
                                        <p:tav tm="100000">
                                          <p:val>
                                            <p:strVal val="ppt_x"/>
                                          </p:val>
                                        </p:tav>
                                      </p:tavLst>
                                    </p:anim>
                                    <p:anim calcmode="lin" valueType="num">
                                      <p:cBhvr additive="base">
                                        <p:cTn id="39" dur="500"/>
                                        <p:tgtEl>
                                          <p:spTgt spid="11"/>
                                        </p:tgtEl>
                                        <p:attrNameLst>
                                          <p:attrName>ppt_y</p:attrName>
                                        </p:attrNameLst>
                                      </p:cBhvr>
                                      <p:tavLst>
                                        <p:tav tm="0">
                                          <p:val>
                                            <p:strVal val="ppt_y"/>
                                          </p:val>
                                        </p:tav>
                                        <p:tav tm="100000">
                                          <p:val>
                                            <p:strVal val="1+ppt_h/2"/>
                                          </p:val>
                                        </p:tav>
                                      </p:tavLst>
                                    </p:anim>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24"/>
                                        </p:tgtEl>
                                        <p:attrNameLst>
                                          <p:attrName>ppt_x</p:attrName>
                                        </p:attrNameLst>
                                      </p:cBhvr>
                                      <p:tavLst>
                                        <p:tav tm="0">
                                          <p:val>
                                            <p:strVal val="ppt_x"/>
                                          </p:val>
                                        </p:tav>
                                        <p:tav tm="100000">
                                          <p:val>
                                            <p:strVal val="ppt_x"/>
                                          </p:val>
                                        </p:tav>
                                      </p:tavLst>
                                    </p:anim>
                                    <p:anim calcmode="lin" valueType="num">
                                      <p:cBhvr additive="base">
                                        <p:cTn id="61" dur="500"/>
                                        <p:tgtEl>
                                          <p:spTgt spid="24"/>
                                        </p:tgtEl>
                                        <p:attrNameLst>
                                          <p:attrName>ppt_y</p:attrName>
                                        </p:attrNameLst>
                                      </p:cBhvr>
                                      <p:tavLst>
                                        <p:tav tm="0">
                                          <p:val>
                                            <p:strVal val="ppt_y"/>
                                          </p:val>
                                        </p:tav>
                                        <p:tav tm="100000">
                                          <p:val>
                                            <p:strVal val="1+ppt_h/2"/>
                                          </p:val>
                                        </p:tav>
                                      </p:tavLst>
                                    </p:anim>
                                    <p:set>
                                      <p:cBhvr>
                                        <p:cTn id="62" dur="1" fill="hold">
                                          <p:stCondLst>
                                            <p:cond delay="499"/>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down)">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down)">
                                      <p:cBhvr>
                                        <p:cTn id="86" dur="500"/>
                                        <p:tgtEl>
                                          <p:spTgt spid="8"/>
                                        </p:tgtEl>
                                      </p:cBhvr>
                                    </p:animEffect>
                                  </p:childTnLst>
                                </p:cTn>
                              </p:par>
                            </p:childTnLst>
                          </p:cTn>
                        </p:par>
                        <p:par>
                          <p:cTn id="87" fill="hold">
                            <p:stCondLst>
                              <p:cond delay="500"/>
                            </p:stCondLst>
                            <p:childTnLst>
                              <p:par>
                                <p:cTn id="88" presetID="22" presetClass="entr" presetSubtype="4"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down)">
                                      <p:cBhvr>
                                        <p:cTn id="9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0" grpId="0" animBg="1"/>
      <p:bldP spid="24" grpId="0" animBg="1"/>
      <p:bldP spid="24" grpId="1" animBg="1"/>
      <p:bldP spid="25" grpId="0"/>
      <p:bldP spid="26" grpId="0"/>
      <p:bldP spid="28" grpId="0"/>
      <p:bldP spid="30" grpId="0"/>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رابط كسهم مستقيم 4"/>
          <p:cNvCxnSpPr/>
          <p:nvPr/>
        </p:nvCxnSpPr>
        <p:spPr>
          <a:xfrm flipV="1">
            <a:off x="7130142" y="4724400"/>
            <a:ext cx="0" cy="186925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V="1">
            <a:off x="4441370" y="4467315"/>
            <a:ext cx="1752600" cy="2133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8" name="Picture 2" descr="http://main.makeuseoflimited.netdna-cdn.com/dir/wp-content/uploads/2009/04/image183.png?3af21f"/>
          <p:cNvPicPr>
            <a:picLocks noChangeAspect="1" noChangeArrowheads="1"/>
          </p:cNvPicPr>
          <p:nvPr/>
        </p:nvPicPr>
        <p:blipFill>
          <a:blip r:embed="rId2" cstate="print"/>
          <a:srcRect l="1345" t="16633" b="45059"/>
          <a:stretch>
            <a:fillRect/>
          </a:stretch>
        </p:blipFill>
        <p:spPr bwMode="auto">
          <a:xfrm rot="5400000">
            <a:off x="5618283" y="4741750"/>
            <a:ext cx="3619266" cy="536566"/>
          </a:xfrm>
          <a:prstGeom prst="rect">
            <a:avLst/>
          </a:prstGeom>
          <a:noFill/>
        </p:spPr>
      </p:pic>
      <p:sp>
        <p:nvSpPr>
          <p:cNvPr id="9" name="مربع نص 8"/>
          <p:cNvSpPr txBox="1"/>
          <p:nvPr/>
        </p:nvSpPr>
        <p:spPr>
          <a:xfrm>
            <a:off x="2514600" y="76200"/>
            <a:ext cx="5334000" cy="369332"/>
          </a:xfrm>
          <a:prstGeom prst="rect">
            <a:avLst/>
          </a:prstGeom>
          <a:noFill/>
        </p:spPr>
        <p:txBody>
          <a:bodyPr wrap="square" rtlCol="1">
            <a:spAutoFit/>
          </a:bodyPr>
          <a:lstStyle/>
          <a:p>
            <a:r>
              <a:rPr lang="ar-SA" dirty="0" smtClean="0"/>
              <a:t>1) ثبت المسطرة بمحاذاة المتجه المراد سحبه .</a:t>
            </a:r>
            <a:endParaRPr lang="ar-SA" dirty="0"/>
          </a:p>
        </p:txBody>
      </p:sp>
      <p:sp>
        <p:nvSpPr>
          <p:cNvPr id="10" name="مربع نص 9"/>
          <p:cNvSpPr txBox="1"/>
          <p:nvPr/>
        </p:nvSpPr>
        <p:spPr>
          <a:xfrm>
            <a:off x="228600" y="427780"/>
            <a:ext cx="7620000" cy="923330"/>
          </a:xfrm>
          <a:prstGeom prst="rect">
            <a:avLst/>
          </a:prstGeom>
          <a:noFill/>
        </p:spPr>
        <p:txBody>
          <a:bodyPr wrap="square" rtlCol="1">
            <a:spAutoFit/>
          </a:bodyPr>
          <a:lstStyle/>
          <a:p>
            <a:r>
              <a:rPr lang="ar-SA" dirty="0" smtClean="0"/>
              <a:t>2) ثبت مثلث الرسم بحيث ينطبق أحد ضلعي القائمة على المسطرة والضلع الثاني يمر بنقطة بداية المتجه  الثاني ، ثم ارسم المسافة بين نقطة بداية المتجه والمتجه المراد سحبه .</a:t>
            </a:r>
            <a:endParaRPr lang="ar-SA" dirty="0"/>
          </a:p>
        </p:txBody>
      </p:sp>
      <p:cxnSp>
        <p:nvCxnSpPr>
          <p:cNvPr id="15" name="رابط مستقيم 14"/>
          <p:cNvCxnSpPr/>
          <p:nvPr/>
        </p:nvCxnSpPr>
        <p:spPr>
          <a:xfrm flipV="1">
            <a:off x="4421414" y="6600915"/>
            <a:ext cx="2738219" cy="7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457200" y="1351110"/>
            <a:ext cx="7431876" cy="646331"/>
          </a:xfrm>
          <a:prstGeom prst="rect">
            <a:avLst/>
          </a:prstGeom>
          <a:noFill/>
        </p:spPr>
        <p:txBody>
          <a:bodyPr wrap="square" rtlCol="1">
            <a:spAutoFit/>
          </a:bodyPr>
          <a:lstStyle/>
          <a:p>
            <a:r>
              <a:rPr lang="ar-SA" dirty="0" smtClean="0"/>
              <a:t>3) ارسم المتجه الجديد بحيث يكون عموديًا على المسافة التي تم رسمها ويمر بنقطة بداية المتجه وله نفس طول المتجه المراد سحبه </a:t>
            </a:r>
            <a:endParaRPr lang="ar-SA" dirty="0"/>
          </a:p>
        </p:txBody>
      </p:sp>
      <p:cxnSp>
        <p:nvCxnSpPr>
          <p:cNvPr id="27" name="رابط كسهم مستقيم 26"/>
          <p:cNvCxnSpPr/>
          <p:nvPr/>
        </p:nvCxnSpPr>
        <p:spPr>
          <a:xfrm flipV="1">
            <a:off x="4412342" y="4724400"/>
            <a:ext cx="0" cy="189103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مثلث قائم الزاوية 1"/>
          <p:cNvSpPr/>
          <p:nvPr/>
        </p:nvSpPr>
        <p:spPr>
          <a:xfrm flipH="1">
            <a:off x="3715886" y="5486400"/>
            <a:ext cx="3414256" cy="1066800"/>
          </a:xfrm>
          <a:prstGeom prst="r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ثلث قائم الزاوية 2"/>
          <p:cNvSpPr/>
          <p:nvPr/>
        </p:nvSpPr>
        <p:spPr>
          <a:xfrm>
            <a:off x="4454071" y="3660684"/>
            <a:ext cx="1143000" cy="2936058"/>
          </a:xfrm>
          <a:prstGeom prst="r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p:cNvSpPr txBox="1"/>
          <p:nvPr/>
        </p:nvSpPr>
        <p:spPr>
          <a:xfrm>
            <a:off x="399143" y="1997441"/>
            <a:ext cx="3657600" cy="369332"/>
          </a:xfrm>
          <a:prstGeom prst="rect">
            <a:avLst/>
          </a:prstGeom>
          <a:noFill/>
        </p:spPr>
        <p:txBody>
          <a:bodyPr wrap="square" rtlCol="1">
            <a:spAutoFit/>
          </a:bodyPr>
          <a:lstStyle/>
          <a:p>
            <a:r>
              <a:rPr lang="ar-SA" dirty="0" smtClean="0"/>
              <a:t>4) أكمل رسم متوازي الأضلاع .</a:t>
            </a:r>
            <a:endParaRPr lang="ar-SA" dirty="0"/>
          </a:p>
        </p:txBody>
      </p:sp>
      <p:cxnSp>
        <p:nvCxnSpPr>
          <p:cNvPr id="13" name="رابط كسهم مستقيم 12"/>
          <p:cNvCxnSpPr/>
          <p:nvPr/>
        </p:nvCxnSpPr>
        <p:spPr>
          <a:xfrm flipV="1">
            <a:off x="4439557" y="2786200"/>
            <a:ext cx="1696126" cy="19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flipV="1">
            <a:off x="6150197" y="2786200"/>
            <a:ext cx="0" cy="174280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مربع نص 5"/>
          <p:cNvSpPr txBox="1"/>
          <p:nvPr/>
        </p:nvSpPr>
        <p:spPr>
          <a:xfrm>
            <a:off x="0" y="2355887"/>
            <a:ext cx="4354056" cy="1200329"/>
          </a:xfrm>
          <a:prstGeom prst="rect">
            <a:avLst/>
          </a:prstGeom>
          <a:noFill/>
        </p:spPr>
        <p:txBody>
          <a:bodyPr wrap="square" rtlCol="1">
            <a:spAutoFit/>
          </a:bodyPr>
          <a:lstStyle/>
          <a:p>
            <a:r>
              <a:rPr lang="ar-SA" dirty="0" smtClean="0"/>
              <a:t>5) ارسم قطر متوازي الأضلاع الذي يمر بنقطة بدء المتجهين النهائيين  وقيس طوله بالمسطرة وهذا الطول يمثل محصلة المتجهين.</a:t>
            </a:r>
            <a:endParaRPr lang="ar-SA" dirty="0"/>
          </a:p>
        </p:txBody>
      </p:sp>
      <p:cxnSp>
        <p:nvCxnSpPr>
          <p:cNvPr id="12" name="رابط كسهم مستقيم 11"/>
          <p:cNvCxnSpPr/>
          <p:nvPr/>
        </p:nvCxnSpPr>
        <p:spPr>
          <a:xfrm flipV="1">
            <a:off x="4421414" y="2786200"/>
            <a:ext cx="1714269" cy="38074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سهم منحني إلى الأعلى 15"/>
          <p:cNvSpPr/>
          <p:nvPr/>
        </p:nvSpPr>
        <p:spPr>
          <a:xfrm rot="16200000">
            <a:off x="4654607" y="5784793"/>
            <a:ext cx="914400" cy="622414"/>
          </a:xfrm>
          <a:prstGeom prst="curved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mc:AlternateContent xmlns:mc="http://schemas.openxmlformats.org/markup-compatibility/2006">
        <mc:Choice xmlns="" xmlns:a14="http://schemas.microsoft.com/office/drawing/2010/main" Requires="a14">
          <p:sp>
            <p:nvSpPr>
              <p:cNvPr id="17" name="مربع نص 16"/>
              <p:cNvSpPr txBox="1"/>
              <p:nvPr/>
            </p:nvSpPr>
            <p:spPr>
              <a:xfrm>
                <a:off x="262956" y="3640998"/>
                <a:ext cx="3828143" cy="923330"/>
              </a:xfrm>
              <a:prstGeom prst="rect">
                <a:avLst/>
              </a:prstGeom>
              <a:noFill/>
            </p:spPr>
            <p:txBody>
              <a:bodyPr wrap="square" rtlCol="1">
                <a:spAutoFit/>
              </a:bodyPr>
              <a:lstStyle/>
              <a:p>
                <a:r>
                  <a:rPr lang="ar-SA" dirty="0" smtClean="0"/>
                  <a:t>6) لتحديد اتجاه المحصلة بالنسبة </a:t>
                </a:r>
                <a:r>
                  <a:rPr lang="ar-SA" dirty="0"/>
                  <a:t>للأفق نقيس الزاوية  التي </a:t>
                </a:r>
                <a:r>
                  <a:rPr lang="ar-SA" dirty="0" smtClean="0"/>
                  <a:t>تصنعها المحصلة </a:t>
                </a:r>
                <a:r>
                  <a:rPr lang="ar-SA" dirty="0"/>
                  <a:t>مع الاتجاه الموجب للمحور </a:t>
                </a:r>
                <a14:m>
                  <m:oMath xmlns:m="http://schemas.openxmlformats.org/officeDocument/2006/math">
                    <m:r>
                      <a:rPr lang="en-US" b="0" i="1" dirty="0" smtClean="0">
                        <a:latin typeface="Cambria Math"/>
                      </a:rPr>
                      <m:t>𝑥</m:t>
                    </m:r>
                  </m:oMath>
                </a14:m>
                <a:endParaRPr lang="ar-SA" dirty="0"/>
              </a:p>
            </p:txBody>
          </p:sp>
        </mc:Choice>
        <mc:Fallback>
          <p:sp>
            <p:nvSpPr>
              <p:cNvPr id="17" name="مربع نص 16"/>
              <p:cNvSpPr txBox="1">
                <a:spLocks noRot="1" noChangeAspect="1" noMove="1" noResize="1" noEditPoints="1" noAdjustHandles="1" noChangeArrowheads="1" noChangeShapeType="1" noTextEdit="1"/>
              </p:cNvSpPr>
              <p:nvPr/>
            </p:nvSpPr>
            <p:spPr>
              <a:xfrm>
                <a:off x="262956" y="3640998"/>
                <a:ext cx="3828143" cy="923330"/>
              </a:xfrm>
              <a:prstGeom prst="rect">
                <a:avLst/>
              </a:prstGeom>
              <a:blipFill rotWithShape="1">
                <a:blip r:embed="rId3"/>
                <a:stretch>
                  <a:fillRect t="-3289" r="-1592" b="-9211"/>
                </a:stretch>
              </a:blipFill>
            </p:spPr>
            <p:txBody>
              <a:bodyPr/>
              <a:lstStyle/>
              <a:p>
                <a:r>
                  <a:rPr lang="ar-SA">
                    <a:noFill/>
                  </a:rPr>
                  <a:t> </a:t>
                </a:r>
              </a:p>
            </p:txBody>
          </p:sp>
        </mc:Fallback>
      </mc:AlternateContent>
      <p:sp>
        <p:nvSpPr>
          <p:cNvPr id="11" name="مربع نص 10"/>
          <p:cNvSpPr txBox="1"/>
          <p:nvPr/>
        </p:nvSpPr>
        <p:spPr>
          <a:xfrm rot="16200000">
            <a:off x="6384391" y="3332218"/>
            <a:ext cx="4538798" cy="523220"/>
          </a:xfrm>
          <a:prstGeom prst="rect">
            <a:avLst/>
          </a:prstGeom>
          <a:noFill/>
        </p:spPr>
        <p:txBody>
          <a:bodyPr wrap="square" rtlCol="1">
            <a:spAutoFit/>
          </a:bodyPr>
          <a:lstStyle/>
          <a:p>
            <a:r>
              <a:rPr lang="ar-SA" sz="2800" b="1" dirty="0" smtClean="0">
                <a:solidFill>
                  <a:schemeClr val="accent4">
                    <a:lumMod val="40000"/>
                    <a:lumOff val="60000"/>
                  </a:schemeClr>
                </a:solidFill>
              </a:rPr>
              <a:t>طريقة متوازي الأضلاع </a:t>
            </a:r>
            <a:endParaRPr lang="ar-SA" sz="2800" b="1" dirty="0">
              <a:solidFill>
                <a:schemeClr val="accent4">
                  <a:lumMod val="40000"/>
                  <a:lumOff val="60000"/>
                </a:schemeClr>
              </a:solidFill>
            </a:endParaRPr>
          </a:p>
        </p:txBody>
      </p:sp>
      <p:sp>
        <p:nvSpPr>
          <p:cNvPr id="20" name="عنصر نائب للتذييل 19"/>
          <p:cNvSpPr>
            <a:spLocks noGrp="1"/>
          </p:cNvSpPr>
          <p:nvPr>
            <p:ph type="ftr" sz="quarter" idx="11"/>
          </p:nvPr>
        </p:nvSpPr>
        <p:spPr/>
        <p:txBody>
          <a:bodyPr/>
          <a:lstStyle/>
          <a:p>
            <a:r>
              <a:rPr lang="ar-SA" smtClean="0"/>
              <a:t>ناهده فوزي</a:t>
            </a:r>
            <a:endParaRPr lang="ar-SA"/>
          </a:p>
        </p:txBody>
      </p:sp>
      <p:sp>
        <p:nvSpPr>
          <p:cNvPr id="23" name="مربع نص 22"/>
          <p:cNvSpPr txBox="1"/>
          <p:nvPr/>
        </p:nvSpPr>
        <p:spPr>
          <a:xfrm>
            <a:off x="5221512" y="5152572"/>
            <a:ext cx="285692" cy="369332"/>
          </a:xfrm>
          <a:prstGeom prst="rect">
            <a:avLst/>
          </a:prstGeom>
          <a:noFill/>
        </p:spPr>
        <p:txBody>
          <a:bodyPr wrap="square" rtlCol="1">
            <a:spAutoFit/>
          </a:bodyPr>
          <a:lstStyle/>
          <a:p>
            <a:r>
              <a:rPr lang="en-US" dirty="0" smtClean="0"/>
              <a:t>v</a:t>
            </a:r>
            <a:endParaRPr lang="ar-SA" dirty="0"/>
          </a:p>
        </p:txBody>
      </p:sp>
      <p:sp>
        <p:nvSpPr>
          <p:cNvPr id="24" name="مربع نص 23"/>
          <p:cNvSpPr txBox="1"/>
          <p:nvPr/>
        </p:nvSpPr>
        <p:spPr>
          <a:xfrm>
            <a:off x="6733429" y="5521904"/>
            <a:ext cx="417517" cy="369332"/>
          </a:xfrm>
          <a:prstGeom prst="rect">
            <a:avLst/>
          </a:prstGeom>
          <a:noFill/>
        </p:spPr>
        <p:txBody>
          <a:bodyPr wrap="square" rtlCol="1">
            <a:spAutoFit/>
          </a:bodyPr>
          <a:lstStyle/>
          <a:p>
            <a:r>
              <a:rPr lang="en-US" dirty="0" smtClean="0"/>
              <a:t>w</a:t>
            </a:r>
            <a:endParaRPr lang="ar-SA" dirty="0"/>
          </a:p>
        </p:txBody>
      </p:sp>
      <p:cxnSp>
        <p:nvCxnSpPr>
          <p:cNvPr id="25" name="رابط كسهم مستقيم 24"/>
          <p:cNvCxnSpPr/>
          <p:nvPr/>
        </p:nvCxnSpPr>
        <p:spPr>
          <a:xfrm>
            <a:off x="4448859" y="6594202"/>
            <a:ext cx="2964543" cy="2177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2946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175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2"/>
                                        </p:tgtEl>
                                        <p:attrNameLst>
                                          <p:attrName>ppt_x</p:attrName>
                                        </p:attrNameLst>
                                      </p:cBhvr>
                                      <p:tavLst>
                                        <p:tav tm="0">
                                          <p:val>
                                            <p:strVal val="ppt_x"/>
                                          </p:val>
                                        </p:tav>
                                        <p:tav tm="100000">
                                          <p:val>
                                            <p:strVal val="ppt_x"/>
                                          </p:val>
                                        </p:tav>
                                      </p:tavLst>
                                    </p:anim>
                                    <p:anim calcmode="lin" valueType="num">
                                      <p:cBhvr additive="base">
                                        <p:cTn id="33" dur="500"/>
                                        <p:tgtEl>
                                          <p:spTgt spid="2"/>
                                        </p:tgtEl>
                                        <p:attrNameLst>
                                          <p:attrName>ppt_y</p:attrName>
                                        </p:attrNameLst>
                                      </p:cBhvr>
                                      <p:tavLst>
                                        <p:tav tm="0">
                                          <p:val>
                                            <p:strVal val="ppt_y"/>
                                          </p:val>
                                        </p:tav>
                                        <p:tav tm="100000">
                                          <p:val>
                                            <p:strVal val="1+ppt_h/2"/>
                                          </p:val>
                                        </p:tav>
                                      </p:tavLst>
                                    </p:anim>
                                    <p:set>
                                      <p:cBhvr>
                                        <p:cTn id="34" dur="1" fill="hold">
                                          <p:stCondLst>
                                            <p:cond delay="499"/>
                                          </p:stCondLst>
                                        </p:cTn>
                                        <p:tgtEl>
                                          <p:spTgt spid="2"/>
                                        </p:tgtEl>
                                        <p:attrNameLst>
                                          <p:attrName>style.visibility</p:attrName>
                                        </p:attrNameLst>
                                      </p:cBhvr>
                                      <p:to>
                                        <p:strVal val="hidden"/>
                                      </p:to>
                                    </p:se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childTnLst>
                          </p:cTn>
                        </p:par>
                        <p:par>
                          <p:cTn id="60" fill="hold">
                            <p:stCondLst>
                              <p:cond delay="500"/>
                            </p:stCondLst>
                            <p:childTnLst>
                              <p:par>
                                <p:cTn id="61" presetID="10" presetClass="exit" presetSubtype="0" fill="hold" nodeType="afterEffect">
                                  <p:stCondLst>
                                    <p:cond delay="0"/>
                                  </p:stCondLst>
                                  <p:childTnLst>
                                    <p:animEffect transition="out" filter="fad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down)">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500"/>
                                        <p:tgtEl>
                                          <p:spTgt spid="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down)">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down)">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wipe(down)">
                                      <p:cBhvr>
                                        <p:cTn id="10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P spid="2" grpId="0" animBg="1"/>
      <p:bldP spid="2" grpId="1" animBg="1"/>
      <p:bldP spid="3" grpId="0" animBg="1"/>
      <p:bldP spid="3" grpId="1" animBg="1"/>
      <p:bldP spid="4" grpId="0"/>
      <p:bldP spid="6" grpId="0"/>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181958612800px-muslim_world.jpg"/>
          <p:cNvPicPr>
            <a:picLocks noChangeAspect="1"/>
          </p:cNvPicPr>
          <p:nvPr/>
        </p:nvPicPr>
        <p:blipFill>
          <a:blip r:embed="rId2"/>
          <a:srcRect/>
          <a:stretch>
            <a:fillRect/>
          </a:stretch>
        </p:blipFill>
        <p:spPr bwMode="auto">
          <a:xfrm>
            <a:off x="642938" y="785813"/>
            <a:ext cx="4500562" cy="3571875"/>
          </a:xfrm>
          <a:prstGeom prst="rect">
            <a:avLst/>
          </a:prstGeom>
          <a:noFill/>
          <a:ln w="28575">
            <a:solidFill>
              <a:schemeClr val="accent1">
                <a:lumMod val="75000"/>
              </a:schemeClr>
            </a:solidFill>
            <a:miter lim="800000"/>
            <a:headEnd/>
            <a:tailEnd/>
          </a:ln>
        </p:spPr>
      </p:pic>
      <p:pic>
        <p:nvPicPr>
          <p:cNvPr id="3" name="Picture 5" descr="bosol4.jpg"/>
          <p:cNvPicPr>
            <a:picLocks noChangeAspect="1"/>
          </p:cNvPicPr>
          <p:nvPr/>
        </p:nvPicPr>
        <p:blipFill>
          <a:blip r:embed="rId3"/>
          <a:srcRect/>
          <a:stretch>
            <a:fillRect/>
          </a:stretch>
        </p:blipFill>
        <p:spPr bwMode="auto">
          <a:xfrm>
            <a:off x="5429250" y="785813"/>
            <a:ext cx="3048000" cy="3571875"/>
          </a:xfrm>
          <a:prstGeom prst="rect">
            <a:avLst/>
          </a:prstGeom>
          <a:noFill/>
          <a:ln w="28575">
            <a:solidFill>
              <a:schemeClr val="accent1">
                <a:lumMod val="75000"/>
              </a:schemeClr>
            </a:solidFill>
            <a:miter lim="800000"/>
            <a:headEnd/>
            <a:tailEnd/>
          </a:ln>
        </p:spPr>
      </p:pic>
      <p:sp>
        <p:nvSpPr>
          <p:cNvPr id="4" name="TextBox 4"/>
          <p:cNvSpPr txBox="1">
            <a:spLocks noChangeArrowheads="1"/>
          </p:cNvSpPr>
          <p:nvPr/>
        </p:nvSpPr>
        <p:spPr bwMode="auto">
          <a:xfrm>
            <a:off x="642938" y="4643438"/>
            <a:ext cx="4357687" cy="954087"/>
          </a:xfrm>
          <a:prstGeom prst="rect">
            <a:avLst/>
          </a:prstGeom>
          <a:noFill/>
          <a:ln w="9525">
            <a:noFill/>
            <a:miter lim="800000"/>
            <a:headEnd/>
            <a:tailEnd/>
          </a:ln>
        </p:spPr>
        <p:txBody>
          <a:bodyPr>
            <a:spAutoFit/>
          </a:bodyPr>
          <a:lstStyle/>
          <a:p>
            <a:pPr algn="ctr"/>
            <a:r>
              <a:rPr lang="ar-SA" sz="2800" b="1">
                <a:solidFill>
                  <a:srgbClr val="006600"/>
                </a:solidFill>
                <a:cs typeface="Traditional Arabic" pitchFamily="2" charset="-78"/>
              </a:rPr>
              <a:t>هل يستطيع احدنا السفر بين دولة وأخرى بدون تحديد مكان الإنطلاقة ونهاية الرحلة ؟</a:t>
            </a:r>
          </a:p>
        </p:txBody>
      </p:sp>
      <p:sp>
        <p:nvSpPr>
          <p:cNvPr id="5" name="TextBox 5"/>
          <p:cNvSpPr txBox="1">
            <a:spLocks noChangeArrowheads="1"/>
          </p:cNvSpPr>
          <p:nvPr/>
        </p:nvSpPr>
        <p:spPr bwMode="auto">
          <a:xfrm>
            <a:off x="5214938" y="4473575"/>
            <a:ext cx="3571875" cy="1384300"/>
          </a:xfrm>
          <a:prstGeom prst="rect">
            <a:avLst/>
          </a:prstGeom>
          <a:noFill/>
          <a:ln w="9525">
            <a:noFill/>
            <a:miter lim="800000"/>
            <a:headEnd/>
            <a:tailEnd/>
          </a:ln>
        </p:spPr>
        <p:txBody>
          <a:bodyPr>
            <a:spAutoFit/>
          </a:bodyPr>
          <a:lstStyle/>
          <a:p>
            <a:pPr algn="ctr"/>
            <a:r>
              <a:rPr lang="ar-SA" sz="2800" b="1">
                <a:solidFill>
                  <a:srgbClr val="800080"/>
                </a:solidFill>
                <a:cs typeface="Traditional Arabic" pitchFamily="2" charset="-78"/>
              </a:rPr>
              <a:t>لتحديد القبلة نحتاج كثيراً لتحديد الإتجاهات. ويكون بداية المتجه هو الفرد نفسه ونهايته اتجاه الكعبة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99792" y="404664"/>
            <a:ext cx="4176464" cy="523220"/>
          </a:xfrm>
          <a:prstGeom prst="rect">
            <a:avLst/>
          </a:prstGeom>
          <a:noFill/>
        </p:spPr>
        <p:txBody>
          <a:bodyPr wrap="square" rtlCol="0">
            <a:spAutoFit/>
          </a:bodyPr>
          <a:lstStyle/>
          <a:p>
            <a:r>
              <a:rPr lang="ar-SA" sz="2800" b="1" dirty="0" smtClean="0">
                <a:solidFill>
                  <a:srgbClr val="002060"/>
                </a:solidFill>
              </a:rPr>
              <a:t>جمع أكثر من متجهين</a:t>
            </a:r>
            <a:endParaRPr lang="en-US" sz="2800" b="1" dirty="0">
              <a:solidFill>
                <a:srgbClr val="002060"/>
              </a:solidFill>
            </a:endParaRPr>
          </a:p>
        </p:txBody>
      </p:sp>
      <p:sp>
        <p:nvSpPr>
          <p:cNvPr id="3" name="مربع نص 2"/>
          <p:cNvSpPr txBox="1"/>
          <p:nvPr/>
        </p:nvSpPr>
        <p:spPr>
          <a:xfrm>
            <a:off x="1331640" y="1124744"/>
            <a:ext cx="6624736" cy="1200329"/>
          </a:xfrm>
          <a:prstGeom prst="rect">
            <a:avLst/>
          </a:prstGeom>
          <a:noFill/>
        </p:spPr>
        <p:txBody>
          <a:bodyPr wrap="square" rtlCol="0">
            <a:spAutoFit/>
          </a:bodyPr>
          <a:lstStyle/>
          <a:p>
            <a:r>
              <a:rPr lang="ar-SA" sz="2400" b="1" dirty="0" smtClean="0">
                <a:solidFill>
                  <a:srgbClr val="0070C0"/>
                </a:solidFill>
              </a:rPr>
              <a:t>لجمع أكثر من متجهين يتم وضع نقطة بداية كل متجه عند نقطة نهاية المتجه الذي يسبقه وتكون المحصلة هي المتجه الذي نقطة بدايته هي نقطة بداية الأول ونقطة نهايته هي نقطة نهاية الأخير </a:t>
            </a:r>
            <a:endParaRPr lang="en-US" sz="2400" b="1" dirty="0">
              <a:solidFill>
                <a:srgbClr val="0070C0"/>
              </a:solidFill>
            </a:endParaRPr>
          </a:p>
        </p:txBody>
      </p:sp>
      <p:sp>
        <p:nvSpPr>
          <p:cNvPr id="5" name="Line 9"/>
          <p:cNvSpPr>
            <a:spLocks noChangeShapeType="1"/>
          </p:cNvSpPr>
          <p:nvPr/>
        </p:nvSpPr>
        <p:spPr bwMode="auto">
          <a:xfrm flipV="1">
            <a:off x="1979712" y="2924944"/>
            <a:ext cx="504056" cy="588640"/>
          </a:xfrm>
          <a:prstGeom prst="line">
            <a:avLst/>
          </a:prstGeom>
          <a:noFill/>
          <a:ln w="38100">
            <a:solidFill>
              <a:srgbClr val="006600"/>
            </a:solidFill>
            <a:round/>
            <a:headEnd type="oval" w="med" len="med"/>
            <a:tailEnd type="triangle" w="med" len="med"/>
          </a:ln>
        </p:spPr>
        <p:txBody>
          <a:bodyPr/>
          <a:lstStyle/>
          <a:p>
            <a:endParaRPr lang="en-US"/>
          </a:p>
        </p:txBody>
      </p:sp>
      <p:sp>
        <p:nvSpPr>
          <p:cNvPr id="6" name="Line 10"/>
          <p:cNvSpPr>
            <a:spLocks noChangeShapeType="1"/>
          </p:cNvSpPr>
          <p:nvPr/>
        </p:nvSpPr>
        <p:spPr bwMode="auto">
          <a:xfrm flipH="1">
            <a:off x="990600" y="3025006"/>
            <a:ext cx="1066800" cy="0"/>
          </a:xfrm>
          <a:prstGeom prst="line">
            <a:avLst/>
          </a:prstGeom>
          <a:noFill/>
          <a:ln w="38100">
            <a:solidFill>
              <a:schemeClr val="accent2"/>
            </a:solidFill>
            <a:round/>
            <a:headEnd type="oval" w="med" len="med"/>
            <a:tailEnd type="triangle" w="med" len="med"/>
          </a:ln>
        </p:spPr>
        <p:txBody>
          <a:bodyPr/>
          <a:lstStyle/>
          <a:p>
            <a:endParaRPr lang="en-US"/>
          </a:p>
        </p:txBody>
      </p:sp>
      <p:graphicFrame>
        <p:nvGraphicFramePr>
          <p:cNvPr id="7" name="Object 11"/>
          <p:cNvGraphicFramePr>
            <a:graphicFrameLocks noChangeAspect="1"/>
          </p:cNvGraphicFramePr>
          <p:nvPr/>
        </p:nvGraphicFramePr>
        <p:xfrm>
          <a:off x="914400" y="3558406"/>
          <a:ext cx="339725" cy="374650"/>
        </p:xfrm>
        <a:graphic>
          <a:graphicData uri="http://schemas.openxmlformats.org/presentationml/2006/ole">
            <p:oleObj spid="_x0000_s29698" name="Equation" r:id="rId3" imgW="126835" imgH="139518" progId="Equation.3">
              <p:embed/>
            </p:oleObj>
          </a:graphicData>
        </a:graphic>
      </p:graphicFrame>
      <p:graphicFrame>
        <p:nvGraphicFramePr>
          <p:cNvPr id="8" name="Object 12"/>
          <p:cNvGraphicFramePr>
            <a:graphicFrameLocks noChangeAspect="1"/>
          </p:cNvGraphicFramePr>
          <p:nvPr/>
        </p:nvGraphicFramePr>
        <p:xfrm>
          <a:off x="1447800" y="3101206"/>
          <a:ext cx="339725" cy="374650"/>
        </p:xfrm>
        <a:graphic>
          <a:graphicData uri="http://schemas.openxmlformats.org/presentationml/2006/ole">
            <p:oleObj spid="_x0000_s29699" name="Equation" r:id="rId4" imgW="126835" imgH="139518" progId="Equation.3">
              <p:embed/>
            </p:oleObj>
          </a:graphicData>
        </a:graphic>
      </p:graphicFrame>
      <p:graphicFrame>
        <p:nvGraphicFramePr>
          <p:cNvPr id="9" name="Object 13"/>
          <p:cNvGraphicFramePr>
            <a:graphicFrameLocks noChangeAspect="1"/>
          </p:cNvGraphicFramePr>
          <p:nvPr/>
        </p:nvGraphicFramePr>
        <p:xfrm>
          <a:off x="2133600" y="3482206"/>
          <a:ext cx="441325" cy="374650"/>
        </p:xfrm>
        <a:graphic>
          <a:graphicData uri="http://schemas.openxmlformats.org/presentationml/2006/ole">
            <p:oleObj spid="_x0000_s29700" name="Equation" r:id="rId5" imgW="164957" imgH="139579" progId="Equation.3">
              <p:embed/>
            </p:oleObj>
          </a:graphicData>
        </a:graphic>
      </p:graphicFrame>
      <p:sp>
        <p:nvSpPr>
          <p:cNvPr id="10" name="Line 10"/>
          <p:cNvSpPr>
            <a:spLocks noChangeShapeType="1"/>
          </p:cNvSpPr>
          <p:nvPr/>
        </p:nvSpPr>
        <p:spPr bwMode="auto">
          <a:xfrm flipH="1">
            <a:off x="4211960" y="3717032"/>
            <a:ext cx="1066800" cy="0"/>
          </a:xfrm>
          <a:prstGeom prst="line">
            <a:avLst/>
          </a:prstGeom>
          <a:noFill/>
          <a:ln w="38100">
            <a:solidFill>
              <a:schemeClr val="accent2"/>
            </a:solidFill>
            <a:round/>
            <a:headEnd type="oval" w="med" len="med"/>
            <a:tailEnd type="triangle" w="med" len="med"/>
          </a:ln>
        </p:spPr>
        <p:txBody>
          <a:bodyPr/>
          <a:lstStyle/>
          <a:p>
            <a:endParaRPr lang="en-US"/>
          </a:p>
        </p:txBody>
      </p:sp>
      <p:sp>
        <p:nvSpPr>
          <p:cNvPr id="13" name="Line 8"/>
          <p:cNvSpPr>
            <a:spLocks noChangeShapeType="1"/>
          </p:cNvSpPr>
          <p:nvPr/>
        </p:nvSpPr>
        <p:spPr bwMode="auto">
          <a:xfrm>
            <a:off x="4857769" y="3102331"/>
            <a:ext cx="506319" cy="398677"/>
          </a:xfrm>
          <a:prstGeom prst="line">
            <a:avLst/>
          </a:prstGeom>
          <a:noFill/>
          <a:ln w="38100">
            <a:solidFill>
              <a:srgbClr val="FF0000"/>
            </a:solidFill>
            <a:round/>
            <a:headEnd type="oval" w="med" len="med"/>
            <a:tailEnd type="triangle" w="med" len="med"/>
          </a:ln>
        </p:spPr>
        <p:txBody>
          <a:bodyPr/>
          <a:lstStyle/>
          <a:p>
            <a:endParaRPr lang="en-US"/>
          </a:p>
        </p:txBody>
      </p:sp>
      <p:sp>
        <p:nvSpPr>
          <p:cNvPr id="14" name="Line 9"/>
          <p:cNvSpPr>
            <a:spLocks noChangeShapeType="1"/>
          </p:cNvSpPr>
          <p:nvPr/>
        </p:nvSpPr>
        <p:spPr bwMode="auto">
          <a:xfrm flipV="1">
            <a:off x="4283968" y="3077344"/>
            <a:ext cx="504056" cy="588640"/>
          </a:xfrm>
          <a:prstGeom prst="line">
            <a:avLst/>
          </a:prstGeom>
          <a:noFill/>
          <a:ln w="38100">
            <a:solidFill>
              <a:srgbClr val="006600"/>
            </a:solidFill>
            <a:round/>
            <a:headEnd type="oval" w="med" len="med"/>
            <a:tailEnd type="triangle" w="med" len="med"/>
          </a:ln>
        </p:spPr>
        <p:txBody>
          <a:bodyPr/>
          <a:lstStyle/>
          <a:p>
            <a:endParaRPr lang="en-US"/>
          </a:p>
        </p:txBody>
      </p:sp>
      <p:sp>
        <p:nvSpPr>
          <p:cNvPr id="15" name="Line 8"/>
          <p:cNvSpPr>
            <a:spLocks noChangeShapeType="1"/>
          </p:cNvSpPr>
          <p:nvPr/>
        </p:nvSpPr>
        <p:spPr bwMode="auto">
          <a:xfrm>
            <a:off x="899592" y="3254731"/>
            <a:ext cx="506319" cy="398677"/>
          </a:xfrm>
          <a:prstGeom prst="line">
            <a:avLst/>
          </a:prstGeom>
          <a:noFill/>
          <a:ln w="38100">
            <a:solidFill>
              <a:srgbClr val="FF0000"/>
            </a:solidFill>
            <a:round/>
            <a:headEnd type="oval" w="med" len="med"/>
            <a:tailEnd type="triangle" w="med" len="med"/>
          </a:ln>
        </p:spPr>
        <p:txBody>
          <a:bodyPr/>
          <a:lstStyle/>
          <a:p>
            <a:endParaRPr lang="en-US"/>
          </a:p>
        </p:txBody>
      </p:sp>
      <p:sp>
        <p:nvSpPr>
          <p:cNvPr id="16" name="Line 8"/>
          <p:cNvSpPr>
            <a:spLocks noChangeShapeType="1"/>
          </p:cNvSpPr>
          <p:nvPr/>
        </p:nvSpPr>
        <p:spPr bwMode="auto">
          <a:xfrm flipV="1">
            <a:off x="5320185" y="3449492"/>
            <a:ext cx="2263" cy="246277"/>
          </a:xfrm>
          <a:prstGeom prst="line">
            <a:avLst/>
          </a:prstGeom>
          <a:noFill/>
          <a:ln w="38100">
            <a:solidFill>
              <a:srgbClr val="0070C0"/>
            </a:solidFill>
            <a:round/>
            <a:headEnd type="oval" w="med" len="med"/>
            <a:tailEnd type="triangle" w="med" len="med"/>
          </a:ln>
        </p:spPr>
        <p:txBody>
          <a:bodyPr/>
          <a:lstStyle/>
          <a:p>
            <a:endParaRPr lang="en-US"/>
          </a:p>
        </p:txBody>
      </p:sp>
      <p:sp>
        <p:nvSpPr>
          <p:cNvPr id="17" name="مربع نص 16"/>
          <p:cNvSpPr txBox="1"/>
          <p:nvPr/>
        </p:nvSpPr>
        <p:spPr>
          <a:xfrm>
            <a:off x="5220072" y="3327375"/>
            <a:ext cx="1584176" cy="461665"/>
          </a:xfrm>
          <a:prstGeom prst="rect">
            <a:avLst/>
          </a:prstGeom>
          <a:noFill/>
        </p:spPr>
        <p:txBody>
          <a:bodyPr wrap="square" rtlCol="0">
            <a:spAutoFit/>
          </a:bodyPr>
          <a:lstStyle/>
          <a:p>
            <a:r>
              <a:rPr lang="en-US" sz="2400" b="1" dirty="0" smtClean="0">
                <a:solidFill>
                  <a:srgbClr val="0070C0"/>
                </a:solidFill>
              </a:rPr>
              <a:t>v + w + u</a:t>
            </a:r>
            <a:endParaRPr lang="en-US" sz="2400" b="1" dirty="0">
              <a:solidFill>
                <a:srgbClr val="0070C0"/>
              </a:solidFill>
            </a:endParaRPr>
          </a:p>
        </p:txBody>
      </p:sp>
      <p:graphicFrame>
        <p:nvGraphicFramePr>
          <p:cNvPr id="44037" name="Object 12"/>
          <p:cNvGraphicFramePr>
            <a:graphicFrameLocks noChangeAspect="1"/>
          </p:cNvGraphicFramePr>
          <p:nvPr/>
        </p:nvGraphicFramePr>
        <p:xfrm>
          <a:off x="4644008" y="3774430"/>
          <a:ext cx="288032" cy="317643"/>
        </p:xfrm>
        <a:graphic>
          <a:graphicData uri="http://schemas.openxmlformats.org/presentationml/2006/ole">
            <p:oleObj spid="_x0000_s29701" name="Equation" r:id="rId6" imgW="126835" imgH="139518" progId="Equation.3">
              <p:embed/>
            </p:oleObj>
          </a:graphicData>
        </a:graphic>
      </p:graphicFrame>
      <p:graphicFrame>
        <p:nvGraphicFramePr>
          <p:cNvPr id="44038" name="Object 13"/>
          <p:cNvGraphicFramePr>
            <a:graphicFrameLocks noChangeAspect="1"/>
          </p:cNvGraphicFramePr>
          <p:nvPr/>
        </p:nvGraphicFramePr>
        <p:xfrm>
          <a:off x="4058667" y="3191218"/>
          <a:ext cx="297309" cy="252392"/>
        </p:xfrm>
        <a:graphic>
          <a:graphicData uri="http://schemas.openxmlformats.org/presentationml/2006/ole">
            <p:oleObj spid="_x0000_s29702" name="Equation" r:id="rId7" imgW="164957" imgH="139579" progId="Equation.3">
              <p:embed/>
            </p:oleObj>
          </a:graphicData>
        </a:graphic>
      </p:graphicFrame>
      <p:graphicFrame>
        <p:nvGraphicFramePr>
          <p:cNvPr id="44039" name="Object 11"/>
          <p:cNvGraphicFramePr>
            <a:graphicFrameLocks noChangeAspect="1"/>
          </p:cNvGraphicFramePr>
          <p:nvPr/>
        </p:nvGraphicFramePr>
        <p:xfrm>
          <a:off x="5076057" y="2837934"/>
          <a:ext cx="288032" cy="317643"/>
        </p:xfrm>
        <a:graphic>
          <a:graphicData uri="http://schemas.openxmlformats.org/presentationml/2006/ole">
            <p:oleObj spid="_x0000_s29703" name="Equation" r:id="rId8" imgW="126835" imgH="139518"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par>
                                <p:cTn id="22" presetID="2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par>
                                <p:cTn id="27" presetID="29"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2"/>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
                                        </p:tgtEl>
                                      </p:cBhvr>
                                    </p:animEffect>
                                  </p:childTnLst>
                                </p:cTn>
                              </p:par>
                              <p:par>
                                <p:cTn id="32" presetID="29"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ppt_x</p:attrName>
                                        </p:attrNameLst>
                                      </p:cBhvr>
                                      <p:tavLst>
                                        <p:tav tm="0">
                                          <p:val>
                                            <p:strVal val="#ppt_x-.2"/>
                                          </p:val>
                                        </p:tav>
                                        <p:tav tm="100000">
                                          <p:val>
                                            <p:strVal val="#ppt_x"/>
                                          </p:val>
                                        </p:tav>
                                      </p:tavLst>
                                    </p:anim>
                                    <p:anim calcmode="lin" valueType="num">
                                      <p:cBhvr>
                                        <p:cTn id="3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6" dur="1000"/>
                                        <p:tgtEl>
                                          <p:spTgt spid="9"/>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ppt_x</p:attrName>
                                        </p:attrNameLst>
                                      </p:cBhvr>
                                      <p:tavLst>
                                        <p:tav tm="0">
                                          <p:val>
                                            <p:strVal val="#ppt_x-.2"/>
                                          </p:val>
                                        </p:tav>
                                        <p:tav tm="100000">
                                          <p:val>
                                            <p:strVal val="#ppt_x"/>
                                          </p:val>
                                        </p:tav>
                                      </p:tavLst>
                                    </p:anim>
                                    <p:anim calcmode="lin" valueType="num">
                                      <p:cBhvr>
                                        <p:cTn id="4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ppt_x</p:attrName>
                                        </p:attrNameLst>
                                      </p:cBhvr>
                                      <p:tavLst>
                                        <p:tav tm="0">
                                          <p:val>
                                            <p:strVal val="#ppt_x-.2"/>
                                          </p:val>
                                        </p:tav>
                                        <p:tav tm="100000">
                                          <p:val>
                                            <p:strVal val="#ppt_x"/>
                                          </p:val>
                                        </p:tav>
                                      </p:tavLst>
                                    </p:anim>
                                    <p:anim calcmode="lin" valueType="num">
                                      <p:cBhvr>
                                        <p:cTn id="4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0"/>
                                        </p:tgtEl>
                                      </p:cBhvr>
                                    </p:animEffect>
                                  </p:childTnLst>
                                </p:cTn>
                              </p:par>
                              <p:par>
                                <p:cTn id="49" presetID="29" presetClass="entr" presetSubtype="0" fill="hold" nodeType="withEffect">
                                  <p:stCondLst>
                                    <p:cond delay="0"/>
                                  </p:stCondLst>
                                  <p:childTnLst>
                                    <p:set>
                                      <p:cBhvr>
                                        <p:cTn id="50" dur="1" fill="hold">
                                          <p:stCondLst>
                                            <p:cond delay="0"/>
                                          </p:stCondLst>
                                        </p:cTn>
                                        <p:tgtEl>
                                          <p:spTgt spid="44037"/>
                                        </p:tgtEl>
                                        <p:attrNameLst>
                                          <p:attrName>style.visibility</p:attrName>
                                        </p:attrNameLst>
                                      </p:cBhvr>
                                      <p:to>
                                        <p:strVal val="visible"/>
                                      </p:to>
                                    </p:set>
                                    <p:anim calcmode="lin" valueType="num">
                                      <p:cBhvr>
                                        <p:cTn id="51" dur="1000" fill="hold"/>
                                        <p:tgtEl>
                                          <p:spTgt spid="44037"/>
                                        </p:tgtEl>
                                        <p:attrNameLst>
                                          <p:attrName>ppt_x</p:attrName>
                                        </p:attrNameLst>
                                      </p:cBhvr>
                                      <p:tavLst>
                                        <p:tav tm="0">
                                          <p:val>
                                            <p:strVal val="#ppt_x-.2"/>
                                          </p:val>
                                        </p:tav>
                                        <p:tav tm="100000">
                                          <p:val>
                                            <p:strVal val="#ppt_x"/>
                                          </p:val>
                                        </p:tav>
                                      </p:tavLst>
                                    </p:anim>
                                    <p:anim calcmode="lin" valueType="num">
                                      <p:cBhvr>
                                        <p:cTn id="52" dur="1000" fill="hold"/>
                                        <p:tgtEl>
                                          <p:spTgt spid="44037"/>
                                        </p:tgtEl>
                                        <p:attrNameLst>
                                          <p:attrName>ppt_y</p:attrName>
                                        </p:attrNameLst>
                                      </p:cBhvr>
                                      <p:tavLst>
                                        <p:tav tm="0">
                                          <p:val>
                                            <p:strVal val="#ppt_y"/>
                                          </p:val>
                                        </p:tav>
                                        <p:tav tm="100000">
                                          <p:val>
                                            <p:strVal val="#ppt_y"/>
                                          </p:val>
                                        </p:tav>
                                      </p:tavLst>
                                    </p:anim>
                                    <p:animEffect transition="in" filter="wipe(right)" prLst="gradientSize: 0.1">
                                      <p:cBhvr>
                                        <p:cTn id="53" dur="1000"/>
                                        <p:tgtEl>
                                          <p:spTgt spid="44037"/>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1000" fill="hold"/>
                                        <p:tgtEl>
                                          <p:spTgt spid="14"/>
                                        </p:tgtEl>
                                        <p:attrNameLst>
                                          <p:attrName>ppt_x</p:attrName>
                                        </p:attrNameLst>
                                      </p:cBhvr>
                                      <p:tavLst>
                                        <p:tav tm="0">
                                          <p:val>
                                            <p:strVal val="#ppt_x-.2"/>
                                          </p:val>
                                        </p:tav>
                                        <p:tav tm="100000">
                                          <p:val>
                                            <p:strVal val="#ppt_x"/>
                                          </p:val>
                                        </p:tav>
                                      </p:tavLst>
                                    </p:anim>
                                    <p:anim calcmode="lin" valueType="num">
                                      <p:cBhvr>
                                        <p:cTn id="5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4"/>
                                        </p:tgtEl>
                                      </p:cBhvr>
                                    </p:animEffect>
                                  </p:childTnLst>
                                </p:cTn>
                              </p:par>
                              <p:par>
                                <p:cTn id="61" presetID="29" presetClass="entr" presetSubtype="0" fill="hold" nodeType="withEffect">
                                  <p:stCondLst>
                                    <p:cond delay="0"/>
                                  </p:stCondLst>
                                  <p:childTnLst>
                                    <p:set>
                                      <p:cBhvr>
                                        <p:cTn id="62" dur="1" fill="hold">
                                          <p:stCondLst>
                                            <p:cond delay="0"/>
                                          </p:stCondLst>
                                        </p:cTn>
                                        <p:tgtEl>
                                          <p:spTgt spid="44038"/>
                                        </p:tgtEl>
                                        <p:attrNameLst>
                                          <p:attrName>style.visibility</p:attrName>
                                        </p:attrNameLst>
                                      </p:cBhvr>
                                      <p:to>
                                        <p:strVal val="visible"/>
                                      </p:to>
                                    </p:set>
                                    <p:anim calcmode="lin" valueType="num">
                                      <p:cBhvr>
                                        <p:cTn id="63" dur="1000" fill="hold"/>
                                        <p:tgtEl>
                                          <p:spTgt spid="44038"/>
                                        </p:tgtEl>
                                        <p:attrNameLst>
                                          <p:attrName>ppt_x</p:attrName>
                                        </p:attrNameLst>
                                      </p:cBhvr>
                                      <p:tavLst>
                                        <p:tav tm="0">
                                          <p:val>
                                            <p:strVal val="#ppt_x-.2"/>
                                          </p:val>
                                        </p:tav>
                                        <p:tav tm="100000">
                                          <p:val>
                                            <p:strVal val="#ppt_x"/>
                                          </p:val>
                                        </p:tav>
                                      </p:tavLst>
                                    </p:anim>
                                    <p:anim calcmode="lin" valueType="num">
                                      <p:cBhvr>
                                        <p:cTn id="64" dur="1000" fill="hold"/>
                                        <p:tgtEl>
                                          <p:spTgt spid="44038"/>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4038"/>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1000" fill="hold"/>
                                        <p:tgtEl>
                                          <p:spTgt spid="13"/>
                                        </p:tgtEl>
                                        <p:attrNameLst>
                                          <p:attrName>ppt_x</p:attrName>
                                        </p:attrNameLst>
                                      </p:cBhvr>
                                      <p:tavLst>
                                        <p:tav tm="0">
                                          <p:val>
                                            <p:strVal val="#ppt_x-.2"/>
                                          </p:val>
                                        </p:tav>
                                        <p:tav tm="100000">
                                          <p:val>
                                            <p:strVal val="#ppt_x"/>
                                          </p:val>
                                        </p:tav>
                                      </p:tavLst>
                                    </p:anim>
                                    <p:anim calcmode="lin" valueType="num">
                                      <p:cBhvr>
                                        <p:cTn id="7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3"/>
                                        </p:tgtEl>
                                      </p:cBhvr>
                                    </p:animEffect>
                                  </p:childTnLst>
                                </p:cTn>
                              </p:par>
                              <p:par>
                                <p:cTn id="73" presetID="29" presetClass="entr" presetSubtype="0" fill="hold" nodeType="withEffect">
                                  <p:stCondLst>
                                    <p:cond delay="0"/>
                                  </p:stCondLst>
                                  <p:childTnLst>
                                    <p:set>
                                      <p:cBhvr>
                                        <p:cTn id="74" dur="1" fill="hold">
                                          <p:stCondLst>
                                            <p:cond delay="0"/>
                                          </p:stCondLst>
                                        </p:cTn>
                                        <p:tgtEl>
                                          <p:spTgt spid="44039"/>
                                        </p:tgtEl>
                                        <p:attrNameLst>
                                          <p:attrName>style.visibility</p:attrName>
                                        </p:attrNameLst>
                                      </p:cBhvr>
                                      <p:to>
                                        <p:strVal val="visible"/>
                                      </p:to>
                                    </p:set>
                                    <p:anim calcmode="lin" valueType="num">
                                      <p:cBhvr>
                                        <p:cTn id="75" dur="1000" fill="hold"/>
                                        <p:tgtEl>
                                          <p:spTgt spid="44039"/>
                                        </p:tgtEl>
                                        <p:attrNameLst>
                                          <p:attrName>ppt_x</p:attrName>
                                        </p:attrNameLst>
                                      </p:cBhvr>
                                      <p:tavLst>
                                        <p:tav tm="0">
                                          <p:val>
                                            <p:strVal val="#ppt_x-.2"/>
                                          </p:val>
                                        </p:tav>
                                        <p:tav tm="100000">
                                          <p:val>
                                            <p:strVal val="#ppt_x"/>
                                          </p:val>
                                        </p:tav>
                                      </p:tavLst>
                                    </p:anim>
                                    <p:anim calcmode="lin" valueType="num">
                                      <p:cBhvr>
                                        <p:cTn id="76" dur="1000" fill="hold"/>
                                        <p:tgtEl>
                                          <p:spTgt spid="44039"/>
                                        </p:tgtEl>
                                        <p:attrNameLst>
                                          <p:attrName>ppt_y</p:attrName>
                                        </p:attrNameLst>
                                      </p:cBhvr>
                                      <p:tavLst>
                                        <p:tav tm="0">
                                          <p:val>
                                            <p:strVal val="#ppt_y"/>
                                          </p:val>
                                        </p:tav>
                                        <p:tav tm="100000">
                                          <p:val>
                                            <p:strVal val="#ppt_y"/>
                                          </p:val>
                                        </p:tav>
                                      </p:tavLst>
                                    </p:anim>
                                    <p:animEffect transition="in" filter="wipe(right)" prLst="gradientSize: 0.1">
                                      <p:cBhvr>
                                        <p:cTn id="77" dur="1000"/>
                                        <p:tgtEl>
                                          <p:spTgt spid="44039"/>
                                        </p:tgtEl>
                                      </p:cBhvr>
                                    </p:animEffect>
                                  </p:childTnLst>
                                </p:cTn>
                              </p:par>
                            </p:childTnLst>
                          </p:cTn>
                        </p:par>
                      </p:childTnLst>
                    </p:cTn>
                  </p:par>
                  <p:par>
                    <p:cTn id="78" fill="hold">
                      <p:stCondLst>
                        <p:cond delay="indefinite"/>
                      </p:stCondLst>
                      <p:childTnLst>
                        <p:par>
                          <p:cTn id="79" fill="hold">
                            <p:stCondLst>
                              <p:cond delay="0"/>
                            </p:stCondLst>
                            <p:childTnLst>
                              <p:par>
                                <p:cTn id="80" presetID="29"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1000" fill="hold"/>
                                        <p:tgtEl>
                                          <p:spTgt spid="16"/>
                                        </p:tgtEl>
                                        <p:attrNameLst>
                                          <p:attrName>ppt_x</p:attrName>
                                        </p:attrNameLst>
                                      </p:cBhvr>
                                      <p:tavLst>
                                        <p:tav tm="0">
                                          <p:val>
                                            <p:strVal val="#ppt_x-.2"/>
                                          </p:val>
                                        </p:tav>
                                        <p:tav tm="100000">
                                          <p:val>
                                            <p:strVal val="#ppt_x"/>
                                          </p:val>
                                        </p:tav>
                                      </p:tavLst>
                                    </p:anim>
                                    <p:anim calcmode="lin" valueType="num">
                                      <p:cBhvr>
                                        <p:cTn id="8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29"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1000" fill="hold"/>
                                        <p:tgtEl>
                                          <p:spTgt spid="17"/>
                                        </p:tgtEl>
                                        <p:attrNameLst>
                                          <p:attrName>ppt_x</p:attrName>
                                        </p:attrNameLst>
                                      </p:cBhvr>
                                      <p:tavLst>
                                        <p:tav tm="0">
                                          <p:val>
                                            <p:strVal val="#ppt_x-.2"/>
                                          </p:val>
                                        </p:tav>
                                        <p:tav tm="100000">
                                          <p:val>
                                            <p:strVal val="#ppt_x"/>
                                          </p:val>
                                        </p:tav>
                                      </p:tavLst>
                                    </p:anim>
                                    <p:anim calcmode="lin" valueType="num">
                                      <p:cBhvr>
                                        <p:cTn id="9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0" grpId="0" animBg="1"/>
      <p:bldP spid="13" grpId="0" animBg="1"/>
      <p:bldP spid="14" grpId="0" animBg="1"/>
      <p:bldP spid="15" grpId="0" animBg="1"/>
      <p:bldP spid="16"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p:nvPr/>
        </p:nvGrpSpPr>
        <p:grpSpPr>
          <a:xfrm>
            <a:off x="762000" y="1326926"/>
            <a:ext cx="7467600" cy="4478338"/>
            <a:chOff x="762000" y="1371600"/>
            <a:chExt cx="7467600" cy="4478338"/>
          </a:xfrm>
        </p:grpSpPr>
        <p:pic>
          <p:nvPicPr>
            <p:cNvPr id="15362" name="Picture 3" descr="addition of five vectors"/>
            <p:cNvPicPr>
              <a:picLocks noChangeAspect="1" noChangeArrowheads="1" noCrop="1"/>
            </p:cNvPicPr>
            <p:nvPr/>
          </p:nvPicPr>
          <p:blipFill>
            <a:blip r:embed="rId2" cstate="print"/>
            <a:srcRect/>
            <a:stretch>
              <a:fillRect/>
            </a:stretch>
          </p:blipFill>
          <p:spPr bwMode="auto">
            <a:xfrm>
              <a:off x="762000" y="1371600"/>
              <a:ext cx="7467600" cy="4478338"/>
            </a:xfrm>
            <a:prstGeom prst="rect">
              <a:avLst/>
            </a:prstGeom>
            <a:noFill/>
            <a:ln w="9525">
              <a:noFill/>
              <a:miter lim="800000"/>
              <a:headEnd/>
              <a:tailEnd/>
            </a:ln>
          </p:spPr>
        </p:pic>
        <p:sp>
          <p:nvSpPr>
            <p:cNvPr id="3" name="مستطيل 2"/>
            <p:cNvSpPr/>
            <p:nvPr/>
          </p:nvSpPr>
          <p:spPr>
            <a:xfrm>
              <a:off x="899592" y="1484784"/>
              <a:ext cx="554461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solidFill>
                    <a:srgbClr val="0070C0"/>
                  </a:solidFill>
                </a:rPr>
                <a:t>اوجدي محصلة المتجهات التالية</a:t>
              </a:r>
              <a:endParaRPr lang="en-US" sz="2400" b="1" dirty="0">
                <a:solidFill>
                  <a:srgbClr val="0070C0"/>
                </a:solidFill>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3" cstate="print"/>
          <a:srcRect/>
          <a:stretch>
            <a:fillRect/>
          </a:stretch>
        </p:blipFill>
        <p:spPr bwMode="auto">
          <a:xfrm>
            <a:off x="7929586" y="357166"/>
            <a:ext cx="666750" cy="352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صورة 2"/>
          <p:cNvPicPr/>
          <p:nvPr/>
        </p:nvPicPr>
        <p:blipFill>
          <a:blip r:embed="rId4" cstate="print"/>
          <a:srcRect/>
          <a:stretch>
            <a:fillRect/>
          </a:stretch>
        </p:blipFill>
        <p:spPr bwMode="auto">
          <a:xfrm>
            <a:off x="2071670" y="714355"/>
            <a:ext cx="5738827" cy="815341"/>
          </a:xfrm>
          <a:prstGeom prst="rect">
            <a:avLst/>
          </a:prstGeom>
          <a:noFill/>
          <a:ln w="9525">
            <a:noFill/>
            <a:miter lim="800000"/>
            <a:headEnd/>
            <a:tailEnd/>
          </a:ln>
        </p:spPr>
      </p:pic>
      <p:pic>
        <p:nvPicPr>
          <p:cNvPr id="4" name="صورة 3"/>
          <p:cNvPicPr/>
          <p:nvPr/>
        </p:nvPicPr>
        <p:blipFill>
          <a:blip r:embed="rId5" cstate="print"/>
          <a:srcRect/>
          <a:stretch>
            <a:fillRect/>
          </a:stretch>
        </p:blipFill>
        <p:spPr bwMode="auto">
          <a:xfrm>
            <a:off x="2786050" y="1071546"/>
            <a:ext cx="2816990" cy="500066"/>
          </a:xfrm>
          <a:prstGeom prst="rect">
            <a:avLst/>
          </a:prstGeom>
          <a:noFill/>
          <a:ln w="9525">
            <a:noFill/>
            <a:miter lim="800000"/>
            <a:headEnd/>
            <a:tailEnd/>
          </a:ln>
        </p:spPr>
      </p:pic>
      <p:pic>
        <p:nvPicPr>
          <p:cNvPr id="5" name="صورة 4"/>
          <p:cNvPicPr/>
          <p:nvPr/>
        </p:nvPicPr>
        <p:blipFill>
          <a:blip r:embed="rId6" cstate="print"/>
          <a:srcRect/>
          <a:stretch>
            <a:fillRect/>
          </a:stretch>
        </p:blipFill>
        <p:spPr bwMode="auto">
          <a:xfrm>
            <a:off x="2357422" y="2357430"/>
            <a:ext cx="5919804" cy="1285884"/>
          </a:xfrm>
          <a:prstGeom prst="rect">
            <a:avLst/>
          </a:prstGeom>
          <a:noFill/>
          <a:ln w="9525">
            <a:noFill/>
            <a:miter lim="800000"/>
            <a:headEnd/>
            <a:tailEnd/>
          </a:ln>
        </p:spPr>
      </p:pic>
      <p:pic>
        <p:nvPicPr>
          <p:cNvPr id="6" name="صورة 5"/>
          <p:cNvPicPr/>
          <p:nvPr/>
        </p:nvPicPr>
        <p:blipFill>
          <a:blip r:embed="rId7" cstate="print"/>
          <a:srcRect/>
          <a:stretch>
            <a:fillRect/>
          </a:stretch>
        </p:blipFill>
        <p:spPr bwMode="auto">
          <a:xfrm>
            <a:off x="2857488" y="3857628"/>
            <a:ext cx="4214842" cy="1285878"/>
          </a:xfrm>
          <a:prstGeom prst="rect">
            <a:avLst/>
          </a:prstGeom>
          <a:noFill/>
          <a:ln w="9525">
            <a:noFill/>
            <a:miter lim="800000"/>
            <a:headEnd/>
            <a:tailEnd/>
          </a:ln>
        </p:spPr>
      </p:pic>
      <p:sp>
        <p:nvSpPr>
          <p:cNvPr id="7" name="مستطيل مستدير الزوايا 6"/>
          <p:cNvSpPr/>
          <p:nvPr/>
        </p:nvSpPr>
        <p:spPr>
          <a:xfrm>
            <a:off x="214282" y="71414"/>
            <a:ext cx="192882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p>
          <a:p>
            <a:pPr algn="ctr"/>
            <a:r>
              <a:rPr lang="ar-SA" sz="2400" b="1" dirty="0" smtClean="0"/>
              <a:t>تدريب فردي</a:t>
            </a:r>
            <a:endParaRPr lang="en-US" sz="2400" dirty="0" smtClean="0"/>
          </a:p>
          <a:p>
            <a:pPr algn="ctr"/>
            <a:endParaRPr lang="en-US" sz="2400" dirty="0"/>
          </a:p>
        </p:txBody>
      </p:sp>
      <p:sp>
        <p:nvSpPr>
          <p:cNvPr id="8" name="شكل بيضاوي 7"/>
          <p:cNvSpPr/>
          <p:nvPr/>
        </p:nvSpPr>
        <p:spPr>
          <a:xfrm>
            <a:off x="428436" y="937100"/>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p:cNvSpPr/>
          <p:nvPr/>
        </p:nvSpPr>
        <p:spPr>
          <a:xfrm>
            <a:off x="428596" y="928670"/>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sz="2000" dirty="0" smtClean="0"/>
          </a:p>
          <a:p>
            <a:pPr algn="ctr"/>
            <a:r>
              <a:rPr lang="ar-SA" sz="2000" dirty="0" smtClean="0"/>
              <a:t>12د</a:t>
            </a:r>
            <a:endParaRPr lang="ar-SA" sz="2000" dirty="0"/>
          </a:p>
        </p:txBody>
      </p:sp>
      <p:sp>
        <p:nvSpPr>
          <p:cNvPr id="10" name="مستطيل 9"/>
          <p:cNvSpPr/>
          <p:nvPr/>
        </p:nvSpPr>
        <p:spPr>
          <a:xfrm>
            <a:off x="2786050" y="3643314"/>
            <a:ext cx="1928826"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repeatCount="indefinite" fill="hold" grpId="0" nodeType="clickEffect">
                                  <p:stCondLst>
                                    <p:cond delay="0"/>
                                  </p:stCondLst>
                                  <p:endCondLst>
                                    <p:cond evt="onNext" delay="0">
                                      <p:tgtEl>
                                        <p:sldTgt/>
                                      </p:tgtEl>
                                    </p:cond>
                                  </p:endCondLst>
                                  <p:childTnLst>
                                    <p:animEffect transition="out" filter="wedge">
                                      <p:cBhvr>
                                        <p:cTn id="6" dur="600000"/>
                                        <p:tgtEl>
                                          <p:spTgt spid="9"/>
                                        </p:tgtEl>
                                      </p:cBhvr>
                                    </p:animEffect>
                                    <p:set>
                                      <p:cBhvr>
                                        <p:cTn id="7" dur="1" fill="hold">
                                          <p:stCondLst>
                                            <p:cond delay="5999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600000"/>
                            </p:stCondLst>
                            <p:childTnLst>
                              <p:par>
                                <p:cTn id="9" presetID="1" presetClass="emph" presetSubtype="2" fill="hold" nodeType="afterEffect">
                                  <p:stCondLst>
                                    <p:cond delay="60000"/>
                                  </p:stCondLst>
                                  <p:childTnLst>
                                    <p:animClr clrSpc="rgb">
                                      <p:cBhvr>
                                        <p:cTn id="10" dur="2000" fill="hold"/>
                                        <p:tgtEl>
                                          <p:spTgt spid="8"/>
                                        </p:tgtEl>
                                        <p:attrNameLst>
                                          <p:attrName>fillcolor</p:attrName>
                                        </p:attrNameLst>
                                      </p:cBhvr>
                                      <p:to>
                                        <a:schemeClr val="accent2"/>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Snagit_PPTCD40" descr="PPTCD40.png"/>
          <p:cNvPicPr>
            <a:picLocks noChangeAspect="1"/>
          </p:cNvPicPr>
          <p:nvPr/>
        </p:nvPicPr>
        <p:blipFill>
          <a:blip r:embed="rId2" cstate="print"/>
          <a:srcRect b="66976"/>
          <a:stretch>
            <a:fillRect/>
          </a:stretch>
        </p:blipFill>
        <p:spPr>
          <a:xfrm>
            <a:off x="3995936" y="188640"/>
            <a:ext cx="4733334" cy="1368152"/>
          </a:xfrm>
          <a:prstGeom prst="rect">
            <a:avLst/>
          </a:prstGeom>
        </p:spPr>
      </p:pic>
      <p:pic>
        <p:nvPicPr>
          <p:cNvPr id="4" name="Snagit_PPTCD40" descr="PPTCD40.png"/>
          <p:cNvPicPr>
            <a:picLocks noChangeAspect="1"/>
          </p:cNvPicPr>
          <p:nvPr/>
        </p:nvPicPr>
        <p:blipFill>
          <a:blip r:embed="rId2" cstate="print"/>
          <a:srcRect l="50953" t="33024" r="9494" b="37630"/>
          <a:stretch>
            <a:fillRect/>
          </a:stretch>
        </p:blipFill>
        <p:spPr>
          <a:xfrm>
            <a:off x="4572000" y="4005064"/>
            <a:ext cx="1872208" cy="1215752"/>
          </a:xfrm>
          <a:prstGeom prst="rect">
            <a:avLst/>
          </a:prstGeom>
        </p:spPr>
      </p:pic>
      <p:sp>
        <p:nvSpPr>
          <p:cNvPr id="13" name="مربع نص 12"/>
          <p:cNvSpPr txBox="1"/>
          <p:nvPr/>
        </p:nvSpPr>
        <p:spPr>
          <a:xfrm>
            <a:off x="4572000" y="1628800"/>
            <a:ext cx="4176464" cy="646331"/>
          </a:xfrm>
          <a:prstGeom prst="rect">
            <a:avLst/>
          </a:prstGeom>
          <a:noFill/>
        </p:spPr>
        <p:txBody>
          <a:bodyPr wrap="square" rtlCol="0">
            <a:spAutoFit/>
          </a:bodyPr>
          <a:lstStyle/>
          <a:p>
            <a:r>
              <a:rPr lang="ar-SA" dirty="0" smtClean="0"/>
              <a:t>باستخدام المسطرة نقيس طول </a:t>
            </a:r>
            <a:r>
              <a:rPr lang="ar-SA" dirty="0" err="1" smtClean="0"/>
              <a:t>المتجة</a:t>
            </a:r>
            <a:r>
              <a:rPr lang="ar-SA" dirty="0" smtClean="0"/>
              <a:t> وكذلك باستخدام المنقلة نقيس الزاوية مع الخط الأفقي</a:t>
            </a:r>
            <a:endParaRPr lang="en-US" dirty="0"/>
          </a:p>
        </p:txBody>
      </p:sp>
      <p:sp>
        <p:nvSpPr>
          <p:cNvPr id="14" name="مربع نص 13"/>
          <p:cNvSpPr txBox="1"/>
          <p:nvPr/>
        </p:nvSpPr>
        <p:spPr>
          <a:xfrm>
            <a:off x="7020272" y="3356992"/>
            <a:ext cx="1656184" cy="461665"/>
          </a:xfrm>
          <a:prstGeom prst="rect">
            <a:avLst/>
          </a:prstGeom>
          <a:noFill/>
        </p:spPr>
        <p:txBody>
          <a:bodyPr wrap="square" rtlCol="0">
            <a:spAutoFit/>
          </a:bodyPr>
          <a:lstStyle/>
          <a:p>
            <a:r>
              <a:rPr lang="ar-SA" sz="2400" b="1" dirty="0" smtClean="0">
                <a:solidFill>
                  <a:srgbClr val="C00000"/>
                </a:solidFill>
              </a:rPr>
              <a:t>قاعدة المثلث </a:t>
            </a:r>
            <a:endParaRPr lang="en-US" sz="2400" b="1" dirty="0">
              <a:solidFill>
                <a:srgbClr val="C00000"/>
              </a:solidFill>
            </a:endParaRPr>
          </a:p>
        </p:txBody>
      </p:sp>
      <p:sp>
        <p:nvSpPr>
          <p:cNvPr id="15" name="مربع نص 14"/>
          <p:cNvSpPr txBox="1"/>
          <p:nvPr/>
        </p:nvSpPr>
        <p:spPr>
          <a:xfrm>
            <a:off x="539552" y="1844824"/>
            <a:ext cx="2963698" cy="461665"/>
          </a:xfrm>
          <a:prstGeom prst="rect">
            <a:avLst/>
          </a:prstGeom>
          <a:noFill/>
        </p:spPr>
        <p:txBody>
          <a:bodyPr wrap="square" rtlCol="0">
            <a:spAutoFit/>
          </a:bodyPr>
          <a:lstStyle/>
          <a:p>
            <a:r>
              <a:rPr lang="ar-SA" sz="2400" b="1" dirty="0" smtClean="0">
                <a:solidFill>
                  <a:srgbClr val="C00000"/>
                </a:solidFill>
              </a:rPr>
              <a:t>قاعدة متوازي الأضلاع </a:t>
            </a:r>
            <a:endParaRPr lang="en-US" sz="2400" b="1" dirty="0">
              <a:solidFill>
                <a:srgbClr val="C00000"/>
              </a:solidFill>
            </a:endParaRPr>
          </a:p>
        </p:txBody>
      </p:sp>
      <p:pic>
        <p:nvPicPr>
          <p:cNvPr id="17" name="Snagit_PPTCD40" descr="PPTCD40.png"/>
          <p:cNvPicPr>
            <a:picLocks noChangeAspect="1"/>
          </p:cNvPicPr>
          <p:nvPr/>
        </p:nvPicPr>
        <p:blipFill>
          <a:blip r:embed="rId2" cstate="print"/>
          <a:srcRect l="62946" t="48465" r="11192" b="42844"/>
          <a:stretch>
            <a:fillRect/>
          </a:stretch>
        </p:blipFill>
        <p:spPr>
          <a:xfrm>
            <a:off x="5148064" y="4653136"/>
            <a:ext cx="1224136" cy="360040"/>
          </a:xfrm>
          <a:prstGeom prst="rect">
            <a:avLst/>
          </a:prstGeom>
        </p:spPr>
      </p:pic>
      <p:cxnSp>
        <p:nvCxnSpPr>
          <p:cNvPr id="25" name="رابط مستقيم 24"/>
          <p:cNvCxnSpPr/>
          <p:nvPr/>
        </p:nvCxnSpPr>
        <p:spPr>
          <a:xfrm>
            <a:off x="4779640" y="3645024"/>
            <a:ext cx="0" cy="1728192"/>
          </a:xfrm>
          <a:prstGeom prst="line">
            <a:avLst/>
          </a:prstGeom>
          <a:ln w="28575">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rot="16200000">
            <a:off x="4932040" y="3797424"/>
            <a:ext cx="0" cy="1728192"/>
          </a:xfrm>
          <a:prstGeom prst="line">
            <a:avLst/>
          </a:prstGeom>
          <a:ln w="28575">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مربع نص 26"/>
          <p:cNvSpPr txBox="1"/>
          <p:nvPr/>
        </p:nvSpPr>
        <p:spPr>
          <a:xfrm>
            <a:off x="6588224" y="5157192"/>
            <a:ext cx="2160240" cy="923330"/>
          </a:xfrm>
          <a:prstGeom prst="rect">
            <a:avLst/>
          </a:prstGeom>
          <a:noFill/>
        </p:spPr>
        <p:txBody>
          <a:bodyPr wrap="square" rtlCol="0">
            <a:spAutoFit/>
          </a:bodyPr>
          <a:lstStyle/>
          <a:p>
            <a:r>
              <a:rPr lang="ar-SA" dirty="0" smtClean="0"/>
              <a:t>ثم نقيس طول المتجه واتجاهه</a:t>
            </a:r>
          </a:p>
          <a:p>
            <a:r>
              <a:rPr lang="ar-SA" dirty="0" smtClean="0"/>
              <a:t>وهو  </a:t>
            </a:r>
            <a:r>
              <a:rPr lang="en-US" dirty="0" smtClean="0"/>
              <a:t>1.4 cm , 45</a:t>
            </a:r>
            <a:r>
              <a:rPr lang="en-US" baseline="50000" dirty="0" smtClean="0"/>
              <a:t>o</a:t>
            </a:r>
            <a:endParaRPr lang="en-US" dirty="0"/>
          </a:p>
        </p:txBody>
      </p:sp>
      <p:cxnSp>
        <p:nvCxnSpPr>
          <p:cNvPr id="28" name="رابط مستقيم 27"/>
          <p:cNvCxnSpPr/>
          <p:nvPr/>
        </p:nvCxnSpPr>
        <p:spPr>
          <a:xfrm>
            <a:off x="3851920" y="1916832"/>
            <a:ext cx="0" cy="4608512"/>
          </a:xfrm>
          <a:prstGeom prst="line">
            <a:avLst/>
          </a:prstGeom>
          <a:ln w="28575">
            <a:solidFill>
              <a:srgbClr val="003300"/>
            </a:solidFill>
            <a:prstDash val="dash"/>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p:cNvCxnSpPr/>
          <p:nvPr/>
        </p:nvCxnSpPr>
        <p:spPr>
          <a:xfrm flipV="1">
            <a:off x="1907704" y="2865815"/>
            <a:ext cx="1440160" cy="50405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رابط كسهم مستقيم 31"/>
          <p:cNvCxnSpPr/>
          <p:nvPr/>
        </p:nvCxnSpPr>
        <p:spPr>
          <a:xfrm flipH="1">
            <a:off x="992092" y="3369871"/>
            <a:ext cx="93610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رابط كسهم مستقيم 32"/>
          <p:cNvCxnSpPr/>
          <p:nvPr/>
        </p:nvCxnSpPr>
        <p:spPr>
          <a:xfrm flipV="1">
            <a:off x="986826" y="2832444"/>
            <a:ext cx="1440160" cy="504056"/>
          </a:xfrm>
          <a:prstGeom prst="straightConnector1">
            <a:avLst/>
          </a:prstGeom>
          <a:ln w="28575">
            <a:solidFill>
              <a:srgbClr val="C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34" name="رابط كسهم مستقيم 33"/>
          <p:cNvCxnSpPr/>
          <p:nvPr/>
        </p:nvCxnSpPr>
        <p:spPr>
          <a:xfrm flipH="1">
            <a:off x="2352631" y="2824831"/>
            <a:ext cx="936104" cy="0"/>
          </a:xfrm>
          <a:prstGeom prst="straightConnector1">
            <a:avLst/>
          </a:prstGeom>
          <a:ln w="28575">
            <a:solidFill>
              <a:srgbClr val="0070C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35" name="رابط كسهم مستقيم 34"/>
          <p:cNvCxnSpPr/>
          <p:nvPr/>
        </p:nvCxnSpPr>
        <p:spPr>
          <a:xfrm flipV="1">
            <a:off x="1972099" y="2788541"/>
            <a:ext cx="432048" cy="57606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a:off x="1971327" y="2348880"/>
            <a:ext cx="0" cy="1728192"/>
          </a:xfrm>
          <a:prstGeom prst="line">
            <a:avLst/>
          </a:prstGeom>
          <a:ln w="28575">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رابط مستقيم 36"/>
          <p:cNvCxnSpPr/>
          <p:nvPr/>
        </p:nvCxnSpPr>
        <p:spPr>
          <a:xfrm rot="16200000">
            <a:off x="2123727" y="2501280"/>
            <a:ext cx="0" cy="1728192"/>
          </a:xfrm>
          <a:prstGeom prst="line">
            <a:avLst/>
          </a:prstGeom>
          <a:ln w="28575">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1" name="Snagit_PPTCD40" descr="PPTCD40.png"/>
          <p:cNvPicPr>
            <a:picLocks noChangeAspect="1"/>
          </p:cNvPicPr>
          <p:nvPr/>
        </p:nvPicPr>
        <p:blipFill>
          <a:blip r:embed="rId2" cstate="print"/>
          <a:srcRect l="50953" t="33024" b="37630"/>
          <a:stretch>
            <a:fillRect/>
          </a:stretch>
        </p:blipFill>
        <p:spPr>
          <a:xfrm>
            <a:off x="1115616" y="332656"/>
            <a:ext cx="2321574" cy="1215752"/>
          </a:xfrm>
          <a:prstGeom prst="rect">
            <a:avLst/>
          </a:prstGeom>
        </p:spPr>
      </p:pic>
      <p:cxnSp>
        <p:nvCxnSpPr>
          <p:cNvPr id="22" name="رابط كسهم مستقيم 21"/>
          <p:cNvCxnSpPr/>
          <p:nvPr/>
        </p:nvCxnSpPr>
        <p:spPr>
          <a:xfrm flipH="1">
            <a:off x="5364088" y="4100952"/>
            <a:ext cx="93610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flipV="1">
            <a:off x="4788024" y="4077072"/>
            <a:ext cx="576064" cy="57606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مربع نص 22"/>
          <p:cNvSpPr txBox="1"/>
          <p:nvPr/>
        </p:nvSpPr>
        <p:spPr>
          <a:xfrm>
            <a:off x="-396552" y="116632"/>
            <a:ext cx="1403648" cy="400110"/>
          </a:xfrm>
          <a:prstGeom prst="rect">
            <a:avLst/>
          </a:prstGeom>
          <a:noFill/>
        </p:spPr>
        <p:txBody>
          <a:bodyPr wrap="square" rtlCol="0">
            <a:spAutoFit/>
          </a:bodyPr>
          <a:lstStyle/>
          <a:p>
            <a:r>
              <a:rPr lang="ar-SA" sz="2000" dirty="0" smtClean="0">
                <a:solidFill>
                  <a:srgbClr val="0070C0"/>
                </a:solidFill>
              </a:rPr>
              <a:t>ص 16</a:t>
            </a:r>
            <a:endParaRPr lang="en-US" sz="2000" dirty="0">
              <a:solidFill>
                <a:srgbClr val="0070C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1.11111E-6 3.7037E-7 L 0.00399 -0.1206 " pathEditMode="relative" rAng="0" ptsTypes="AA">
                                      <p:cBhvr>
                                        <p:cTn id="13" dur="2000" fill="hold"/>
                                        <p:tgtEl>
                                          <p:spTgt spid="17"/>
                                        </p:tgtEl>
                                        <p:attrNameLst>
                                          <p:attrName>ppt_x</p:attrName>
                                          <p:attrName>ppt_y</p:attrName>
                                        </p:attrNameLst>
                                      </p:cBhvr>
                                      <p:rCtr x="200" y="-6000"/>
                                    </p:animMotion>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1000" fill="hold"/>
                                        <p:tgtEl>
                                          <p:spTgt spid="22"/>
                                        </p:tgtEl>
                                        <p:attrNameLst>
                                          <p:attrName>ppt_x</p:attrName>
                                        </p:attrNameLst>
                                      </p:cBhvr>
                                      <p:tavLst>
                                        <p:tav tm="0">
                                          <p:val>
                                            <p:strVal val="#ppt_x-.2"/>
                                          </p:val>
                                        </p:tav>
                                        <p:tav tm="100000">
                                          <p:val>
                                            <p:strVal val="#ppt_x"/>
                                          </p:val>
                                        </p:tav>
                                      </p:tavLst>
                                    </p:anim>
                                    <p:anim calcmode="lin" valueType="num">
                                      <p:cBhvr>
                                        <p:cTn id="1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1000" fill="hold"/>
                                        <p:tgtEl>
                                          <p:spTgt spid="24"/>
                                        </p:tgtEl>
                                        <p:attrNameLst>
                                          <p:attrName>ppt_x</p:attrName>
                                        </p:attrNameLst>
                                      </p:cBhvr>
                                      <p:tavLst>
                                        <p:tav tm="0">
                                          <p:val>
                                            <p:strVal val="#ppt_x-.2"/>
                                          </p:val>
                                        </p:tav>
                                        <p:tav tm="100000">
                                          <p:val>
                                            <p:strVal val="#ppt_x"/>
                                          </p:val>
                                        </p:tav>
                                      </p:tavLst>
                                    </p:anim>
                                    <p:anim calcmode="lin" valueType="num">
                                      <p:cBhvr>
                                        <p:cTn id="30"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ppt_x</p:attrName>
                                        </p:attrNameLst>
                                      </p:cBhvr>
                                      <p:tavLst>
                                        <p:tav tm="0">
                                          <p:val>
                                            <p:strVal val="#ppt_x-.2"/>
                                          </p:val>
                                        </p:tav>
                                        <p:tav tm="100000">
                                          <p:val>
                                            <p:strVal val="#ppt_x"/>
                                          </p:val>
                                        </p:tav>
                                      </p:tavLst>
                                    </p:anim>
                                    <p:anim calcmode="lin" valueType="num">
                                      <p:cBhvr>
                                        <p:cTn id="3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ppt_x</p:attrName>
                                        </p:attrNameLst>
                                      </p:cBhvr>
                                      <p:tavLst>
                                        <p:tav tm="0">
                                          <p:val>
                                            <p:strVal val="#ppt_x-.2"/>
                                          </p:val>
                                        </p:tav>
                                        <p:tav tm="100000">
                                          <p:val>
                                            <p:strVal val="#ppt_x"/>
                                          </p:val>
                                        </p:tav>
                                      </p:tavLst>
                                    </p:anim>
                                    <p:anim calcmode="lin" valueType="num">
                                      <p:cBhvr>
                                        <p:cTn id="44"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6"/>
                                        </p:tgtEl>
                                      </p:cBhvr>
                                    </p:animEffect>
                                  </p:childTnLst>
                                </p:cTn>
                              </p:par>
                              <p:par>
                                <p:cTn id="46" presetID="29"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1000" fill="hold"/>
                                        <p:tgtEl>
                                          <p:spTgt spid="25"/>
                                        </p:tgtEl>
                                        <p:attrNameLst>
                                          <p:attrName>ppt_x</p:attrName>
                                        </p:attrNameLst>
                                      </p:cBhvr>
                                      <p:tavLst>
                                        <p:tav tm="0">
                                          <p:val>
                                            <p:strVal val="#ppt_x-.2"/>
                                          </p:val>
                                        </p:tav>
                                        <p:tav tm="100000">
                                          <p:val>
                                            <p:strVal val="#ppt_x"/>
                                          </p:val>
                                        </p:tav>
                                      </p:tavLst>
                                    </p:anim>
                                    <p:anim calcmode="lin" valueType="num">
                                      <p:cBhvr>
                                        <p:cTn id="49"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ppt_x</p:attrName>
                                        </p:attrNameLst>
                                      </p:cBhvr>
                                      <p:tavLst>
                                        <p:tav tm="0">
                                          <p:val>
                                            <p:strVal val="#ppt_x-.2"/>
                                          </p:val>
                                        </p:tav>
                                        <p:tav tm="100000">
                                          <p:val>
                                            <p:strVal val="#ppt_x"/>
                                          </p:val>
                                        </p:tav>
                                      </p:tavLst>
                                    </p:anim>
                                    <p:anim calcmode="lin" valueType="num">
                                      <p:cBhvr>
                                        <p:cTn id="5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ppt_x</p:attrName>
                                        </p:attrNameLst>
                                      </p:cBhvr>
                                      <p:tavLst>
                                        <p:tav tm="0">
                                          <p:val>
                                            <p:strVal val="#ppt_x-.2"/>
                                          </p:val>
                                        </p:tav>
                                        <p:tav tm="100000">
                                          <p:val>
                                            <p:strVal val="#ppt_x"/>
                                          </p:val>
                                        </p:tav>
                                      </p:tavLst>
                                    </p:anim>
                                    <p:anim calcmode="lin" valueType="num">
                                      <p:cBhvr>
                                        <p:cTn id="63"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ppt_x</p:attrName>
                                        </p:attrNameLst>
                                      </p:cBhvr>
                                      <p:tavLst>
                                        <p:tav tm="0">
                                          <p:val>
                                            <p:strVal val="#ppt_x-.2"/>
                                          </p:val>
                                        </p:tav>
                                        <p:tav tm="100000">
                                          <p:val>
                                            <p:strVal val="#ppt_x"/>
                                          </p:val>
                                        </p:tav>
                                      </p:tavLst>
                                    </p:anim>
                                    <p:anim calcmode="lin" valueType="num">
                                      <p:cBhvr>
                                        <p:cTn id="7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1000" fill="hold"/>
                                        <p:tgtEl>
                                          <p:spTgt spid="29"/>
                                        </p:tgtEl>
                                        <p:attrNameLst>
                                          <p:attrName>ppt_x</p:attrName>
                                        </p:attrNameLst>
                                      </p:cBhvr>
                                      <p:tavLst>
                                        <p:tav tm="0">
                                          <p:val>
                                            <p:strVal val="#ppt_x-.2"/>
                                          </p:val>
                                        </p:tav>
                                        <p:tav tm="100000">
                                          <p:val>
                                            <p:strVal val="#ppt_x"/>
                                          </p:val>
                                        </p:tav>
                                      </p:tavLst>
                                    </p:anim>
                                    <p:anim calcmode="lin" valueType="num">
                                      <p:cBhvr>
                                        <p:cTn id="77"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78" dur="10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nodeType="click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1000" fill="hold"/>
                                        <p:tgtEl>
                                          <p:spTgt spid="32"/>
                                        </p:tgtEl>
                                        <p:attrNameLst>
                                          <p:attrName>ppt_x</p:attrName>
                                        </p:attrNameLst>
                                      </p:cBhvr>
                                      <p:tavLst>
                                        <p:tav tm="0">
                                          <p:val>
                                            <p:strVal val="#ppt_x-.2"/>
                                          </p:val>
                                        </p:tav>
                                        <p:tav tm="100000">
                                          <p:val>
                                            <p:strVal val="#ppt_x"/>
                                          </p:val>
                                        </p:tav>
                                      </p:tavLst>
                                    </p:anim>
                                    <p:anim calcmode="lin" valueType="num">
                                      <p:cBhvr>
                                        <p:cTn id="84"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85" dur="10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nodeType="click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1000" fill="hold"/>
                                        <p:tgtEl>
                                          <p:spTgt spid="33"/>
                                        </p:tgtEl>
                                        <p:attrNameLst>
                                          <p:attrName>ppt_x</p:attrName>
                                        </p:attrNameLst>
                                      </p:cBhvr>
                                      <p:tavLst>
                                        <p:tav tm="0">
                                          <p:val>
                                            <p:strVal val="#ppt_x-.2"/>
                                          </p:val>
                                        </p:tav>
                                        <p:tav tm="100000">
                                          <p:val>
                                            <p:strVal val="#ppt_x"/>
                                          </p:val>
                                        </p:tav>
                                      </p:tavLst>
                                    </p:anim>
                                    <p:anim calcmode="lin" valueType="num">
                                      <p:cBhvr>
                                        <p:cTn id="91"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92" dur="10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29" presetClass="entr" presetSubtype="0"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p:cTn id="97" dur="1000" fill="hold"/>
                                        <p:tgtEl>
                                          <p:spTgt spid="34"/>
                                        </p:tgtEl>
                                        <p:attrNameLst>
                                          <p:attrName>ppt_x</p:attrName>
                                        </p:attrNameLst>
                                      </p:cBhvr>
                                      <p:tavLst>
                                        <p:tav tm="0">
                                          <p:val>
                                            <p:strVal val="#ppt_x-.2"/>
                                          </p:val>
                                        </p:tav>
                                        <p:tav tm="100000">
                                          <p:val>
                                            <p:strVal val="#ppt_x"/>
                                          </p:val>
                                        </p:tav>
                                      </p:tavLst>
                                    </p:anim>
                                    <p:anim calcmode="lin" valueType="num">
                                      <p:cBhvr>
                                        <p:cTn id="98"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99" dur="10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29" presetClass="entr" presetSubtype="0" fill="hold" nodeType="click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p:cTn id="104" dur="1000" fill="hold"/>
                                        <p:tgtEl>
                                          <p:spTgt spid="35"/>
                                        </p:tgtEl>
                                        <p:attrNameLst>
                                          <p:attrName>ppt_x</p:attrName>
                                        </p:attrNameLst>
                                      </p:cBhvr>
                                      <p:tavLst>
                                        <p:tav tm="0">
                                          <p:val>
                                            <p:strVal val="#ppt_x-.2"/>
                                          </p:val>
                                        </p:tav>
                                        <p:tav tm="100000">
                                          <p:val>
                                            <p:strVal val="#ppt_x"/>
                                          </p:val>
                                        </p:tav>
                                      </p:tavLst>
                                    </p:anim>
                                    <p:anim calcmode="lin" valueType="num">
                                      <p:cBhvr>
                                        <p:cTn id="105"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35"/>
                                        </p:tgtEl>
                                      </p:cBhvr>
                                    </p:animEffect>
                                  </p:childTnLst>
                                </p:cTn>
                              </p:par>
                            </p:childTnLst>
                          </p:cTn>
                        </p:par>
                      </p:childTnLst>
                    </p:cTn>
                  </p:par>
                  <p:par>
                    <p:cTn id="107" fill="hold">
                      <p:stCondLst>
                        <p:cond delay="indefinite"/>
                      </p:stCondLst>
                      <p:childTnLst>
                        <p:par>
                          <p:cTn id="108" fill="hold">
                            <p:stCondLst>
                              <p:cond delay="0"/>
                            </p:stCondLst>
                            <p:childTnLst>
                              <p:par>
                                <p:cTn id="109" presetID="29" presetClass="entr" presetSubtype="0" fill="hold" nodeType="click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p:cTn id="111" dur="1000" fill="hold"/>
                                        <p:tgtEl>
                                          <p:spTgt spid="36"/>
                                        </p:tgtEl>
                                        <p:attrNameLst>
                                          <p:attrName>ppt_x</p:attrName>
                                        </p:attrNameLst>
                                      </p:cBhvr>
                                      <p:tavLst>
                                        <p:tav tm="0">
                                          <p:val>
                                            <p:strVal val="#ppt_x-.2"/>
                                          </p:val>
                                        </p:tav>
                                        <p:tav tm="100000">
                                          <p:val>
                                            <p:strVal val="#ppt_x"/>
                                          </p:val>
                                        </p:tav>
                                      </p:tavLst>
                                    </p:anim>
                                    <p:anim calcmode="lin" valueType="num">
                                      <p:cBhvr>
                                        <p:cTn id="11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36"/>
                                        </p:tgtEl>
                                      </p:cBhvr>
                                    </p:animEffect>
                                  </p:childTnLst>
                                </p:cTn>
                              </p:par>
                              <p:par>
                                <p:cTn id="114" presetID="29" presetClass="entr" presetSubtype="0" fill="hold" nodeType="with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p:cTn id="116" dur="1000" fill="hold"/>
                                        <p:tgtEl>
                                          <p:spTgt spid="37"/>
                                        </p:tgtEl>
                                        <p:attrNameLst>
                                          <p:attrName>ppt_x</p:attrName>
                                        </p:attrNameLst>
                                      </p:cBhvr>
                                      <p:tavLst>
                                        <p:tav tm="0">
                                          <p:val>
                                            <p:strVal val="#ppt_x-.2"/>
                                          </p:val>
                                        </p:tav>
                                        <p:tav tm="100000">
                                          <p:val>
                                            <p:strVal val="#ppt_x"/>
                                          </p:val>
                                        </p:tav>
                                      </p:tavLst>
                                    </p:anim>
                                    <p:anim calcmode="lin" valueType="num">
                                      <p:cBhvr>
                                        <p:cTn id="117"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072330" y="214290"/>
            <a:ext cx="1643074"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ar-SA" sz="2400" b="1" dirty="0" smtClean="0"/>
          </a:p>
          <a:p>
            <a:pPr algn="ctr"/>
            <a:r>
              <a:rPr lang="ar-SA" sz="2400" b="1" dirty="0" smtClean="0"/>
              <a:t>التقويم</a:t>
            </a:r>
            <a:endParaRPr lang="en-US" sz="2400" dirty="0" smtClean="0"/>
          </a:p>
          <a:p>
            <a:pPr algn="ctr"/>
            <a:endParaRPr lang="en-US" sz="2400" dirty="0"/>
          </a:p>
        </p:txBody>
      </p:sp>
      <p:pic>
        <p:nvPicPr>
          <p:cNvPr id="60418" name="Picture 2"/>
          <p:cNvPicPr>
            <a:picLocks noChangeAspect="1" noChangeArrowheads="1"/>
          </p:cNvPicPr>
          <p:nvPr/>
        </p:nvPicPr>
        <p:blipFill>
          <a:blip r:embed="rId2"/>
          <a:srcRect/>
          <a:stretch>
            <a:fillRect/>
          </a:stretch>
        </p:blipFill>
        <p:spPr bwMode="auto">
          <a:xfrm>
            <a:off x="1357290" y="1214422"/>
            <a:ext cx="6286544" cy="2357454"/>
          </a:xfrm>
          <a:prstGeom prst="rect">
            <a:avLst/>
          </a:prstGeom>
          <a:noFill/>
          <a:ln w="9525">
            <a:noFill/>
            <a:miter lim="800000"/>
            <a:headEnd/>
            <a:tailEnd/>
          </a:ln>
          <a:effectLst/>
        </p:spPr>
      </p:pic>
      <p:sp>
        <p:nvSpPr>
          <p:cNvPr id="4" name="مستطيل مستدير الزوايا 3"/>
          <p:cNvSpPr/>
          <p:nvPr/>
        </p:nvSpPr>
        <p:spPr>
          <a:xfrm>
            <a:off x="214282" y="71414"/>
            <a:ext cx="192882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p>
          <a:p>
            <a:pPr algn="ctr"/>
            <a:r>
              <a:rPr lang="ar-SA" sz="2400" b="1" dirty="0" smtClean="0"/>
              <a:t>تدريب فردي</a:t>
            </a:r>
            <a:endParaRPr lang="en-US" sz="2400" dirty="0" smtClean="0"/>
          </a:p>
          <a:p>
            <a:pPr algn="ct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915816" y="116632"/>
            <a:ext cx="3528392" cy="523220"/>
          </a:xfrm>
          <a:prstGeom prst="rect">
            <a:avLst/>
          </a:prstGeom>
          <a:noFill/>
        </p:spPr>
        <p:txBody>
          <a:bodyPr wrap="square" rtlCol="0">
            <a:spAutoFit/>
          </a:bodyPr>
          <a:lstStyle/>
          <a:p>
            <a:r>
              <a:rPr lang="ar-SA" sz="2800" b="1" dirty="0" smtClean="0">
                <a:solidFill>
                  <a:srgbClr val="C00000"/>
                </a:solidFill>
              </a:rPr>
              <a:t>طرح المتجهات </a:t>
            </a:r>
            <a:endParaRPr lang="en-US" sz="2800" b="1" dirty="0">
              <a:solidFill>
                <a:srgbClr val="C00000"/>
              </a:solidFill>
            </a:endParaRPr>
          </a:p>
        </p:txBody>
      </p:sp>
      <p:sp>
        <p:nvSpPr>
          <p:cNvPr id="3" name="مربع نص 2"/>
          <p:cNvSpPr txBox="1"/>
          <p:nvPr/>
        </p:nvSpPr>
        <p:spPr>
          <a:xfrm>
            <a:off x="1619672" y="644495"/>
            <a:ext cx="6624736" cy="1200329"/>
          </a:xfrm>
          <a:prstGeom prst="rect">
            <a:avLst/>
          </a:prstGeom>
          <a:noFill/>
        </p:spPr>
        <p:txBody>
          <a:bodyPr wrap="square" rtlCol="0">
            <a:spAutoFit/>
          </a:bodyPr>
          <a:lstStyle/>
          <a:p>
            <a:r>
              <a:rPr lang="ar-SA" sz="2400" b="1" dirty="0" smtClean="0">
                <a:solidFill>
                  <a:srgbClr val="0070C0"/>
                </a:solidFill>
              </a:rPr>
              <a:t>عملية طرح المتجهات تشبه عملية طرح </a:t>
            </a:r>
            <a:r>
              <a:rPr lang="ar-SA" sz="2400" b="1" dirty="0" err="1" smtClean="0">
                <a:solidFill>
                  <a:srgbClr val="0070C0"/>
                </a:solidFill>
              </a:rPr>
              <a:t>الأعداد .</a:t>
            </a:r>
            <a:endParaRPr lang="ar-SA" sz="2400" b="1" dirty="0" smtClean="0">
              <a:solidFill>
                <a:srgbClr val="0070C0"/>
              </a:solidFill>
            </a:endParaRPr>
          </a:p>
          <a:p>
            <a:r>
              <a:rPr lang="ar-SA" sz="2400" b="1" dirty="0" smtClean="0">
                <a:solidFill>
                  <a:srgbClr val="0070C0"/>
                </a:solidFill>
              </a:rPr>
              <a:t>لإيجاد  </a:t>
            </a:r>
            <a:r>
              <a:rPr lang="en-US" sz="2400" b="1" dirty="0" smtClean="0">
                <a:solidFill>
                  <a:srgbClr val="0070C0"/>
                </a:solidFill>
              </a:rPr>
              <a:t>p – q </a:t>
            </a:r>
            <a:r>
              <a:rPr lang="ar-SA" sz="2400" b="1" dirty="0" smtClean="0">
                <a:solidFill>
                  <a:srgbClr val="0070C0"/>
                </a:solidFill>
              </a:rPr>
              <a:t> اجمع معكوس </a:t>
            </a:r>
            <a:r>
              <a:rPr lang="en-US" sz="2400" b="1" dirty="0" smtClean="0">
                <a:solidFill>
                  <a:srgbClr val="0070C0"/>
                </a:solidFill>
              </a:rPr>
              <a:t>q</a:t>
            </a:r>
            <a:r>
              <a:rPr lang="ar-SA" sz="2400" b="1" dirty="0" smtClean="0">
                <a:solidFill>
                  <a:srgbClr val="0070C0"/>
                </a:solidFill>
              </a:rPr>
              <a:t> إلى </a:t>
            </a:r>
            <a:r>
              <a:rPr lang="en-US" sz="2400" b="1" dirty="0" smtClean="0">
                <a:solidFill>
                  <a:srgbClr val="0070C0"/>
                </a:solidFill>
              </a:rPr>
              <a:t>p </a:t>
            </a:r>
            <a:r>
              <a:rPr lang="ar-SA" sz="2400" b="1" dirty="0" smtClean="0">
                <a:solidFill>
                  <a:srgbClr val="0070C0"/>
                </a:solidFill>
              </a:rPr>
              <a:t> أي </a:t>
            </a:r>
            <a:r>
              <a:rPr lang="ar-SA" sz="2400" b="1" dirty="0" err="1" smtClean="0">
                <a:solidFill>
                  <a:srgbClr val="0070C0"/>
                </a:solidFill>
              </a:rPr>
              <a:t>أن :</a:t>
            </a:r>
            <a:r>
              <a:rPr lang="ar-SA" sz="2400" b="1" dirty="0" smtClean="0">
                <a:solidFill>
                  <a:srgbClr val="0070C0"/>
                </a:solidFill>
              </a:rPr>
              <a:t> </a:t>
            </a:r>
          </a:p>
          <a:p>
            <a:r>
              <a:rPr lang="en-US" sz="2400" b="1" dirty="0" smtClean="0">
                <a:solidFill>
                  <a:srgbClr val="0070C0"/>
                </a:solidFill>
              </a:rPr>
              <a:t>p- q = p + ( - q ) </a:t>
            </a:r>
            <a:r>
              <a:rPr lang="ar-SA" sz="2400" b="1" dirty="0" smtClean="0">
                <a:solidFill>
                  <a:srgbClr val="0070C0"/>
                </a:solidFill>
              </a:rPr>
              <a:t> </a:t>
            </a:r>
            <a:endParaRPr lang="en-US" sz="2400" b="1" dirty="0">
              <a:solidFill>
                <a:srgbClr val="0070C0"/>
              </a:solidFill>
            </a:endParaRPr>
          </a:p>
        </p:txBody>
      </p:sp>
      <p:sp>
        <p:nvSpPr>
          <p:cNvPr id="4" name="Line 8"/>
          <p:cNvSpPr>
            <a:spLocks noChangeShapeType="1"/>
          </p:cNvSpPr>
          <p:nvPr/>
        </p:nvSpPr>
        <p:spPr bwMode="auto">
          <a:xfrm>
            <a:off x="838200" y="929680"/>
            <a:ext cx="838200" cy="304800"/>
          </a:xfrm>
          <a:prstGeom prst="line">
            <a:avLst/>
          </a:prstGeom>
          <a:noFill/>
          <a:ln w="38100">
            <a:solidFill>
              <a:srgbClr val="FF0000"/>
            </a:solidFill>
            <a:round/>
            <a:headEnd type="oval" w="med" len="med"/>
            <a:tailEnd type="triangle" w="med" len="med"/>
          </a:ln>
        </p:spPr>
        <p:txBody>
          <a:bodyPr/>
          <a:lstStyle/>
          <a:p>
            <a:endParaRPr lang="en-US"/>
          </a:p>
        </p:txBody>
      </p:sp>
      <p:sp>
        <p:nvSpPr>
          <p:cNvPr id="6" name="Line 10"/>
          <p:cNvSpPr>
            <a:spLocks noChangeShapeType="1"/>
          </p:cNvSpPr>
          <p:nvPr/>
        </p:nvSpPr>
        <p:spPr bwMode="auto">
          <a:xfrm flipH="1">
            <a:off x="990600" y="548680"/>
            <a:ext cx="1066800" cy="0"/>
          </a:xfrm>
          <a:prstGeom prst="line">
            <a:avLst/>
          </a:prstGeom>
          <a:noFill/>
          <a:ln w="38100">
            <a:solidFill>
              <a:schemeClr val="accent2"/>
            </a:solidFill>
            <a:round/>
            <a:headEnd type="oval" w="med" len="med"/>
            <a:tailEnd type="triangle" w="med" len="med"/>
          </a:ln>
        </p:spPr>
        <p:txBody>
          <a:bodyPr/>
          <a:lstStyle/>
          <a:p>
            <a:endParaRPr lang="en-US"/>
          </a:p>
        </p:txBody>
      </p:sp>
      <p:graphicFrame>
        <p:nvGraphicFramePr>
          <p:cNvPr id="7" name="Object 11"/>
          <p:cNvGraphicFramePr>
            <a:graphicFrameLocks noChangeAspect="1"/>
          </p:cNvGraphicFramePr>
          <p:nvPr/>
        </p:nvGraphicFramePr>
        <p:xfrm>
          <a:off x="914400" y="1082080"/>
          <a:ext cx="339725" cy="374650"/>
        </p:xfrm>
        <a:graphic>
          <a:graphicData uri="http://schemas.openxmlformats.org/presentationml/2006/ole">
            <p:oleObj spid="_x0000_s30722" name="Equation" r:id="rId3" imgW="126835" imgH="139518" progId="Equation.3">
              <p:embed/>
            </p:oleObj>
          </a:graphicData>
        </a:graphic>
      </p:graphicFrame>
      <p:graphicFrame>
        <p:nvGraphicFramePr>
          <p:cNvPr id="8" name="Object 12"/>
          <p:cNvGraphicFramePr>
            <a:graphicFrameLocks noChangeAspect="1"/>
          </p:cNvGraphicFramePr>
          <p:nvPr/>
        </p:nvGraphicFramePr>
        <p:xfrm>
          <a:off x="1447800" y="624880"/>
          <a:ext cx="339725" cy="374650"/>
        </p:xfrm>
        <a:graphic>
          <a:graphicData uri="http://schemas.openxmlformats.org/presentationml/2006/ole">
            <p:oleObj spid="_x0000_s30723" name="Equation" r:id="rId4" imgW="126835" imgH="139518" progId="Equation.3">
              <p:embed/>
            </p:oleObj>
          </a:graphicData>
        </a:graphic>
      </p:graphicFrame>
      <p:graphicFrame>
        <p:nvGraphicFramePr>
          <p:cNvPr id="10" name="Object 32"/>
          <p:cNvGraphicFramePr>
            <a:graphicFrameLocks noChangeAspect="1"/>
          </p:cNvGraphicFramePr>
          <p:nvPr/>
        </p:nvGraphicFramePr>
        <p:xfrm>
          <a:off x="2508920" y="1772816"/>
          <a:ext cx="1092200" cy="369937"/>
        </p:xfrm>
        <a:graphic>
          <a:graphicData uri="http://schemas.openxmlformats.org/presentationml/2006/ole">
            <p:oleObj spid="_x0000_s30724" name="Equation" r:id="rId5" imgW="355446" imgH="139639" progId="Equation.3">
              <p:embed/>
            </p:oleObj>
          </a:graphicData>
        </a:graphic>
      </p:graphicFrame>
      <p:sp>
        <p:nvSpPr>
          <p:cNvPr id="11" name="Line 33"/>
          <p:cNvSpPr>
            <a:spLocks noChangeShapeType="1"/>
          </p:cNvSpPr>
          <p:nvPr/>
        </p:nvSpPr>
        <p:spPr bwMode="auto">
          <a:xfrm>
            <a:off x="2051720" y="2095128"/>
            <a:ext cx="838200" cy="304800"/>
          </a:xfrm>
          <a:prstGeom prst="line">
            <a:avLst/>
          </a:prstGeom>
          <a:noFill/>
          <a:ln w="38100">
            <a:solidFill>
              <a:srgbClr val="FF0000"/>
            </a:solidFill>
            <a:round/>
            <a:headEnd type="oval" w="med" len="med"/>
            <a:tailEnd type="triangle" w="med" len="med"/>
          </a:ln>
        </p:spPr>
        <p:txBody>
          <a:bodyPr/>
          <a:lstStyle/>
          <a:p>
            <a:endParaRPr lang="en-US"/>
          </a:p>
        </p:txBody>
      </p:sp>
      <p:graphicFrame>
        <p:nvGraphicFramePr>
          <p:cNvPr id="12" name="Object 34"/>
          <p:cNvGraphicFramePr>
            <a:graphicFrameLocks noChangeAspect="1"/>
          </p:cNvGraphicFramePr>
          <p:nvPr/>
        </p:nvGraphicFramePr>
        <p:xfrm>
          <a:off x="2127920" y="2247528"/>
          <a:ext cx="339725" cy="374650"/>
        </p:xfrm>
        <a:graphic>
          <a:graphicData uri="http://schemas.openxmlformats.org/presentationml/2006/ole">
            <p:oleObj spid="_x0000_s30725" name="Equation" r:id="rId6" imgW="126835" imgH="139518" progId="Equation.3">
              <p:embed/>
            </p:oleObj>
          </a:graphicData>
        </a:graphic>
      </p:graphicFrame>
      <p:sp>
        <p:nvSpPr>
          <p:cNvPr id="13" name="Line 35"/>
          <p:cNvSpPr>
            <a:spLocks noChangeShapeType="1"/>
          </p:cNvSpPr>
          <p:nvPr/>
        </p:nvSpPr>
        <p:spPr bwMode="auto">
          <a:xfrm>
            <a:off x="2889920" y="2399928"/>
            <a:ext cx="1084263" cy="0"/>
          </a:xfrm>
          <a:prstGeom prst="line">
            <a:avLst/>
          </a:prstGeom>
          <a:noFill/>
          <a:ln w="38100">
            <a:solidFill>
              <a:schemeClr val="accent2"/>
            </a:solidFill>
            <a:round/>
            <a:headEnd type="oval" w="med" len="med"/>
            <a:tailEnd type="triangle" w="med" len="med"/>
          </a:ln>
        </p:spPr>
        <p:txBody>
          <a:bodyPr/>
          <a:lstStyle/>
          <a:p>
            <a:endParaRPr lang="en-US"/>
          </a:p>
        </p:txBody>
      </p:sp>
      <p:graphicFrame>
        <p:nvGraphicFramePr>
          <p:cNvPr id="14" name="Object 36"/>
          <p:cNvGraphicFramePr>
            <a:graphicFrameLocks noChangeAspect="1"/>
          </p:cNvGraphicFramePr>
          <p:nvPr/>
        </p:nvGraphicFramePr>
        <p:xfrm>
          <a:off x="3166145" y="2476128"/>
          <a:ext cx="644525" cy="374650"/>
        </p:xfrm>
        <a:graphic>
          <a:graphicData uri="http://schemas.openxmlformats.org/presentationml/2006/ole">
            <p:oleObj spid="_x0000_s30726" name="Equation" r:id="rId7" imgW="241195" imgH="139639" progId="Equation.3">
              <p:embed/>
            </p:oleObj>
          </a:graphicData>
        </a:graphic>
      </p:graphicFrame>
      <p:sp>
        <p:nvSpPr>
          <p:cNvPr id="15" name="Line 38"/>
          <p:cNvSpPr>
            <a:spLocks noChangeShapeType="1"/>
          </p:cNvSpPr>
          <p:nvPr/>
        </p:nvSpPr>
        <p:spPr bwMode="auto">
          <a:xfrm>
            <a:off x="2080295" y="2091953"/>
            <a:ext cx="1843088" cy="307975"/>
          </a:xfrm>
          <a:prstGeom prst="line">
            <a:avLst/>
          </a:prstGeom>
          <a:noFill/>
          <a:ln w="38100">
            <a:solidFill>
              <a:srgbClr val="990099"/>
            </a:solidFill>
            <a:round/>
            <a:headEnd type="oval" w="med" len="med"/>
            <a:tailEnd type="triangle" w="med" len="med"/>
          </a:ln>
        </p:spPr>
        <p:txBody>
          <a:bodyPr/>
          <a:lstStyle/>
          <a:p>
            <a:endParaRPr lang="en-US"/>
          </a:p>
        </p:txBody>
      </p:sp>
      <p:sp>
        <p:nvSpPr>
          <p:cNvPr id="16" name="مربع نص 15"/>
          <p:cNvSpPr txBox="1"/>
          <p:nvPr/>
        </p:nvSpPr>
        <p:spPr>
          <a:xfrm>
            <a:off x="5148064" y="2564904"/>
            <a:ext cx="3528392" cy="523220"/>
          </a:xfrm>
          <a:prstGeom prst="rect">
            <a:avLst/>
          </a:prstGeom>
          <a:noFill/>
        </p:spPr>
        <p:txBody>
          <a:bodyPr wrap="square" rtlCol="0">
            <a:spAutoFit/>
          </a:bodyPr>
          <a:lstStyle/>
          <a:p>
            <a:r>
              <a:rPr lang="ar-SA" sz="2800" b="1" dirty="0" smtClean="0">
                <a:solidFill>
                  <a:srgbClr val="C00000"/>
                </a:solidFill>
              </a:rPr>
              <a:t>ضرب المتجه في عدد </a:t>
            </a:r>
            <a:r>
              <a:rPr lang="ar-SA" sz="2800" b="1" dirty="0" err="1" smtClean="0">
                <a:solidFill>
                  <a:srgbClr val="C00000"/>
                </a:solidFill>
              </a:rPr>
              <a:t>حقيقي</a:t>
            </a:r>
            <a:endParaRPr lang="en-US" sz="2800" b="1" dirty="0">
              <a:solidFill>
                <a:srgbClr val="C00000"/>
              </a:solidFill>
            </a:endParaRPr>
          </a:p>
        </p:txBody>
      </p:sp>
      <p:pic>
        <p:nvPicPr>
          <p:cNvPr id="17" name="Snagit_PPTD012" descr="PPTD012.png"/>
          <p:cNvPicPr>
            <a:picLocks noChangeAspect="1"/>
          </p:cNvPicPr>
          <p:nvPr/>
        </p:nvPicPr>
        <p:blipFill>
          <a:blip r:embed="rId8" cstate="print"/>
          <a:stretch>
            <a:fillRect/>
          </a:stretch>
        </p:blipFill>
        <p:spPr>
          <a:xfrm>
            <a:off x="1331640" y="3140968"/>
            <a:ext cx="7542858" cy="2088232"/>
          </a:xfrm>
          <a:prstGeom prst="rect">
            <a:avLst/>
          </a:prstGeom>
        </p:spPr>
      </p:pic>
      <p:sp>
        <p:nvSpPr>
          <p:cNvPr id="18" name="Line 9"/>
          <p:cNvSpPr>
            <a:spLocks noChangeShapeType="1"/>
          </p:cNvSpPr>
          <p:nvPr/>
        </p:nvSpPr>
        <p:spPr bwMode="auto">
          <a:xfrm flipV="1">
            <a:off x="971600" y="5589240"/>
            <a:ext cx="677416" cy="288032"/>
          </a:xfrm>
          <a:prstGeom prst="line">
            <a:avLst/>
          </a:prstGeom>
          <a:noFill/>
          <a:ln w="38100">
            <a:solidFill>
              <a:srgbClr val="006600"/>
            </a:solidFill>
            <a:round/>
            <a:headEnd type="oval" w="med" len="med"/>
            <a:tailEnd type="triangle" w="med" len="med"/>
          </a:ln>
        </p:spPr>
        <p:txBody>
          <a:bodyPr/>
          <a:lstStyle/>
          <a:p>
            <a:endParaRPr lang="en-US"/>
          </a:p>
        </p:txBody>
      </p:sp>
      <p:graphicFrame>
        <p:nvGraphicFramePr>
          <p:cNvPr id="19" name="Object 13"/>
          <p:cNvGraphicFramePr>
            <a:graphicFrameLocks noChangeAspect="1"/>
          </p:cNvGraphicFramePr>
          <p:nvPr/>
        </p:nvGraphicFramePr>
        <p:xfrm>
          <a:off x="827585" y="5370212"/>
          <a:ext cx="360040" cy="305645"/>
        </p:xfrm>
        <a:graphic>
          <a:graphicData uri="http://schemas.openxmlformats.org/presentationml/2006/ole">
            <p:oleObj spid="_x0000_s30727" name="Equation" r:id="rId9" imgW="164957" imgH="139579" progId="Equation.3">
              <p:embed/>
            </p:oleObj>
          </a:graphicData>
        </a:graphic>
      </p:graphicFrame>
      <p:sp>
        <p:nvSpPr>
          <p:cNvPr id="20" name="Line 9"/>
          <p:cNvSpPr>
            <a:spLocks noChangeShapeType="1"/>
          </p:cNvSpPr>
          <p:nvPr/>
        </p:nvSpPr>
        <p:spPr bwMode="auto">
          <a:xfrm flipV="1">
            <a:off x="4601785" y="5589240"/>
            <a:ext cx="677416" cy="288032"/>
          </a:xfrm>
          <a:prstGeom prst="line">
            <a:avLst/>
          </a:prstGeom>
          <a:noFill/>
          <a:ln w="38100">
            <a:solidFill>
              <a:srgbClr val="006600"/>
            </a:solidFill>
            <a:round/>
            <a:headEnd type="oval" w="med" len="med"/>
            <a:tailEnd type="triangle" w="med" len="med"/>
          </a:ln>
        </p:spPr>
        <p:txBody>
          <a:bodyPr/>
          <a:lstStyle/>
          <a:p>
            <a:endParaRPr lang="en-US"/>
          </a:p>
        </p:txBody>
      </p:sp>
      <p:sp>
        <p:nvSpPr>
          <p:cNvPr id="21" name="Line 9"/>
          <p:cNvSpPr>
            <a:spLocks noChangeShapeType="1"/>
          </p:cNvSpPr>
          <p:nvPr/>
        </p:nvSpPr>
        <p:spPr bwMode="auto">
          <a:xfrm flipV="1">
            <a:off x="3879358" y="5902259"/>
            <a:ext cx="677416" cy="288032"/>
          </a:xfrm>
          <a:prstGeom prst="line">
            <a:avLst/>
          </a:prstGeom>
          <a:noFill/>
          <a:ln w="38100">
            <a:solidFill>
              <a:srgbClr val="006600"/>
            </a:solidFill>
            <a:round/>
            <a:headEnd type="oval" w="med" len="med"/>
            <a:tailEnd type="triangle" w="med" len="med"/>
          </a:ln>
        </p:spPr>
        <p:txBody>
          <a:bodyPr/>
          <a:lstStyle/>
          <a:p>
            <a:endParaRPr lang="en-US"/>
          </a:p>
        </p:txBody>
      </p:sp>
      <p:sp>
        <p:nvSpPr>
          <p:cNvPr id="22" name="Line 9"/>
          <p:cNvSpPr>
            <a:spLocks noChangeShapeType="1"/>
          </p:cNvSpPr>
          <p:nvPr/>
        </p:nvSpPr>
        <p:spPr bwMode="auto">
          <a:xfrm flipV="1">
            <a:off x="3179770" y="6223662"/>
            <a:ext cx="677416" cy="288032"/>
          </a:xfrm>
          <a:prstGeom prst="line">
            <a:avLst/>
          </a:prstGeom>
          <a:noFill/>
          <a:ln w="38100">
            <a:solidFill>
              <a:srgbClr val="006600"/>
            </a:solidFill>
            <a:round/>
            <a:headEnd type="oval" w="med" len="med"/>
            <a:tailEnd type="triangle" w="med" len="med"/>
          </a:ln>
        </p:spPr>
        <p:txBody>
          <a:bodyPr/>
          <a:lstStyle/>
          <a:p>
            <a:endParaRPr lang="en-US"/>
          </a:p>
        </p:txBody>
      </p:sp>
      <p:graphicFrame>
        <p:nvGraphicFramePr>
          <p:cNvPr id="8237" name="Object 45"/>
          <p:cNvGraphicFramePr>
            <a:graphicFrameLocks noChangeAspect="1"/>
          </p:cNvGraphicFramePr>
          <p:nvPr/>
        </p:nvGraphicFramePr>
        <p:xfrm>
          <a:off x="3275856" y="6047046"/>
          <a:ext cx="325760" cy="276544"/>
        </p:xfrm>
        <a:graphic>
          <a:graphicData uri="http://schemas.openxmlformats.org/presentationml/2006/ole">
            <p:oleObj spid="_x0000_s30728" name="Equation" r:id="rId10" imgW="164957" imgH="139579" progId="Equation.3">
              <p:embed/>
            </p:oleObj>
          </a:graphicData>
        </a:graphic>
      </p:graphicFrame>
      <p:graphicFrame>
        <p:nvGraphicFramePr>
          <p:cNvPr id="23" name="Object 45"/>
          <p:cNvGraphicFramePr>
            <a:graphicFrameLocks noChangeAspect="1"/>
          </p:cNvGraphicFramePr>
          <p:nvPr/>
        </p:nvGraphicFramePr>
        <p:xfrm>
          <a:off x="3827393" y="5802917"/>
          <a:ext cx="325438" cy="276225"/>
        </p:xfrm>
        <a:graphic>
          <a:graphicData uri="http://schemas.openxmlformats.org/presentationml/2006/ole">
            <p:oleObj spid="_x0000_s30729" name="Equation" r:id="rId11" imgW="164957" imgH="139579" progId="Equation.3">
              <p:embed/>
            </p:oleObj>
          </a:graphicData>
        </a:graphic>
      </p:graphicFrame>
      <p:graphicFrame>
        <p:nvGraphicFramePr>
          <p:cNvPr id="24" name="Object 45"/>
          <p:cNvGraphicFramePr>
            <a:graphicFrameLocks noChangeAspect="1"/>
          </p:cNvGraphicFramePr>
          <p:nvPr/>
        </p:nvGraphicFramePr>
        <p:xfrm>
          <a:off x="4614215" y="5504353"/>
          <a:ext cx="325438" cy="276225"/>
        </p:xfrm>
        <a:graphic>
          <a:graphicData uri="http://schemas.openxmlformats.org/presentationml/2006/ole">
            <p:oleObj spid="_x0000_s30730" name="Equation" r:id="rId12" imgW="164957" imgH="139579" progId="Equation.3">
              <p:embed/>
            </p:oleObj>
          </a:graphicData>
        </a:graphic>
      </p:graphicFrame>
      <p:sp>
        <p:nvSpPr>
          <p:cNvPr id="26" name="مربع نص 25"/>
          <p:cNvSpPr txBox="1"/>
          <p:nvPr/>
        </p:nvSpPr>
        <p:spPr>
          <a:xfrm>
            <a:off x="4139952" y="6165304"/>
            <a:ext cx="720080" cy="400110"/>
          </a:xfrm>
          <a:prstGeom prst="rect">
            <a:avLst/>
          </a:prstGeom>
          <a:noFill/>
        </p:spPr>
        <p:txBody>
          <a:bodyPr wrap="square" rtlCol="0">
            <a:spAutoFit/>
          </a:bodyPr>
          <a:lstStyle/>
          <a:p>
            <a:r>
              <a:rPr lang="en-US" sz="2000" b="1" dirty="0" smtClean="0">
                <a:solidFill>
                  <a:srgbClr val="00B0F0"/>
                </a:solidFill>
              </a:rPr>
              <a:t>3 w</a:t>
            </a:r>
            <a:endParaRPr lang="en-US" sz="2000" b="1" dirty="0">
              <a:solidFill>
                <a:srgbClr val="00B0F0"/>
              </a:solidFill>
            </a:endParaRPr>
          </a:p>
        </p:txBody>
      </p:sp>
      <p:sp>
        <p:nvSpPr>
          <p:cNvPr id="27" name="Line 9"/>
          <p:cNvSpPr>
            <a:spLocks noChangeShapeType="1"/>
          </p:cNvSpPr>
          <p:nvPr/>
        </p:nvSpPr>
        <p:spPr bwMode="auto">
          <a:xfrm flipV="1">
            <a:off x="3242485" y="5661248"/>
            <a:ext cx="2121603" cy="982354"/>
          </a:xfrm>
          <a:prstGeom prst="line">
            <a:avLst/>
          </a:prstGeom>
          <a:noFill/>
          <a:ln w="38100">
            <a:solidFill>
              <a:srgbClr val="00B0F0"/>
            </a:solidFill>
            <a:round/>
            <a:headEnd type="oval" w="med" len="med"/>
            <a:tailEnd type="triangle" w="med" len="med"/>
          </a:ln>
        </p:spPr>
        <p:txBody>
          <a:bodyPr/>
          <a:lstStyle/>
          <a:p>
            <a:endParaRPr lang="en-US"/>
          </a:p>
        </p:txBody>
      </p:sp>
      <p:grpSp>
        <p:nvGrpSpPr>
          <p:cNvPr id="5" name="مجموعة 29"/>
          <p:cNvGrpSpPr/>
          <p:nvPr/>
        </p:nvGrpSpPr>
        <p:grpSpPr>
          <a:xfrm>
            <a:off x="6582958" y="5702232"/>
            <a:ext cx="725346" cy="319056"/>
            <a:chOff x="5868144" y="5702232"/>
            <a:chExt cx="725346" cy="319056"/>
          </a:xfrm>
        </p:grpSpPr>
        <p:sp>
          <p:nvSpPr>
            <p:cNvPr id="28" name="Line 9"/>
            <p:cNvSpPr>
              <a:spLocks noChangeShapeType="1"/>
            </p:cNvSpPr>
            <p:nvPr/>
          </p:nvSpPr>
          <p:spPr bwMode="auto">
            <a:xfrm flipV="1">
              <a:off x="5868144" y="5733256"/>
              <a:ext cx="677416" cy="288032"/>
            </a:xfrm>
            <a:prstGeom prst="line">
              <a:avLst/>
            </a:prstGeom>
            <a:noFill/>
            <a:ln w="38100">
              <a:solidFill>
                <a:srgbClr val="C00000"/>
              </a:solidFill>
              <a:round/>
              <a:headEnd type="triangle" w="med" len="med"/>
              <a:tailEnd type="none" w="med" len="med"/>
            </a:ln>
          </p:spPr>
          <p:txBody>
            <a:bodyPr/>
            <a:lstStyle/>
            <a:p>
              <a:endParaRPr lang="en-US"/>
            </a:p>
          </p:txBody>
        </p:sp>
        <p:sp>
          <p:nvSpPr>
            <p:cNvPr id="29" name="شكل بيضاوي 28"/>
            <p:cNvSpPr/>
            <p:nvPr/>
          </p:nvSpPr>
          <p:spPr>
            <a:xfrm>
              <a:off x="6521482" y="5702232"/>
              <a:ext cx="72008"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مربع نص 30"/>
          <p:cNvSpPr txBox="1"/>
          <p:nvPr/>
        </p:nvSpPr>
        <p:spPr>
          <a:xfrm>
            <a:off x="6156176" y="5477162"/>
            <a:ext cx="864096" cy="400110"/>
          </a:xfrm>
          <a:prstGeom prst="rect">
            <a:avLst/>
          </a:prstGeom>
          <a:noFill/>
        </p:spPr>
        <p:txBody>
          <a:bodyPr wrap="square" rtlCol="0">
            <a:spAutoFit/>
          </a:bodyPr>
          <a:lstStyle/>
          <a:p>
            <a:r>
              <a:rPr lang="en-US" sz="2000" b="1" dirty="0" smtClean="0">
                <a:solidFill>
                  <a:srgbClr val="C00000"/>
                </a:solidFill>
              </a:rPr>
              <a:t>- w</a:t>
            </a:r>
            <a:endParaRPr lang="en-US" sz="2000" b="1" dirty="0">
              <a:solidFill>
                <a:srgbClr val="C00000"/>
              </a:solidFill>
            </a:endParaRPr>
          </a:p>
        </p:txBody>
      </p:sp>
      <p:grpSp>
        <p:nvGrpSpPr>
          <p:cNvPr id="9" name="مجموعة 31"/>
          <p:cNvGrpSpPr/>
          <p:nvPr/>
        </p:nvGrpSpPr>
        <p:grpSpPr>
          <a:xfrm>
            <a:off x="5855265" y="6021288"/>
            <a:ext cx="725346" cy="319056"/>
            <a:chOff x="5868144" y="5702232"/>
            <a:chExt cx="725346" cy="319056"/>
          </a:xfrm>
        </p:grpSpPr>
        <p:sp>
          <p:nvSpPr>
            <p:cNvPr id="33" name="Line 9"/>
            <p:cNvSpPr>
              <a:spLocks noChangeShapeType="1"/>
            </p:cNvSpPr>
            <p:nvPr/>
          </p:nvSpPr>
          <p:spPr bwMode="auto">
            <a:xfrm flipV="1">
              <a:off x="5868144" y="5733256"/>
              <a:ext cx="677416" cy="288032"/>
            </a:xfrm>
            <a:prstGeom prst="line">
              <a:avLst/>
            </a:prstGeom>
            <a:noFill/>
            <a:ln w="38100">
              <a:solidFill>
                <a:srgbClr val="C00000"/>
              </a:solidFill>
              <a:round/>
              <a:headEnd type="triangle" w="med" len="med"/>
              <a:tailEnd type="none" w="med" len="med"/>
            </a:ln>
          </p:spPr>
          <p:txBody>
            <a:bodyPr/>
            <a:lstStyle/>
            <a:p>
              <a:endParaRPr lang="en-US"/>
            </a:p>
          </p:txBody>
        </p:sp>
        <p:sp>
          <p:nvSpPr>
            <p:cNvPr id="34" name="شكل بيضاوي 33"/>
            <p:cNvSpPr/>
            <p:nvPr/>
          </p:nvSpPr>
          <p:spPr>
            <a:xfrm>
              <a:off x="6521482" y="5702232"/>
              <a:ext cx="72008"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مربع نص 34"/>
          <p:cNvSpPr txBox="1"/>
          <p:nvPr/>
        </p:nvSpPr>
        <p:spPr>
          <a:xfrm>
            <a:off x="5580112" y="5778073"/>
            <a:ext cx="864096" cy="400110"/>
          </a:xfrm>
          <a:prstGeom prst="rect">
            <a:avLst/>
          </a:prstGeom>
          <a:noFill/>
        </p:spPr>
        <p:txBody>
          <a:bodyPr wrap="square" rtlCol="0">
            <a:spAutoFit/>
          </a:bodyPr>
          <a:lstStyle/>
          <a:p>
            <a:r>
              <a:rPr lang="en-US" sz="2000" b="1" dirty="0" smtClean="0">
                <a:solidFill>
                  <a:srgbClr val="C00000"/>
                </a:solidFill>
              </a:rPr>
              <a:t>- w</a:t>
            </a:r>
            <a:endParaRPr lang="en-US" sz="2000" b="1" dirty="0">
              <a:solidFill>
                <a:srgbClr val="C00000"/>
              </a:solidFill>
            </a:endParaRPr>
          </a:p>
        </p:txBody>
      </p:sp>
      <p:cxnSp>
        <p:nvCxnSpPr>
          <p:cNvPr id="40" name="رابط كسهم مستقيم 39"/>
          <p:cNvCxnSpPr/>
          <p:nvPr/>
        </p:nvCxnSpPr>
        <p:spPr>
          <a:xfrm flipH="1">
            <a:off x="5940153" y="5805264"/>
            <a:ext cx="1368151" cy="62231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مربع نص 40"/>
          <p:cNvSpPr txBox="1"/>
          <p:nvPr/>
        </p:nvSpPr>
        <p:spPr>
          <a:xfrm>
            <a:off x="6516216" y="6021288"/>
            <a:ext cx="792088" cy="400110"/>
          </a:xfrm>
          <a:prstGeom prst="rect">
            <a:avLst/>
          </a:prstGeom>
          <a:noFill/>
        </p:spPr>
        <p:txBody>
          <a:bodyPr wrap="square" rtlCol="0">
            <a:spAutoFit/>
          </a:bodyPr>
          <a:lstStyle/>
          <a:p>
            <a:r>
              <a:rPr lang="en-US" sz="2000" b="1" dirty="0" smtClean="0">
                <a:solidFill>
                  <a:srgbClr val="00B050"/>
                </a:solidFill>
              </a:rPr>
              <a:t>-2 w</a:t>
            </a:r>
            <a:endParaRPr lang="en-US" sz="2000" b="1" dirty="0">
              <a:solidFill>
                <a:srgbClr val="00B050"/>
              </a:solidFill>
            </a:endParaRPr>
          </a:p>
        </p:txBody>
      </p:sp>
      <p:sp>
        <p:nvSpPr>
          <p:cNvPr id="36" name="وسيلة شرح على شكل سحابة 35"/>
          <p:cNvSpPr/>
          <p:nvPr/>
        </p:nvSpPr>
        <p:spPr>
          <a:xfrm>
            <a:off x="-180528" y="2708920"/>
            <a:ext cx="2736304" cy="1224136"/>
          </a:xfrm>
          <a:prstGeom prst="cloudCallout">
            <a:avLst>
              <a:gd name="adj1" fmla="val 139261"/>
              <a:gd name="adj2" fmla="val 10730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smtClean="0"/>
              <a:t>تمدد</a:t>
            </a:r>
          </a:p>
          <a:p>
            <a:pPr algn="ctr"/>
            <a:r>
              <a:rPr lang="en-US" sz="2000" b="1" dirty="0" smtClean="0"/>
              <a:t>|k|&gt;1 </a:t>
            </a:r>
            <a:r>
              <a:rPr lang="ar-SA" sz="2000" b="1" dirty="0" smtClean="0"/>
              <a:t> تكبير </a:t>
            </a:r>
          </a:p>
          <a:p>
            <a:pPr algn="ctr"/>
            <a:r>
              <a:rPr lang="en-US" sz="2000" b="1" dirty="0" smtClean="0"/>
              <a:t>|k|&lt;1</a:t>
            </a:r>
            <a:r>
              <a:rPr lang="ar-SA" sz="2000" b="1" dirty="0" smtClean="0"/>
              <a:t> تصغير  </a:t>
            </a:r>
            <a:endParaRPr lang="en-US" sz="2000" b="1" dirty="0"/>
          </a:p>
        </p:txBody>
      </p:sp>
      <p:sp>
        <p:nvSpPr>
          <p:cNvPr id="37" name="وسيلة شرح على شكل سحابة 36"/>
          <p:cNvSpPr/>
          <p:nvPr/>
        </p:nvSpPr>
        <p:spPr>
          <a:xfrm>
            <a:off x="1331640" y="4149080"/>
            <a:ext cx="1404664" cy="1008112"/>
          </a:xfrm>
          <a:prstGeom prst="cloudCallout">
            <a:avLst>
              <a:gd name="adj1" fmla="val 211693"/>
              <a:gd name="adj2" fmla="val 21708"/>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smtClean="0"/>
              <a:t>تمدد وانعكاس</a:t>
            </a:r>
          </a:p>
        </p:txBody>
      </p:sp>
      <p:sp>
        <p:nvSpPr>
          <p:cNvPr id="42" name="Line 9"/>
          <p:cNvSpPr>
            <a:spLocks noChangeShapeType="1"/>
          </p:cNvSpPr>
          <p:nvPr/>
        </p:nvSpPr>
        <p:spPr bwMode="auto">
          <a:xfrm flipV="1">
            <a:off x="7884368" y="5741640"/>
            <a:ext cx="432048" cy="160619"/>
          </a:xfrm>
          <a:prstGeom prst="line">
            <a:avLst/>
          </a:prstGeom>
          <a:noFill/>
          <a:ln w="38100">
            <a:solidFill>
              <a:srgbClr val="CC0066"/>
            </a:solidFill>
            <a:round/>
            <a:headEnd type="oval" w="med" len="med"/>
            <a:tailEnd type="triangle" w="med" len="med"/>
          </a:ln>
        </p:spPr>
        <p:txBody>
          <a:bodyPr/>
          <a:lstStyle/>
          <a:p>
            <a:endParaRPr lang="en-US"/>
          </a:p>
        </p:txBody>
      </p:sp>
      <p:graphicFrame>
        <p:nvGraphicFramePr>
          <p:cNvPr id="25" name="كائن 24"/>
          <p:cNvGraphicFramePr>
            <a:graphicFrameLocks noChangeAspect="1"/>
          </p:cNvGraphicFramePr>
          <p:nvPr>
            <p:extLst>
              <p:ext uri="{D42A27DB-BD31-4B8C-83A1-F6EECF244321}">
                <p14:modId xmlns:p14="http://schemas.microsoft.com/office/powerpoint/2010/main" xmlns="" val="3187360881"/>
              </p:ext>
            </p:extLst>
          </p:nvPr>
        </p:nvGraphicFramePr>
        <p:xfrm>
          <a:off x="7956376" y="5877272"/>
          <a:ext cx="936104" cy="625784"/>
        </p:xfrm>
        <a:graphic>
          <a:graphicData uri="http://schemas.openxmlformats.org/presentationml/2006/ole">
            <p:oleObj spid="_x0000_s30731" name="معادلة" r:id="rId13" imgW="26640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par>
                                <p:cTn id="22" presetID="2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par>
                                <p:cTn id="27" presetID="29"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2"/>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500"/>
                            </p:stCondLst>
                            <p:childTnLst>
                              <p:par>
                                <p:cTn id="46" presetID="9"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par>
                          <p:cTn id="53" fill="hold">
                            <p:stCondLst>
                              <p:cond delay="1500"/>
                            </p:stCondLst>
                            <p:childTnLst>
                              <p:par>
                                <p:cTn id="54" presetID="9"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dissolv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1000" fill="hold"/>
                                        <p:tgtEl>
                                          <p:spTgt spid="16"/>
                                        </p:tgtEl>
                                        <p:attrNameLst>
                                          <p:attrName>ppt_x</p:attrName>
                                        </p:attrNameLst>
                                      </p:cBhvr>
                                      <p:tavLst>
                                        <p:tav tm="0">
                                          <p:val>
                                            <p:strVal val="#ppt_x-.2"/>
                                          </p:val>
                                        </p:tav>
                                        <p:tav tm="100000">
                                          <p:val>
                                            <p:strVal val="#ppt_x"/>
                                          </p:val>
                                        </p:tav>
                                      </p:tavLst>
                                    </p:anim>
                                    <p:anim calcmode="lin" valueType="num">
                                      <p:cBhvr>
                                        <p:cTn id="67"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ppt_x</p:attrName>
                                        </p:attrNameLst>
                                      </p:cBhvr>
                                      <p:tavLst>
                                        <p:tav tm="0">
                                          <p:val>
                                            <p:strVal val="#ppt_x-.2"/>
                                          </p:val>
                                        </p:tav>
                                        <p:tav tm="100000">
                                          <p:val>
                                            <p:strVal val="#ppt_x"/>
                                          </p:val>
                                        </p:tav>
                                      </p:tavLst>
                                    </p:anim>
                                    <p:anim calcmode="lin" valueType="num">
                                      <p:cBhvr>
                                        <p:cTn id="7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75" dur="10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ppt_x</p:attrName>
                                        </p:attrNameLst>
                                      </p:cBhvr>
                                      <p:tavLst>
                                        <p:tav tm="0">
                                          <p:val>
                                            <p:strVal val="#ppt_x-.2"/>
                                          </p:val>
                                        </p:tav>
                                        <p:tav tm="100000">
                                          <p:val>
                                            <p:strVal val="#ppt_x"/>
                                          </p:val>
                                        </p:tav>
                                      </p:tavLst>
                                    </p:anim>
                                    <p:anim calcmode="lin" valueType="num">
                                      <p:cBhvr>
                                        <p:cTn id="81"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82" dur="1000"/>
                                        <p:tgtEl>
                                          <p:spTgt spid="18"/>
                                        </p:tgtEl>
                                      </p:cBhvr>
                                    </p:animEffect>
                                  </p:childTnLst>
                                </p:cTn>
                              </p:par>
                              <p:par>
                                <p:cTn id="83" presetID="29"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ppt_x</p:attrName>
                                        </p:attrNameLst>
                                      </p:cBhvr>
                                      <p:tavLst>
                                        <p:tav tm="0">
                                          <p:val>
                                            <p:strVal val="#ppt_x-.2"/>
                                          </p:val>
                                        </p:tav>
                                        <p:tav tm="100000">
                                          <p:val>
                                            <p:strVal val="#ppt_x"/>
                                          </p:val>
                                        </p:tav>
                                      </p:tavLst>
                                    </p:anim>
                                    <p:anim calcmode="lin" valueType="num">
                                      <p:cBhvr>
                                        <p:cTn id="86"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87" dur="1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9"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1000" fill="hold"/>
                                        <p:tgtEl>
                                          <p:spTgt spid="20"/>
                                        </p:tgtEl>
                                        <p:attrNameLst>
                                          <p:attrName>ppt_x</p:attrName>
                                        </p:attrNameLst>
                                      </p:cBhvr>
                                      <p:tavLst>
                                        <p:tav tm="0">
                                          <p:val>
                                            <p:strVal val="#ppt_x-.2"/>
                                          </p:val>
                                        </p:tav>
                                        <p:tav tm="100000">
                                          <p:val>
                                            <p:strVal val="#ppt_x"/>
                                          </p:val>
                                        </p:tav>
                                      </p:tavLst>
                                    </p:anim>
                                    <p:anim calcmode="lin" valueType="num">
                                      <p:cBhvr>
                                        <p:cTn id="9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4" dur="1000"/>
                                        <p:tgtEl>
                                          <p:spTgt spid="20"/>
                                        </p:tgtEl>
                                      </p:cBhvr>
                                    </p:animEffect>
                                  </p:childTnLst>
                                </p:cTn>
                              </p:par>
                              <p:par>
                                <p:cTn id="95" presetID="29"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ppt_x</p:attrName>
                                        </p:attrNameLst>
                                      </p:cBhvr>
                                      <p:tavLst>
                                        <p:tav tm="0">
                                          <p:val>
                                            <p:strVal val="#ppt_x-.2"/>
                                          </p:val>
                                        </p:tav>
                                        <p:tav tm="100000">
                                          <p:val>
                                            <p:strVal val="#ppt_x"/>
                                          </p:val>
                                        </p:tav>
                                      </p:tavLst>
                                    </p:anim>
                                    <p:anim calcmode="lin" valueType="num">
                                      <p:cBhvr>
                                        <p:cTn id="9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9" dur="1000"/>
                                        <p:tgtEl>
                                          <p:spTgt spid="21"/>
                                        </p:tgtEl>
                                      </p:cBhvr>
                                    </p:animEffect>
                                  </p:childTnLst>
                                </p:cTn>
                              </p:par>
                              <p:par>
                                <p:cTn id="100" presetID="29" presetClass="entr" presetSubtype="0"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1000" fill="hold"/>
                                        <p:tgtEl>
                                          <p:spTgt spid="22"/>
                                        </p:tgtEl>
                                        <p:attrNameLst>
                                          <p:attrName>ppt_x</p:attrName>
                                        </p:attrNameLst>
                                      </p:cBhvr>
                                      <p:tavLst>
                                        <p:tav tm="0">
                                          <p:val>
                                            <p:strVal val="#ppt_x-.2"/>
                                          </p:val>
                                        </p:tav>
                                        <p:tav tm="100000">
                                          <p:val>
                                            <p:strVal val="#ppt_x"/>
                                          </p:val>
                                        </p:tav>
                                      </p:tavLst>
                                    </p:anim>
                                    <p:anim calcmode="lin" valueType="num">
                                      <p:cBhvr>
                                        <p:cTn id="10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22"/>
                                        </p:tgtEl>
                                      </p:cBhvr>
                                    </p:animEffect>
                                  </p:childTnLst>
                                </p:cTn>
                              </p:par>
                            </p:childTnLst>
                          </p:cTn>
                        </p:par>
                        <p:par>
                          <p:cTn id="105" fill="hold">
                            <p:stCondLst>
                              <p:cond delay="1000"/>
                            </p:stCondLst>
                            <p:childTnLst>
                              <p:par>
                                <p:cTn id="106" presetID="9" presetClass="entr" presetSubtype="0" fill="hold" nodeType="afterEffect">
                                  <p:stCondLst>
                                    <p:cond delay="0"/>
                                  </p:stCondLst>
                                  <p:childTnLst>
                                    <p:set>
                                      <p:cBhvr>
                                        <p:cTn id="107" dur="1" fill="hold">
                                          <p:stCondLst>
                                            <p:cond delay="0"/>
                                          </p:stCondLst>
                                        </p:cTn>
                                        <p:tgtEl>
                                          <p:spTgt spid="8237"/>
                                        </p:tgtEl>
                                        <p:attrNameLst>
                                          <p:attrName>style.visibility</p:attrName>
                                        </p:attrNameLst>
                                      </p:cBhvr>
                                      <p:to>
                                        <p:strVal val="visible"/>
                                      </p:to>
                                    </p:set>
                                    <p:animEffect transition="in" filter="dissolve">
                                      <p:cBhvr>
                                        <p:cTn id="108" dur="500"/>
                                        <p:tgtEl>
                                          <p:spTgt spid="8237"/>
                                        </p:tgtEl>
                                      </p:cBhvr>
                                    </p:animEffect>
                                  </p:childTnLst>
                                </p:cTn>
                              </p:par>
                            </p:childTnLst>
                          </p:cTn>
                        </p:par>
                        <p:par>
                          <p:cTn id="109" fill="hold">
                            <p:stCondLst>
                              <p:cond delay="1500"/>
                            </p:stCondLst>
                            <p:childTnLst>
                              <p:par>
                                <p:cTn id="110" presetID="9" presetClass="entr" presetSubtype="0" fill="hold"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dissolve">
                                      <p:cBhvr>
                                        <p:cTn id="112" dur="500"/>
                                        <p:tgtEl>
                                          <p:spTgt spid="23"/>
                                        </p:tgtEl>
                                      </p:cBhvr>
                                    </p:animEffect>
                                  </p:childTnLst>
                                </p:cTn>
                              </p:par>
                            </p:childTnLst>
                          </p:cTn>
                        </p:par>
                        <p:par>
                          <p:cTn id="113" fill="hold">
                            <p:stCondLst>
                              <p:cond delay="2000"/>
                            </p:stCondLst>
                            <p:childTnLst>
                              <p:par>
                                <p:cTn id="114" presetID="9" presetClass="entr" presetSubtype="0" fill="hold" nodeType="after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dissolve">
                                      <p:cBhvr>
                                        <p:cTn id="116" dur="500"/>
                                        <p:tgtEl>
                                          <p:spTgt spid="24"/>
                                        </p:tgtEl>
                                      </p:cBhvr>
                                    </p:animEffect>
                                  </p:childTnLst>
                                </p:cTn>
                              </p:par>
                            </p:childTnLst>
                          </p:cTn>
                        </p:par>
                      </p:childTnLst>
                    </p:cTn>
                  </p:par>
                  <p:par>
                    <p:cTn id="117" fill="hold">
                      <p:stCondLst>
                        <p:cond delay="indefinite"/>
                      </p:stCondLst>
                      <p:childTnLst>
                        <p:par>
                          <p:cTn id="118" fill="hold">
                            <p:stCondLst>
                              <p:cond delay="0"/>
                            </p:stCondLst>
                            <p:childTnLst>
                              <p:par>
                                <p:cTn id="119" presetID="29" presetClass="entr" presetSubtype="0"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p:cTn id="121" dur="1000" fill="hold"/>
                                        <p:tgtEl>
                                          <p:spTgt spid="27"/>
                                        </p:tgtEl>
                                        <p:attrNameLst>
                                          <p:attrName>ppt_x</p:attrName>
                                        </p:attrNameLst>
                                      </p:cBhvr>
                                      <p:tavLst>
                                        <p:tav tm="0">
                                          <p:val>
                                            <p:strVal val="#ppt_x-.2"/>
                                          </p:val>
                                        </p:tav>
                                        <p:tav tm="100000">
                                          <p:val>
                                            <p:strVal val="#ppt_x"/>
                                          </p:val>
                                        </p:tav>
                                      </p:tavLst>
                                    </p:anim>
                                    <p:anim calcmode="lin" valueType="num">
                                      <p:cBhvr>
                                        <p:cTn id="122"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27"/>
                                        </p:tgtEl>
                                      </p:cBhvr>
                                    </p:animEffect>
                                  </p:childTnLst>
                                </p:cTn>
                              </p:par>
                            </p:childTnLst>
                          </p:cTn>
                        </p:par>
                      </p:childTnLst>
                    </p:cTn>
                  </p:par>
                  <p:par>
                    <p:cTn id="124" fill="hold">
                      <p:stCondLst>
                        <p:cond delay="indefinite"/>
                      </p:stCondLst>
                      <p:childTnLst>
                        <p:par>
                          <p:cTn id="125" fill="hold">
                            <p:stCondLst>
                              <p:cond delay="0"/>
                            </p:stCondLst>
                            <p:childTnLst>
                              <p:par>
                                <p:cTn id="126" presetID="29" presetClass="entr" presetSubtype="0" fill="hold" grpId="0" nodeType="clickEffect">
                                  <p:stCondLst>
                                    <p:cond delay="0"/>
                                  </p:stCondLst>
                                  <p:childTnLst>
                                    <p:set>
                                      <p:cBhvr>
                                        <p:cTn id="127" dur="1" fill="hold">
                                          <p:stCondLst>
                                            <p:cond delay="0"/>
                                          </p:stCondLst>
                                        </p:cTn>
                                        <p:tgtEl>
                                          <p:spTgt spid="26"/>
                                        </p:tgtEl>
                                        <p:attrNameLst>
                                          <p:attrName>style.visibility</p:attrName>
                                        </p:attrNameLst>
                                      </p:cBhvr>
                                      <p:to>
                                        <p:strVal val="visible"/>
                                      </p:to>
                                    </p:set>
                                    <p:anim calcmode="lin" valueType="num">
                                      <p:cBhvr>
                                        <p:cTn id="128" dur="1000" fill="hold"/>
                                        <p:tgtEl>
                                          <p:spTgt spid="26"/>
                                        </p:tgtEl>
                                        <p:attrNameLst>
                                          <p:attrName>ppt_x</p:attrName>
                                        </p:attrNameLst>
                                      </p:cBhvr>
                                      <p:tavLst>
                                        <p:tav tm="0">
                                          <p:val>
                                            <p:strVal val="#ppt_x-.2"/>
                                          </p:val>
                                        </p:tav>
                                        <p:tav tm="100000">
                                          <p:val>
                                            <p:strVal val="#ppt_x"/>
                                          </p:val>
                                        </p:tav>
                                      </p:tavLst>
                                    </p:anim>
                                    <p:anim calcmode="lin" valueType="num">
                                      <p:cBhvr>
                                        <p:cTn id="12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30" dur="1000"/>
                                        <p:tgtEl>
                                          <p:spTgt spid="26"/>
                                        </p:tgtEl>
                                      </p:cBhvr>
                                    </p:animEffect>
                                  </p:childTnLst>
                                </p:cTn>
                              </p:par>
                            </p:childTnLst>
                          </p:cTn>
                        </p:par>
                      </p:childTnLst>
                    </p:cTn>
                  </p:par>
                  <p:par>
                    <p:cTn id="131" fill="hold">
                      <p:stCondLst>
                        <p:cond delay="indefinite"/>
                      </p:stCondLst>
                      <p:childTnLst>
                        <p:par>
                          <p:cTn id="132" fill="hold">
                            <p:stCondLst>
                              <p:cond delay="0"/>
                            </p:stCondLst>
                            <p:childTnLst>
                              <p:par>
                                <p:cTn id="133" presetID="29" presetClass="entr" presetSubtype="0" fill="hold" nodeType="clickEffect">
                                  <p:stCondLst>
                                    <p:cond delay="0"/>
                                  </p:stCondLst>
                                  <p:childTnLst>
                                    <p:set>
                                      <p:cBhvr>
                                        <p:cTn id="134" dur="1" fill="hold">
                                          <p:stCondLst>
                                            <p:cond delay="0"/>
                                          </p:stCondLst>
                                        </p:cTn>
                                        <p:tgtEl>
                                          <p:spTgt spid="5"/>
                                        </p:tgtEl>
                                        <p:attrNameLst>
                                          <p:attrName>style.visibility</p:attrName>
                                        </p:attrNameLst>
                                      </p:cBhvr>
                                      <p:to>
                                        <p:strVal val="visible"/>
                                      </p:to>
                                    </p:set>
                                    <p:anim calcmode="lin" valueType="num">
                                      <p:cBhvr>
                                        <p:cTn id="135" dur="1000" fill="hold"/>
                                        <p:tgtEl>
                                          <p:spTgt spid="5"/>
                                        </p:tgtEl>
                                        <p:attrNameLst>
                                          <p:attrName>ppt_x</p:attrName>
                                        </p:attrNameLst>
                                      </p:cBhvr>
                                      <p:tavLst>
                                        <p:tav tm="0">
                                          <p:val>
                                            <p:strVal val="#ppt_x-.2"/>
                                          </p:val>
                                        </p:tav>
                                        <p:tav tm="100000">
                                          <p:val>
                                            <p:strVal val="#ppt_x"/>
                                          </p:val>
                                        </p:tav>
                                      </p:tavLst>
                                    </p:anim>
                                    <p:anim calcmode="lin" valueType="num">
                                      <p:cBhvr>
                                        <p:cTn id="1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7" dur="1000"/>
                                        <p:tgtEl>
                                          <p:spTgt spid="5"/>
                                        </p:tgtEl>
                                      </p:cBhvr>
                                    </p:animEffect>
                                  </p:childTnLst>
                                </p:cTn>
                              </p:par>
                            </p:childTnLst>
                          </p:cTn>
                        </p:par>
                      </p:childTnLst>
                    </p:cTn>
                  </p:par>
                  <p:par>
                    <p:cTn id="138" fill="hold">
                      <p:stCondLst>
                        <p:cond delay="indefinite"/>
                      </p:stCondLst>
                      <p:childTnLst>
                        <p:par>
                          <p:cTn id="139" fill="hold">
                            <p:stCondLst>
                              <p:cond delay="0"/>
                            </p:stCondLst>
                            <p:childTnLst>
                              <p:par>
                                <p:cTn id="140" presetID="29" presetClass="entr" presetSubtype="0" fill="hold" grpId="0" nodeType="click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p:cTn id="142" dur="1000" fill="hold"/>
                                        <p:tgtEl>
                                          <p:spTgt spid="31"/>
                                        </p:tgtEl>
                                        <p:attrNameLst>
                                          <p:attrName>ppt_x</p:attrName>
                                        </p:attrNameLst>
                                      </p:cBhvr>
                                      <p:tavLst>
                                        <p:tav tm="0">
                                          <p:val>
                                            <p:strVal val="#ppt_x-.2"/>
                                          </p:val>
                                        </p:tav>
                                        <p:tav tm="100000">
                                          <p:val>
                                            <p:strVal val="#ppt_x"/>
                                          </p:val>
                                        </p:tav>
                                      </p:tavLst>
                                    </p:anim>
                                    <p:anim calcmode="lin" valueType="num">
                                      <p:cBhvr>
                                        <p:cTn id="143"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44" dur="1000"/>
                                        <p:tgtEl>
                                          <p:spTgt spid="31"/>
                                        </p:tgtEl>
                                      </p:cBhvr>
                                    </p:animEffect>
                                  </p:childTnLst>
                                </p:cTn>
                              </p:par>
                            </p:childTnLst>
                          </p:cTn>
                        </p:par>
                      </p:childTnLst>
                    </p:cTn>
                  </p:par>
                  <p:par>
                    <p:cTn id="145" fill="hold">
                      <p:stCondLst>
                        <p:cond delay="indefinite"/>
                      </p:stCondLst>
                      <p:childTnLst>
                        <p:par>
                          <p:cTn id="146" fill="hold">
                            <p:stCondLst>
                              <p:cond delay="0"/>
                            </p:stCondLst>
                            <p:childTnLst>
                              <p:par>
                                <p:cTn id="147" presetID="29" presetClass="entr" presetSubtype="0" fill="hold" nodeType="clickEffect">
                                  <p:stCondLst>
                                    <p:cond delay="0"/>
                                  </p:stCondLst>
                                  <p:childTnLst>
                                    <p:set>
                                      <p:cBhvr>
                                        <p:cTn id="148" dur="1" fill="hold">
                                          <p:stCondLst>
                                            <p:cond delay="0"/>
                                          </p:stCondLst>
                                        </p:cTn>
                                        <p:tgtEl>
                                          <p:spTgt spid="9"/>
                                        </p:tgtEl>
                                        <p:attrNameLst>
                                          <p:attrName>style.visibility</p:attrName>
                                        </p:attrNameLst>
                                      </p:cBhvr>
                                      <p:to>
                                        <p:strVal val="visible"/>
                                      </p:to>
                                    </p:set>
                                    <p:anim calcmode="lin" valueType="num">
                                      <p:cBhvr>
                                        <p:cTn id="149" dur="1000" fill="hold"/>
                                        <p:tgtEl>
                                          <p:spTgt spid="9"/>
                                        </p:tgtEl>
                                        <p:attrNameLst>
                                          <p:attrName>ppt_x</p:attrName>
                                        </p:attrNameLst>
                                      </p:cBhvr>
                                      <p:tavLst>
                                        <p:tav tm="0">
                                          <p:val>
                                            <p:strVal val="#ppt_x-.2"/>
                                          </p:val>
                                        </p:tav>
                                        <p:tav tm="100000">
                                          <p:val>
                                            <p:strVal val="#ppt_x"/>
                                          </p:val>
                                        </p:tav>
                                      </p:tavLst>
                                    </p:anim>
                                    <p:anim calcmode="lin" valueType="num">
                                      <p:cBhvr>
                                        <p:cTn id="15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51" dur="1000"/>
                                        <p:tgtEl>
                                          <p:spTgt spid="9"/>
                                        </p:tgtEl>
                                      </p:cBhvr>
                                    </p:animEffect>
                                  </p:childTnLst>
                                </p:cTn>
                              </p:par>
                            </p:childTnLst>
                          </p:cTn>
                        </p:par>
                      </p:childTnLst>
                    </p:cTn>
                  </p:par>
                  <p:par>
                    <p:cTn id="152" fill="hold">
                      <p:stCondLst>
                        <p:cond delay="indefinite"/>
                      </p:stCondLst>
                      <p:childTnLst>
                        <p:par>
                          <p:cTn id="153" fill="hold">
                            <p:stCondLst>
                              <p:cond delay="0"/>
                            </p:stCondLst>
                            <p:childTnLst>
                              <p:par>
                                <p:cTn id="154" presetID="29" presetClass="entr" presetSubtype="0" fill="hold" grpId="0" nodeType="clickEffect">
                                  <p:stCondLst>
                                    <p:cond delay="0"/>
                                  </p:stCondLst>
                                  <p:childTnLst>
                                    <p:set>
                                      <p:cBhvr>
                                        <p:cTn id="155" dur="1" fill="hold">
                                          <p:stCondLst>
                                            <p:cond delay="0"/>
                                          </p:stCondLst>
                                        </p:cTn>
                                        <p:tgtEl>
                                          <p:spTgt spid="35"/>
                                        </p:tgtEl>
                                        <p:attrNameLst>
                                          <p:attrName>style.visibility</p:attrName>
                                        </p:attrNameLst>
                                      </p:cBhvr>
                                      <p:to>
                                        <p:strVal val="visible"/>
                                      </p:to>
                                    </p:set>
                                    <p:anim calcmode="lin" valueType="num">
                                      <p:cBhvr>
                                        <p:cTn id="156" dur="1000" fill="hold"/>
                                        <p:tgtEl>
                                          <p:spTgt spid="35"/>
                                        </p:tgtEl>
                                        <p:attrNameLst>
                                          <p:attrName>ppt_x</p:attrName>
                                        </p:attrNameLst>
                                      </p:cBhvr>
                                      <p:tavLst>
                                        <p:tav tm="0">
                                          <p:val>
                                            <p:strVal val="#ppt_x-.2"/>
                                          </p:val>
                                        </p:tav>
                                        <p:tav tm="100000">
                                          <p:val>
                                            <p:strVal val="#ppt_x"/>
                                          </p:val>
                                        </p:tav>
                                      </p:tavLst>
                                    </p:anim>
                                    <p:anim calcmode="lin" valueType="num">
                                      <p:cBhvr>
                                        <p:cTn id="157"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58" dur="1000"/>
                                        <p:tgtEl>
                                          <p:spTgt spid="35"/>
                                        </p:tgtEl>
                                      </p:cBhvr>
                                    </p:animEffect>
                                  </p:childTnLst>
                                </p:cTn>
                              </p:par>
                            </p:childTnLst>
                          </p:cTn>
                        </p:par>
                      </p:childTnLst>
                    </p:cTn>
                  </p:par>
                  <p:par>
                    <p:cTn id="159" fill="hold">
                      <p:stCondLst>
                        <p:cond delay="indefinite"/>
                      </p:stCondLst>
                      <p:childTnLst>
                        <p:par>
                          <p:cTn id="160" fill="hold">
                            <p:stCondLst>
                              <p:cond delay="0"/>
                            </p:stCondLst>
                            <p:childTnLst>
                              <p:par>
                                <p:cTn id="161" presetID="29" presetClass="entr" presetSubtype="0" fill="hold" nodeType="clickEffect">
                                  <p:stCondLst>
                                    <p:cond delay="0"/>
                                  </p:stCondLst>
                                  <p:childTnLst>
                                    <p:set>
                                      <p:cBhvr>
                                        <p:cTn id="162" dur="1" fill="hold">
                                          <p:stCondLst>
                                            <p:cond delay="0"/>
                                          </p:stCondLst>
                                        </p:cTn>
                                        <p:tgtEl>
                                          <p:spTgt spid="40"/>
                                        </p:tgtEl>
                                        <p:attrNameLst>
                                          <p:attrName>style.visibility</p:attrName>
                                        </p:attrNameLst>
                                      </p:cBhvr>
                                      <p:to>
                                        <p:strVal val="visible"/>
                                      </p:to>
                                    </p:set>
                                    <p:anim calcmode="lin" valueType="num">
                                      <p:cBhvr>
                                        <p:cTn id="163" dur="1000" fill="hold"/>
                                        <p:tgtEl>
                                          <p:spTgt spid="40"/>
                                        </p:tgtEl>
                                        <p:attrNameLst>
                                          <p:attrName>ppt_x</p:attrName>
                                        </p:attrNameLst>
                                      </p:cBhvr>
                                      <p:tavLst>
                                        <p:tav tm="0">
                                          <p:val>
                                            <p:strVal val="#ppt_x-.2"/>
                                          </p:val>
                                        </p:tav>
                                        <p:tav tm="100000">
                                          <p:val>
                                            <p:strVal val="#ppt_x"/>
                                          </p:val>
                                        </p:tav>
                                      </p:tavLst>
                                    </p:anim>
                                    <p:anim calcmode="lin" valueType="num">
                                      <p:cBhvr>
                                        <p:cTn id="164"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65" dur="1000"/>
                                        <p:tgtEl>
                                          <p:spTgt spid="40"/>
                                        </p:tgtEl>
                                      </p:cBhvr>
                                    </p:animEffect>
                                  </p:childTnLst>
                                </p:cTn>
                              </p:par>
                            </p:childTnLst>
                          </p:cTn>
                        </p:par>
                      </p:childTnLst>
                    </p:cTn>
                  </p:par>
                  <p:par>
                    <p:cTn id="166" fill="hold">
                      <p:stCondLst>
                        <p:cond delay="indefinite"/>
                      </p:stCondLst>
                      <p:childTnLst>
                        <p:par>
                          <p:cTn id="167" fill="hold">
                            <p:stCondLst>
                              <p:cond delay="0"/>
                            </p:stCondLst>
                            <p:childTnLst>
                              <p:par>
                                <p:cTn id="168" presetID="29" presetClass="entr" presetSubtype="0" fill="hold" grpId="0" nodeType="clickEffect">
                                  <p:stCondLst>
                                    <p:cond delay="0"/>
                                  </p:stCondLst>
                                  <p:childTnLst>
                                    <p:set>
                                      <p:cBhvr>
                                        <p:cTn id="169" dur="1" fill="hold">
                                          <p:stCondLst>
                                            <p:cond delay="0"/>
                                          </p:stCondLst>
                                        </p:cTn>
                                        <p:tgtEl>
                                          <p:spTgt spid="41"/>
                                        </p:tgtEl>
                                        <p:attrNameLst>
                                          <p:attrName>style.visibility</p:attrName>
                                        </p:attrNameLst>
                                      </p:cBhvr>
                                      <p:to>
                                        <p:strVal val="visible"/>
                                      </p:to>
                                    </p:set>
                                    <p:anim calcmode="lin" valueType="num">
                                      <p:cBhvr>
                                        <p:cTn id="170" dur="1000" fill="hold"/>
                                        <p:tgtEl>
                                          <p:spTgt spid="41"/>
                                        </p:tgtEl>
                                        <p:attrNameLst>
                                          <p:attrName>ppt_x</p:attrName>
                                        </p:attrNameLst>
                                      </p:cBhvr>
                                      <p:tavLst>
                                        <p:tav tm="0">
                                          <p:val>
                                            <p:strVal val="#ppt_x-.2"/>
                                          </p:val>
                                        </p:tav>
                                        <p:tav tm="100000">
                                          <p:val>
                                            <p:strVal val="#ppt_x"/>
                                          </p:val>
                                        </p:tav>
                                      </p:tavLst>
                                    </p:anim>
                                    <p:anim calcmode="lin" valueType="num">
                                      <p:cBhvr>
                                        <p:cTn id="171"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72" dur="1000"/>
                                        <p:tgtEl>
                                          <p:spTgt spid="41"/>
                                        </p:tgtEl>
                                      </p:cBhvr>
                                    </p:animEffect>
                                  </p:childTnLst>
                                </p:cTn>
                              </p:par>
                            </p:childTnLst>
                          </p:cTn>
                        </p:par>
                      </p:childTnLst>
                    </p:cTn>
                  </p:par>
                  <p:par>
                    <p:cTn id="173" fill="hold">
                      <p:stCondLst>
                        <p:cond delay="indefinite"/>
                      </p:stCondLst>
                      <p:childTnLst>
                        <p:par>
                          <p:cTn id="174" fill="hold">
                            <p:stCondLst>
                              <p:cond delay="0"/>
                            </p:stCondLst>
                            <p:childTnLst>
                              <p:par>
                                <p:cTn id="175" presetID="29" presetClass="entr" presetSubtype="0" fill="hold" grpId="0" nodeType="clickEffect">
                                  <p:stCondLst>
                                    <p:cond delay="0"/>
                                  </p:stCondLst>
                                  <p:childTnLst>
                                    <p:set>
                                      <p:cBhvr>
                                        <p:cTn id="176" dur="1" fill="hold">
                                          <p:stCondLst>
                                            <p:cond delay="0"/>
                                          </p:stCondLst>
                                        </p:cTn>
                                        <p:tgtEl>
                                          <p:spTgt spid="36"/>
                                        </p:tgtEl>
                                        <p:attrNameLst>
                                          <p:attrName>style.visibility</p:attrName>
                                        </p:attrNameLst>
                                      </p:cBhvr>
                                      <p:to>
                                        <p:strVal val="visible"/>
                                      </p:to>
                                    </p:set>
                                    <p:anim calcmode="lin" valueType="num">
                                      <p:cBhvr>
                                        <p:cTn id="177" dur="1000" fill="hold"/>
                                        <p:tgtEl>
                                          <p:spTgt spid="36"/>
                                        </p:tgtEl>
                                        <p:attrNameLst>
                                          <p:attrName>ppt_x</p:attrName>
                                        </p:attrNameLst>
                                      </p:cBhvr>
                                      <p:tavLst>
                                        <p:tav tm="0">
                                          <p:val>
                                            <p:strVal val="#ppt_x-.2"/>
                                          </p:val>
                                        </p:tav>
                                        <p:tav tm="100000">
                                          <p:val>
                                            <p:strVal val="#ppt_x"/>
                                          </p:val>
                                        </p:tav>
                                      </p:tavLst>
                                    </p:anim>
                                    <p:anim calcmode="lin" valueType="num">
                                      <p:cBhvr>
                                        <p:cTn id="178"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79" dur="1000"/>
                                        <p:tgtEl>
                                          <p:spTgt spid="36"/>
                                        </p:tgtEl>
                                      </p:cBhvr>
                                    </p:animEffect>
                                  </p:childTnLst>
                                </p:cTn>
                              </p:par>
                            </p:childTnLst>
                          </p:cTn>
                        </p:par>
                      </p:childTnLst>
                    </p:cTn>
                  </p:par>
                  <p:par>
                    <p:cTn id="180" fill="hold">
                      <p:stCondLst>
                        <p:cond delay="indefinite"/>
                      </p:stCondLst>
                      <p:childTnLst>
                        <p:par>
                          <p:cTn id="181" fill="hold">
                            <p:stCondLst>
                              <p:cond delay="0"/>
                            </p:stCondLst>
                            <p:childTnLst>
                              <p:par>
                                <p:cTn id="182" presetID="29" presetClass="entr" presetSubtype="0" fill="hold" grpId="0" nodeType="clickEffect">
                                  <p:stCondLst>
                                    <p:cond delay="0"/>
                                  </p:stCondLst>
                                  <p:childTnLst>
                                    <p:set>
                                      <p:cBhvr>
                                        <p:cTn id="183" dur="1" fill="hold">
                                          <p:stCondLst>
                                            <p:cond delay="0"/>
                                          </p:stCondLst>
                                        </p:cTn>
                                        <p:tgtEl>
                                          <p:spTgt spid="37"/>
                                        </p:tgtEl>
                                        <p:attrNameLst>
                                          <p:attrName>style.visibility</p:attrName>
                                        </p:attrNameLst>
                                      </p:cBhvr>
                                      <p:to>
                                        <p:strVal val="visible"/>
                                      </p:to>
                                    </p:set>
                                    <p:anim calcmode="lin" valueType="num">
                                      <p:cBhvr>
                                        <p:cTn id="184" dur="1000" fill="hold"/>
                                        <p:tgtEl>
                                          <p:spTgt spid="37"/>
                                        </p:tgtEl>
                                        <p:attrNameLst>
                                          <p:attrName>ppt_x</p:attrName>
                                        </p:attrNameLst>
                                      </p:cBhvr>
                                      <p:tavLst>
                                        <p:tav tm="0">
                                          <p:val>
                                            <p:strVal val="#ppt_x-.2"/>
                                          </p:val>
                                        </p:tav>
                                        <p:tav tm="100000">
                                          <p:val>
                                            <p:strVal val="#ppt_x"/>
                                          </p:val>
                                        </p:tav>
                                      </p:tavLst>
                                    </p:anim>
                                    <p:anim calcmode="lin" valueType="num">
                                      <p:cBhvr>
                                        <p:cTn id="18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86" dur="1000"/>
                                        <p:tgtEl>
                                          <p:spTgt spid="37"/>
                                        </p:tgtEl>
                                      </p:cBhvr>
                                    </p:animEffect>
                                  </p:childTnLst>
                                </p:cTn>
                              </p:par>
                            </p:childTnLst>
                          </p:cTn>
                        </p:par>
                      </p:childTnLst>
                    </p:cTn>
                  </p:par>
                  <p:par>
                    <p:cTn id="187" fill="hold">
                      <p:stCondLst>
                        <p:cond delay="indefinite"/>
                      </p:stCondLst>
                      <p:childTnLst>
                        <p:par>
                          <p:cTn id="188" fill="hold">
                            <p:stCondLst>
                              <p:cond delay="0"/>
                            </p:stCondLst>
                            <p:childTnLst>
                              <p:par>
                                <p:cTn id="189" presetID="29" presetClass="entr" presetSubtype="0" fill="hold" grpId="0" nodeType="clickEffect">
                                  <p:stCondLst>
                                    <p:cond delay="0"/>
                                  </p:stCondLst>
                                  <p:childTnLst>
                                    <p:set>
                                      <p:cBhvr>
                                        <p:cTn id="190" dur="1" fill="hold">
                                          <p:stCondLst>
                                            <p:cond delay="0"/>
                                          </p:stCondLst>
                                        </p:cTn>
                                        <p:tgtEl>
                                          <p:spTgt spid="42"/>
                                        </p:tgtEl>
                                        <p:attrNameLst>
                                          <p:attrName>style.visibility</p:attrName>
                                        </p:attrNameLst>
                                      </p:cBhvr>
                                      <p:to>
                                        <p:strVal val="visible"/>
                                      </p:to>
                                    </p:set>
                                    <p:anim calcmode="lin" valueType="num">
                                      <p:cBhvr>
                                        <p:cTn id="191" dur="1000" fill="hold"/>
                                        <p:tgtEl>
                                          <p:spTgt spid="42"/>
                                        </p:tgtEl>
                                        <p:attrNameLst>
                                          <p:attrName>ppt_x</p:attrName>
                                        </p:attrNameLst>
                                      </p:cBhvr>
                                      <p:tavLst>
                                        <p:tav tm="0">
                                          <p:val>
                                            <p:strVal val="#ppt_x-.2"/>
                                          </p:val>
                                        </p:tav>
                                        <p:tav tm="100000">
                                          <p:val>
                                            <p:strVal val="#ppt_x"/>
                                          </p:val>
                                        </p:tav>
                                      </p:tavLst>
                                    </p:anim>
                                    <p:anim calcmode="lin" valueType="num">
                                      <p:cBhvr>
                                        <p:cTn id="192"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93" dur="1000"/>
                                        <p:tgtEl>
                                          <p:spTgt spid="42"/>
                                        </p:tgtEl>
                                      </p:cBhvr>
                                    </p:animEffect>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nodeType="clickEffect">
                                  <p:stCondLst>
                                    <p:cond delay="0"/>
                                  </p:stCondLst>
                                  <p:childTnLst>
                                    <p:set>
                                      <p:cBhvr>
                                        <p:cTn id="197" dur="1" fill="hold">
                                          <p:stCondLst>
                                            <p:cond delay="0"/>
                                          </p:stCondLst>
                                        </p:cTn>
                                        <p:tgtEl>
                                          <p:spTgt spid="25"/>
                                        </p:tgtEl>
                                        <p:attrNameLst>
                                          <p:attrName>style.visibility</p:attrName>
                                        </p:attrNameLst>
                                      </p:cBhvr>
                                      <p:to>
                                        <p:strVal val="visible"/>
                                      </p:to>
                                    </p:set>
                                    <p:anim calcmode="lin" valueType="num">
                                      <p:cBhvr additive="base">
                                        <p:cTn id="198" dur="500" fill="hold"/>
                                        <p:tgtEl>
                                          <p:spTgt spid="25"/>
                                        </p:tgtEl>
                                        <p:attrNameLst>
                                          <p:attrName>ppt_x</p:attrName>
                                        </p:attrNameLst>
                                      </p:cBhvr>
                                      <p:tavLst>
                                        <p:tav tm="0">
                                          <p:val>
                                            <p:strVal val="#ppt_x"/>
                                          </p:val>
                                        </p:tav>
                                        <p:tav tm="100000">
                                          <p:val>
                                            <p:strVal val="#ppt_x"/>
                                          </p:val>
                                        </p:tav>
                                      </p:tavLst>
                                    </p:anim>
                                    <p:anim calcmode="lin" valueType="num">
                                      <p:cBhvr additive="base">
                                        <p:cTn id="19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11" grpId="0" animBg="1"/>
      <p:bldP spid="13" grpId="0" animBg="1"/>
      <p:bldP spid="15" grpId="0" animBg="1"/>
      <p:bldP spid="16" grpId="0"/>
      <p:bldP spid="18" grpId="0" animBg="1"/>
      <p:bldP spid="20" grpId="0" animBg="1"/>
      <p:bldP spid="21" grpId="0" animBg="1"/>
      <p:bldP spid="22" grpId="0" animBg="1"/>
      <p:bldP spid="26" grpId="0"/>
      <p:bldP spid="27" grpId="0" animBg="1"/>
      <p:bldP spid="31" grpId="0"/>
      <p:bldP spid="35" grpId="0"/>
      <p:bldP spid="41" grpId="0"/>
      <p:bldP spid="36" grpId="0" animBg="1"/>
      <p:bldP spid="37"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2" name="Line 8"/>
          <p:cNvSpPr>
            <a:spLocks noChangeShapeType="1"/>
          </p:cNvSpPr>
          <p:nvPr/>
        </p:nvSpPr>
        <p:spPr bwMode="auto">
          <a:xfrm>
            <a:off x="838200" y="838200"/>
            <a:ext cx="838200" cy="304800"/>
          </a:xfrm>
          <a:prstGeom prst="line">
            <a:avLst/>
          </a:prstGeom>
          <a:noFill/>
          <a:ln w="38100">
            <a:solidFill>
              <a:srgbClr val="FF0000"/>
            </a:solidFill>
            <a:round/>
            <a:headEnd type="oval" w="med" len="med"/>
            <a:tailEnd type="triangle" w="med" len="med"/>
          </a:ln>
        </p:spPr>
        <p:txBody>
          <a:bodyPr/>
          <a:lstStyle/>
          <a:p>
            <a:endParaRPr lang="en-US"/>
          </a:p>
        </p:txBody>
      </p:sp>
      <p:sp>
        <p:nvSpPr>
          <p:cNvPr id="5143" name="Line 9"/>
          <p:cNvSpPr>
            <a:spLocks noChangeShapeType="1"/>
          </p:cNvSpPr>
          <p:nvPr/>
        </p:nvSpPr>
        <p:spPr bwMode="auto">
          <a:xfrm flipV="1">
            <a:off x="1984375" y="763588"/>
            <a:ext cx="533400" cy="228600"/>
          </a:xfrm>
          <a:prstGeom prst="line">
            <a:avLst/>
          </a:prstGeom>
          <a:noFill/>
          <a:ln w="38100">
            <a:solidFill>
              <a:srgbClr val="006600"/>
            </a:solidFill>
            <a:round/>
            <a:headEnd type="oval" w="med" len="med"/>
            <a:tailEnd type="triangle" w="med" len="med"/>
          </a:ln>
        </p:spPr>
        <p:txBody>
          <a:bodyPr/>
          <a:lstStyle/>
          <a:p>
            <a:endParaRPr lang="en-US"/>
          </a:p>
        </p:txBody>
      </p:sp>
      <p:sp>
        <p:nvSpPr>
          <p:cNvPr id="5144" name="Line 10"/>
          <p:cNvSpPr>
            <a:spLocks noChangeShapeType="1"/>
          </p:cNvSpPr>
          <p:nvPr/>
        </p:nvSpPr>
        <p:spPr bwMode="auto">
          <a:xfrm flipH="1">
            <a:off x="990600" y="457200"/>
            <a:ext cx="1066800" cy="0"/>
          </a:xfrm>
          <a:prstGeom prst="line">
            <a:avLst/>
          </a:prstGeom>
          <a:noFill/>
          <a:ln w="38100">
            <a:solidFill>
              <a:schemeClr val="accent2"/>
            </a:solidFill>
            <a:round/>
            <a:headEnd type="oval" w="med" len="med"/>
            <a:tailEnd type="triangle" w="med" len="med"/>
          </a:ln>
        </p:spPr>
        <p:txBody>
          <a:bodyPr/>
          <a:lstStyle/>
          <a:p>
            <a:endParaRPr lang="en-US"/>
          </a:p>
        </p:txBody>
      </p:sp>
      <p:graphicFrame>
        <p:nvGraphicFramePr>
          <p:cNvPr id="5122" name="Object 11"/>
          <p:cNvGraphicFramePr>
            <a:graphicFrameLocks noChangeAspect="1"/>
          </p:cNvGraphicFramePr>
          <p:nvPr/>
        </p:nvGraphicFramePr>
        <p:xfrm>
          <a:off x="914400" y="990600"/>
          <a:ext cx="339725" cy="374650"/>
        </p:xfrm>
        <a:graphic>
          <a:graphicData uri="http://schemas.openxmlformats.org/presentationml/2006/ole">
            <p:oleObj spid="_x0000_s31746" name="Equation" r:id="rId3" imgW="126835" imgH="139518" progId="Equation.3">
              <p:embed/>
            </p:oleObj>
          </a:graphicData>
        </a:graphic>
      </p:graphicFrame>
      <p:graphicFrame>
        <p:nvGraphicFramePr>
          <p:cNvPr id="5123" name="Object 12"/>
          <p:cNvGraphicFramePr>
            <a:graphicFrameLocks noChangeAspect="1"/>
          </p:cNvGraphicFramePr>
          <p:nvPr/>
        </p:nvGraphicFramePr>
        <p:xfrm>
          <a:off x="1447800" y="533400"/>
          <a:ext cx="339725" cy="374650"/>
        </p:xfrm>
        <a:graphic>
          <a:graphicData uri="http://schemas.openxmlformats.org/presentationml/2006/ole">
            <p:oleObj spid="_x0000_s31747" name="Equation" r:id="rId4" imgW="126835" imgH="139518" progId="Equation.3">
              <p:embed/>
            </p:oleObj>
          </a:graphicData>
        </a:graphic>
      </p:graphicFrame>
      <p:graphicFrame>
        <p:nvGraphicFramePr>
          <p:cNvPr id="5124" name="Object 13"/>
          <p:cNvGraphicFramePr>
            <a:graphicFrameLocks noChangeAspect="1"/>
          </p:cNvGraphicFramePr>
          <p:nvPr/>
        </p:nvGraphicFramePr>
        <p:xfrm>
          <a:off x="2133600" y="914400"/>
          <a:ext cx="441325" cy="374650"/>
        </p:xfrm>
        <a:graphic>
          <a:graphicData uri="http://schemas.openxmlformats.org/presentationml/2006/ole">
            <p:oleObj spid="_x0000_s31748" name="Equation" r:id="rId5" imgW="164957" imgH="139579" progId="Equation.3">
              <p:embed/>
            </p:oleObj>
          </a:graphicData>
        </a:graphic>
      </p:graphicFrame>
      <p:graphicFrame>
        <p:nvGraphicFramePr>
          <p:cNvPr id="8231" name="Object 39"/>
          <p:cNvGraphicFramePr>
            <a:graphicFrameLocks noChangeAspect="1"/>
          </p:cNvGraphicFramePr>
          <p:nvPr/>
        </p:nvGraphicFramePr>
        <p:xfrm>
          <a:off x="3347690" y="908720"/>
          <a:ext cx="2301875" cy="546100"/>
        </p:xfrm>
        <a:graphic>
          <a:graphicData uri="http://schemas.openxmlformats.org/presentationml/2006/ole">
            <p:oleObj spid="_x0000_s31749" name="Equation" r:id="rId6" imgW="748975" imgH="177723" progId="Equation.3">
              <p:embed/>
            </p:oleObj>
          </a:graphicData>
        </a:graphic>
      </p:graphicFrame>
      <p:sp>
        <p:nvSpPr>
          <p:cNvPr id="8232" name="Line 40"/>
          <p:cNvSpPr>
            <a:spLocks noChangeShapeType="1"/>
          </p:cNvSpPr>
          <p:nvPr/>
        </p:nvSpPr>
        <p:spPr bwMode="auto">
          <a:xfrm>
            <a:off x="3347690" y="1670720"/>
            <a:ext cx="838200" cy="304800"/>
          </a:xfrm>
          <a:prstGeom prst="line">
            <a:avLst/>
          </a:prstGeom>
          <a:noFill/>
          <a:ln w="38100">
            <a:solidFill>
              <a:srgbClr val="FF0000"/>
            </a:solidFill>
            <a:round/>
            <a:headEnd type="oval" w="med" len="med"/>
            <a:tailEnd type="triangle" w="med" len="med"/>
          </a:ln>
        </p:spPr>
        <p:txBody>
          <a:bodyPr/>
          <a:lstStyle/>
          <a:p>
            <a:endParaRPr lang="en-US"/>
          </a:p>
        </p:txBody>
      </p:sp>
      <p:graphicFrame>
        <p:nvGraphicFramePr>
          <p:cNvPr id="8233" name="Object 41"/>
          <p:cNvGraphicFramePr>
            <a:graphicFrameLocks noChangeAspect="1"/>
          </p:cNvGraphicFramePr>
          <p:nvPr/>
        </p:nvGraphicFramePr>
        <p:xfrm>
          <a:off x="3423890" y="1899320"/>
          <a:ext cx="339725" cy="374650"/>
        </p:xfrm>
        <a:graphic>
          <a:graphicData uri="http://schemas.openxmlformats.org/presentationml/2006/ole">
            <p:oleObj spid="_x0000_s31750" name="Equation" r:id="rId7" imgW="126835" imgH="139518" progId="Equation.3">
              <p:embed/>
            </p:oleObj>
          </a:graphicData>
        </a:graphic>
      </p:graphicFrame>
      <p:sp>
        <p:nvSpPr>
          <p:cNvPr id="8234" name="Line 42"/>
          <p:cNvSpPr>
            <a:spLocks noChangeShapeType="1"/>
          </p:cNvSpPr>
          <p:nvPr/>
        </p:nvSpPr>
        <p:spPr bwMode="auto">
          <a:xfrm>
            <a:off x="4177953" y="1980283"/>
            <a:ext cx="838200" cy="304800"/>
          </a:xfrm>
          <a:prstGeom prst="line">
            <a:avLst/>
          </a:prstGeom>
          <a:noFill/>
          <a:ln w="38100">
            <a:solidFill>
              <a:srgbClr val="FF0000"/>
            </a:solidFill>
            <a:round/>
            <a:headEnd type="oval" w="med" len="med"/>
            <a:tailEnd type="triangle" w="med" len="med"/>
          </a:ln>
        </p:spPr>
        <p:txBody>
          <a:bodyPr/>
          <a:lstStyle/>
          <a:p>
            <a:endParaRPr lang="en-US"/>
          </a:p>
        </p:txBody>
      </p:sp>
      <p:graphicFrame>
        <p:nvGraphicFramePr>
          <p:cNvPr id="8235" name="Object 43"/>
          <p:cNvGraphicFramePr>
            <a:graphicFrameLocks noChangeAspect="1"/>
          </p:cNvGraphicFramePr>
          <p:nvPr/>
        </p:nvGraphicFramePr>
        <p:xfrm>
          <a:off x="4262090" y="2127920"/>
          <a:ext cx="339725" cy="374650"/>
        </p:xfrm>
        <a:graphic>
          <a:graphicData uri="http://schemas.openxmlformats.org/presentationml/2006/ole">
            <p:oleObj spid="_x0000_s31751" name="Equation" r:id="rId8" imgW="126835" imgH="139518" progId="Equation.3">
              <p:embed/>
            </p:oleObj>
          </a:graphicData>
        </a:graphic>
      </p:graphicFrame>
      <p:sp>
        <p:nvSpPr>
          <p:cNvPr id="8236" name="Line 44"/>
          <p:cNvSpPr>
            <a:spLocks noChangeShapeType="1"/>
          </p:cNvSpPr>
          <p:nvPr/>
        </p:nvSpPr>
        <p:spPr bwMode="auto">
          <a:xfrm flipV="1">
            <a:off x="5027265" y="2053308"/>
            <a:ext cx="533400" cy="228600"/>
          </a:xfrm>
          <a:prstGeom prst="line">
            <a:avLst/>
          </a:prstGeom>
          <a:noFill/>
          <a:ln w="38100">
            <a:solidFill>
              <a:srgbClr val="006600"/>
            </a:solidFill>
            <a:round/>
            <a:headEnd type="oval" w="med" len="med"/>
            <a:tailEnd type="triangle" w="med" len="med"/>
          </a:ln>
        </p:spPr>
        <p:txBody>
          <a:bodyPr/>
          <a:lstStyle/>
          <a:p>
            <a:endParaRPr lang="en-US"/>
          </a:p>
        </p:txBody>
      </p:sp>
      <p:graphicFrame>
        <p:nvGraphicFramePr>
          <p:cNvPr id="8237" name="Object 45"/>
          <p:cNvGraphicFramePr>
            <a:graphicFrameLocks noChangeAspect="1"/>
          </p:cNvGraphicFramePr>
          <p:nvPr/>
        </p:nvGraphicFramePr>
        <p:xfrm>
          <a:off x="5176490" y="2204120"/>
          <a:ext cx="441325" cy="374650"/>
        </p:xfrm>
        <a:graphic>
          <a:graphicData uri="http://schemas.openxmlformats.org/presentationml/2006/ole">
            <p:oleObj spid="_x0000_s31752" name="Equation" r:id="rId9" imgW="164957" imgH="139579" progId="Equation.3">
              <p:embed/>
            </p:oleObj>
          </a:graphicData>
        </a:graphic>
      </p:graphicFrame>
      <p:sp>
        <p:nvSpPr>
          <p:cNvPr id="8238" name="Line 46"/>
          <p:cNvSpPr>
            <a:spLocks noChangeShapeType="1"/>
          </p:cNvSpPr>
          <p:nvPr/>
        </p:nvSpPr>
        <p:spPr bwMode="auto">
          <a:xfrm flipV="1">
            <a:off x="5594003" y="1810420"/>
            <a:ext cx="533400" cy="228600"/>
          </a:xfrm>
          <a:prstGeom prst="line">
            <a:avLst/>
          </a:prstGeom>
          <a:noFill/>
          <a:ln w="38100">
            <a:solidFill>
              <a:srgbClr val="006600"/>
            </a:solidFill>
            <a:round/>
            <a:headEnd type="oval" w="med" len="med"/>
            <a:tailEnd type="triangle" w="med" len="med"/>
          </a:ln>
        </p:spPr>
        <p:txBody>
          <a:bodyPr/>
          <a:lstStyle/>
          <a:p>
            <a:endParaRPr lang="en-US"/>
          </a:p>
        </p:txBody>
      </p:sp>
      <p:graphicFrame>
        <p:nvGraphicFramePr>
          <p:cNvPr id="8239" name="Object 47"/>
          <p:cNvGraphicFramePr>
            <a:graphicFrameLocks noChangeAspect="1"/>
          </p:cNvGraphicFramePr>
          <p:nvPr/>
        </p:nvGraphicFramePr>
        <p:xfrm>
          <a:off x="5743228" y="1961233"/>
          <a:ext cx="441325" cy="374650"/>
        </p:xfrm>
        <a:graphic>
          <a:graphicData uri="http://schemas.openxmlformats.org/presentationml/2006/ole">
            <p:oleObj spid="_x0000_s31753" name="Equation" r:id="rId10" imgW="164957" imgH="139579" progId="Equation.3">
              <p:embed/>
            </p:oleObj>
          </a:graphicData>
        </a:graphic>
      </p:graphicFrame>
      <p:sp>
        <p:nvSpPr>
          <p:cNvPr id="8240" name="Line 48"/>
          <p:cNvSpPr>
            <a:spLocks noChangeShapeType="1"/>
          </p:cNvSpPr>
          <p:nvPr/>
        </p:nvSpPr>
        <p:spPr bwMode="auto">
          <a:xfrm flipV="1">
            <a:off x="6141690" y="1600870"/>
            <a:ext cx="533400" cy="228600"/>
          </a:xfrm>
          <a:prstGeom prst="line">
            <a:avLst/>
          </a:prstGeom>
          <a:noFill/>
          <a:ln w="38100">
            <a:solidFill>
              <a:srgbClr val="006600"/>
            </a:solidFill>
            <a:round/>
            <a:headEnd type="oval" w="med" len="med"/>
            <a:tailEnd type="triangle" w="med" len="med"/>
          </a:ln>
        </p:spPr>
        <p:txBody>
          <a:bodyPr/>
          <a:lstStyle/>
          <a:p>
            <a:endParaRPr lang="en-US"/>
          </a:p>
        </p:txBody>
      </p:sp>
      <p:graphicFrame>
        <p:nvGraphicFramePr>
          <p:cNvPr id="8241" name="Object 49"/>
          <p:cNvGraphicFramePr>
            <a:graphicFrameLocks noChangeAspect="1"/>
          </p:cNvGraphicFramePr>
          <p:nvPr/>
        </p:nvGraphicFramePr>
        <p:xfrm>
          <a:off x="6290915" y="1751683"/>
          <a:ext cx="441325" cy="374650"/>
        </p:xfrm>
        <a:graphic>
          <a:graphicData uri="http://schemas.openxmlformats.org/presentationml/2006/ole">
            <p:oleObj spid="_x0000_s31754" name="Equation" r:id="rId11" imgW="164957" imgH="139579" progId="Equation.3">
              <p:embed/>
            </p:oleObj>
          </a:graphicData>
        </a:graphic>
      </p:graphicFrame>
      <p:sp>
        <p:nvSpPr>
          <p:cNvPr id="8242" name="Line 50"/>
          <p:cNvSpPr>
            <a:spLocks noChangeShapeType="1"/>
          </p:cNvSpPr>
          <p:nvPr/>
        </p:nvSpPr>
        <p:spPr bwMode="auto">
          <a:xfrm flipH="1">
            <a:off x="5582890" y="1583408"/>
            <a:ext cx="1066800" cy="0"/>
          </a:xfrm>
          <a:prstGeom prst="line">
            <a:avLst/>
          </a:prstGeom>
          <a:noFill/>
          <a:ln w="38100">
            <a:solidFill>
              <a:schemeClr val="accent2"/>
            </a:solidFill>
            <a:round/>
            <a:headEnd type="oval" w="med" len="med"/>
            <a:tailEnd type="triangle" w="med" len="med"/>
          </a:ln>
        </p:spPr>
        <p:txBody>
          <a:bodyPr/>
          <a:lstStyle/>
          <a:p>
            <a:endParaRPr lang="en-US"/>
          </a:p>
        </p:txBody>
      </p:sp>
      <p:graphicFrame>
        <p:nvGraphicFramePr>
          <p:cNvPr id="8243" name="Object 51"/>
          <p:cNvGraphicFramePr>
            <a:graphicFrameLocks noChangeAspect="1"/>
          </p:cNvGraphicFramePr>
          <p:nvPr/>
        </p:nvGraphicFramePr>
        <p:xfrm>
          <a:off x="5938490" y="1213520"/>
          <a:ext cx="339725" cy="374650"/>
        </p:xfrm>
        <a:graphic>
          <a:graphicData uri="http://schemas.openxmlformats.org/presentationml/2006/ole">
            <p:oleObj spid="_x0000_s31755" name="Equation" r:id="rId12" imgW="126835" imgH="139518" progId="Equation.3">
              <p:embed/>
            </p:oleObj>
          </a:graphicData>
        </a:graphic>
      </p:graphicFrame>
      <p:sp>
        <p:nvSpPr>
          <p:cNvPr id="8244" name="Line 52"/>
          <p:cNvSpPr>
            <a:spLocks noChangeShapeType="1"/>
          </p:cNvSpPr>
          <p:nvPr/>
        </p:nvSpPr>
        <p:spPr bwMode="auto">
          <a:xfrm flipV="1">
            <a:off x="3347690" y="1594520"/>
            <a:ext cx="2252663" cy="76200"/>
          </a:xfrm>
          <a:prstGeom prst="line">
            <a:avLst/>
          </a:prstGeom>
          <a:noFill/>
          <a:ln w="38100">
            <a:solidFill>
              <a:srgbClr val="990099"/>
            </a:solidFill>
            <a:round/>
            <a:headEnd/>
            <a:tailEnd type="triangle" w="med" len="med"/>
          </a:ln>
        </p:spPr>
        <p:txBody>
          <a:bodyPr/>
          <a:lstStyle/>
          <a:p>
            <a:endParaRPr lang="en-US"/>
          </a:p>
        </p:txBody>
      </p:sp>
      <p:sp>
        <p:nvSpPr>
          <p:cNvPr id="42" name="مربع نص 41"/>
          <p:cNvSpPr txBox="1"/>
          <p:nvPr/>
        </p:nvSpPr>
        <p:spPr>
          <a:xfrm>
            <a:off x="3779912" y="332656"/>
            <a:ext cx="4896544" cy="461665"/>
          </a:xfrm>
          <a:prstGeom prst="rect">
            <a:avLst/>
          </a:prstGeom>
          <a:noFill/>
        </p:spPr>
        <p:txBody>
          <a:bodyPr wrap="square" rtlCol="0">
            <a:spAutoFit/>
          </a:bodyPr>
          <a:lstStyle/>
          <a:p>
            <a:r>
              <a:rPr lang="ar-SA" sz="2400" b="1" dirty="0" smtClean="0">
                <a:solidFill>
                  <a:srgbClr val="0070C0"/>
                </a:solidFill>
              </a:rPr>
              <a:t>ارسمي المتجه الذي يمثل  </a:t>
            </a:r>
            <a:r>
              <a:rPr lang="en-US" sz="2400" b="1" dirty="0" smtClean="0">
                <a:solidFill>
                  <a:srgbClr val="0070C0"/>
                </a:solidFill>
              </a:rPr>
              <a:t> 2 u + 3 w + v</a:t>
            </a:r>
            <a:endParaRPr lang="en-US" sz="2400" b="1" dirty="0">
              <a:solidFill>
                <a:srgbClr val="0070C0"/>
              </a:solidFill>
            </a:endParaRPr>
          </a:p>
        </p:txBody>
      </p:sp>
      <p:pic>
        <p:nvPicPr>
          <p:cNvPr id="43" name="Snagit_PPT7E4C" descr="PPT7E4C.png"/>
          <p:cNvPicPr>
            <a:picLocks noChangeAspect="1"/>
          </p:cNvPicPr>
          <p:nvPr/>
        </p:nvPicPr>
        <p:blipFill>
          <a:blip r:embed="rId13" cstate="print"/>
          <a:srcRect l="57279" t="87547" b="515"/>
          <a:stretch>
            <a:fillRect/>
          </a:stretch>
        </p:blipFill>
        <p:spPr>
          <a:xfrm>
            <a:off x="2195736" y="2924944"/>
            <a:ext cx="2095744" cy="481700"/>
          </a:xfrm>
          <a:prstGeom prst="rect">
            <a:avLst/>
          </a:prstGeom>
        </p:spPr>
      </p:pic>
      <p:pic>
        <p:nvPicPr>
          <p:cNvPr id="44" name="Snagit_PPT7E4C" descr="PPT7E4C.png"/>
          <p:cNvPicPr>
            <a:picLocks noChangeAspect="1"/>
          </p:cNvPicPr>
          <p:nvPr/>
        </p:nvPicPr>
        <p:blipFill>
          <a:blip r:embed="rId13" cstate="print"/>
          <a:srcRect b="44520"/>
          <a:stretch>
            <a:fillRect/>
          </a:stretch>
        </p:blipFill>
        <p:spPr>
          <a:xfrm>
            <a:off x="4355976" y="2789312"/>
            <a:ext cx="4400000" cy="2007840"/>
          </a:xfrm>
          <a:prstGeom prst="rect">
            <a:avLst/>
          </a:prstGeom>
        </p:spPr>
      </p:pic>
      <p:cxnSp>
        <p:nvCxnSpPr>
          <p:cNvPr id="46" name="رابط كسهم مستقيم 45"/>
          <p:cNvCxnSpPr/>
          <p:nvPr/>
        </p:nvCxnSpPr>
        <p:spPr>
          <a:xfrm flipV="1">
            <a:off x="1619672" y="4208865"/>
            <a:ext cx="720080" cy="93610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رابط كسهم مستقيم 50"/>
          <p:cNvCxnSpPr/>
          <p:nvPr/>
        </p:nvCxnSpPr>
        <p:spPr>
          <a:xfrm flipH="1">
            <a:off x="2339752" y="4234623"/>
            <a:ext cx="432048" cy="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رابط كسهم مستقيم 52"/>
          <p:cNvCxnSpPr/>
          <p:nvPr/>
        </p:nvCxnSpPr>
        <p:spPr>
          <a:xfrm flipH="1">
            <a:off x="2771800" y="4229357"/>
            <a:ext cx="432048" cy="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رابط كسهم مستقيم 53"/>
          <p:cNvCxnSpPr/>
          <p:nvPr/>
        </p:nvCxnSpPr>
        <p:spPr>
          <a:xfrm flipH="1">
            <a:off x="3224340" y="4232475"/>
            <a:ext cx="432048" cy="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رابط كسهم مستقيم 57"/>
          <p:cNvCxnSpPr/>
          <p:nvPr/>
        </p:nvCxnSpPr>
        <p:spPr>
          <a:xfrm flipH="1" flipV="1">
            <a:off x="3275856" y="3992841"/>
            <a:ext cx="360040" cy="216024"/>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مربع نص 61"/>
          <p:cNvSpPr txBox="1"/>
          <p:nvPr/>
        </p:nvSpPr>
        <p:spPr>
          <a:xfrm>
            <a:off x="1475656" y="4424889"/>
            <a:ext cx="504056" cy="369332"/>
          </a:xfrm>
          <a:prstGeom prst="rect">
            <a:avLst/>
          </a:prstGeom>
          <a:noFill/>
        </p:spPr>
        <p:txBody>
          <a:bodyPr wrap="square" rtlCol="0">
            <a:spAutoFit/>
          </a:bodyPr>
          <a:lstStyle/>
          <a:p>
            <a:r>
              <a:rPr lang="en-US" b="1" dirty="0" smtClean="0">
                <a:solidFill>
                  <a:srgbClr val="00B050"/>
                </a:solidFill>
              </a:rPr>
              <a:t>m</a:t>
            </a:r>
            <a:endParaRPr lang="en-US" b="1" dirty="0">
              <a:solidFill>
                <a:srgbClr val="00B050"/>
              </a:solidFill>
            </a:endParaRPr>
          </a:p>
        </p:txBody>
      </p:sp>
      <p:sp>
        <p:nvSpPr>
          <p:cNvPr id="63" name="مربع نص 62"/>
          <p:cNvSpPr txBox="1"/>
          <p:nvPr/>
        </p:nvSpPr>
        <p:spPr>
          <a:xfrm>
            <a:off x="2267744" y="3848825"/>
            <a:ext cx="800472" cy="369332"/>
          </a:xfrm>
          <a:prstGeom prst="rect">
            <a:avLst/>
          </a:prstGeom>
          <a:noFill/>
        </p:spPr>
        <p:txBody>
          <a:bodyPr wrap="square" rtlCol="0">
            <a:spAutoFit/>
          </a:bodyPr>
          <a:lstStyle/>
          <a:p>
            <a:r>
              <a:rPr lang="en-US" b="1" dirty="0" smtClean="0">
                <a:solidFill>
                  <a:srgbClr val="C00000"/>
                </a:solidFill>
              </a:rPr>
              <a:t>- 3n</a:t>
            </a:r>
            <a:endParaRPr lang="en-US" b="1" dirty="0">
              <a:solidFill>
                <a:srgbClr val="C00000"/>
              </a:solidFill>
            </a:endParaRPr>
          </a:p>
        </p:txBody>
      </p:sp>
      <p:graphicFrame>
        <p:nvGraphicFramePr>
          <p:cNvPr id="43031" name="Object 23"/>
          <p:cNvGraphicFramePr>
            <a:graphicFrameLocks noChangeAspect="1"/>
          </p:cNvGraphicFramePr>
          <p:nvPr/>
        </p:nvGraphicFramePr>
        <p:xfrm>
          <a:off x="3373622" y="3679051"/>
          <a:ext cx="266700" cy="393700"/>
        </p:xfrm>
        <a:graphic>
          <a:graphicData uri="http://schemas.openxmlformats.org/presentationml/2006/ole">
            <p:oleObj spid="_x0000_s31756" name="Equation" r:id="rId14" imgW="266469" imgH="393359" progId="Equation.3">
              <p:embed/>
            </p:oleObj>
          </a:graphicData>
        </a:graphic>
      </p:graphicFrame>
      <p:cxnSp>
        <p:nvCxnSpPr>
          <p:cNvPr id="68" name="رابط كسهم مستقيم 67"/>
          <p:cNvCxnSpPr/>
          <p:nvPr/>
        </p:nvCxnSpPr>
        <p:spPr>
          <a:xfrm flipV="1">
            <a:off x="1619672" y="3992841"/>
            <a:ext cx="1656184" cy="1152128"/>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9" name="Snagit_PPT7E4C" descr="PPT7E4C.png"/>
          <p:cNvPicPr>
            <a:picLocks noChangeAspect="1"/>
          </p:cNvPicPr>
          <p:nvPr/>
        </p:nvPicPr>
        <p:blipFill>
          <a:blip r:embed="rId13" cstate="print"/>
          <a:srcRect l="57279" t="87547" r="8272" b="411"/>
          <a:stretch>
            <a:fillRect/>
          </a:stretch>
        </p:blipFill>
        <p:spPr>
          <a:xfrm rot="19422875">
            <a:off x="1712987" y="4671845"/>
            <a:ext cx="1689934" cy="382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231"/>
                                        </p:tgtEl>
                                        <p:attrNameLst>
                                          <p:attrName>style.visibility</p:attrName>
                                        </p:attrNameLst>
                                      </p:cBhvr>
                                      <p:to>
                                        <p:strVal val="visible"/>
                                      </p:to>
                                    </p:set>
                                    <p:anim calcmode="lin" valueType="num">
                                      <p:cBhvr>
                                        <p:cTn id="7" dur="1000" fill="hold"/>
                                        <p:tgtEl>
                                          <p:spTgt spid="8231"/>
                                        </p:tgtEl>
                                        <p:attrNameLst>
                                          <p:attrName>ppt_w</p:attrName>
                                        </p:attrNameLst>
                                      </p:cBhvr>
                                      <p:tavLst>
                                        <p:tav tm="0">
                                          <p:val>
                                            <p:fltVal val="0"/>
                                          </p:val>
                                        </p:tav>
                                        <p:tav tm="100000">
                                          <p:val>
                                            <p:strVal val="#ppt_w"/>
                                          </p:val>
                                        </p:tav>
                                      </p:tavLst>
                                    </p:anim>
                                    <p:anim calcmode="lin" valueType="num">
                                      <p:cBhvr>
                                        <p:cTn id="8" dur="1000" fill="hold"/>
                                        <p:tgtEl>
                                          <p:spTgt spid="8231"/>
                                        </p:tgtEl>
                                        <p:attrNameLst>
                                          <p:attrName>ppt_h</p:attrName>
                                        </p:attrNameLst>
                                      </p:cBhvr>
                                      <p:tavLst>
                                        <p:tav tm="0">
                                          <p:val>
                                            <p:fltVal val="0"/>
                                          </p:val>
                                        </p:tav>
                                        <p:tav tm="100000">
                                          <p:val>
                                            <p:strVal val="#ppt_h"/>
                                          </p:val>
                                        </p:tav>
                                      </p:tavLst>
                                    </p:anim>
                                    <p:anim calcmode="lin" valueType="num">
                                      <p:cBhvr>
                                        <p:cTn id="9" dur="1000" fill="hold"/>
                                        <p:tgtEl>
                                          <p:spTgt spid="82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2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232"/>
                                        </p:tgtEl>
                                        <p:attrNameLst>
                                          <p:attrName>style.visibility</p:attrName>
                                        </p:attrNameLst>
                                      </p:cBhvr>
                                      <p:to>
                                        <p:strVal val="visible"/>
                                      </p:to>
                                    </p:set>
                                    <p:animEffect transition="in" filter="wipe(up)">
                                      <p:cBhvr>
                                        <p:cTn id="15" dur="500"/>
                                        <p:tgtEl>
                                          <p:spTgt spid="8232"/>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8233"/>
                                        </p:tgtEl>
                                        <p:attrNameLst>
                                          <p:attrName>style.visibility</p:attrName>
                                        </p:attrNameLst>
                                      </p:cBhvr>
                                      <p:to>
                                        <p:strVal val="visible"/>
                                      </p:to>
                                    </p:set>
                                    <p:animEffect transition="in" filter="dissolve">
                                      <p:cBhvr>
                                        <p:cTn id="19" dur="500"/>
                                        <p:tgtEl>
                                          <p:spTgt spid="8233"/>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8234"/>
                                        </p:tgtEl>
                                        <p:attrNameLst>
                                          <p:attrName>style.visibility</p:attrName>
                                        </p:attrNameLst>
                                      </p:cBhvr>
                                      <p:to>
                                        <p:strVal val="visible"/>
                                      </p:to>
                                    </p:set>
                                    <p:animEffect transition="in" filter="wipe(up)">
                                      <p:cBhvr>
                                        <p:cTn id="23" dur="500"/>
                                        <p:tgtEl>
                                          <p:spTgt spid="8234"/>
                                        </p:tgtEl>
                                      </p:cBhvr>
                                    </p:animEffect>
                                  </p:childTnLst>
                                </p:cTn>
                              </p:par>
                            </p:childTnLst>
                          </p:cTn>
                        </p:par>
                        <p:par>
                          <p:cTn id="24" fill="hold">
                            <p:stCondLst>
                              <p:cond delay="1500"/>
                            </p:stCondLst>
                            <p:childTnLst>
                              <p:par>
                                <p:cTn id="25" presetID="9" presetClass="entr" presetSubtype="0" fill="hold" nodeType="afterEffect">
                                  <p:stCondLst>
                                    <p:cond delay="0"/>
                                  </p:stCondLst>
                                  <p:childTnLst>
                                    <p:set>
                                      <p:cBhvr>
                                        <p:cTn id="26" dur="1" fill="hold">
                                          <p:stCondLst>
                                            <p:cond delay="0"/>
                                          </p:stCondLst>
                                        </p:cTn>
                                        <p:tgtEl>
                                          <p:spTgt spid="8235"/>
                                        </p:tgtEl>
                                        <p:attrNameLst>
                                          <p:attrName>style.visibility</p:attrName>
                                        </p:attrNameLst>
                                      </p:cBhvr>
                                      <p:to>
                                        <p:strVal val="visible"/>
                                      </p:to>
                                    </p:set>
                                    <p:animEffect transition="in" filter="dissolve">
                                      <p:cBhvr>
                                        <p:cTn id="27" dur="500"/>
                                        <p:tgtEl>
                                          <p:spTgt spid="8235"/>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8236"/>
                                        </p:tgtEl>
                                        <p:attrNameLst>
                                          <p:attrName>style.visibility</p:attrName>
                                        </p:attrNameLst>
                                      </p:cBhvr>
                                      <p:to>
                                        <p:strVal val="visible"/>
                                      </p:to>
                                    </p:set>
                                    <p:animEffect transition="in" filter="wipe(left)">
                                      <p:cBhvr>
                                        <p:cTn id="31" dur="500"/>
                                        <p:tgtEl>
                                          <p:spTgt spid="8236"/>
                                        </p:tgtEl>
                                      </p:cBhvr>
                                    </p:animEffect>
                                  </p:childTnLst>
                                </p:cTn>
                              </p:par>
                            </p:childTnLst>
                          </p:cTn>
                        </p:par>
                        <p:par>
                          <p:cTn id="32" fill="hold">
                            <p:stCondLst>
                              <p:cond delay="2500"/>
                            </p:stCondLst>
                            <p:childTnLst>
                              <p:par>
                                <p:cTn id="33" presetID="9" presetClass="entr" presetSubtype="0" fill="hold" nodeType="afterEffect">
                                  <p:stCondLst>
                                    <p:cond delay="0"/>
                                  </p:stCondLst>
                                  <p:childTnLst>
                                    <p:set>
                                      <p:cBhvr>
                                        <p:cTn id="34" dur="1" fill="hold">
                                          <p:stCondLst>
                                            <p:cond delay="0"/>
                                          </p:stCondLst>
                                        </p:cTn>
                                        <p:tgtEl>
                                          <p:spTgt spid="8237"/>
                                        </p:tgtEl>
                                        <p:attrNameLst>
                                          <p:attrName>style.visibility</p:attrName>
                                        </p:attrNameLst>
                                      </p:cBhvr>
                                      <p:to>
                                        <p:strVal val="visible"/>
                                      </p:to>
                                    </p:set>
                                    <p:animEffect transition="in" filter="dissolve">
                                      <p:cBhvr>
                                        <p:cTn id="35" dur="500"/>
                                        <p:tgtEl>
                                          <p:spTgt spid="8237"/>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8238"/>
                                        </p:tgtEl>
                                        <p:attrNameLst>
                                          <p:attrName>style.visibility</p:attrName>
                                        </p:attrNameLst>
                                      </p:cBhvr>
                                      <p:to>
                                        <p:strVal val="visible"/>
                                      </p:to>
                                    </p:set>
                                    <p:animEffect transition="in" filter="wipe(left)">
                                      <p:cBhvr>
                                        <p:cTn id="39" dur="500"/>
                                        <p:tgtEl>
                                          <p:spTgt spid="8238"/>
                                        </p:tgtEl>
                                      </p:cBhvr>
                                    </p:animEffect>
                                  </p:childTnLst>
                                </p:cTn>
                              </p:par>
                            </p:childTnLst>
                          </p:cTn>
                        </p:par>
                        <p:par>
                          <p:cTn id="40" fill="hold">
                            <p:stCondLst>
                              <p:cond delay="3500"/>
                            </p:stCondLst>
                            <p:childTnLst>
                              <p:par>
                                <p:cTn id="41" presetID="9" presetClass="entr" presetSubtype="0" fill="hold" nodeType="afterEffect">
                                  <p:stCondLst>
                                    <p:cond delay="0"/>
                                  </p:stCondLst>
                                  <p:childTnLst>
                                    <p:set>
                                      <p:cBhvr>
                                        <p:cTn id="42" dur="1" fill="hold">
                                          <p:stCondLst>
                                            <p:cond delay="0"/>
                                          </p:stCondLst>
                                        </p:cTn>
                                        <p:tgtEl>
                                          <p:spTgt spid="8239"/>
                                        </p:tgtEl>
                                        <p:attrNameLst>
                                          <p:attrName>style.visibility</p:attrName>
                                        </p:attrNameLst>
                                      </p:cBhvr>
                                      <p:to>
                                        <p:strVal val="visible"/>
                                      </p:to>
                                    </p:set>
                                    <p:animEffect transition="in" filter="dissolve">
                                      <p:cBhvr>
                                        <p:cTn id="43" dur="500"/>
                                        <p:tgtEl>
                                          <p:spTgt spid="82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240"/>
                                        </p:tgtEl>
                                        <p:attrNameLst>
                                          <p:attrName>style.visibility</p:attrName>
                                        </p:attrNameLst>
                                      </p:cBhvr>
                                      <p:to>
                                        <p:strVal val="visible"/>
                                      </p:to>
                                    </p:set>
                                    <p:animEffect transition="in" filter="wipe(left)">
                                      <p:cBhvr>
                                        <p:cTn id="47" dur="500"/>
                                        <p:tgtEl>
                                          <p:spTgt spid="8240"/>
                                        </p:tgtEl>
                                      </p:cBhvr>
                                    </p:animEffect>
                                  </p:childTnLst>
                                </p:cTn>
                              </p:par>
                            </p:childTnLst>
                          </p:cTn>
                        </p:par>
                        <p:par>
                          <p:cTn id="48" fill="hold">
                            <p:stCondLst>
                              <p:cond delay="4500"/>
                            </p:stCondLst>
                            <p:childTnLst>
                              <p:par>
                                <p:cTn id="49" presetID="9" presetClass="entr" presetSubtype="0" fill="hold" nodeType="afterEffect">
                                  <p:stCondLst>
                                    <p:cond delay="0"/>
                                  </p:stCondLst>
                                  <p:childTnLst>
                                    <p:set>
                                      <p:cBhvr>
                                        <p:cTn id="50" dur="1" fill="hold">
                                          <p:stCondLst>
                                            <p:cond delay="0"/>
                                          </p:stCondLst>
                                        </p:cTn>
                                        <p:tgtEl>
                                          <p:spTgt spid="8241"/>
                                        </p:tgtEl>
                                        <p:attrNameLst>
                                          <p:attrName>style.visibility</p:attrName>
                                        </p:attrNameLst>
                                      </p:cBhvr>
                                      <p:to>
                                        <p:strVal val="visible"/>
                                      </p:to>
                                    </p:set>
                                    <p:animEffect transition="in" filter="dissolve">
                                      <p:cBhvr>
                                        <p:cTn id="51" dur="500"/>
                                        <p:tgtEl>
                                          <p:spTgt spid="8241"/>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8242"/>
                                        </p:tgtEl>
                                        <p:attrNameLst>
                                          <p:attrName>style.visibility</p:attrName>
                                        </p:attrNameLst>
                                      </p:cBhvr>
                                      <p:to>
                                        <p:strVal val="visible"/>
                                      </p:to>
                                    </p:set>
                                    <p:animEffect transition="in" filter="wipe(right)">
                                      <p:cBhvr>
                                        <p:cTn id="55" dur="500"/>
                                        <p:tgtEl>
                                          <p:spTgt spid="8242"/>
                                        </p:tgtEl>
                                      </p:cBhvr>
                                    </p:animEffect>
                                  </p:childTnLst>
                                </p:cTn>
                              </p:par>
                            </p:childTnLst>
                          </p:cTn>
                        </p:par>
                        <p:par>
                          <p:cTn id="56" fill="hold">
                            <p:stCondLst>
                              <p:cond delay="5500"/>
                            </p:stCondLst>
                            <p:childTnLst>
                              <p:par>
                                <p:cTn id="57" presetID="9" presetClass="entr" presetSubtype="0" fill="hold" nodeType="afterEffect">
                                  <p:stCondLst>
                                    <p:cond delay="0"/>
                                  </p:stCondLst>
                                  <p:childTnLst>
                                    <p:set>
                                      <p:cBhvr>
                                        <p:cTn id="58" dur="1" fill="hold">
                                          <p:stCondLst>
                                            <p:cond delay="0"/>
                                          </p:stCondLst>
                                        </p:cTn>
                                        <p:tgtEl>
                                          <p:spTgt spid="8243"/>
                                        </p:tgtEl>
                                        <p:attrNameLst>
                                          <p:attrName>style.visibility</p:attrName>
                                        </p:attrNameLst>
                                      </p:cBhvr>
                                      <p:to>
                                        <p:strVal val="visible"/>
                                      </p:to>
                                    </p:set>
                                    <p:animEffect transition="in" filter="dissolve">
                                      <p:cBhvr>
                                        <p:cTn id="59" dur="500"/>
                                        <p:tgtEl>
                                          <p:spTgt spid="824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244"/>
                                        </p:tgtEl>
                                        <p:attrNameLst>
                                          <p:attrName>style.visibility</p:attrName>
                                        </p:attrNameLst>
                                      </p:cBhvr>
                                      <p:to>
                                        <p:strVal val="visible"/>
                                      </p:to>
                                    </p:set>
                                    <p:animEffect transition="in" filter="wipe(left)">
                                      <p:cBhvr>
                                        <p:cTn id="64" dur="500"/>
                                        <p:tgtEl>
                                          <p:spTgt spid="8244"/>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1000" fill="hold"/>
                                        <p:tgtEl>
                                          <p:spTgt spid="44"/>
                                        </p:tgtEl>
                                        <p:attrNameLst>
                                          <p:attrName>ppt_x</p:attrName>
                                        </p:attrNameLst>
                                      </p:cBhvr>
                                      <p:tavLst>
                                        <p:tav tm="0">
                                          <p:val>
                                            <p:strVal val="#ppt_x-.2"/>
                                          </p:val>
                                        </p:tav>
                                        <p:tav tm="100000">
                                          <p:val>
                                            <p:strVal val="#ppt_x"/>
                                          </p:val>
                                        </p:tav>
                                      </p:tavLst>
                                    </p:anim>
                                    <p:anim calcmode="lin" valueType="num">
                                      <p:cBhvr>
                                        <p:cTn id="70"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71" dur="1000"/>
                                        <p:tgtEl>
                                          <p:spTgt spid="44"/>
                                        </p:tgtEl>
                                      </p:cBhvr>
                                    </p:animEffect>
                                  </p:childTnLst>
                                </p:cTn>
                              </p:par>
                              <p:par>
                                <p:cTn id="72" presetID="29"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ppt_x</p:attrName>
                                        </p:attrNameLst>
                                      </p:cBhvr>
                                      <p:tavLst>
                                        <p:tav tm="0">
                                          <p:val>
                                            <p:strVal val="#ppt_x-.2"/>
                                          </p:val>
                                        </p:tav>
                                        <p:tav tm="100000">
                                          <p:val>
                                            <p:strVal val="#ppt_x"/>
                                          </p:val>
                                        </p:tav>
                                      </p:tavLst>
                                    </p:anim>
                                    <p:anim calcmode="lin" valueType="num">
                                      <p:cBhvr>
                                        <p:cTn id="75"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76" dur="1000"/>
                                        <p:tgtEl>
                                          <p:spTgt spid="43"/>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p:cTn id="81" dur="1000" fill="hold"/>
                                        <p:tgtEl>
                                          <p:spTgt spid="46"/>
                                        </p:tgtEl>
                                        <p:attrNameLst>
                                          <p:attrName>ppt_x</p:attrName>
                                        </p:attrNameLst>
                                      </p:cBhvr>
                                      <p:tavLst>
                                        <p:tav tm="0">
                                          <p:val>
                                            <p:strVal val="#ppt_x-.2"/>
                                          </p:val>
                                        </p:tav>
                                        <p:tav tm="100000">
                                          <p:val>
                                            <p:strVal val="#ppt_x"/>
                                          </p:val>
                                        </p:tav>
                                      </p:tavLst>
                                    </p:anim>
                                    <p:anim calcmode="lin" valueType="num">
                                      <p:cBhvr>
                                        <p:cTn id="82"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83" dur="10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p:cTn id="88" dur="1000" fill="hold"/>
                                        <p:tgtEl>
                                          <p:spTgt spid="62"/>
                                        </p:tgtEl>
                                        <p:attrNameLst>
                                          <p:attrName>ppt_x</p:attrName>
                                        </p:attrNameLst>
                                      </p:cBhvr>
                                      <p:tavLst>
                                        <p:tav tm="0">
                                          <p:val>
                                            <p:strVal val="#ppt_x-.2"/>
                                          </p:val>
                                        </p:tav>
                                        <p:tav tm="100000">
                                          <p:val>
                                            <p:strVal val="#ppt_x"/>
                                          </p:val>
                                        </p:tav>
                                      </p:tavLst>
                                    </p:anim>
                                    <p:anim calcmode="lin" valueType="num">
                                      <p:cBhvr>
                                        <p:cTn id="89"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90" dur="1000"/>
                                        <p:tgtEl>
                                          <p:spTgt spid="62"/>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nodeType="click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1000" fill="hold"/>
                                        <p:tgtEl>
                                          <p:spTgt spid="51"/>
                                        </p:tgtEl>
                                        <p:attrNameLst>
                                          <p:attrName>ppt_x</p:attrName>
                                        </p:attrNameLst>
                                      </p:cBhvr>
                                      <p:tavLst>
                                        <p:tav tm="0">
                                          <p:val>
                                            <p:strVal val="#ppt_x-.2"/>
                                          </p:val>
                                        </p:tav>
                                        <p:tav tm="100000">
                                          <p:val>
                                            <p:strVal val="#ppt_x"/>
                                          </p:val>
                                        </p:tav>
                                      </p:tavLst>
                                    </p:anim>
                                    <p:anim calcmode="lin" valueType="num">
                                      <p:cBhvr>
                                        <p:cTn id="96"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97" dur="1000"/>
                                        <p:tgtEl>
                                          <p:spTgt spid="51"/>
                                        </p:tgtEl>
                                      </p:cBhvr>
                                    </p:animEffect>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nodeType="click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1000" fill="hold"/>
                                        <p:tgtEl>
                                          <p:spTgt spid="53"/>
                                        </p:tgtEl>
                                        <p:attrNameLst>
                                          <p:attrName>ppt_x</p:attrName>
                                        </p:attrNameLst>
                                      </p:cBhvr>
                                      <p:tavLst>
                                        <p:tav tm="0">
                                          <p:val>
                                            <p:strVal val="#ppt_x-.2"/>
                                          </p:val>
                                        </p:tav>
                                        <p:tav tm="100000">
                                          <p:val>
                                            <p:strVal val="#ppt_x"/>
                                          </p:val>
                                        </p:tav>
                                      </p:tavLst>
                                    </p:anim>
                                    <p:anim calcmode="lin" valueType="num">
                                      <p:cBhvr>
                                        <p:cTn id="103"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53"/>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nodeType="click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p:cTn id="109" dur="1000" fill="hold"/>
                                        <p:tgtEl>
                                          <p:spTgt spid="54"/>
                                        </p:tgtEl>
                                        <p:attrNameLst>
                                          <p:attrName>ppt_x</p:attrName>
                                        </p:attrNameLst>
                                      </p:cBhvr>
                                      <p:tavLst>
                                        <p:tav tm="0">
                                          <p:val>
                                            <p:strVal val="#ppt_x-.2"/>
                                          </p:val>
                                        </p:tav>
                                        <p:tav tm="100000">
                                          <p:val>
                                            <p:strVal val="#ppt_x"/>
                                          </p:val>
                                        </p:tav>
                                      </p:tavLst>
                                    </p:anim>
                                    <p:anim calcmode="lin" valueType="num">
                                      <p:cBhvr>
                                        <p:cTn id="110"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54"/>
                                        </p:tgtEl>
                                      </p:cBhvr>
                                    </p:animEffect>
                                  </p:childTnLst>
                                </p:cTn>
                              </p:par>
                            </p:childTnLst>
                          </p:cTn>
                        </p:par>
                      </p:childTnLst>
                    </p:cTn>
                  </p:par>
                  <p:par>
                    <p:cTn id="112" fill="hold">
                      <p:stCondLst>
                        <p:cond delay="indefinite"/>
                      </p:stCondLst>
                      <p:childTnLst>
                        <p:par>
                          <p:cTn id="113" fill="hold">
                            <p:stCondLst>
                              <p:cond delay="0"/>
                            </p:stCondLst>
                            <p:childTnLst>
                              <p:par>
                                <p:cTn id="114" presetID="29" presetClass="entr" presetSubtype="0" fill="hold" grpId="0" nodeType="click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p:cTn id="116" dur="1000" fill="hold"/>
                                        <p:tgtEl>
                                          <p:spTgt spid="63"/>
                                        </p:tgtEl>
                                        <p:attrNameLst>
                                          <p:attrName>ppt_x</p:attrName>
                                        </p:attrNameLst>
                                      </p:cBhvr>
                                      <p:tavLst>
                                        <p:tav tm="0">
                                          <p:val>
                                            <p:strVal val="#ppt_x-.2"/>
                                          </p:val>
                                        </p:tav>
                                        <p:tav tm="100000">
                                          <p:val>
                                            <p:strVal val="#ppt_x"/>
                                          </p:val>
                                        </p:tav>
                                      </p:tavLst>
                                    </p:anim>
                                    <p:anim calcmode="lin" valueType="num">
                                      <p:cBhvr>
                                        <p:cTn id="117" dur="10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63"/>
                                        </p:tgtEl>
                                      </p:cBhvr>
                                    </p:animEffect>
                                  </p:childTnLst>
                                </p:cTn>
                              </p:par>
                            </p:childTnLst>
                          </p:cTn>
                        </p:par>
                      </p:childTnLst>
                    </p:cTn>
                  </p:par>
                  <p:par>
                    <p:cTn id="119" fill="hold">
                      <p:stCondLst>
                        <p:cond delay="indefinite"/>
                      </p:stCondLst>
                      <p:childTnLst>
                        <p:par>
                          <p:cTn id="120" fill="hold">
                            <p:stCondLst>
                              <p:cond delay="0"/>
                            </p:stCondLst>
                            <p:childTnLst>
                              <p:par>
                                <p:cTn id="121" presetID="29" presetClass="entr" presetSubtype="0" fill="hold" nodeType="clickEffect">
                                  <p:stCondLst>
                                    <p:cond delay="0"/>
                                  </p:stCondLst>
                                  <p:childTnLst>
                                    <p:set>
                                      <p:cBhvr>
                                        <p:cTn id="122" dur="1" fill="hold">
                                          <p:stCondLst>
                                            <p:cond delay="0"/>
                                          </p:stCondLst>
                                        </p:cTn>
                                        <p:tgtEl>
                                          <p:spTgt spid="58"/>
                                        </p:tgtEl>
                                        <p:attrNameLst>
                                          <p:attrName>style.visibility</p:attrName>
                                        </p:attrNameLst>
                                      </p:cBhvr>
                                      <p:to>
                                        <p:strVal val="visible"/>
                                      </p:to>
                                    </p:set>
                                    <p:anim calcmode="lin" valueType="num">
                                      <p:cBhvr>
                                        <p:cTn id="123" dur="1000" fill="hold"/>
                                        <p:tgtEl>
                                          <p:spTgt spid="58"/>
                                        </p:tgtEl>
                                        <p:attrNameLst>
                                          <p:attrName>ppt_x</p:attrName>
                                        </p:attrNameLst>
                                      </p:cBhvr>
                                      <p:tavLst>
                                        <p:tav tm="0">
                                          <p:val>
                                            <p:strVal val="#ppt_x-.2"/>
                                          </p:val>
                                        </p:tav>
                                        <p:tav tm="100000">
                                          <p:val>
                                            <p:strVal val="#ppt_x"/>
                                          </p:val>
                                        </p:tav>
                                      </p:tavLst>
                                    </p:anim>
                                    <p:anim calcmode="lin" valueType="num">
                                      <p:cBhvr>
                                        <p:cTn id="124" dur="10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58"/>
                                        </p:tgtEl>
                                      </p:cBhvr>
                                    </p:animEffect>
                                  </p:childTnLst>
                                </p:cTn>
                              </p:par>
                            </p:childTnLst>
                          </p:cTn>
                        </p:par>
                      </p:childTnLst>
                    </p:cTn>
                  </p:par>
                  <p:par>
                    <p:cTn id="126" fill="hold">
                      <p:stCondLst>
                        <p:cond delay="indefinite"/>
                      </p:stCondLst>
                      <p:childTnLst>
                        <p:par>
                          <p:cTn id="127" fill="hold">
                            <p:stCondLst>
                              <p:cond delay="0"/>
                            </p:stCondLst>
                            <p:childTnLst>
                              <p:par>
                                <p:cTn id="128" presetID="29" presetClass="entr" presetSubtype="0" fill="hold" nodeType="clickEffect">
                                  <p:stCondLst>
                                    <p:cond delay="0"/>
                                  </p:stCondLst>
                                  <p:childTnLst>
                                    <p:set>
                                      <p:cBhvr>
                                        <p:cTn id="129" dur="1" fill="hold">
                                          <p:stCondLst>
                                            <p:cond delay="0"/>
                                          </p:stCondLst>
                                        </p:cTn>
                                        <p:tgtEl>
                                          <p:spTgt spid="43031"/>
                                        </p:tgtEl>
                                        <p:attrNameLst>
                                          <p:attrName>style.visibility</p:attrName>
                                        </p:attrNameLst>
                                      </p:cBhvr>
                                      <p:to>
                                        <p:strVal val="visible"/>
                                      </p:to>
                                    </p:set>
                                    <p:anim calcmode="lin" valueType="num">
                                      <p:cBhvr>
                                        <p:cTn id="130" dur="1000" fill="hold"/>
                                        <p:tgtEl>
                                          <p:spTgt spid="43031"/>
                                        </p:tgtEl>
                                        <p:attrNameLst>
                                          <p:attrName>ppt_x</p:attrName>
                                        </p:attrNameLst>
                                      </p:cBhvr>
                                      <p:tavLst>
                                        <p:tav tm="0">
                                          <p:val>
                                            <p:strVal val="#ppt_x-.2"/>
                                          </p:val>
                                        </p:tav>
                                        <p:tav tm="100000">
                                          <p:val>
                                            <p:strVal val="#ppt_x"/>
                                          </p:val>
                                        </p:tav>
                                      </p:tavLst>
                                    </p:anim>
                                    <p:anim calcmode="lin" valueType="num">
                                      <p:cBhvr>
                                        <p:cTn id="131" dur="1000" fill="hold"/>
                                        <p:tgtEl>
                                          <p:spTgt spid="43031"/>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43031"/>
                                        </p:tgtEl>
                                      </p:cBhvr>
                                    </p:animEffect>
                                  </p:childTnLst>
                                </p:cTn>
                              </p:par>
                            </p:childTnLst>
                          </p:cTn>
                        </p:par>
                      </p:childTnLst>
                    </p:cTn>
                  </p:par>
                  <p:par>
                    <p:cTn id="133" fill="hold">
                      <p:stCondLst>
                        <p:cond delay="indefinite"/>
                      </p:stCondLst>
                      <p:childTnLst>
                        <p:par>
                          <p:cTn id="134" fill="hold">
                            <p:stCondLst>
                              <p:cond delay="0"/>
                            </p:stCondLst>
                            <p:childTnLst>
                              <p:par>
                                <p:cTn id="135" presetID="29" presetClass="entr" presetSubtype="0" fill="hold" nodeType="clickEffect">
                                  <p:stCondLst>
                                    <p:cond delay="0"/>
                                  </p:stCondLst>
                                  <p:childTnLst>
                                    <p:set>
                                      <p:cBhvr>
                                        <p:cTn id="136" dur="1" fill="hold">
                                          <p:stCondLst>
                                            <p:cond delay="0"/>
                                          </p:stCondLst>
                                        </p:cTn>
                                        <p:tgtEl>
                                          <p:spTgt spid="68"/>
                                        </p:tgtEl>
                                        <p:attrNameLst>
                                          <p:attrName>style.visibility</p:attrName>
                                        </p:attrNameLst>
                                      </p:cBhvr>
                                      <p:to>
                                        <p:strVal val="visible"/>
                                      </p:to>
                                    </p:set>
                                    <p:anim calcmode="lin" valueType="num">
                                      <p:cBhvr>
                                        <p:cTn id="137" dur="1000" fill="hold"/>
                                        <p:tgtEl>
                                          <p:spTgt spid="68"/>
                                        </p:tgtEl>
                                        <p:attrNameLst>
                                          <p:attrName>ppt_x</p:attrName>
                                        </p:attrNameLst>
                                      </p:cBhvr>
                                      <p:tavLst>
                                        <p:tav tm="0">
                                          <p:val>
                                            <p:strVal val="#ppt_x-.2"/>
                                          </p:val>
                                        </p:tav>
                                        <p:tav tm="100000">
                                          <p:val>
                                            <p:strVal val="#ppt_x"/>
                                          </p:val>
                                        </p:tav>
                                      </p:tavLst>
                                    </p:anim>
                                    <p:anim calcmode="lin" valueType="num">
                                      <p:cBhvr>
                                        <p:cTn id="138" dur="1000" fill="hold"/>
                                        <p:tgtEl>
                                          <p:spTgt spid="68"/>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68"/>
                                        </p:tgtEl>
                                      </p:cBhvr>
                                    </p:animEffect>
                                  </p:childTnLst>
                                </p:cTn>
                              </p:par>
                            </p:childTnLst>
                          </p:cTn>
                        </p:par>
                      </p:childTnLst>
                    </p:cTn>
                  </p:par>
                  <p:par>
                    <p:cTn id="140" fill="hold">
                      <p:stCondLst>
                        <p:cond delay="indefinite"/>
                      </p:stCondLst>
                      <p:childTnLst>
                        <p:par>
                          <p:cTn id="141" fill="hold">
                            <p:stCondLst>
                              <p:cond delay="0"/>
                            </p:stCondLst>
                            <p:childTnLst>
                              <p:par>
                                <p:cTn id="142" presetID="29" presetClass="entr" presetSubtype="0" fill="hold" nodeType="clickEffect">
                                  <p:stCondLst>
                                    <p:cond delay="0"/>
                                  </p:stCondLst>
                                  <p:childTnLst>
                                    <p:set>
                                      <p:cBhvr>
                                        <p:cTn id="143" dur="1" fill="hold">
                                          <p:stCondLst>
                                            <p:cond delay="0"/>
                                          </p:stCondLst>
                                        </p:cTn>
                                        <p:tgtEl>
                                          <p:spTgt spid="69"/>
                                        </p:tgtEl>
                                        <p:attrNameLst>
                                          <p:attrName>style.visibility</p:attrName>
                                        </p:attrNameLst>
                                      </p:cBhvr>
                                      <p:to>
                                        <p:strVal val="visible"/>
                                      </p:to>
                                    </p:set>
                                    <p:anim calcmode="lin" valueType="num">
                                      <p:cBhvr>
                                        <p:cTn id="144" dur="1000" fill="hold"/>
                                        <p:tgtEl>
                                          <p:spTgt spid="69"/>
                                        </p:tgtEl>
                                        <p:attrNameLst>
                                          <p:attrName>ppt_x</p:attrName>
                                        </p:attrNameLst>
                                      </p:cBhvr>
                                      <p:tavLst>
                                        <p:tav tm="0">
                                          <p:val>
                                            <p:strVal val="#ppt_x-.2"/>
                                          </p:val>
                                        </p:tav>
                                        <p:tav tm="100000">
                                          <p:val>
                                            <p:strVal val="#ppt_x"/>
                                          </p:val>
                                        </p:tav>
                                      </p:tavLst>
                                    </p:anim>
                                    <p:anim calcmode="lin" valueType="num">
                                      <p:cBhvr>
                                        <p:cTn id="145" dur="1000" fill="hold"/>
                                        <p:tgtEl>
                                          <p:spTgt spid="69"/>
                                        </p:tgtEl>
                                        <p:attrNameLst>
                                          <p:attrName>ppt_y</p:attrName>
                                        </p:attrNameLst>
                                      </p:cBhvr>
                                      <p:tavLst>
                                        <p:tav tm="0">
                                          <p:val>
                                            <p:strVal val="#ppt_y"/>
                                          </p:val>
                                        </p:tav>
                                        <p:tav tm="100000">
                                          <p:val>
                                            <p:strVal val="#ppt_y"/>
                                          </p:val>
                                        </p:tav>
                                      </p:tavLst>
                                    </p:anim>
                                    <p:animEffect transition="in" filter="wipe(right)" prLst="gradientSize: 0.1">
                                      <p:cBhvr>
                                        <p:cTn id="146"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2" grpId="0" animBg="1"/>
      <p:bldP spid="8234" grpId="0" animBg="1"/>
      <p:bldP spid="8236" grpId="0" animBg="1"/>
      <p:bldP spid="8238" grpId="0" animBg="1"/>
      <p:bldP spid="8240" grpId="0" animBg="1"/>
      <p:bldP spid="8242" grpId="0" animBg="1"/>
      <p:bldP spid="8244" grpId="0" animBg="1"/>
      <p:bldP spid="62" grpId="0"/>
      <p:bldP spid="6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928926" y="-24"/>
            <a:ext cx="6000792" cy="111442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000100" y="214290"/>
            <a:ext cx="1328743" cy="169545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2786050" y="1142984"/>
            <a:ext cx="6186512" cy="500066"/>
          </a:xfrm>
          <a:prstGeom prst="rect">
            <a:avLst/>
          </a:prstGeom>
          <a:noFill/>
          <a:ln w="9525">
            <a:noFill/>
            <a:miter lim="800000"/>
            <a:headEnd/>
            <a:tailEnd/>
          </a:ln>
          <a:effectLst/>
        </p:spPr>
      </p:pic>
      <p:grpSp>
        <p:nvGrpSpPr>
          <p:cNvPr id="8" name="مجموعة 7"/>
          <p:cNvGrpSpPr/>
          <p:nvPr/>
        </p:nvGrpSpPr>
        <p:grpSpPr>
          <a:xfrm>
            <a:off x="1643042" y="1714488"/>
            <a:ext cx="7143800" cy="533402"/>
            <a:chOff x="1643042" y="1857364"/>
            <a:chExt cx="7143800" cy="533402"/>
          </a:xfrm>
        </p:grpSpPr>
        <p:pic>
          <p:nvPicPr>
            <p:cNvPr id="3077" name="Picture 5"/>
            <p:cNvPicPr>
              <a:picLocks noChangeAspect="1" noChangeArrowheads="1"/>
            </p:cNvPicPr>
            <p:nvPr/>
          </p:nvPicPr>
          <p:blipFill>
            <a:blip r:embed="rId5"/>
            <a:srcRect/>
            <a:stretch>
              <a:fillRect/>
            </a:stretch>
          </p:blipFill>
          <p:spPr bwMode="auto">
            <a:xfrm>
              <a:off x="7319986" y="1928802"/>
              <a:ext cx="1466856" cy="461964"/>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1643042" y="1857364"/>
              <a:ext cx="5643602" cy="457202"/>
            </a:xfrm>
            <a:prstGeom prst="rect">
              <a:avLst/>
            </a:prstGeom>
            <a:noFill/>
            <a:ln w="9525">
              <a:noFill/>
              <a:miter lim="800000"/>
              <a:headEnd/>
              <a:tailEnd/>
            </a:ln>
            <a:effectLst/>
          </p:spPr>
        </p:pic>
      </p:grpSp>
      <p:grpSp>
        <p:nvGrpSpPr>
          <p:cNvPr id="10" name="مجموعة 9"/>
          <p:cNvGrpSpPr/>
          <p:nvPr/>
        </p:nvGrpSpPr>
        <p:grpSpPr>
          <a:xfrm>
            <a:off x="1357290" y="2285992"/>
            <a:ext cx="7472394" cy="428629"/>
            <a:chOff x="1357290" y="2428868"/>
            <a:chExt cx="7472394" cy="428629"/>
          </a:xfrm>
        </p:grpSpPr>
        <p:pic>
          <p:nvPicPr>
            <p:cNvPr id="3079" name="Picture 7"/>
            <p:cNvPicPr>
              <a:picLocks noChangeAspect="1" noChangeArrowheads="1"/>
            </p:cNvPicPr>
            <p:nvPr/>
          </p:nvPicPr>
          <p:blipFill>
            <a:blip r:embed="rId7"/>
            <a:srcRect/>
            <a:stretch>
              <a:fillRect/>
            </a:stretch>
          </p:blipFill>
          <p:spPr bwMode="auto">
            <a:xfrm>
              <a:off x="2428860" y="2428868"/>
              <a:ext cx="6400824" cy="428629"/>
            </a:xfrm>
            <a:prstGeom prst="rect">
              <a:avLst/>
            </a:prstGeom>
            <a:noFill/>
            <a:ln w="9525">
              <a:noFill/>
              <a:miter lim="800000"/>
              <a:headEnd/>
              <a:tailEnd/>
            </a:ln>
            <a:effectLst/>
          </p:spPr>
        </p:pic>
        <p:pic>
          <p:nvPicPr>
            <p:cNvPr id="3080" name="Picture 8"/>
            <p:cNvPicPr>
              <a:picLocks noChangeAspect="1" noChangeArrowheads="1"/>
            </p:cNvPicPr>
            <p:nvPr/>
          </p:nvPicPr>
          <p:blipFill>
            <a:blip r:embed="rId8"/>
            <a:srcRect/>
            <a:stretch>
              <a:fillRect/>
            </a:stretch>
          </p:blipFill>
          <p:spPr bwMode="auto">
            <a:xfrm>
              <a:off x="1357290" y="2500306"/>
              <a:ext cx="981075" cy="328614"/>
            </a:xfrm>
            <a:prstGeom prst="rect">
              <a:avLst/>
            </a:prstGeom>
            <a:noFill/>
            <a:ln w="9525">
              <a:noFill/>
              <a:miter lim="800000"/>
              <a:headEnd/>
              <a:tailEnd/>
            </a:ln>
            <a:effectLst/>
          </p:spPr>
        </p:pic>
      </p:grpSp>
      <p:pic>
        <p:nvPicPr>
          <p:cNvPr id="3081" name="Picture 9"/>
          <p:cNvPicPr>
            <a:picLocks noChangeAspect="1" noChangeArrowheads="1"/>
          </p:cNvPicPr>
          <p:nvPr/>
        </p:nvPicPr>
        <p:blipFill>
          <a:blip r:embed="rId9"/>
          <a:srcRect/>
          <a:stretch>
            <a:fillRect/>
          </a:stretch>
        </p:blipFill>
        <p:spPr bwMode="auto">
          <a:xfrm>
            <a:off x="3428992" y="2786059"/>
            <a:ext cx="5448321" cy="357189"/>
          </a:xfrm>
          <a:prstGeom prst="rect">
            <a:avLst/>
          </a:prstGeom>
          <a:noFill/>
          <a:ln w="9525">
            <a:noFill/>
            <a:miter lim="800000"/>
            <a:headEnd/>
            <a:tailEnd/>
          </a:ln>
          <a:effectLst/>
        </p:spPr>
      </p:pic>
      <p:pic>
        <p:nvPicPr>
          <p:cNvPr id="3082" name="Picture 10"/>
          <p:cNvPicPr>
            <a:picLocks noChangeAspect="1" noChangeArrowheads="1"/>
          </p:cNvPicPr>
          <p:nvPr/>
        </p:nvPicPr>
        <p:blipFill>
          <a:blip r:embed="rId10"/>
          <a:srcRect/>
          <a:stretch>
            <a:fillRect/>
          </a:stretch>
        </p:blipFill>
        <p:spPr bwMode="auto">
          <a:xfrm>
            <a:off x="6357950" y="3214686"/>
            <a:ext cx="2509839" cy="1243013"/>
          </a:xfrm>
          <a:prstGeom prst="rect">
            <a:avLst/>
          </a:prstGeom>
          <a:noFill/>
          <a:ln w="9525">
            <a:noFill/>
            <a:miter lim="800000"/>
            <a:headEnd/>
            <a:tailEnd/>
          </a:ln>
          <a:effectLst/>
        </p:spPr>
      </p:pic>
      <p:pic>
        <p:nvPicPr>
          <p:cNvPr id="3083" name="Picture 11"/>
          <p:cNvPicPr>
            <a:picLocks noChangeAspect="1" noChangeArrowheads="1"/>
          </p:cNvPicPr>
          <p:nvPr/>
        </p:nvPicPr>
        <p:blipFill>
          <a:blip r:embed="rId11"/>
          <a:srcRect/>
          <a:stretch>
            <a:fillRect/>
          </a:stretch>
        </p:blipFill>
        <p:spPr bwMode="auto">
          <a:xfrm>
            <a:off x="4143372" y="3071810"/>
            <a:ext cx="1876427" cy="1643074"/>
          </a:xfrm>
          <a:prstGeom prst="rect">
            <a:avLst/>
          </a:prstGeom>
          <a:noFill/>
          <a:ln w="9525">
            <a:noFill/>
            <a:miter lim="800000"/>
            <a:headEnd/>
            <a:tailEnd/>
          </a:ln>
          <a:effectLst/>
        </p:spPr>
      </p:pic>
      <p:pic>
        <p:nvPicPr>
          <p:cNvPr id="3084" name="Picture 12"/>
          <p:cNvPicPr>
            <a:picLocks noChangeAspect="1" noChangeArrowheads="1"/>
          </p:cNvPicPr>
          <p:nvPr/>
        </p:nvPicPr>
        <p:blipFill>
          <a:blip r:embed="rId12"/>
          <a:srcRect/>
          <a:stretch>
            <a:fillRect/>
          </a:stretch>
        </p:blipFill>
        <p:spPr bwMode="auto">
          <a:xfrm>
            <a:off x="571472" y="2857496"/>
            <a:ext cx="2857520" cy="16097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10" dur="1000" fill="hold"/>
                                        <p:tgtEl>
                                          <p:spTgt spid="307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082"/>
                                        </p:tgtEl>
                                        <p:attrNameLst>
                                          <p:attrName>style.visibility</p:attrName>
                                        </p:attrNameLst>
                                      </p:cBhvr>
                                      <p:to>
                                        <p:strVal val="visible"/>
                                      </p:to>
                                    </p:set>
                                    <p:anim calcmode="lin" valueType="num">
                                      <p:cBhvr>
                                        <p:cTn id="31" dur="500" decel="50000" fill="hold">
                                          <p:stCondLst>
                                            <p:cond delay="0"/>
                                          </p:stCondLst>
                                        </p:cTn>
                                        <p:tgtEl>
                                          <p:spTgt spid="308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8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82"/>
                                        </p:tgtEl>
                                        <p:attrNameLst>
                                          <p:attrName>ppt_w</p:attrName>
                                        </p:attrNameLst>
                                      </p:cBhvr>
                                      <p:tavLst>
                                        <p:tav tm="0">
                                          <p:val>
                                            <p:strVal val="#ppt_w*.05"/>
                                          </p:val>
                                        </p:tav>
                                        <p:tav tm="100000">
                                          <p:val>
                                            <p:strVal val="#ppt_w"/>
                                          </p:val>
                                        </p:tav>
                                      </p:tavLst>
                                    </p:anim>
                                    <p:anim calcmode="lin" valueType="num">
                                      <p:cBhvr>
                                        <p:cTn id="34" dur="1000" fill="hold"/>
                                        <p:tgtEl>
                                          <p:spTgt spid="308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8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8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8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82"/>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083"/>
                                        </p:tgtEl>
                                        <p:attrNameLst>
                                          <p:attrName>style.visibility</p:attrName>
                                        </p:attrNameLst>
                                      </p:cBhvr>
                                      <p:to>
                                        <p:strVal val="visible"/>
                                      </p:to>
                                    </p:set>
                                    <p:anim calcmode="lin" valueType="num">
                                      <p:cBhvr>
                                        <p:cTn id="55" dur="500" decel="50000" fill="hold">
                                          <p:stCondLst>
                                            <p:cond delay="0"/>
                                          </p:stCondLst>
                                        </p:cTn>
                                        <p:tgtEl>
                                          <p:spTgt spid="308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08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083"/>
                                        </p:tgtEl>
                                        <p:attrNameLst>
                                          <p:attrName>ppt_w</p:attrName>
                                        </p:attrNameLst>
                                      </p:cBhvr>
                                      <p:tavLst>
                                        <p:tav tm="0">
                                          <p:val>
                                            <p:strVal val="#ppt_w*.05"/>
                                          </p:val>
                                        </p:tav>
                                        <p:tav tm="100000">
                                          <p:val>
                                            <p:strVal val="#ppt_w"/>
                                          </p:val>
                                        </p:tav>
                                      </p:tavLst>
                                    </p:anim>
                                    <p:anim calcmode="lin" valueType="num">
                                      <p:cBhvr>
                                        <p:cTn id="58" dur="1000" fill="hold"/>
                                        <p:tgtEl>
                                          <p:spTgt spid="308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08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08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08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08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3081"/>
                                        </p:tgtEl>
                                        <p:attrNameLst>
                                          <p:attrName>style.visibility</p:attrName>
                                        </p:attrNameLst>
                                      </p:cBhvr>
                                      <p:to>
                                        <p:strVal val="visible"/>
                                      </p:to>
                                    </p:set>
                                    <p:anim calcmode="lin" valueType="num">
                                      <p:cBhvr>
                                        <p:cTn id="67" dur="500" decel="50000" fill="hold">
                                          <p:stCondLst>
                                            <p:cond delay="0"/>
                                          </p:stCondLst>
                                        </p:cTn>
                                        <p:tgtEl>
                                          <p:spTgt spid="308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08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081"/>
                                        </p:tgtEl>
                                        <p:attrNameLst>
                                          <p:attrName>ppt_w</p:attrName>
                                        </p:attrNameLst>
                                      </p:cBhvr>
                                      <p:tavLst>
                                        <p:tav tm="0">
                                          <p:val>
                                            <p:strVal val="#ppt_w*.05"/>
                                          </p:val>
                                        </p:tav>
                                        <p:tav tm="100000">
                                          <p:val>
                                            <p:strVal val="#ppt_w"/>
                                          </p:val>
                                        </p:tav>
                                      </p:tavLst>
                                    </p:anim>
                                    <p:anim calcmode="lin" valueType="num">
                                      <p:cBhvr>
                                        <p:cTn id="70" dur="1000" fill="hold"/>
                                        <p:tgtEl>
                                          <p:spTgt spid="308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08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08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08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081"/>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3084"/>
                                        </p:tgtEl>
                                        <p:attrNameLst>
                                          <p:attrName>style.visibility</p:attrName>
                                        </p:attrNameLst>
                                      </p:cBhvr>
                                      <p:to>
                                        <p:strVal val="visible"/>
                                      </p:to>
                                    </p:set>
                                    <p:anim calcmode="lin" valueType="num">
                                      <p:cBhvr>
                                        <p:cTn id="79" dur="500" decel="50000" fill="hold">
                                          <p:stCondLst>
                                            <p:cond delay="0"/>
                                          </p:stCondLst>
                                        </p:cTn>
                                        <p:tgtEl>
                                          <p:spTgt spid="3084"/>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084"/>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084"/>
                                        </p:tgtEl>
                                        <p:attrNameLst>
                                          <p:attrName>ppt_w</p:attrName>
                                        </p:attrNameLst>
                                      </p:cBhvr>
                                      <p:tavLst>
                                        <p:tav tm="0">
                                          <p:val>
                                            <p:strVal val="#ppt_w*.05"/>
                                          </p:val>
                                        </p:tav>
                                        <p:tav tm="100000">
                                          <p:val>
                                            <p:strVal val="#ppt_w"/>
                                          </p:val>
                                        </p:tav>
                                      </p:tavLst>
                                    </p:anim>
                                    <p:anim calcmode="lin" valueType="num">
                                      <p:cBhvr>
                                        <p:cTn id="82" dur="1000" fill="hold"/>
                                        <p:tgtEl>
                                          <p:spTgt spid="3084"/>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084"/>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084"/>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084"/>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3"/>
          <a:srcRect/>
          <a:stretch>
            <a:fillRect/>
          </a:stretch>
        </p:blipFill>
        <p:spPr bwMode="auto">
          <a:xfrm>
            <a:off x="428596" y="2428868"/>
            <a:ext cx="8429684" cy="2343150"/>
          </a:xfrm>
          <a:prstGeom prst="rect">
            <a:avLst/>
          </a:prstGeom>
          <a:noFill/>
          <a:ln w="9525">
            <a:noFill/>
            <a:miter lim="800000"/>
            <a:headEnd/>
            <a:tailEnd/>
          </a:ln>
          <a:effectLst/>
        </p:spPr>
      </p:pic>
      <p:sp>
        <p:nvSpPr>
          <p:cNvPr id="3" name="مستطيل مستدير الزوايا 2"/>
          <p:cNvSpPr/>
          <p:nvPr/>
        </p:nvSpPr>
        <p:spPr>
          <a:xfrm>
            <a:off x="2786050" y="357166"/>
            <a:ext cx="3286148" cy="6429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ar-SA" sz="2400" b="1" dirty="0" smtClean="0"/>
          </a:p>
          <a:p>
            <a:pPr algn="ctr"/>
            <a:r>
              <a:rPr lang="ar-SA" sz="2400" b="1" dirty="0" err="1" smtClean="0"/>
              <a:t>استراتيجية</a:t>
            </a:r>
            <a:r>
              <a:rPr lang="ar-SA" sz="2400" b="1" dirty="0" smtClean="0"/>
              <a:t>  الرؤوس المرقمة  </a:t>
            </a:r>
            <a:endParaRPr lang="en-US" sz="2400" dirty="0" smtClean="0"/>
          </a:p>
          <a:p>
            <a:pPr algn="ctr"/>
            <a:endParaRPr lang="en-US" sz="2400" dirty="0"/>
          </a:p>
        </p:txBody>
      </p:sp>
      <p:sp>
        <p:nvSpPr>
          <p:cNvPr id="4" name="شكل بيضاوي 3"/>
          <p:cNvSpPr/>
          <p:nvPr/>
        </p:nvSpPr>
        <p:spPr>
          <a:xfrm>
            <a:off x="571312" y="437034"/>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شكل بيضاوي 4"/>
          <p:cNvSpPr/>
          <p:nvPr/>
        </p:nvSpPr>
        <p:spPr>
          <a:xfrm>
            <a:off x="571472" y="428604"/>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sz="2000" dirty="0" smtClean="0"/>
          </a:p>
          <a:p>
            <a:pPr algn="ctr"/>
            <a:r>
              <a:rPr lang="ar-SA" sz="2000" dirty="0" smtClean="0"/>
              <a:t>12د</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repeatCount="indefinite" fill="hold" grpId="0" nodeType="clickEffect">
                                  <p:stCondLst>
                                    <p:cond delay="0"/>
                                  </p:stCondLst>
                                  <p:endCondLst>
                                    <p:cond evt="onNext" delay="0">
                                      <p:tgtEl>
                                        <p:sldTgt/>
                                      </p:tgtEl>
                                    </p:cond>
                                  </p:endCondLst>
                                  <p:childTnLst>
                                    <p:animEffect transition="out" filter="wedge">
                                      <p:cBhvr>
                                        <p:cTn id="6" dur="720000"/>
                                        <p:tgtEl>
                                          <p:spTgt spid="5"/>
                                        </p:tgtEl>
                                      </p:cBhvr>
                                    </p:animEffect>
                                    <p:set>
                                      <p:cBhvr>
                                        <p:cTn id="7" dur="1" fill="hold">
                                          <p:stCondLst>
                                            <p:cond delay="719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720000"/>
                            </p:stCondLst>
                            <p:childTnLst>
                              <p:par>
                                <p:cTn id="9" presetID="1" presetClass="emph" presetSubtype="2" fill="hold" nodeType="afterEffect">
                                  <p:stCondLst>
                                    <p:cond delay="60000"/>
                                  </p:stCondLst>
                                  <p:childTnLst>
                                    <p:animClr clrSpc="rgb">
                                      <p:cBhvr>
                                        <p:cTn id="10" dur="2000" fill="hold"/>
                                        <p:tgtEl>
                                          <p:spTgt spid="4"/>
                                        </p:tgtEl>
                                        <p:attrNameLst>
                                          <p:attrName>fillcolor</p:attrName>
                                        </p:attrNameLst>
                                      </p:cBhvr>
                                      <p:to>
                                        <a:schemeClr val="accent2"/>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00034" y="785794"/>
            <a:ext cx="8358246" cy="2571768"/>
          </a:xfrm>
          <a:prstGeom prst="rect">
            <a:avLst/>
          </a:prstGeom>
          <a:noFill/>
          <a:ln w="9525">
            <a:noFill/>
            <a:miter lim="800000"/>
            <a:headEnd/>
            <a:tailEnd/>
          </a:ln>
          <a:effectLst/>
        </p:spPr>
      </p:pic>
      <p:pic>
        <p:nvPicPr>
          <p:cNvPr id="3" name="صورة 2" descr="iK198N8sw43vd.jpg"/>
          <p:cNvPicPr>
            <a:picLocks noChangeAspect="1"/>
          </p:cNvPicPr>
          <p:nvPr/>
        </p:nvPicPr>
        <p:blipFill>
          <a:blip r:embed="rId3"/>
          <a:stretch>
            <a:fillRect/>
          </a:stretch>
        </p:blipFill>
        <p:spPr>
          <a:xfrm>
            <a:off x="1785918" y="3571876"/>
            <a:ext cx="2200275" cy="1990725"/>
          </a:xfrm>
          <a:prstGeom prst="rect">
            <a:avLst/>
          </a:prstGeom>
        </p:spPr>
      </p:pic>
      <p:pic>
        <p:nvPicPr>
          <p:cNvPr id="61441" name="Picture 1"/>
          <p:cNvPicPr>
            <a:picLocks noChangeAspect="1" noChangeArrowheads="1"/>
          </p:cNvPicPr>
          <p:nvPr/>
        </p:nvPicPr>
        <p:blipFill>
          <a:blip r:embed="rId4"/>
          <a:srcRect/>
          <a:stretch>
            <a:fillRect/>
          </a:stretch>
        </p:blipFill>
        <p:spPr bwMode="auto">
          <a:xfrm>
            <a:off x="2775741" y="214290"/>
            <a:ext cx="3439333" cy="500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143636" y="285728"/>
            <a:ext cx="2409825" cy="2019300"/>
          </a:xfrm>
          <a:prstGeom prst="rect">
            <a:avLst/>
          </a:prstGeom>
          <a:noFill/>
          <a:ln w="9525">
            <a:solidFill>
              <a:srgbClr val="C00000"/>
            </a:solid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428860" y="428604"/>
            <a:ext cx="3571900" cy="14859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4500562" y="2786058"/>
            <a:ext cx="4071966" cy="2714644"/>
          </a:xfrm>
          <a:prstGeom prst="rect">
            <a:avLst/>
          </a:prstGeom>
          <a:noFill/>
          <a:ln w="9525">
            <a:solidFill>
              <a:srgbClr val="C00000"/>
            </a:solid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214282" y="2786058"/>
            <a:ext cx="3357585" cy="23098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decel="50000" fill="hold">
                                          <p:stCondLst>
                                            <p:cond delay="0"/>
                                          </p:stCondLst>
                                        </p:cTn>
                                        <p:tgtEl>
                                          <p:spTgt spid="512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4"/>
                                        </p:tgtEl>
                                        <p:attrNameLst>
                                          <p:attrName>ppt_w</p:attrName>
                                        </p:attrNameLst>
                                      </p:cBhvr>
                                      <p:tavLst>
                                        <p:tav tm="0">
                                          <p:val>
                                            <p:strVal val="#ppt_w*.05"/>
                                          </p:val>
                                        </p:tav>
                                        <p:tav tm="100000">
                                          <p:val>
                                            <p:strVal val="#ppt_w"/>
                                          </p:val>
                                        </p:tav>
                                      </p:tavLst>
                                    </p:anim>
                                    <p:anim calcmode="lin" valueType="num">
                                      <p:cBhvr>
                                        <p:cTn id="10" dur="1000" fill="hold"/>
                                        <p:tgtEl>
                                          <p:spTgt spid="512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4"/>
                                        </p:tgtEl>
                                      </p:cBhvr>
                                    </p:animEffect>
                                  </p:childTnLst>
                                </p:cTn>
                              </p:par>
                              <p:par>
                                <p:cTn id="15" presetID="25" presetClass="entr" presetSubtype="0" fill="hold" nodeType="withEffect">
                                  <p:stCondLst>
                                    <p:cond delay="0"/>
                                  </p:stCondLst>
                                  <p:childTnLst>
                                    <p:set>
                                      <p:cBhvr>
                                        <p:cTn id="16" dur="1" fill="hold">
                                          <p:stCondLst>
                                            <p:cond delay="0"/>
                                          </p:stCondLst>
                                        </p:cTn>
                                        <p:tgtEl>
                                          <p:spTgt spid="5125"/>
                                        </p:tgtEl>
                                        <p:attrNameLst>
                                          <p:attrName>style.visibility</p:attrName>
                                        </p:attrNameLst>
                                      </p:cBhvr>
                                      <p:to>
                                        <p:strVal val="visible"/>
                                      </p:to>
                                    </p:set>
                                    <p:anim calcmode="lin" valueType="num">
                                      <p:cBhvr>
                                        <p:cTn id="17" dur="500" decel="50000" fill="hold">
                                          <p:stCondLst>
                                            <p:cond delay="0"/>
                                          </p:stCondLst>
                                        </p:cTn>
                                        <p:tgtEl>
                                          <p:spTgt spid="512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12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125"/>
                                        </p:tgtEl>
                                        <p:attrNameLst>
                                          <p:attrName>ppt_w</p:attrName>
                                        </p:attrNameLst>
                                      </p:cBhvr>
                                      <p:tavLst>
                                        <p:tav tm="0">
                                          <p:val>
                                            <p:strVal val="#ppt_w*.05"/>
                                          </p:val>
                                        </p:tav>
                                        <p:tav tm="100000">
                                          <p:val>
                                            <p:strVal val="#ppt_w"/>
                                          </p:val>
                                        </p:tav>
                                      </p:tavLst>
                                    </p:anim>
                                    <p:anim calcmode="lin" valueType="num">
                                      <p:cBhvr>
                                        <p:cTn id="20" dur="1000" fill="hold"/>
                                        <p:tgtEl>
                                          <p:spTgt spid="512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12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12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12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571736" y="28554"/>
            <a:ext cx="6534153" cy="471488"/>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309932" y="500042"/>
            <a:ext cx="5834068" cy="1114426"/>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285720" y="0"/>
            <a:ext cx="2009775" cy="1476375"/>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4071934" y="1714488"/>
            <a:ext cx="4672031" cy="685803"/>
          </a:xfrm>
          <a:prstGeom prst="rect">
            <a:avLst/>
          </a:prstGeom>
          <a:noFill/>
          <a:ln w="9525">
            <a:noFill/>
            <a:miter lim="800000"/>
            <a:headEnd/>
            <a:tailEnd/>
          </a:ln>
          <a:effectLst/>
        </p:spPr>
      </p:pic>
      <p:pic>
        <p:nvPicPr>
          <p:cNvPr id="7175" name="Picture 7"/>
          <p:cNvPicPr>
            <a:picLocks noChangeAspect="1" noChangeArrowheads="1"/>
          </p:cNvPicPr>
          <p:nvPr/>
        </p:nvPicPr>
        <p:blipFill>
          <a:blip r:embed="rId6"/>
          <a:srcRect/>
          <a:stretch>
            <a:fillRect/>
          </a:stretch>
        </p:blipFill>
        <p:spPr bwMode="auto">
          <a:xfrm>
            <a:off x="785786" y="1428736"/>
            <a:ext cx="1295400" cy="1666875"/>
          </a:xfrm>
          <a:prstGeom prst="rect">
            <a:avLst/>
          </a:prstGeom>
          <a:noFill/>
          <a:ln w="9525">
            <a:noFill/>
            <a:miter lim="800000"/>
            <a:headEnd/>
            <a:tailEnd/>
          </a:ln>
          <a:effectLst/>
        </p:spPr>
      </p:pic>
      <p:pic>
        <p:nvPicPr>
          <p:cNvPr id="7176" name="Picture 8"/>
          <p:cNvPicPr>
            <a:picLocks noChangeAspect="1" noChangeArrowheads="1"/>
          </p:cNvPicPr>
          <p:nvPr/>
        </p:nvPicPr>
        <p:blipFill>
          <a:blip r:embed="rId7"/>
          <a:srcRect/>
          <a:stretch>
            <a:fillRect/>
          </a:stretch>
        </p:blipFill>
        <p:spPr bwMode="auto">
          <a:xfrm>
            <a:off x="4286248" y="2500306"/>
            <a:ext cx="4610119" cy="428627"/>
          </a:xfrm>
          <a:prstGeom prst="rect">
            <a:avLst/>
          </a:prstGeom>
          <a:noFill/>
          <a:ln w="9525">
            <a:noFill/>
            <a:miter lim="800000"/>
            <a:headEnd/>
            <a:tailEnd/>
          </a:ln>
          <a:effectLst/>
        </p:spPr>
      </p:pic>
      <p:pic>
        <p:nvPicPr>
          <p:cNvPr id="7177" name="Picture 9"/>
          <p:cNvPicPr>
            <a:picLocks noChangeAspect="1" noChangeArrowheads="1"/>
          </p:cNvPicPr>
          <p:nvPr/>
        </p:nvPicPr>
        <p:blipFill>
          <a:blip r:embed="rId8"/>
          <a:srcRect/>
          <a:stretch>
            <a:fillRect/>
          </a:stretch>
        </p:blipFill>
        <p:spPr bwMode="auto">
          <a:xfrm>
            <a:off x="785786" y="3071810"/>
            <a:ext cx="8001056" cy="781053"/>
          </a:xfrm>
          <a:prstGeom prst="rect">
            <a:avLst/>
          </a:prstGeom>
          <a:noFill/>
          <a:ln w="9525">
            <a:noFill/>
            <a:miter lim="800000"/>
            <a:headEnd/>
            <a:tailEnd/>
          </a:ln>
          <a:effectLst/>
        </p:spPr>
      </p:pic>
      <p:pic>
        <p:nvPicPr>
          <p:cNvPr id="7178" name="Picture 10"/>
          <p:cNvPicPr>
            <a:picLocks noChangeAspect="1" noChangeArrowheads="1"/>
          </p:cNvPicPr>
          <p:nvPr/>
        </p:nvPicPr>
        <p:blipFill>
          <a:blip r:embed="rId9"/>
          <a:srcRect/>
          <a:stretch>
            <a:fillRect/>
          </a:stretch>
        </p:blipFill>
        <p:spPr bwMode="auto">
          <a:xfrm>
            <a:off x="500034" y="3643314"/>
            <a:ext cx="6677035" cy="695326"/>
          </a:xfrm>
          <a:prstGeom prst="rect">
            <a:avLst/>
          </a:prstGeom>
          <a:noFill/>
          <a:ln w="9525">
            <a:noFill/>
            <a:miter lim="800000"/>
            <a:headEnd/>
            <a:tailEnd/>
          </a:ln>
          <a:effectLst/>
        </p:spPr>
      </p:pic>
      <p:pic>
        <p:nvPicPr>
          <p:cNvPr id="7179" name="Picture 11"/>
          <p:cNvPicPr>
            <a:picLocks noChangeAspect="1" noChangeArrowheads="1"/>
          </p:cNvPicPr>
          <p:nvPr/>
        </p:nvPicPr>
        <p:blipFill>
          <a:blip r:embed="rId10"/>
          <a:srcRect/>
          <a:stretch>
            <a:fillRect/>
          </a:stretch>
        </p:blipFill>
        <p:spPr bwMode="auto">
          <a:xfrm>
            <a:off x="714348" y="4467234"/>
            <a:ext cx="6572296" cy="461964"/>
          </a:xfrm>
          <a:prstGeom prst="rect">
            <a:avLst/>
          </a:prstGeom>
          <a:noFill/>
          <a:ln w="9525">
            <a:noFill/>
            <a:miter lim="800000"/>
            <a:headEnd/>
            <a:tailEnd/>
          </a:ln>
          <a:effectLst/>
        </p:spPr>
      </p:pic>
      <p:pic>
        <p:nvPicPr>
          <p:cNvPr id="7180" name="Picture 12"/>
          <p:cNvPicPr>
            <a:picLocks noChangeAspect="1" noChangeArrowheads="1"/>
          </p:cNvPicPr>
          <p:nvPr/>
        </p:nvPicPr>
        <p:blipFill>
          <a:blip r:embed="rId11"/>
          <a:srcRect/>
          <a:stretch>
            <a:fillRect/>
          </a:stretch>
        </p:blipFill>
        <p:spPr bwMode="auto">
          <a:xfrm>
            <a:off x="714348" y="5000636"/>
            <a:ext cx="5929354" cy="428628"/>
          </a:xfrm>
          <a:prstGeom prst="rect">
            <a:avLst/>
          </a:prstGeom>
          <a:noFill/>
          <a:ln w="9525">
            <a:noFill/>
            <a:miter lim="800000"/>
            <a:headEnd/>
            <a:tailEnd/>
          </a:ln>
          <a:effectLst/>
        </p:spPr>
      </p:pic>
      <p:pic>
        <p:nvPicPr>
          <p:cNvPr id="7181" name="Picture 13"/>
          <p:cNvPicPr>
            <a:picLocks noChangeAspect="1" noChangeArrowheads="1"/>
          </p:cNvPicPr>
          <p:nvPr/>
        </p:nvPicPr>
        <p:blipFill>
          <a:blip r:embed="rId12"/>
          <a:srcRect/>
          <a:stretch>
            <a:fillRect/>
          </a:stretch>
        </p:blipFill>
        <p:spPr bwMode="auto">
          <a:xfrm>
            <a:off x="714348" y="5572140"/>
            <a:ext cx="5981709" cy="3571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decel="50000" fill="hold">
                                          <p:stCondLst>
                                            <p:cond delay="0"/>
                                          </p:stCondLst>
                                        </p:cTn>
                                        <p:tgtEl>
                                          <p:spTgt spid="71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74"/>
                                        </p:tgtEl>
                                        <p:attrNameLst>
                                          <p:attrName>ppt_w</p:attrName>
                                        </p:attrNameLst>
                                      </p:cBhvr>
                                      <p:tavLst>
                                        <p:tav tm="0">
                                          <p:val>
                                            <p:strVal val="#ppt_w*.05"/>
                                          </p:val>
                                        </p:tav>
                                        <p:tav tm="100000">
                                          <p:val>
                                            <p:strVal val="#ppt_w"/>
                                          </p:val>
                                        </p:tav>
                                      </p:tavLst>
                                    </p:anim>
                                    <p:anim calcmode="lin" valueType="num">
                                      <p:cBhvr>
                                        <p:cTn id="10" dur="1000" fill="hold"/>
                                        <p:tgtEl>
                                          <p:spTgt spid="71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7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7175"/>
                                        </p:tgtEl>
                                        <p:attrNameLst>
                                          <p:attrName>style.visibility</p:attrName>
                                        </p:attrNameLst>
                                      </p:cBhvr>
                                      <p:to>
                                        <p:strVal val="visible"/>
                                      </p:to>
                                    </p:set>
                                    <p:anim calcmode="lin" valueType="num">
                                      <p:cBhvr>
                                        <p:cTn id="19" dur="500" decel="50000" fill="hold">
                                          <p:stCondLst>
                                            <p:cond delay="0"/>
                                          </p:stCondLst>
                                        </p:cTn>
                                        <p:tgtEl>
                                          <p:spTgt spid="717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17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175"/>
                                        </p:tgtEl>
                                        <p:attrNameLst>
                                          <p:attrName>ppt_w</p:attrName>
                                        </p:attrNameLst>
                                      </p:cBhvr>
                                      <p:tavLst>
                                        <p:tav tm="0">
                                          <p:val>
                                            <p:strVal val="#ppt_w*.05"/>
                                          </p:val>
                                        </p:tav>
                                        <p:tav tm="100000">
                                          <p:val>
                                            <p:strVal val="#ppt_w"/>
                                          </p:val>
                                        </p:tav>
                                      </p:tavLst>
                                    </p:anim>
                                    <p:anim calcmode="lin" valueType="num">
                                      <p:cBhvr>
                                        <p:cTn id="22" dur="1000" fill="hold"/>
                                        <p:tgtEl>
                                          <p:spTgt spid="717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17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17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17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17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7177"/>
                                        </p:tgtEl>
                                        <p:attrNameLst>
                                          <p:attrName>style.visibility</p:attrName>
                                        </p:attrNameLst>
                                      </p:cBhvr>
                                      <p:to>
                                        <p:strVal val="visible"/>
                                      </p:to>
                                    </p:set>
                                    <p:anim calcmode="lin" valueType="num">
                                      <p:cBhvr>
                                        <p:cTn id="31" dur="500" decel="50000" fill="hold">
                                          <p:stCondLst>
                                            <p:cond delay="0"/>
                                          </p:stCondLst>
                                        </p:cTn>
                                        <p:tgtEl>
                                          <p:spTgt spid="717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17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177"/>
                                        </p:tgtEl>
                                        <p:attrNameLst>
                                          <p:attrName>ppt_w</p:attrName>
                                        </p:attrNameLst>
                                      </p:cBhvr>
                                      <p:tavLst>
                                        <p:tav tm="0">
                                          <p:val>
                                            <p:strVal val="#ppt_w*.05"/>
                                          </p:val>
                                        </p:tav>
                                        <p:tav tm="100000">
                                          <p:val>
                                            <p:strVal val="#ppt_w"/>
                                          </p:val>
                                        </p:tav>
                                      </p:tavLst>
                                    </p:anim>
                                    <p:anim calcmode="lin" valueType="num">
                                      <p:cBhvr>
                                        <p:cTn id="34" dur="1000" fill="hold"/>
                                        <p:tgtEl>
                                          <p:spTgt spid="717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17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17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17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17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7178"/>
                                        </p:tgtEl>
                                        <p:attrNameLst>
                                          <p:attrName>style.visibility</p:attrName>
                                        </p:attrNameLst>
                                      </p:cBhvr>
                                      <p:to>
                                        <p:strVal val="visible"/>
                                      </p:to>
                                    </p:set>
                                    <p:anim calcmode="lin" valueType="num">
                                      <p:cBhvr>
                                        <p:cTn id="43" dur="500" decel="50000" fill="hold">
                                          <p:stCondLst>
                                            <p:cond delay="0"/>
                                          </p:stCondLst>
                                        </p:cTn>
                                        <p:tgtEl>
                                          <p:spTgt spid="717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17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178"/>
                                        </p:tgtEl>
                                        <p:attrNameLst>
                                          <p:attrName>ppt_w</p:attrName>
                                        </p:attrNameLst>
                                      </p:cBhvr>
                                      <p:tavLst>
                                        <p:tav tm="0">
                                          <p:val>
                                            <p:strVal val="#ppt_w*.05"/>
                                          </p:val>
                                        </p:tav>
                                        <p:tav tm="100000">
                                          <p:val>
                                            <p:strVal val="#ppt_w"/>
                                          </p:val>
                                        </p:tav>
                                      </p:tavLst>
                                    </p:anim>
                                    <p:anim calcmode="lin" valueType="num">
                                      <p:cBhvr>
                                        <p:cTn id="46" dur="1000" fill="hold"/>
                                        <p:tgtEl>
                                          <p:spTgt spid="717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17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17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17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17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7179"/>
                                        </p:tgtEl>
                                        <p:attrNameLst>
                                          <p:attrName>style.visibility</p:attrName>
                                        </p:attrNameLst>
                                      </p:cBhvr>
                                      <p:to>
                                        <p:strVal val="visible"/>
                                      </p:to>
                                    </p:set>
                                    <p:anim calcmode="lin" valueType="num">
                                      <p:cBhvr>
                                        <p:cTn id="55" dur="500" decel="50000" fill="hold">
                                          <p:stCondLst>
                                            <p:cond delay="0"/>
                                          </p:stCondLst>
                                        </p:cTn>
                                        <p:tgtEl>
                                          <p:spTgt spid="717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17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179"/>
                                        </p:tgtEl>
                                        <p:attrNameLst>
                                          <p:attrName>ppt_w</p:attrName>
                                        </p:attrNameLst>
                                      </p:cBhvr>
                                      <p:tavLst>
                                        <p:tav tm="0">
                                          <p:val>
                                            <p:strVal val="#ppt_w*.05"/>
                                          </p:val>
                                        </p:tav>
                                        <p:tav tm="100000">
                                          <p:val>
                                            <p:strVal val="#ppt_w"/>
                                          </p:val>
                                        </p:tav>
                                      </p:tavLst>
                                    </p:anim>
                                    <p:anim calcmode="lin" valueType="num">
                                      <p:cBhvr>
                                        <p:cTn id="58" dur="1000" fill="hold"/>
                                        <p:tgtEl>
                                          <p:spTgt spid="717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17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17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17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179"/>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7180"/>
                                        </p:tgtEl>
                                        <p:attrNameLst>
                                          <p:attrName>style.visibility</p:attrName>
                                        </p:attrNameLst>
                                      </p:cBhvr>
                                      <p:to>
                                        <p:strVal val="visible"/>
                                      </p:to>
                                    </p:set>
                                    <p:anim calcmode="lin" valueType="num">
                                      <p:cBhvr>
                                        <p:cTn id="67" dur="500" decel="50000" fill="hold">
                                          <p:stCondLst>
                                            <p:cond delay="0"/>
                                          </p:stCondLst>
                                        </p:cTn>
                                        <p:tgtEl>
                                          <p:spTgt spid="7180"/>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718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7180"/>
                                        </p:tgtEl>
                                        <p:attrNameLst>
                                          <p:attrName>ppt_w</p:attrName>
                                        </p:attrNameLst>
                                      </p:cBhvr>
                                      <p:tavLst>
                                        <p:tav tm="0">
                                          <p:val>
                                            <p:strVal val="#ppt_w*.05"/>
                                          </p:val>
                                        </p:tav>
                                        <p:tav tm="100000">
                                          <p:val>
                                            <p:strVal val="#ppt_w"/>
                                          </p:val>
                                        </p:tav>
                                      </p:tavLst>
                                    </p:anim>
                                    <p:anim calcmode="lin" valueType="num">
                                      <p:cBhvr>
                                        <p:cTn id="70" dur="1000" fill="hold"/>
                                        <p:tgtEl>
                                          <p:spTgt spid="718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718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718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718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7180"/>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7181"/>
                                        </p:tgtEl>
                                        <p:attrNameLst>
                                          <p:attrName>style.visibility</p:attrName>
                                        </p:attrNameLst>
                                      </p:cBhvr>
                                      <p:to>
                                        <p:strVal val="visible"/>
                                      </p:to>
                                    </p:set>
                                    <p:anim calcmode="lin" valueType="num">
                                      <p:cBhvr>
                                        <p:cTn id="79" dur="500" decel="50000" fill="hold">
                                          <p:stCondLst>
                                            <p:cond delay="0"/>
                                          </p:stCondLst>
                                        </p:cTn>
                                        <p:tgtEl>
                                          <p:spTgt spid="7181"/>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7181"/>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7181"/>
                                        </p:tgtEl>
                                        <p:attrNameLst>
                                          <p:attrName>ppt_w</p:attrName>
                                        </p:attrNameLst>
                                      </p:cBhvr>
                                      <p:tavLst>
                                        <p:tav tm="0">
                                          <p:val>
                                            <p:strVal val="#ppt_w*.05"/>
                                          </p:val>
                                        </p:tav>
                                        <p:tav tm="100000">
                                          <p:val>
                                            <p:strVal val="#ppt_w"/>
                                          </p:val>
                                        </p:tav>
                                      </p:tavLst>
                                    </p:anim>
                                    <p:anim calcmode="lin" valueType="num">
                                      <p:cBhvr>
                                        <p:cTn id="82" dur="1000" fill="hold"/>
                                        <p:tgtEl>
                                          <p:spTgt spid="7181"/>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7181"/>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7181"/>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7181"/>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142876" y="1214422"/>
            <a:ext cx="8858280" cy="4429156"/>
          </a:xfrm>
          <a:prstGeom prst="rect">
            <a:avLst/>
          </a:prstGeom>
          <a:noFill/>
          <a:ln w="9525">
            <a:noFill/>
            <a:miter lim="800000"/>
            <a:headEnd/>
            <a:tailEnd/>
          </a:ln>
          <a:effectLst/>
        </p:spPr>
      </p:pic>
      <p:sp>
        <p:nvSpPr>
          <p:cNvPr id="3" name="مستطيل مستدير الزوايا 2"/>
          <p:cNvSpPr/>
          <p:nvPr/>
        </p:nvSpPr>
        <p:spPr>
          <a:xfrm>
            <a:off x="2571736" y="142852"/>
            <a:ext cx="4143404" cy="6429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ar-SA" sz="2400" b="1" dirty="0" smtClean="0">
              <a:cs typeface="+mj-cs"/>
            </a:endParaRPr>
          </a:p>
          <a:p>
            <a:pPr algn="ctr"/>
            <a:r>
              <a:rPr lang="ar-SA" sz="2400" b="1" dirty="0" err="1" smtClean="0">
                <a:cs typeface="+mj-cs"/>
              </a:rPr>
              <a:t>استراتيجية</a:t>
            </a:r>
            <a:r>
              <a:rPr lang="ar-SA" sz="2400" b="1" dirty="0" smtClean="0">
                <a:cs typeface="+mj-cs"/>
              </a:rPr>
              <a:t>  فكر- زاوج - شارك </a:t>
            </a:r>
            <a:endParaRPr lang="en-US" sz="2400" dirty="0" smtClean="0">
              <a:cs typeface="+mj-cs"/>
            </a:endParaRPr>
          </a:p>
          <a:p>
            <a:pPr algn="ctr"/>
            <a:endParaRPr lang="en-US" sz="2400" dirty="0">
              <a:cs typeface="+mj-cs"/>
            </a:endParaRPr>
          </a:p>
        </p:txBody>
      </p:sp>
      <p:sp>
        <p:nvSpPr>
          <p:cNvPr id="4" name="شكل بيضاوي 3"/>
          <p:cNvSpPr/>
          <p:nvPr/>
        </p:nvSpPr>
        <p:spPr>
          <a:xfrm>
            <a:off x="7715112" y="214290"/>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شكل بيضاوي 4"/>
          <p:cNvSpPr/>
          <p:nvPr/>
        </p:nvSpPr>
        <p:spPr>
          <a:xfrm>
            <a:off x="7715272" y="214290"/>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sz="2000" dirty="0" smtClean="0"/>
          </a:p>
          <a:p>
            <a:pPr algn="ctr"/>
            <a:r>
              <a:rPr lang="ar-SA" sz="2000" dirty="0" smtClean="0"/>
              <a:t>10د</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repeatCount="indefinite" fill="hold" grpId="0" nodeType="clickEffect">
                                  <p:stCondLst>
                                    <p:cond delay="0"/>
                                  </p:stCondLst>
                                  <p:endCondLst>
                                    <p:cond evt="onNext" delay="0">
                                      <p:tgtEl>
                                        <p:sldTgt/>
                                      </p:tgtEl>
                                    </p:cond>
                                  </p:endCondLst>
                                  <p:childTnLst>
                                    <p:animEffect transition="out" filter="wedge">
                                      <p:cBhvr>
                                        <p:cTn id="6" dur="600000"/>
                                        <p:tgtEl>
                                          <p:spTgt spid="5"/>
                                        </p:tgtEl>
                                      </p:cBhvr>
                                    </p:animEffect>
                                    <p:set>
                                      <p:cBhvr>
                                        <p:cTn id="7" dur="1" fill="hold">
                                          <p:stCondLst>
                                            <p:cond delay="599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600000"/>
                            </p:stCondLst>
                            <p:childTnLst>
                              <p:par>
                                <p:cTn id="9" presetID="1" presetClass="emph" presetSubtype="2" fill="hold" nodeType="afterEffect">
                                  <p:stCondLst>
                                    <p:cond delay="60000"/>
                                  </p:stCondLst>
                                  <p:childTnLst>
                                    <p:animClr clrSpc="rgb">
                                      <p:cBhvr>
                                        <p:cTn id="10" dur="2000" fill="hold"/>
                                        <p:tgtEl>
                                          <p:spTgt spid="4"/>
                                        </p:tgtEl>
                                        <p:attrNameLst>
                                          <p:attrName>fillcolor</p:attrName>
                                        </p:attrNameLst>
                                      </p:cBhvr>
                                      <p:to>
                                        <a:schemeClr val="accent2"/>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a:blip r:embed="rId3" cstate="print"/>
          <a:srcRect/>
          <a:stretch>
            <a:fillRect/>
          </a:stretch>
        </p:blipFill>
        <p:spPr bwMode="auto">
          <a:xfrm>
            <a:off x="3428992" y="1571612"/>
            <a:ext cx="4805372" cy="2071702"/>
          </a:xfrm>
          <a:prstGeom prst="rect">
            <a:avLst/>
          </a:prstGeom>
          <a:noFill/>
          <a:ln w="9525">
            <a:noFill/>
            <a:miter lim="800000"/>
            <a:headEnd/>
            <a:tailEnd/>
          </a:ln>
        </p:spPr>
      </p:pic>
      <p:pic>
        <p:nvPicPr>
          <p:cNvPr id="4" name="صورة 3"/>
          <p:cNvPicPr/>
          <p:nvPr/>
        </p:nvPicPr>
        <p:blipFill>
          <a:blip r:embed="rId4" cstate="print"/>
          <a:srcRect/>
          <a:stretch>
            <a:fillRect/>
          </a:stretch>
        </p:blipFill>
        <p:spPr bwMode="auto">
          <a:xfrm>
            <a:off x="2571736" y="5286388"/>
            <a:ext cx="5734064" cy="571501"/>
          </a:xfrm>
          <a:prstGeom prst="rect">
            <a:avLst/>
          </a:prstGeom>
          <a:noFill/>
          <a:ln w="9525">
            <a:noFill/>
            <a:miter lim="800000"/>
            <a:headEnd/>
            <a:tailEnd/>
          </a:ln>
        </p:spPr>
      </p:pic>
      <p:pic>
        <p:nvPicPr>
          <p:cNvPr id="5" name="صورة 4"/>
          <p:cNvPicPr/>
          <p:nvPr/>
        </p:nvPicPr>
        <p:blipFill>
          <a:blip r:embed="rId5" cstate="print"/>
          <a:srcRect/>
          <a:stretch>
            <a:fillRect/>
          </a:stretch>
        </p:blipFill>
        <p:spPr bwMode="auto">
          <a:xfrm>
            <a:off x="3428992" y="5643578"/>
            <a:ext cx="3090869" cy="357190"/>
          </a:xfrm>
          <a:prstGeom prst="rect">
            <a:avLst/>
          </a:prstGeom>
          <a:noFill/>
          <a:ln w="9525">
            <a:noFill/>
            <a:miter lim="800000"/>
            <a:headEnd/>
            <a:tailEnd/>
          </a:ln>
        </p:spPr>
      </p:pic>
      <p:pic>
        <p:nvPicPr>
          <p:cNvPr id="6" name="صورة 5"/>
          <p:cNvPicPr/>
          <p:nvPr/>
        </p:nvPicPr>
        <p:blipFill>
          <a:blip r:embed="rId6" cstate="print"/>
          <a:srcRect/>
          <a:stretch>
            <a:fillRect/>
          </a:stretch>
        </p:blipFill>
        <p:spPr bwMode="auto">
          <a:xfrm>
            <a:off x="2643174" y="4143380"/>
            <a:ext cx="5434026" cy="1071570"/>
          </a:xfrm>
          <a:prstGeom prst="rect">
            <a:avLst/>
          </a:prstGeom>
          <a:noFill/>
          <a:ln w="9525">
            <a:noFill/>
            <a:miter lim="800000"/>
            <a:headEnd/>
            <a:tailEnd/>
          </a:ln>
        </p:spPr>
      </p:pic>
      <p:sp>
        <p:nvSpPr>
          <p:cNvPr id="7" name="مستطيل مستدير الزوايا 6"/>
          <p:cNvSpPr/>
          <p:nvPr/>
        </p:nvSpPr>
        <p:spPr>
          <a:xfrm>
            <a:off x="7072330" y="214290"/>
            <a:ext cx="1643074"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ar-SA" sz="2400" b="1" dirty="0" smtClean="0"/>
          </a:p>
          <a:p>
            <a:pPr algn="ctr"/>
            <a:r>
              <a:rPr lang="ar-SA" sz="2400" b="1" dirty="0" smtClean="0"/>
              <a:t>التدريب</a:t>
            </a:r>
            <a:endParaRPr lang="en-US" sz="2400" dirty="0" smtClean="0"/>
          </a:p>
          <a:p>
            <a:pPr algn="ctr"/>
            <a:endParaRPr lang="en-US" sz="2400" dirty="0"/>
          </a:p>
        </p:txBody>
      </p:sp>
      <p:sp>
        <p:nvSpPr>
          <p:cNvPr id="8" name="مستطيل مستدير الزوايا 7"/>
          <p:cNvSpPr/>
          <p:nvPr/>
        </p:nvSpPr>
        <p:spPr>
          <a:xfrm>
            <a:off x="214282" y="71414"/>
            <a:ext cx="192882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p>
          <a:p>
            <a:pPr algn="ctr"/>
            <a:r>
              <a:rPr lang="ar-SA" sz="2400" b="1" dirty="0" smtClean="0"/>
              <a:t>تدريب فردي</a:t>
            </a:r>
            <a:endParaRPr lang="en-US" sz="2400" dirty="0" smtClean="0"/>
          </a:p>
          <a:p>
            <a:pPr algn="ctr"/>
            <a:endParaRPr lang="en-US" sz="2400" dirty="0"/>
          </a:p>
        </p:txBody>
      </p:sp>
      <p:sp>
        <p:nvSpPr>
          <p:cNvPr id="9" name="شكل بيضاوي 8"/>
          <p:cNvSpPr/>
          <p:nvPr/>
        </p:nvSpPr>
        <p:spPr>
          <a:xfrm>
            <a:off x="571312" y="865662"/>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p:cNvSpPr/>
          <p:nvPr/>
        </p:nvSpPr>
        <p:spPr>
          <a:xfrm>
            <a:off x="571472" y="857232"/>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sz="2000" dirty="0" smtClean="0"/>
          </a:p>
          <a:p>
            <a:pPr algn="ctr"/>
            <a:r>
              <a:rPr lang="ar-SA" sz="2000" dirty="0" smtClean="0"/>
              <a:t>12د</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repeatCount="indefinite" fill="hold" grpId="0" nodeType="clickEffect">
                                  <p:stCondLst>
                                    <p:cond delay="0"/>
                                  </p:stCondLst>
                                  <p:endCondLst>
                                    <p:cond evt="onNext" delay="0">
                                      <p:tgtEl>
                                        <p:sldTgt/>
                                      </p:tgtEl>
                                    </p:cond>
                                  </p:endCondLst>
                                  <p:childTnLst>
                                    <p:animEffect transition="out" filter="wedge">
                                      <p:cBhvr>
                                        <p:cTn id="6" dur="720000"/>
                                        <p:tgtEl>
                                          <p:spTgt spid="10"/>
                                        </p:tgtEl>
                                      </p:cBhvr>
                                    </p:animEffect>
                                    <p:set>
                                      <p:cBhvr>
                                        <p:cTn id="7" dur="1" fill="hold">
                                          <p:stCondLst>
                                            <p:cond delay="719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720000"/>
                            </p:stCondLst>
                            <p:childTnLst>
                              <p:par>
                                <p:cTn id="9" presetID="1" presetClass="emph" presetSubtype="2" fill="hold" nodeType="afterEffect">
                                  <p:stCondLst>
                                    <p:cond delay="60000"/>
                                  </p:stCondLst>
                                  <p:childTnLst>
                                    <p:animClr clrSpc="rgb">
                                      <p:cBhvr>
                                        <p:cTn id="10" dur="2000" fill="hold"/>
                                        <p:tgtEl>
                                          <p:spTgt spid="9"/>
                                        </p:tgtEl>
                                        <p:attrNameLst>
                                          <p:attrName>fillcolor</p:attrName>
                                        </p:attrNameLst>
                                      </p:cBhvr>
                                      <p:to>
                                        <a:schemeClr val="accent2"/>
                                      </p:to>
                                    </p:animClr>
                                    <p:set>
                                      <p:cBhvr>
                                        <p:cTn id="11" dur="2000" fill="hold"/>
                                        <p:tgtEl>
                                          <p:spTgt spid="9"/>
                                        </p:tgtEl>
                                        <p:attrNameLst>
                                          <p:attrName>fill.type</p:attrName>
                                        </p:attrNameLst>
                                      </p:cBhvr>
                                      <p:to>
                                        <p:strVal val="solid"/>
                                      </p:to>
                                    </p:set>
                                    <p:set>
                                      <p:cBhvr>
                                        <p:cTn id="12" dur="2000" fill="hold"/>
                                        <p:tgtEl>
                                          <p:spTgt spid="9"/>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1285853" y="1471612"/>
            <a:ext cx="6643734" cy="4243404"/>
          </a:xfrm>
          <a:prstGeom prst="rect">
            <a:avLst/>
          </a:prstGeom>
          <a:noFill/>
          <a:ln w="9525">
            <a:noFill/>
            <a:miter lim="800000"/>
            <a:headEnd/>
            <a:tailEnd/>
          </a:ln>
          <a:effectLst/>
        </p:spPr>
      </p:pic>
      <p:sp>
        <p:nvSpPr>
          <p:cNvPr id="3" name="مستطيل مستدير الزوايا 2"/>
          <p:cNvSpPr/>
          <p:nvPr/>
        </p:nvSpPr>
        <p:spPr>
          <a:xfrm>
            <a:off x="7072330" y="214290"/>
            <a:ext cx="1643074"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ar-SA" sz="2400" b="1" dirty="0" smtClean="0"/>
          </a:p>
          <a:p>
            <a:pPr algn="ctr"/>
            <a:r>
              <a:rPr lang="ar-SA" sz="2400" b="1" dirty="0" smtClean="0"/>
              <a:t>التقويم</a:t>
            </a:r>
            <a:endParaRPr lang="en-US" sz="2400" dirty="0" smtClean="0"/>
          </a:p>
          <a:p>
            <a:pPr algn="ctr"/>
            <a:endParaRPr lang="en-US" sz="2400" dirty="0"/>
          </a:p>
        </p:txBody>
      </p:sp>
      <p:sp>
        <p:nvSpPr>
          <p:cNvPr id="4" name="مستطيل مستدير الزوايا 3"/>
          <p:cNvSpPr/>
          <p:nvPr/>
        </p:nvSpPr>
        <p:spPr>
          <a:xfrm>
            <a:off x="214282" y="71414"/>
            <a:ext cx="192882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p>
          <a:p>
            <a:pPr algn="ctr"/>
            <a:r>
              <a:rPr lang="ar-SA" sz="2400" b="1" dirty="0" smtClean="0"/>
              <a:t>تدريب فردي</a:t>
            </a:r>
            <a:endParaRPr lang="en-US" sz="2400" dirty="0" smtClean="0"/>
          </a:p>
          <a:p>
            <a:pPr algn="ct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C75F" descr="PPTC75F.png"/>
          <p:cNvPicPr>
            <a:picLocks noChangeAspect="1"/>
          </p:cNvPicPr>
          <p:nvPr/>
        </p:nvPicPr>
        <p:blipFill>
          <a:blip r:embed="rId3" cstate="print"/>
          <a:stretch>
            <a:fillRect/>
          </a:stretch>
        </p:blipFill>
        <p:spPr>
          <a:xfrm>
            <a:off x="3131840" y="44625"/>
            <a:ext cx="5947946" cy="1440160"/>
          </a:xfrm>
          <a:prstGeom prst="rect">
            <a:avLst/>
          </a:prstGeom>
        </p:spPr>
      </p:pic>
      <p:sp>
        <p:nvSpPr>
          <p:cNvPr id="4" name="Line 3"/>
          <p:cNvSpPr>
            <a:spLocks noChangeShapeType="1"/>
          </p:cNvSpPr>
          <p:nvPr/>
        </p:nvSpPr>
        <p:spPr bwMode="auto">
          <a:xfrm>
            <a:off x="2843808" y="692696"/>
            <a:ext cx="0" cy="1728192"/>
          </a:xfrm>
          <a:prstGeom prst="line">
            <a:avLst/>
          </a:prstGeom>
          <a:noFill/>
          <a:ln w="28575">
            <a:solidFill>
              <a:schemeClr val="tx1"/>
            </a:solidFill>
            <a:round/>
            <a:headEnd/>
            <a:tailEnd/>
          </a:ln>
        </p:spPr>
        <p:txBody>
          <a:bodyPr wrap="none" anchor="ctr"/>
          <a:lstStyle/>
          <a:p>
            <a:endParaRPr lang="en-US"/>
          </a:p>
        </p:txBody>
      </p:sp>
      <p:sp>
        <p:nvSpPr>
          <p:cNvPr id="5" name="Line 4"/>
          <p:cNvSpPr>
            <a:spLocks noChangeShapeType="1"/>
          </p:cNvSpPr>
          <p:nvPr/>
        </p:nvSpPr>
        <p:spPr bwMode="auto">
          <a:xfrm>
            <a:off x="827584" y="1628800"/>
            <a:ext cx="2736304" cy="0"/>
          </a:xfrm>
          <a:prstGeom prst="line">
            <a:avLst/>
          </a:prstGeom>
          <a:noFill/>
          <a:ln w="28575">
            <a:solidFill>
              <a:schemeClr val="tx1"/>
            </a:solidFill>
            <a:round/>
            <a:headEnd/>
            <a:tailEnd/>
          </a:ln>
        </p:spPr>
        <p:txBody>
          <a:bodyPr wrap="none" anchor="ctr"/>
          <a:lstStyle/>
          <a:p>
            <a:endParaRPr lang="en-US"/>
          </a:p>
        </p:txBody>
      </p:sp>
      <p:cxnSp>
        <p:nvCxnSpPr>
          <p:cNvPr id="11" name="رابط كسهم مستقيم 10"/>
          <p:cNvCxnSpPr/>
          <p:nvPr/>
        </p:nvCxnSpPr>
        <p:spPr>
          <a:xfrm flipH="1">
            <a:off x="1547664" y="1628800"/>
            <a:ext cx="136815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flipH="1">
            <a:off x="1115616" y="1628800"/>
            <a:ext cx="648072" cy="0"/>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6200000" flipH="1">
            <a:off x="1249386" y="1423022"/>
            <a:ext cx="648072" cy="0"/>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V="1">
            <a:off x="1606793" y="1294518"/>
            <a:ext cx="576064" cy="288032"/>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Freeform 10"/>
          <p:cNvSpPr>
            <a:spLocks/>
          </p:cNvSpPr>
          <p:nvPr/>
        </p:nvSpPr>
        <p:spPr bwMode="auto">
          <a:xfrm rot="16200000" flipV="1">
            <a:off x="1665922" y="1248268"/>
            <a:ext cx="144016" cy="288032"/>
          </a:xfrm>
          <a:custGeom>
            <a:avLst/>
            <a:gdLst>
              <a:gd name="T0" fmla="*/ 144 w 264"/>
              <a:gd name="T1" fmla="*/ 624 h 624"/>
              <a:gd name="T2" fmla="*/ 240 w 264"/>
              <a:gd name="T3" fmla="*/ 336 h 624"/>
              <a:gd name="T4" fmla="*/ 0 w 264"/>
              <a:gd name="T5" fmla="*/ 0 h 624"/>
              <a:gd name="T6" fmla="*/ 0 60000 65536"/>
              <a:gd name="T7" fmla="*/ 0 60000 65536"/>
              <a:gd name="T8" fmla="*/ 0 60000 65536"/>
              <a:gd name="T9" fmla="*/ 0 w 264"/>
              <a:gd name="T10" fmla="*/ 0 h 624"/>
              <a:gd name="T11" fmla="*/ 264 w 264"/>
              <a:gd name="T12" fmla="*/ 624 h 624"/>
            </a:gdLst>
            <a:ahLst/>
            <a:cxnLst>
              <a:cxn ang="T6">
                <a:pos x="T0" y="T1"/>
              </a:cxn>
              <a:cxn ang="T7">
                <a:pos x="T2" y="T3"/>
              </a:cxn>
              <a:cxn ang="T8">
                <a:pos x="T4" y="T5"/>
              </a:cxn>
            </a:cxnLst>
            <a:rect l="T9" t="T10" r="T11" b="T12"/>
            <a:pathLst>
              <a:path w="264" h="624">
                <a:moveTo>
                  <a:pt x="144" y="624"/>
                </a:moveTo>
                <a:cubicBezTo>
                  <a:pt x="204" y="532"/>
                  <a:pt x="264" y="440"/>
                  <a:pt x="240" y="336"/>
                </a:cubicBezTo>
                <a:cubicBezTo>
                  <a:pt x="216" y="232"/>
                  <a:pt x="108" y="116"/>
                  <a:pt x="0" y="0"/>
                </a:cubicBezTo>
              </a:path>
            </a:pathLst>
          </a:custGeom>
          <a:noFill/>
          <a:ln w="38100" cmpd="sng">
            <a:solidFill>
              <a:srgbClr val="FF3300"/>
            </a:solidFill>
            <a:round/>
            <a:headEnd type="none" w="med" len="med"/>
            <a:tailEnd type="triangle" w="med" len="med"/>
          </a:ln>
        </p:spPr>
        <p:txBody>
          <a:bodyPr/>
          <a:lstStyle/>
          <a:p>
            <a:endParaRPr lang="en-US"/>
          </a:p>
        </p:txBody>
      </p:sp>
      <p:sp>
        <p:nvSpPr>
          <p:cNvPr id="17" name="Text Box 7"/>
          <p:cNvSpPr txBox="1">
            <a:spLocks noChangeArrowheads="1"/>
          </p:cNvSpPr>
          <p:nvPr/>
        </p:nvSpPr>
        <p:spPr bwMode="auto">
          <a:xfrm>
            <a:off x="1259632" y="1002214"/>
            <a:ext cx="764703" cy="338554"/>
          </a:xfrm>
          <a:prstGeom prst="rect">
            <a:avLst/>
          </a:prstGeom>
          <a:noFill/>
          <a:ln w="9525">
            <a:noFill/>
            <a:miter lim="800000"/>
            <a:headEnd/>
            <a:tailEnd/>
          </a:ln>
        </p:spPr>
        <p:txBody>
          <a:bodyPr wrap="square">
            <a:spAutoFit/>
          </a:bodyPr>
          <a:lstStyle/>
          <a:p>
            <a:pPr eaLnBrk="0" hangingPunct="0"/>
            <a:r>
              <a:rPr lang="en-US" sz="1600" dirty="0" smtClean="0">
                <a:latin typeface="Arial" charset="0"/>
              </a:rPr>
              <a:t>6</a:t>
            </a:r>
            <a:r>
              <a:rPr lang="en-US" sz="1600" b="0" dirty="0" smtClean="0">
                <a:latin typeface="Arial" charset="0"/>
              </a:rPr>
              <a:t>0</a:t>
            </a:r>
            <a:r>
              <a:rPr lang="en-US" sz="1600" b="0" baseline="50000" dirty="0" smtClean="0">
                <a:latin typeface="Arial" charset="0"/>
              </a:rPr>
              <a:t>o</a:t>
            </a:r>
            <a:endParaRPr lang="en-US" sz="1600" b="0" dirty="0">
              <a:latin typeface="Arial" charset="0"/>
            </a:endParaRPr>
          </a:p>
        </p:txBody>
      </p:sp>
      <p:cxnSp>
        <p:nvCxnSpPr>
          <p:cNvPr id="19" name="رابط كسهم مستقيم 18"/>
          <p:cNvCxnSpPr/>
          <p:nvPr/>
        </p:nvCxnSpPr>
        <p:spPr>
          <a:xfrm flipH="1" flipV="1">
            <a:off x="2025962" y="1327889"/>
            <a:ext cx="864096" cy="28803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2" name="Text Box 7"/>
          <p:cNvSpPr txBox="1">
            <a:spLocks noChangeArrowheads="1"/>
          </p:cNvSpPr>
          <p:nvPr/>
        </p:nvSpPr>
        <p:spPr bwMode="auto">
          <a:xfrm>
            <a:off x="1416527" y="1387018"/>
            <a:ext cx="764703" cy="307777"/>
          </a:xfrm>
          <a:prstGeom prst="rect">
            <a:avLst/>
          </a:prstGeom>
          <a:noFill/>
          <a:ln w="9525">
            <a:noFill/>
            <a:miter lim="800000"/>
            <a:headEnd/>
            <a:tailEnd/>
          </a:ln>
        </p:spPr>
        <p:txBody>
          <a:bodyPr wrap="square">
            <a:spAutoFit/>
          </a:bodyPr>
          <a:lstStyle/>
          <a:p>
            <a:pPr eaLnBrk="0" hangingPunct="0"/>
            <a:r>
              <a:rPr lang="en-US" sz="1400" b="1" dirty="0" smtClean="0">
                <a:solidFill>
                  <a:srgbClr val="CC0066"/>
                </a:solidFill>
                <a:latin typeface="Arial" charset="0"/>
              </a:rPr>
              <a:t>30</a:t>
            </a:r>
            <a:r>
              <a:rPr lang="en-US" sz="1400" b="1" baseline="50000" dirty="0" smtClean="0">
                <a:solidFill>
                  <a:srgbClr val="CC0066"/>
                </a:solidFill>
                <a:latin typeface="Arial" charset="0"/>
              </a:rPr>
              <a:t>o</a:t>
            </a:r>
            <a:endParaRPr lang="en-US" sz="1400" b="1" dirty="0">
              <a:solidFill>
                <a:srgbClr val="CC0066"/>
              </a:solidFill>
              <a:latin typeface="Arial" charset="0"/>
            </a:endParaRPr>
          </a:p>
        </p:txBody>
      </p:sp>
      <p:sp>
        <p:nvSpPr>
          <p:cNvPr id="23" name="Text Box 7"/>
          <p:cNvSpPr txBox="1">
            <a:spLocks noChangeArrowheads="1"/>
          </p:cNvSpPr>
          <p:nvPr/>
        </p:nvSpPr>
        <p:spPr bwMode="auto">
          <a:xfrm>
            <a:off x="1691680" y="1628800"/>
            <a:ext cx="764703" cy="338554"/>
          </a:xfrm>
          <a:prstGeom prst="rect">
            <a:avLst/>
          </a:prstGeom>
          <a:noFill/>
          <a:ln w="9525">
            <a:noFill/>
            <a:miter lim="800000"/>
            <a:headEnd/>
            <a:tailEnd/>
          </a:ln>
        </p:spPr>
        <p:txBody>
          <a:bodyPr wrap="square">
            <a:spAutoFit/>
          </a:bodyPr>
          <a:lstStyle/>
          <a:p>
            <a:pPr eaLnBrk="0" hangingPunct="0"/>
            <a:r>
              <a:rPr lang="en-US" sz="1600" b="1" dirty="0" smtClean="0">
                <a:solidFill>
                  <a:srgbClr val="CC0066"/>
                </a:solidFill>
                <a:latin typeface="Arial" charset="0"/>
              </a:rPr>
              <a:t>15</a:t>
            </a:r>
            <a:endParaRPr lang="en-US" sz="1600" b="1" dirty="0">
              <a:solidFill>
                <a:srgbClr val="CC0066"/>
              </a:solidFill>
              <a:latin typeface="Arial" charset="0"/>
            </a:endParaRPr>
          </a:p>
        </p:txBody>
      </p:sp>
      <p:sp>
        <p:nvSpPr>
          <p:cNvPr id="24" name="Text Box 7"/>
          <p:cNvSpPr txBox="1">
            <a:spLocks noChangeArrowheads="1"/>
          </p:cNvSpPr>
          <p:nvPr/>
        </p:nvSpPr>
        <p:spPr bwMode="auto">
          <a:xfrm>
            <a:off x="1331640" y="764704"/>
            <a:ext cx="764703" cy="338554"/>
          </a:xfrm>
          <a:prstGeom prst="rect">
            <a:avLst/>
          </a:prstGeom>
          <a:noFill/>
          <a:ln w="9525">
            <a:noFill/>
            <a:miter lim="800000"/>
            <a:headEnd/>
            <a:tailEnd/>
          </a:ln>
        </p:spPr>
        <p:txBody>
          <a:bodyPr wrap="square">
            <a:spAutoFit/>
          </a:bodyPr>
          <a:lstStyle/>
          <a:p>
            <a:pPr eaLnBrk="0" hangingPunct="0"/>
            <a:r>
              <a:rPr lang="en-US" sz="1600" b="1" dirty="0" smtClean="0">
                <a:solidFill>
                  <a:srgbClr val="CC0066"/>
                </a:solidFill>
                <a:latin typeface="Arial" charset="0"/>
              </a:rPr>
              <a:t>5</a:t>
            </a:r>
            <a:endParaRPr lang="en-US" sz="1600" b="1" dirty="0">
              <a:solidFill>
                <a:srgbClr val="CC0066"/>
              </a:solidFill>
              <a:latin typeface="Arial" charset="0"/>
            </a:endParaRPr>
          </a:p>
        </p:txBody>
      </p:sp>
      <p:sp>
        <p:nvSpPr>
          <p:cNvPr id="25" name="مربع نص 24"/>
          <p:cNvSpPr txBox="1"/>
          <p:nvPr/>
        </p:nvSpPr>
        <p:spPr>
          <a:xfrm>
            <a:off x="1043608" y="1556792"/>
            <a:ext cx="576064" cy="369332"/>
          </a:xfrm>
          <a:prstGeom prst="rect">
            <a:avLst/>
          </a:prstGeom>
          <a:noFill/>
        </p:spPr>
        <p:txBody>
          <a:bodyPr wrap="square" rtlCol="0">
            <a:spAutoFit/>
          </a:bodyPr>
          <a:lstStyle/>
          <a:p>
            <a:r>
              <a:rPr lang="en-US" dirty="0" smtClean="0"/>
              <a:t>A</a:t>
            </a:r>
            <a:endParaRPr lang="en-US" dirty="0"/>
          </a:p>
        </p:txBody>
      </p:sp>
      <p:sp>
        <p:nvSpPr>
          <p:cNvPr id="26" name="مربع نص 25"/>
          <p:cNvSpPr txBox="1"/>
          <p:nvPr/>
        </p:nvSpPr>
        <p:spPr>
          <a:xfrm>
            <a:off x="1907704" y="980728"/>
            <a:ext cx="432048" cy="369332"/>
          </a:xfrm>
          <a:prstGeom prst="rect">
            <a:avLst/>
          </a:prstGeom>
          <a:noFill/>
        </p:spPr>
        <p:txBody>
          <a:bodyPr wrap="square" rtlCol="0">
            <a:spAutoFit/>
          </a:bodyPr>
          <a:lstStyle/>
          <a:p>
            <a:r>
              <a:rPr lang="en-US" dirty="0" smtClean="0"/>
              <a:t>B</a:t>
            </a:r>
            <a:endParaRPr lang="en-US" dirty="0"/>
          </a:p>
        </p:txBody>
      </p:sp>
      <p:sp>
        <p:nvSpPr>
          <p:cNvPr id="27" name="مربع نص 26"/>
          <p:cNvSpPr txBox="1"/>
          <p:nvPr/>
        </p:nvSpPr>
        <p:spPr>
          <a:xfrm>
            <a:off x="2483768" y="1531034"/>
            <a:ext cx="576064" cy="369332"/>
          </a:xfrm>
          <a:prstGeom prst="rect">
            <a:avLst/>
          </a:prstGeom>
          <a:noFill/>
        </p:spPr>
        <p:txBody>
          <a:bodyPr wrap="square" rtlCol="0">
            <a:spAutoFit/>
          </a:bodyPr>
          <a:lstStyle/>
          <a:p>
            <a:r>
              <a:rPr lang="en-US" dirty="0" smtClean="0"/>
              <a:t>c</a:t>
            </a:r>
            <a:endParaRPr lang="en-US" dirty="0"/>
          </a:p>
        </p:txBody>
      </p:sp>
      <p:sp>
        <p:nvSpPr>
          <p:cNvPr id="28" name="مربع نص 27"/>
          <p:cNvSpPr txBox="1"/>
          <p:nvPr/>
        </p:nvSpPr>
        <p:spPr>
          <a:xfrm>
            <a:off x="6300192" y="2492896"/>
            <a:ext cx="2448272" cy="369332"/>
          </a:xfrm>
          <a:prstGeom prst="rect">
            <a:avLst/>
          </a:prstGeom>
          <a:noFill/>
        </p:spPr>
        <p:txBody>
          <a:bodyPr wrap="square" rtlCol="0">
            <a:spAutoFit/>
          </a:bodyPr>
          <a:lstStyle/>
          <a:p>
            <a:endParaRPr lang="en-US" dirty="0"/>
          </a:p>
        </p:txBody>
      </p:sp>
      <p:sp>
        <p:nvSpPr>
          <p:cNvPr id="29" name="مربع نص 28"/>
          <p:cNvSpPr txBox="1"/>
          <p:nvPr/>
        </p:nvSpPr>
        <p:spPr>
          <a:xfrm>
            <a:off x="4211960" y="2884874"/>
            <a:ext cx="4032448" cy="400110"/>
          </a:xfrm>
          <a:prstGeom prst="rect">
            <a:avLst/>
          </a:prstGeom>
          <a:noFill/>
        </p:spPr>
        <p:txBody>
          <a:bodyPr wrap="square" rtlCol="0">
            <a:spAutoFit/>
          </a:bodyPr>
          <a:lstStyle/>
          <a:p>
            <a:r>
              <a:rPr lang="en-US" sz="2000" b="1" dirty="0" smtClean="0">
                <a:solidFill>
                  <a:srgbClr val="002060"/>
                </a:solidFill>
              </a:rPr>
              <a:t>a</a:t>
            </a:r>
            <a:r>
              <a:rPr lang="en-US" sz="2000" b="1" baseline="50000" dirty="0" smtClean="0">
                <a:solidFill>
                  <a:srgbClr val="002060"/>
                </a:solidFill>
              </a:rPr>
              <a:t>2  </a:t>
            </a:r>
            <a:r>
              <a:rPr lang="en-US" sz="2000" b="1" dirty="0" smtClean="0">
                <a:solidFill>
                  <a:srgbClr val="002060"/>
                </a:solidFill>
              </a:rPr>
              <a:t> =  b</a:t>
            </a:r>
            <a:r>
              <a:rPr lang="en-US" sz="2000" b="1" baseline="50000" dirty="0" smtClean="0">
                <a:solidFill>
                  <a:srgbClr val="002060"/>
                </a:solidFill>
              </a:rPr>
              <a:t> 2</a:t>
            </a:r>
            <a:r>
              <a:rPr lang="en-US" sz="2000" b="1" dirty="0" smtClean="0">
                <a:solidFill>
                  <a:srgbClr val="002060"/>
                </a:solidFill>
              </a:rPr>
              <a:t>  + c</a:t>
            </a:r>
            <a:r>
              <a:rPr lang="en-US" sz="2000" b="1" baseline="50000" dirty="0" smtClean="0">
                <a:solidFill>
                  <a:srgbClr val="002060"/>
                </a:solidFill>
              </a:rPr>
              <a:t>2</a:t>
            </a:r>
            <a:r>
              <a:rPr lang="en-US" sz="2000" b="1" dirty="0" smtClean="0">
                <a:solidFill>
                  <a:srgbClr val="002060"/>
                </a:solidFill>
              </a:rPr>
              <a:t> – 2 </a:t>
            </a:r>
            <a:r>
              <a:rPr lang="en-US" sz="2000" b="1" dirty="0" err="1" smtClean="0">
                <a:solidFill>
                  <a:srgbClr val="002060"/>
                </a:solidFill>
              </a:rPr>
              <a:t>bc</a:t>
            </a:r>
            <a:r>
              <a:rPr lang="en-US" sz="2000" b="1" dirty="0" smtClean="0">
                <a:solidFill>
                  <a:srgbClr val="002060"/>
                </a:solidFill>
              </a:rPr>
              <a:t> </a:t>
            </a:r>
            <a:r>
              <a:rPr lang="en-US" sz="2000" b="1" dirty="0" err="1" smtClean="0">
                <a:solidFill>
                  <a:srgbClr val="002060"/>
                </a:solidFill>
              </a:rPr>
              <a:t>cos</a:t>
            </a:r>
            <a:r>
              <a:rPr lang="en-US" sz="2000" b="1" dirty="0" smtClean="0">
                <a:solidFill>
                  <a:srgbClr val="002060"/>
                </a:solidFill>
              </a:rPr>
              <a:t> A </a:t>
            </a:r>
            <a:endParaRPr lang="en-US" sz="2000" b="1" dirty="0">
              <a:solidFill>
                <a:srgbClr val="002060"/>
              </a:solidFill>
            </a:endParaRPr>
          </a:p>
        </p:txBody>
      </p:sp>
      <p:sp>
        <p:nvSpPr>
          <p:cNvPr id="31" name="مربع نص 30"/>
          <p:cNvSpPr txBox="1"/>
          <p:nvPr/>
        </p:nvSpPr>
        <p:spPr>
          <a:xfrm>
            <a:off x="4139952" y="3277433"/>
            <a:ext cx="4032448" cy="1015663"/>
          </a:xfrm>
          <a:prstGeom prst="rect">
            <a:avLst/>
          </a:prstGeom>
          <a:noFill/>
        </p:spPr>
        <p:txBody>
          <a:bodyPr wrap="square" rtlCol="0">
            <a:spAutoFit/>
          </a:bodyPr>
          <a:lstStyle/>
          <a:p>
            <a:r>
              <a:rPr lang="en-US" sz="2000" b="1" dirty="0" smtClean="0">
                <a:solidFill>
                  <a:srgbClr val="002060"/>
                </a:solidFill>
              </a:rPr>
              <a:t>a</a:t>
            </a:r>
            <a:r>
              <a:rPr lang="en-US" sz="2000" b="1" baseline="50000" dirty="0" smtClean="0">
                <a:solidFill>
                  <a:srgbClr val="002060"/>
                </a:solidFill>
              </a:rPr>
              <a:t>2  </a:t>
            </a:r>
            <a:r>
              <a:rPr lang="en-US" sz="2000" b="1" dirty="0" smtClean="0">
                <a:solidFill>
                  <a:srgbClr val="002060"/>
                </a:solidFill>
              </a:rPr>
              <a:t> =  15</a:t>
            </a:r>
            <a:r>
              <a:rPr lang="en-US" sz="2000" b="1" baseline="50000" dirty="0" smtClean="0">
                <a:solidFill>
                  <a:srgbClr val="002060"/>
                </a:solidFill>
              </a:rPr>
              <a:t> 2</a:t>
            </a:r>
            <a:r>
              <a:rPr lang="en-US" sz="2000" b="1" dirty="0" smtClean="0">
                <a:solidFill>
                  <a:srgbClr val="002060"/>
                </a:solidFill>
              </a:rPr>
              <a:t>  + 5</a:t>
            </a:r>
            <a:r>
              <a:rPr lang="en-US" sz="2000" b="1" baseline="50000" dirty="0" smtClean="0">
                <a:solidFill>
                  <a:srgbClr val="002060"/>
                </a:solidFill>
              </a:rPr>
              <a:t>2</a:t>
            </a:r>
            <a:r>
              <a:rPr lang="en-US" sz="2000" b="1" dirty="0" smtClean="0">
                <a:solidFill>
                  <a:srgbClr val="002060"/>
                </a:solidFill>
              </a:rPr>
              <a:t> – 2 (15)(5) </a:t>
            </a:r>
            <a:r>
              <a:rPr lang="en-US" sz="2000" b="1" dirty="0" err="1" smtClean="0">
                <a:solidFill>
                  <a:srgbClr val="002060"/>
                </a:solidFill>
              </a:rPr>
              <a:t>cos</a:t>
            </a:r>
            <a:r>
              <a:rPr lang="en-US" sz="2000" b="1" dirty="0" smtClean="0">
                <a:solidFill>
                  <a:srgbClr val="002060"/>
                </a:solidFill>
              </a:rPr>
              <a:t> 30</a:t>
            </a:r>
            <a:r>
              <a:rPr lang="en-US" sz="2000" b="1" baseline="50000" dirty="0" smtClean="0">
                <a:solidFill>
                  <a:srgbClr val="002060"/>
                </a:solidFill>
              </a:rPr>
              <a:t>o</a:t>
            </a:r>
          </a:p>
          <a:p>
            <a:r>
              <a:rPr lang="en-US" sz="2000" b="1" dirty="0" smtClean="0">
                <a:solidFill>
                  <a:srgbClr val="002060"/>
                </a:solidFill>
              </a:rPr>
              <a:t>= 225 + 25 – 150(0.87)</a:t>
            </a:r>
          </a:p>
          <a:p>
            <a:r>
              <a:rPr lang="en-US" sz="2000" b="1" dirty="0" smtClean="0">
                <a:solidFill>
                  <a:srgbClr val="002060"/>
                </a:solidFill>
              </a:rPr>
              <a:t>250 – 130 = 120   , a </a:t>
            </a:r>
            <a:r>
              <a:rPr lang="en-US" sz="2000" b="1" dirty="0" smtClean="0">
                <a:solidFill>
                  <a:srgbClr val="002060"/>
                </a:solidFill>
                <a:latin typeface="Meiryo UI"/>
                <a:ea typeface="Meiryo UI"/>
                <a:cs typeface="Meiryo UI"/>
              </a:rPr>
              <a:t>≌ 11</a:t>
            </a:r>
            <a:endParaRPr lang="en-US" sz="2000" b="1" dirty="0">
              <a:solidFill>
                <a:srgbClr val="002060"/>
              </a:solidFill>
            </a:endParaRPr>
          </a:p>
        </p:txBody>
      </p:sp>
      <p:sp>
        <p:nvSpPr>
          <p:cNvPr id="32" name="مربع نص 31"/>
          <p:cNvSpPr txBox="1"/>
          <p:nvPr/>
        </p:nvSpPr>
        <p:spPr>
          <a:xfrm>
            <a:off x="3491880" y="2555612"/>
            <a:ext cx="4896544" cy="369332"/>
          </a:xfrm>
          <a:prstGeom prst="rect">
            <a:avLst/>
          </a:prstGeom>
          <a:noFill/>
        </p:spPr>
        <p:txBody>
          <a:bodyPr wrap="square" rtlCol="0">
            <a:spAutoFit/>
          </a:bodyPr>
          <a:lstStyle/>
          <a:p>
            <a:r>
              <a:rPr lang="ar-SA" b="1" dirty="0" smtClean="0">
                <a:solidFill>
                  <a:srgbClr val="0070C0"/>
                </a:solidFill>
              </a:rPr>
              <a:t>باستعمال قانون جيوب التمام نوجد محصلة سرعة </a:t>
            </a:r>
            <a:r>
              <a:rPr lang="ar-SA" b="1" dirty="0" err="1" smtClean="0">
                <a:solidFill>
                  <a:srgbClr val="0070C0"/>
                </a:solidFill>
              </a:rPr>
              <a:t>الطائرة:</a:t>
            </a:r>
            <a:r>
              <a:rPr lang="ar-SA" b="1" dirty="0" smtClean="0">
                <a:solidFill>
                  <a:srgbClr val="0070C0"/>
                </a:solidFill>
              </a:rPr>
              <a:t> </a:t>
            </a:r>
            <a:endParaRPr lang="en-US" b="1" dirty="0">
              <a:solidFill>
                <a:srgbClr val="0070C0"/>
              </a:solidFill>
            </a:endParaRPr>
          </a:p>
        </p:txBody>
      </p:sp>
      <p:sp>
        <p:nvSpPr>
          <p:cNvPr id="33" name="مربع نص 32"/>
          <p:cNvSpPr txBox="1"/>
          <p:nvPr/>
        </p:nvSpPr>
        <p:spPr>
          <a:xfrm>
            <a:off x="3059832" y="4325034"/>
            <a:ext cx="5480992" cy="400110"/>
          </a:xfrm>
          <a:prstGeom prst="rect">
            <a:avLst/>
          </a:prstGeom>
          <a:noFill/>
        </p:spPr>
        <p:txBody>
          <a:bodyPr wrap="square" rtlCol="0">
            <a:spAutoFit/>
          </a:bodyPr>
          <a:lstStyle/>
          <a:p>
            <a:r>
              <a:rPr lang="ar-SA" sz="2000" b="1" dirty="0" smtClean="0">
                <a:solidFill>
                  <a:srgbClr val="C00000"/>
                </a:solidFill>
              </a:rPr>
              <a:t> سرعة الطائرة بالنسبة لسطح </a:t>
            </a:r>
            <a:r>
              <a:rPr lang="ar-SA" sz="2000" b="1" dirty="0" err="1" smtClean="0">
                <a:solidFill>
                  <a:srgbClr val="C00000"/>
                </a:solidFill>
              </a:rPr>
              <a:t>الأرض =</a:t>
            </a:r>
            <a:r>
              <a:rPr lang="ar-SA" sz="2000" b="1" dirty="0" smtClean="0">
                <a:solidFill>
                  <a:srgbClr val="C00000"/>
                </a:solidFill>
              </a:rPr>
              <a:t>  </a:t>
            </a:r>
            <a:r>
              <a:rPr lang="en-US" sz="2000" b="1" dirty="0" smtClean="0">
                <a:solidFill>
                  <a:srgbClr val="C00000"/>
                </a:solidFill>
              </a:rPr>
              <a:t>11mi/h</a:t>
            </a:r>
            <a:endParaRPr lang="en-US" sz="2000" b="1" dirty="0">
              <a:solidFill>
                <a:srgbClr val="C00000"/>
              </a:solidFill>
            </a:endParaRPr>
          </a:p>
        </p:txBody>
      </p:sp>
      <p:sp>
        <p:nvSpPr>
          <p:cNvPr id="34" name="مربع نص 33"/>
          <p:cNvSpPr txBox="1"/>
          <p:nvPr/>
        </p:nvSpPr>
        <p:spPr>
          <a:xfrm>
            <a:off x="3644280" y="4715852"/>
            <a:ext cx="4896544" cy="369332"/>
          </a:xfrm>
          <a:prstGeom prst="rect">
            <a:avLst/>
          </a:prstGeom>
          <a:noFill/>
        </p:spPr>
        <p:txBody>
          <a:bodyPr wrap="square" rtlCol="0">
            <a:spAutoFit/>
          </a:bodyPr>
          <a:lstStyle/>
          <a:p>
            <a:r>
              <a:rPr lang="ar-SA" b="1" dirty="0" smtClean="0">
                <a:solidFill>
                  <a:srgbClr val="0070C0"/>
                </a:solidFill>
              </a:rPr>
              <a:t>لإيجاد اتجاه الطائرة نستخدم قانون </a:t>
            </a:r>
            <a:r>
              <a:rPr lang="ar-SA" b="1" dirty="0" err="1" smtClean="0">
                <a:solidFill>
                  <a:srgbClr val="0070C0"/>
                </a:solidFill>
              </a:rPr>
              <a:t>الجيوب :</a:t>
            </a:r>
            <a:r>
              <a:rPr lang="ar-SA" b="1" dirty="0" smtClean="0">
                <a:solidFill>
                  <a:srgbClr val="0070C0"/>
                </a:solidFill>
              </a:rPr>
              <a:t> </a:t>
            </a:r>
            <a:endParaRPr lang="en-US" b="1" dirty="0">
              <a:solidFill>
                <a:srgbClr val="0070C0"/>
              </a:solidFill>
            </a:endParaRPr>
          </a:p>
        </p:txBody>
      </p:sp>
      <p:graphicFrame>
        <p:nvGraphicFramePr>
          <p:cNvPr id="68610" name="Object 2"/>
          <p:cNvGraphicFramePr>
            <a:graphicFrameLocks noChangeAspect="1"/>
          </p:cNvGraphicFramePr>
          <p:nvPr/>
        </p:nvGraphicFramePr>
        <p:xfrm>
          <a:off x="5364088" y="5155460"/>
          <a:ext cx="2714352" cy="721812"/>
        </p:xfrm>
        <a:graphic>
          <a:graphicData uri="http://schemas.openxmlformats.org/presentationml/2006/ole">
            <p:oleObj spid="_x0000_s33794" name="Equation" r:id="rId4" imgW="1345616" imgH="393529" progId="Equation.3">
              <p:embed/>
            </p:oleObj>
          </a:graphicData>
        </a:graphic>
      </p:graphicFrame>
      <p:graphicFrame>
        <p:nvGraphicFramePr>
          <p:cNvPr id="68611" name="Object 3"/>
          <p:cNvGraphicFramePr>
            <a:graphicFrameLocks noChangeAspect="1"/>
          </p:cNvGraphicFramePr>
          <p:nvPr/>
        </p:nvGraphicFramePr>
        <p:xfrm>
          <a:off x="5508104" y="6036501"/>
          <a:ext cx="2664296" cy="704867"/>
        </p:xfrm>
        <a:graphic>
          <a:graphicData uri="http://schemas.openxmlformats.org/presentationml/2006/ole">
            <p:oleObj spid="_x0000_s33795" name="Equation" r:id="rId5" imgW="901309" imgH="393529" progId="Equation.3">
              <p:embed/>
            </p:oleObj>
          </a:graphicData>
        </a:graphic>
      </p:graphicFrame>
      <p:graphicFrame>
        <p:nvGraphicFramePr>
          <p:cNvPr id="68612" name="Object 4"/>
          <p:cNvGraphicFramePr>
            <a:graphicFrameLocks noChangeAspect="1"/>
          </p:cNvGraphicFramePr>
          <p:nvPr/>
        </p:nvGraphicFramePr>
        <p:xfrm>
          <a:off x="755576" y="3140968"/>
          <a:ext cx="2106748" cy="2304256"/>
        </p:xfrm>
        <a:graphic>
          <a:graphicData uri="http://schemas.openxmlformats.org/presentationml/2006/ole">
            <p:oleObj spid="_x0000_s33796" name="Equation" r:id="rId6" imgW="1016000" imgH="1066800" progId="Equation.3">
              <p:embed/>
            </p:oleObj>
          </a:graphicData>
        </a:graphic>
      </p:graphicFrame>
      <p:sp>
        <p:nvSpPr>
          <p:cNvPr id="37" name="مربع نص 36"/>
          <p:cNvSpPr txBox="1"/>
          <p:nvPr/>
        </p:nvSpPr>
        <p:spPr>
          <a:xfrm>
            <a:off x="251520" y="6021288"/>
            <a:ext cx="5120952" cy="442674"/>
          </a:xfrm>
          <a:prstGeom prst="flowChartAlternateProcess">
            <a:avLst/>
          </a:prstGeom>
          <a:solidFill>
            <a:schemeClr val="accent2">
              <a:lumMod val="40000"/>
              <a:lumOff val="60000"/>
            </a:schemeClr>
          </a:solidFill>
          <a:ln>
            <a:solidFill>
              <a:srgbClr val="7030A0"/>
            </a:solidFill>
          </a:ln>
        </p:spPr>
        <p:txBody>
          <a:bodyPr wrap="square" rtlCol="0">
            <a:spAutoFit/>
          </a:bodyPr>
          <a:lstStyle/>
          <a:p>
            <a:r>
              <a:rPr lang="ar-SA" sz="2000" b="1" dirty="0" smtClean="0">
                <a:solidFill>
                  <a:srgbClr val="C00000"/>
                </a:solidFill>
              </a:rPr>
              <a:t>اتجاه سرعة الطائرة بالنسبة لسطح </a:t>
            </a:r>
            <a:r>
              <a:rPr lang="ar-SA" sz="2000" b="1" dirty="0" err="1" smtClean="0">
                <a:solidFill>
                  <a:srgbClr val="C00000"/>
                </a:solidFill>
              </a:rPr>
              <a:t>الأرض =</a:t>
            </a:r>
            <a:r>
              <a:rPr lang="ar-SA" sz="2000" b="1" dirty="0" smtClean="0">
                <a:solidFill>
                  <a:srgbClr val="C00000"/>
                </a:solidFill>
              </a:rPr>
              <a:t>  </a:t>
            </a:r>
            <a:r>
              <a:rPr lang="en-US" sz="2000" b="1" dirty="0" smtClean="0">
                <a:solidFill>
                  <a:srgbClr val="C00000"/>
                </a:solidFill>
              </a:rPr>
              <a:t>N 77</a:t>
            </a:r>
            <a:r>
              <a:rPr lang="en-US" sz="2000" b="1" baseline="50000" dirty="0" smtClean="0">
                <a:solidFill>
                  <a:srgbClr val="C00000"/>
                </a:solidFill>
              </a:rPr>
              <a:t>o</a:t>
            </a:r>
            <a:r>
              <a:rPr lang="en-US" sz="2000" b="1" dirty="0" smtClean="0">
                <a:solidFill>
                  <a:srgbClr val="C00000"/>
                </a:solidFill>
              </a:rPr>
              <a:t>  W</a:t>
            </a:r>
            <a:endParaRPr lang="en-US" sz="2000" b="1" dirty="0">
              <a:solidFill>
                <a:srgbClr val="C00000"/>
              </a:solidFill>
            </a:endParaRPr>
          </a:p>
        </p:txBody>
      </p:sp>
      <p:cxnSp>
        <p:nvCxnSpPr>
          <p:cNvPr id="36" name="رابط مستقيم 35"/>
          <p:cNvCxnSpPr/>
          <p:nvPr/>
        </p:nvCxnSpPr>
        <p:spPr>
          <a:xfrm>
            <a:off x="8100392" y="1340768"/>
            <a:ext cx="0" cy="108012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رابط مستقيم 38"/>
          <p:cNvCxnSpPr/>
          <p:nvPr/>
        </p:nvCxnSpPr>
        <p:spPr>
          <a:xfrm rot="5400000">
            <a:off x="8064388" y="1376772"/>
            <a:ext cx="0" cy="108012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رابط كسهم مستقيم 40"/>
          <p:cNvCxnSpPr/>
          <p:nvPr/>
        </p:nvCxnSpPr>
        <p:spPr>
          <a:xfrm flipH="1">
            <a:off x="6732240" y="1916832"/>
            <a:ext cx="136815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رابط مستقيم 41"/>
          <p:cNvCxnSpPr/>
          <p:nvPr/>
        </p:nvCxnSpPr>
        <p:spPr>
          <a:xfrm>
            <a:off x="5148064" y="1340768"/>
            <a:ext cx="0" cy="108012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rot="5400000">
            <a:off x="5112060" y="1376772"/>
            <a:ext cx="0" cy="108012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رابط كسهم مستقيم 43"/>
          <p:cNvCxnSpPr/>
          <p:nvPr/>
        </p:nvCxnSpPr>
        <p:spPr>
          <a:xfrm flipV="1">
            <a:off x="5124184" y="1628800"/>
            <a:ext cx="576064" cy="288032"/>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 Box 7"/>
          <p:cNvSpPr txBox="1">
            <a:spLocks noChangeArrowheads="1"/>
          </p:cNvSpPr>
          <p:nvPr/>
        </p:nvSpPr>
        <p:spPr bwMode="auto">
          <a:xfrm>
            <a:off x="4802530" y="1440275"/>
            <a:ext cx="764703" cy="338554"/>
          </a:xfrm>
          <a:prstGeom prst="rect">
            <a:avLst/>
          </a:prstGeom>
          <a:noFill/>
          <a:ln w="9525">
            <a:noFill/>
            <a:miter lim="800000"/>
            <a:headEnd/>
            <a:tailEnd/>
          </a:ln>
        </p:spPr>
        <p:txBody>
          <a:bodyPr wrap="square">
            <a:spAutoFit/>
          </a:bodyPr>
          <a:lstStyle/>
          <a:p>
            <a:pPr eaLnBrk="0" hangingPunct="0"/>
            <a:r>
              <a:rPr lang="en-US" sz="1600" dirty="0" smtClean="0">
                <a:latin typeface="Arial" charset="0"/>
              </a:rPr>
              <a:t>6</a:t>
            </a:r>
            <a:r>
              <a:rPr lang="en-US" sz="1600" b="0" dirty="0" smtClean="0">
                <a:latin typeface="Arial" charset="0"/>
              </a:rPr>
              <a:t>0</a:t>
            </a:r>
            <a:r>
              <a:rPr lang="en-US" sz="1600" b="0" baseline="50000" dirty="0" smtClean="0">
                <a:latin typeface="Arial" charset="0"/>
              </a:rPr>
              <a:t>o</a:t>
            </a:r>
            <a:endParaRPr lang="en-US" sz="1600" b="0" dirty="0">
              <a:latin typeface="Arial" charset="0"/>
            </a:endParaRPr>
          </a:p>
        </p:txBody>
      </p:sp>
      <p:sp>
        <p:nvSpPr>
          <p:cNvPr id="3" name="مستطيل مستدير الزوايا 2"/>
          <p:cNvSpPr/>
          <p:nvPr/>
        </p:nvSpPr>
        <p:spPr>
          <a:xfrm>
            <a:off x="251520" y="2492896"/>
            <a:ext cx="3024336" cy="6358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i="1" dirty="0" smtClean="0"/>
              <a:t>اخترنا الضلع الاصغر لنضمن </a:t>
            </a:r>
          </a:p>
          <a:p>
            <a:pPr algn="ctr"/>
            <a:r>
              <a:rPr lang="ar-SA" sz="2000" b="1" i="1" dirty="0" smtClean="0"/>
              <a:t>انه يقابل </a:t>
            </a:r>
            <a:r>
              <a:rPr lang="ar-SA" sz="2000" b="1" i="1" dirty="0" err="1" smtClean="0"/>
              <a:t>زاية</a:t>
            </a:r>
            <a:r>
              <a:rPr lang="ar-SA" sz="2000" b="1" i="1" dirty="0" smtClean="0"/>
              <a:t> حادة</a:t>
            </a:r>
            <a:endParaRPr lang="en-US" sz="2000" b="1"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ppt_x</p:attrName>
                                        </p:attrNameLst>
                                      </p:cBhvr>
                                      <p:tavLst>
                                        <p:tav tm="0">
                                          <p:val>
                                            <p:strVal val="#ppt_x-.2"/>
                                          </p:val>
                                        </p:tav>
                                        <p:tav tm="100000">
                                          <p:val>
                                            <p:strVal val="#ppt_x"/>
                                          </p:val>
                                        </p:tav>
                                      </p:tavLst>
                                    </p:anim>
                                    <p:anim calcmode="lin" valueType="num">
                                      <p:cBhvr>
                                        <p:cTn id="8"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1000" fill="hold"/>
                                        <p:tgtEl>
                                          <p:spTgt spid="44"/>
                                        </p:tgtEl>
                                        <p:attrNameLst>
                                          <p:attrName>ppt_x</p:attrName>
                                        </p:attrNameLst>
                                      </p:cBhvr>
                                      <p:tavLst>
                                        <p:tav tm="0">
                                          <p:val>
                                            <p:strVal val="#ppt_x-.2"/>
                                          </p:val>
                                        </p:tav>
                                        <p:tav tm="100000">
                                          <p:val>
                                            <p:strVal val="#ppt_x"/>
                                          </p:val>
                                        </p:tav>
                                      </p:tavLst>
                                    </p:anim>
                                    <p:anim calcmode="lin" valueType="num">
                                      <p:cBhvr>
                                        <p:cTn id="15"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4"/>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1000" fill="hold"/>
                                        <p:tgtEl>
                                          <p:spTgt spid="45"/>
                                        </p:tgtEl>
                                        <p:attrNameLst>
                                          <p:attrName>ppt_x</p:attrName>
                                        </p:attrNameLst>
                                      </p:cBhvr>
                                      <p:tavLst>
                                        <p:tav tm="0">
                                          <p:val>
                                            <p:strVal val="#ppt_x-.2"/>
                                          </p:val>
                                        </p:tav>
                                        <p:tav tm="100000">
                                          <p:val>
                                            <p:strVal val="#ppt_x"/>
                                          </p:val>
                                        </p:tav>
                                      </p:tavLst>
                                    </p:anim>
                                    <p:anim calcmode="lin" valueType="num">
                                      <p:cBhvr>
                                        <p:cTn id="20"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ppt_x</p:attrName>
                                        </p:attrNameLst>
                                      </p:cBhvr>
                                      <p:tavLst>
                                        <p:tav tm="0">
                                          <p:val>
                                            <p:strVal val="#ppt_x-.2"/>
                                          </p:val>
                                        </p:tav>
                                        <p:tav tm="100000">
                                          <p:val>
                                            <p:strVal val="#ppt_x"/>
                                          </p:val>
                                        </p:tav>
                                      </p:tavLst>
                                    </p:anim>
                                    <p:anim calcmode="lin" valueType="num">
                                      <p:cBhvr>
                                        <p:cTn id="3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ppt_x</p:attrName>
                                        </p:attrNameLst>
                                      </p:cBhvr>
                                      <p:tavLst>
                                        <p:tav tm="0">
                                          <p:val>
                                            <p:strVal val="#ppt_x-.2"/>
                                          </p:val>
                                        </p:tav>
                                        <p:tav tm="100000">
                                          <p:val>
                                            <p:strVal val="#ppt_x"/>
                                          </p:val>
                                        </p:tav>
                                      </p:tavLst>
                                    </p:anim>
                                    <p:anim calcmode="lin" valueType="num">
                                      <p:cBhvr>
                                        <p:cTn id="4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3"/>
                                        </p:tgtEl>
                                      </p:cBhvr>
                                    </p:animEffect>
                                  </p:childTnLst>
                                </p:cTn>
                              </p:par>
                              <p:par>
                                <p:cTn id="48" presetID="29"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ppt_x</p:attrName>
                                        </p:attrNameLst>
                                      </p:cBhvr>
                                      <p:tavLst>
                                        <p:tav tm="0">
                                          <p:val>
                                            <p:strVal val="#ppt_x-.2"/>
                                          </p:val>
                                        </p:tav>
                                        <p:tav tm="100000">
                                          <p:val>
                                            <p:strVal val="#ppt_x"/>
                                          </p:val>
                                        </p:tav>
                                      </p:tavLst>
                                    </p:anim>
                                    <p:anim calcmode="lin" valueType="num">
                                      <p:cBhvr>
                                        <p:cTn id="5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ppt_x</p:attrName>
                                        </p:attrNameLst>
                                      </p:cBhvr>
                                      <p:tavLst>
                                        <p:tav tm="0">
                                          <p:val>
                                            <p:strVal val="#ppt_x-.2"/>
                                          </p:val>
                                        </p:tav>
                                        <p:tav tm="100000">
                                          <p:val>
                                            <p:strVal val="#ppt_x"/>
                                          </p:val>
                                        </p:tav>
                                      </p:tavLst>
                                    </p:anim>
                                    <p:anim calcmode="lin" valueType="num">
                                      <p:cBhvr>
                                        <p:cTn id="5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ppt_x</p:attrName>
                                        </p:attrNameLst>
                                      </p:cBhvr>
                                      <p:tavLst>
                                        <p:tav tm="0">
                                          <p:val>
                                            <p:strVal val="#ppt_x-.2"/>
                                          </p:val>
                                        </p:tav>
                                        <p:tav tm="100000">
                                          <p:val>
                                            <p:strVal val="#ppt_x"/>
                                          </p:val>
                                        </p:tav>
                                      </p:tavLst>
                                    </p:anim>
                                    <p:anim calcmode="lin" valueType="num">
                                      <p:cBhvr>
                                        <p:cTn id="6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6"/>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1000" fill="hold"/>
                                        <p:tgtEl>
                                          <p:spTgt spid="17"/>
                                        </p:tgtEl>
                                        <p:attrNameLst>
                                          <p:attrName>ppt_x</p:attrName>
                                        </p:attrNameLst>
                                      </p:cBhvr>
                                      <p:tavLst>
                                        <p:tav tm="0">
                                          <p:val>
                                            <p:strVal val="#ppt_x-.2"/>
                                          </p:val>
                                        </p:tav>
                                        <p:tav tm="100000">
                                          <p:val>
                                            <p:strVal val="#ppt_x"/>
                                          </p:val>
                                        </p:tav>
                                      </p:tavLst>
                                    </p:anim>
                                    <p:anim calcmode="lin" valueType="num">
                                      <p:cBhvr>
                                        <p:cTn id="7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1000" fill="hold"/>
                                        <p:tgtEl>
                                          <p:spTgt spid="19"/>
                                        </p:tgtEl>
                                        <p:attrNameLst>
                                          <p:attrName>ppt_x</p:attrName>
                                        </p:attrNameLst>
                                      </p:cBhvr>
                                      <p:tavLst>
                                        <p:tav tm="0">
                                          <p:val>
                                            <p:strVal val="#ppt_x-.2"/>
                                          </p:val>
                                        </p:tav>
                                        <p:tav tm="100000">
                                          <p:val>
                                            <p:strVal val="#ppt_x"/>
                                          </p:val>
                                        </p:tav>
                                      </p:tavLst>
                                    </p:anim>
                                    <p:anim calcmode="lin" valueType="num">
                                      <p:cBhvr>
                                        <p:cTn id="77"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ppt_x</p:attrName>
                                        </p:attrNameLst>
                                      </p:cBhvr>
                                      <p:tavLst>
                                        <p:tav tm="0">
                                          <p:val>
                                            <p:strVal val="#ppt_x-.2"/>
                                          </p:val>
                                        </p:tav>
                                        <p:tav tm="100000">
                                          <p:val>
                                            <p:strVal val="#ppt_x"/>
                                          </p:val>
                                        </p:tav>
                                      </p:tavLst>
                                    </p:anim>
                                    <p:anim calcmode="lin" valueType="num">
                                      <p:cBhvr>
                                        <p:cTn id="84"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3"/>
                                        </p:tgtEl>
                                      </p:cBhvr>
                                    </p:animEffect>
                                  </p:childTnLst>
                                </p:cTn>
                              </p:par>
                              <p:par>
                                <p:cTn id="86" presetID="29"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1000" fill="hold"/>
                                        <p:tgtEl>
                                          <p:spTgt spid="24"/>
                                        </p:tgtEl>
                                        <p:attrNameLst>
                                          <p:attrName>ppt_x</p:attrName>
                                        </p:attrNameLst>
                                      </p:cBhvr>
                                      <p:tavLst>
                                        <p:tav tm="0">
                                          <p:val>
                                            <p:strVal val="#ppt_x-.2"/>
                                          </p:val>
                                        </p:tav>
                                        <p:tav tm="100000">
                                          <p:val>
                                            <p:strVal val="#ppt_x"/>
                                          </p:val>
                                        </p:tav>
                                      </p:tavLst>
                                    </p:anim>
                                    <p:anim calcmode="lin" valueType="num">
                                      <p:cBhvr>
                                        <p:cTn id="8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4"/>
                                        </p:tgtEl>
                                      </p:cBhvr>
                                    </p:animEffect>
                                  </p:childTnLst>
                                </p:cTn>
                              </p:par>
                              <p:par>
                                <p:cTn id="91" presetID="29"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1000" fill="hold"/>
                                        <p:tgtEl>
                                          <p:spTgt spid="22"/>
                                        </p:tgtEl>
                                        <p:attrNameLst>
                                          <p:attrName>ppt_x</p:attrName>
                                        </p:attrNameLst>
                                      </p:cBhvr>
                                      <p:tavLst>
                                        <p:tav tm="0">
                                          <p:val>
                                            <p:strVal val="#ppt_x-.2"/>
                                          </p:val>
                                        </p:tav>
                                        <p:tav tm="100000">
                                          <p:val>
                                            <p:strVal val="#ppt_x"/>
                                          </p:val>
                                        </p:tav>
                                      </p:tavLst>
                                    </p:anim>
                                    <p:anim calcmode="lin" valueType="num">
                                      <p:cBhvr>
                                        <p:cTn id="94"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5" dur="10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29"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1000" fill="hold"/>
                                        <p:tgtEl>
                                          <p:spTgt spid="25"/>
                                        </p:tgtEl>
                                        <p:attrNameLst>
                                          <p:attrName>ppt_x</p:attrName>
                                        </p:attrNameLst>
                                      </p:cBhvr>
                                      <p:tavLst>
                                        <p:tav tm="0">
                                          <p:val>
                                            <p:strVal val="#ppt_x-.2"/>
                                          </p:val>
                                        </p:tav>
                                        <p:tav tm="100000">
                                          <p:val>
                                            <p:strVal val="#ppt_x"/>
                                          </p:val>
                                        </p:tav>
                                      </p:tavLst>
                                    </p:anim>
                                    <p:anim calcmode="lin" valueType="num">
                                      <p:cBhvr>
                                        <p:cTn id="101"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25"/>
                                        </p:tgtEl>
                                      </p:cBhvr>
                                    </p:animEffect>
                                  </p:childTnLst>
                                </p:cTn>
                              </p:par>
                              <p:par>
                                <p:cTn id="103" presetID="29" presetClass="entr" presetSubtype="0"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ppt_x</p:attrName>
                                        </p:attrNameLst>
                                      </p:cBhvr>
                                      <p:tavLst>
                                        <p:tav tm="0">
                                          <p:val>
                                            <p:strVal val="#ppt_x-.2"/>
                                          </p:val>
                                        </p:tav>
                                        <p:tav tm="100000">
                                          <p:val>
                                            <p:strVal val="#ppt_x"/>
                                          </p:val>
                                        </p:tav>
                                      </p:tavLst>
                                    </p:anim>
                                    <p:anim calcmode="lin" valueType="num">
                                      <p:cBhvr>
                                        <p:cTn id="10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27"/>
                                        </p:tgtEl>
                                      </p:cBhvr>
                                    </p:animEffect>
                                  </p:childTnLst>
                                </p:cTn>
                              </p:par>
                              <p:par>
                                <p:cTn id="108" presetID="29"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1000" fill="hold"/>
                                        <p:tgtEl>
                                          <p:spTgt spid="26"/>
                                        </p:tgtEl>
                                        <p:attrNameLst>
                                          <p:attrName>ppt_x</p:attrName>
                                        </p:attrNameLst>
                                      </p:cBhvr>
                                      <p:tavLst>
                                        <p:tav tm="0">
                                          <p:val>
                                            <p:strVal val="#ppt_x-.2"/>
                                          </p:val>
                                        </p:tav>
                                        <p:tav tm="100000">
                                          <p:val>
                                            <p:strVal val="#ppt_x"/>
                                          </p:val>
                                        </p:tav>
                                      </p:tavLst>
                                    </p:anim>
                                    <p:anim calcmode="lin" valueType="num">
                                      <p:cBhvr>
                                        <p:cTn id="111"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29" presetClass="entr" presetSubtype="0"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1000" fill="hold"/>
                                        <p:tgtEl>
                                          <p:spTgt spid="32"/>
                                        </p:tgtEl>
                                        <p:attrNameLst>
                                          <p:attrName>ppt_x</p:attrName>
                                        </p:attrNameLst>
                                      </p:cBhvr>
                                      <p:tavLst>
                                        <p:tav tm="0">
                                          <p:val>
                                            <p:strVal val="#ppt_x-.2"/>
                                          </p:val>
                                        </p:tav>
                                        <p:tav tm="100000">
                                          <p:val>
                                            <p:strVal val="#ppt_x"/>
                                          </p:val>
                                        </p:tav>
                                      </p:tavLst>
                                    </p:anim>
                                    <p:anim calcmode="lin" valueType="num">
                                      <p:cBhvr>
                                        <p:cTn id="118"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19" dur="1000"/>
                                        <p:tgtEl>
                                          <p:spTgt spid="32"/>
                                        </p:tgtEl>
                                      </p:cBhvr>
                                    </p:animEffect>
                                  </p:childTnLst>
                                </p:cTn>
                              </p:par>
                            </p:childTnLst>
                          </p:cTn>
                        </p:par>
                      </p:childTnLst>
                    </p:cTn>
                  </p:par>
                  <p:par>
                    <p:cTn id="120" fill="hold">
                      <p:stCondLst>
                        <p:cond delay="indefinite"/>
                      </p:stCondLst>
                      <p:childTnLst>
                        <p:par>
                          <p:cTn id="121" fill="hold">
                            <p:stCondLst>
                              <p:cond delay="0"/>
                            </p:stCondLst>
                            <p:childTnLst>
                              <p:par>
                                <p:cTn id="122" presetID="29" presetClass="entr" presetSubtype="0" fill="hold" grpId="0" nodeType="click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1000" fill="hold"/>
                                        <p:tgtEl>
                                          <p:spTgt spid="29"/>
                                        </p:tgtEl>
                                        <p:attrNameLst>
                                          <p:attrName>ppt_x</p:attrName>
                                        </p:attrNameLst>
                                      </p:cBhvr>
                                      <p:tavLst>
                                        <p:tav tm="0">
                                          <p:val>
                                            <p:strVal val="#ppt_x-.2"/>
                                          </p:val>
                                        </p:tav>
                                        <p:tav tm="100000">
                                          <p:val>
                                            <p:strVal val="#ppt_x"/>
                                          </p:val>
                                        </p:tav>
                                      </p:tavLst>
                                    </p:anim>
                                    <p:anim calcmode="lin" valueType="num">
                                      <p:cBhvr>
                                        <p:cTn id="125"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26" dur="1000"/>
                                        <p:tgtEl>
                                          <p:spTgt spid="29"/>
                                        </p:tgtEl>
                                      </p:cBhvr>
                                    </p:animEffect>
                                  </p:childTnLst>
                                </p:cTn>
                              </p:par>
                            </p:childTnLst>
                          </p:cTn>
                        </p:par>
                      </p:childTnLst>
                    </p:cTn>
                  </p:par>
                  <p:par>
                    <p:cTn id="127" fill="hold">
                      <p:stCondLst>
                        <p:cond delay="indefinite"/>
                      </p:stCondLst>
                      <p:childTnLst>
                        <p:par>
                          <p:cTn id="128" fill="hold">
                            <p:stCondLst>
                              <p:cond delay="0"/>
                            </p:stCondLst>
                            <p:childTnLst>
                              <p:par>
                                <p:cTn id="129" presetID="29" presetClass="entr" presetSubtype="0" fill="hold" grpId="0" nodeType="click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p:cTn id="131" dur="1000" fill="hold"/>
                                        <p:tgtEl>
                                          <p:spTgt spid="31"/>
                                        </p:tgtEl>
                                        <p:attrNameLst>
                                          <p:attrName>ppt_x</p:attrName>
                                        </p:attrNameLst>
                                      </p:cBhvr>
                                      <p:tavLst>
                                        <p:tav tm="0">
                                          <p:val>
                                            <p:strVal val="#ppt_x-.2"/>
                                          </p:val>
                                        </p:tav>
                                        <p:tav tm="100000">
                                          <p:val>
                                            <p:strVal val="#ppt_x"/>
                                          </p:val>
                                        </p:tav>
                                      </p:tavLst>
                                    </p:anim>
                                    <p:anim calcmode="lin" valueType="num">
                                      <p:cBhvr>
                                        <p:cTn id="13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31"/>
                                        </p:tgtEl>
                                      </p:cBhvr>
                                    </p:animEffect>
                                  </p:childTnLst>
                                </p:cTn>
                              </p:par>
                            </p:childTnLst>
                          </p:cTn>
                        </p:par>
                      </p:childTnLst>
                    </p:cTn>
                  </p:par>
                  <p:par>
                    <p:cTn id="134" fill="hold">
                      <p:stCondLst>
                        <p:cond delay="indefinite"/>
                      </p:stCondLst>
                      <p:childTnLst>
                        <p:par>
                          <p:cTn id="135" fill="hold">
                            <p:stCondLst>
                              <p:cond delay="0"/>
                            </p:stCondLst>
                            <p:childTnLst>
                              <p:par>
                                <p:cTn id="136" presetID="29" presetClass="entr" presetSubtype="0" fill="hold" grpId="0" nodeType="clickEffect">
                                  <p:stCondLst>
                                    <p:cond delay="0"/>
                                  </p:stCondLst>
                                  <p:childTnLst>
                                    <p:set>
                                      <p:cBhvr>
                                        <p:cTn id="137" dur="1" fill="hold">
                                          <p:stCondLst>
                                            <p:cond delay="0"/>
                                          </p:stCondLst>
                                        </p:cTn>
                                        <p:tgtEl>
                                          <p:spTgt spid="33"/>
                                        </p:tgtEl>
                                        <p:attrNameLst>
                                          <p:attrName>style.visibility</p:attrName>
                                        </p:attrNameLst>
                                      </p:cBhvr>
                                      <p:to>
                                        <p:strVal val="visible"/>
                                      </p:to>
                                    </p:set>
                                    <p:anim calcmode="lin" valueType="num">
                                      <p:cBhvr>
                                        <p:cTn id="138" dur="1000" fill="hold"/>
                                        <p:tgtEl>
                                          <p:spTgt spid="33"/>
                                        </p:tgtEl>
                                        <p:attrNameLst>
                                          <p:attrName>ppt_x</p:attrName>
                                        </p:attrNameLst>
                                      </p:cBhvr>
                                      <p:tavLst>
                                        <p:tav tm="0">
                                          <p:val>
                                            <p:strVal val="#ppt_x-.2"/>
                                          </p:val>
                                        </p:tav>
                                        <p:tav tm="100000">
                                          <p:val>
                                            <p:strVal val="#ppt_x"/>
                                          </p:val>
                                        </p:tav>
                                      </p:tavLst>
                                    </p:anim>
                                    <p:anim calcmode="lin" valueType="num">
                                      <p:cBhvr>
                                        <p:cTn id="139"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29" presetClass="entr" presetSubtype="0"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p:cTn id="145" dur="1000" fill="hold"/>
                                        <p:tgtEl>
                                          <p:spTgt spid="34"/>
                                        </p:tgtEl>
                                        <p:attrNameLst>
                                          <p:attrName>ppt_x</p:attrName>
                                        </p:attrNameLst>
                                      </p:cBhvr>
                                      <p:tavLst>
                                        <p:tav tm="0">
                                          <p:val>
                                            <p:strVal val="#ppt_x-.2"/>
                                          </p:val>
                                        </p:tav>
                                        <p:tav tm="100000">
                                          <p:val>
                                            <p:strVal val="#ppt_x"/>
                                          </p:val>
                                        </p:tav>
                                      </p:tavLst>
                                    </p:anim>
                                    <p:anim calcmode="lin" valueType="num">
                                      <p:cBhvr>
                                        <p:cTn id="146"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147" dur="1000"/>
                                        <p:tgtEl>
                                          <p:spTgt spid="34"/>
                                        </p:tgtEl>
                                      </p:cBhvr>
                                    </p:animEffect>
                                  </p:childTnLst>
                                </p:cTn>
                              </p:par>
                            </p:childTnLst>
                          </p:cTn>
                        </p:par>
                      </p:childTnLst>
                    </p:cTn>
                  </p:par>
                  <p:par>
                    <p:cTn id="148" fill="hold">
                      <p:stCondLst>
                        <p:cond delay="indefinite"/>
                      </p:stCondLst>
                      <p:childTnLst>
                        <p:par>
                          <p:cTn id="149" fill="hold">
                            <p:stCondLst>
                              <p:cond delay="0"/>
                            </p:stCondLst>
                            <p:childTnLst>
                              <p:par>
                                <p:cTn id="150" presetID="29" presetClass="entr" presetSubtype="0" fill="hold" nodeType="clickEffect">
                                  <p:stCondLst>
                                    <p:cond delay="0"/>
                                  </p:stCondLst>
                                  <p:childTnLst>
                                    <p:set>
                                      <p:cBhvr>
                                        <p:cTn id="151" dur="1" fill="hold">
                                          <p:stCondLst>
                                            <p:cond delay="0"/>
                                          </p:stCondLst>
                                        </p:cTn>
                                        <p:tgtEl>
                                          <p:spTgt spid="68610"/>
                                        </p:tgtEl>
                                        <p:attrNameLst>
                                          <p:attrName>style.visibility</p:attrName>
                                        </p:attrNameLst>
                                      </p:cBhvr>
                                      <p:to>
                                        <p:strVal val="visible"/>
                                      </p:to>
                                    </p:set>
                                    <p:anim calcmode="lin" valueType="num">
                                      <p:cBhvr>
                                        <p:cTn id="152" dur="1000" fill="hold"/>
                                        <p:tgtEl>
                                          <p:spTgt spid="68610"/>
                                        </p:tgtEl>
                                        <p:attrNameLst>
                                          <p:attrName>ppt_x</p:attrName>
                                        </p:attrNameLst>
                                      </p:cBhvr>
                                      <p:tavLst>
                                        <p:tav tm="0">
                                          <p:val>
                                            <p:strVal val="#ppt_x-.2"/>
                                          </p:val>
                                        </p:tav>
                                        <p:tav tm="100000">
                                          <p:val>
                                            <p:strVal val="#ppt_x"/>
                                          </p:val>
                                        </p:tav>
                                      </p:tavLst>
                                    </p:anim>
                                    <p:anim calcmode="lin" valueType="num">
                                      <p:cBhvr>
                                        <p:cTn id="153" dur="1000" fill="hold"/>
                                        <p:tgtEl>
                                          <p:spTgt spid="68610"/>
                                        </p:tgtEl>
                                        <p:attrNameLst>
                                          <p:attrName>ppt_y</p:attrName>
                                        </p:attrNameLst>
                                      </p:cBhvr>
                                      <p:tavLst>
                                        <p:tav tm="0">
                                          <p:val>
                                            <p:strVal val="#ppt_y"/>
                                          </p:val>
                                        </p:tav>
                                        <p:tav tm="100000">
                                          <p:val>
                                            <p:strVal val="#ppt_y"/>
                                          </p:val>
                                        </p:tav>
                                      </p:tavLst>
                                    </p:anim>
                                    <p:animEffect transition="in" filter="wipe(right)" prLst="gradientSize: 0.1">
                                      <p:cBhvr>
                                        <p:cTn id="154" dur="1000"/>
                                        <p:tgtEl>
                                          <p:spTgt spid="68610"/>
                                        </p:tgtEl>
                                      </p:cBhvr>
                                    </p:animEffect>
                                  </p:childTnLst>
                                </p:cTn>
                              </p:par>
                            </p:childTnLst>
                          </p:cTn>
                        </p:par>
                      </p:childTnLst>
                    </p:cTn>
                  </p:par>
                  <p:par>
                    <p:cTn id="155" fill="hold">
                      <p:stCondLst>
                        <p:cond delay="indefinite"/>
                      </p:stCondLst>
                      <p:childTnLst>
                        <p:par>
                          <p:cTn id="156" fill="hold">
                            <p:stCondLst>
                              <p:cond delay="0"/>
                            </p:stCondLst>
                            <p:childTnLst>
                              <p:par>
                                <p:cTn id="157" presetID="29" presetClass="entr" presetSubtype="0" fill="hold" nodeType="clickEffect">
                                  <p:stCondLst>
                                    <p:cond delay="0"/>
                                  </p:stCondLst>
                                  <p:childTnLst>
                                    <p:set>
                                      <p:cBhvr>
                                        <p:cTn id="158" dur="1" fill="hold">
                                          <p:stCondLst>
                                            <p:cond delay="0"/>
                                          </p:stCondLst>
                                        </p:cTn>
                                        <p:tgtEl>
                                          <p:spTgt spid="68611"/>
                                        </p:tgtEl>
                                        <p:attrNameLst>
                                          <p:attrName>style.visibility</p:attrName>
                                        </p:attrNameLst>
                                      </p:cBhvr>
                                      <p:to>
                                        <p:strVal val="visible"/>
                                      </p:to>
                                    </p:set>
                                    <p:anim calcmode="lin" valueType="num">
                                      <p:cBhvr>
                                        <p:cTn id="159" dur="1000" fill="hold"/>
                                        <p:tgtEl>
                                          <p:spTgt spid="68611"/>
                                        </p:tgtEl>
                                        <p:attrNameLst>
                                          <p:attrName>ppt_x</p:attrName>
                                        </p:attrNameLst>
                                      </p:cBhvr>
                                      <p:tavLst>
                                        <p:tav tm="0">
                                          <p:val>
                                            <p:strVal val="#ppt_x-.2"/>
                                          </p:val>
                                        </p:tav>
                                        <p:tav tm="100000">
                                          <p:val>
                                            <p:strVal val="#ppt_x"/>
                                          </p:val>
                                        </p:tav>
                                      </p:tavLst>
                                    </p:anim>
                                    <p:anim calcmode="lin" valueType="num">
                                      <p:cBhvr>
                                        <p:cTn id="160" dur="1000" fill="hold"/>
                                        <p:tgtEl>
                                          <p:spTgt spid="68611"/>
                                        </p:tgtEl>
                                        <p:attrNameLst>
                                          <p:attrName>ppt_y</p:attrName>
                                        </p:attrNameLst>
                                      </p:cBhvr>
                                      <p:tavLst>
                                        <p:tav tm="0">
                                          <p:val>
                                            <p:strVal val="#ppt_y"/>
                                          </p:val>
                                        </p:tav>
                                        <p:tav tm="100000">
                                          <p:val>
                                            <p:strVal val="#ppt_y"/>
                                          </p:val>
                                        </p:tav>
                                      </p:tavLst>
                                    </p:anim>
                                    <p:animEffect transition="in" filter="wipe(right)" prLst="gradientSize: 0.1">
                                      <p:cBhvr>
                                        <p:cTn id="161" dur="1000"/>
                                        <p:tgtEl>
                                          <p:spTgt spid="68611"/>
                                        </p:tgtEl>
                                      </p:cBhvr>
                                    </p:animEffect>
                                  </p:childTnLst>
                                </p:cTn>
                              </p:par>
                            </p:childTnLst>
                          </p:cTn>
                        </p:par>
                      </p:childTnLst>
                    </p:cTn>
                  </p:par>
                  <p:par>
                    <p:cTn id="162" fill="hold">
                      <p:stCondLst>
                        <p:cond delay="indefinite"/>
                      </p:stCondLst>
                      <p:childTnLst>
                        <p:par>
                          <p:cTn id="163" fill="hold">
                            <p:stCondLst>
                              <p:cond delay="0"/>
                            </p:stCondLst>
                            <p:childTnLst>
                              <p:par>
                                <p:cTn id="164" presetID="14" presetClass="entr" presetSubtype="10" fill="hold" grpId="0" nodeType="clickEffect">
                                  <p:stCondLst>
                                    <p:cond delay="0"/>
                                  </p:stCondLst>
                                  <p:childTnLst>
                                    <p:set>
                                      <p:cBhvr>
                                        <p:cTn id="165" dur="1" fill="hold">
                                          <p:stCondLst>
                                            <p:cond delay="0"/>
                                          </p:stCondLst>
                                        </p:cTn>
                                        <p:tgtEl>
                                          <p:spTgt spid="3"/>
                                        </p:tgtEl>
                                        <p:attrNameLst>
                                          <p:attrName>style.visibility</p:attrName>
                                        </p:attrNameLst>
                                      </p:cBhvr>
                                      <p:to>
                                        <p:strVal val="visible"/>
                                      </p:to>
                                    </p:set>
                                    <p:animEffect transition="in" filter="randombar(horizontal)">
                                      <p:cBhvr>
                                        <p:cTn id="166" dur="500"/>
                                        <p:tgtEl>
                                          <p:spTgt spid="3"/>
                                        </p:tgtEl>
                                      </p:cBhvr>
                                    </p:animEffect>
                                  </p:childTnLst>
                                </p:cTn>
                              </p:par>
                            </p:childTnLst>
                          </p:cTn>
                        </p:par>
                      </p:childTnLst>
                    </p:cTn>
                  </p:par>
                  <p:par>
                    <p:cTn id="167" fill="hold">
                      <p:stCondLst>
                        <p:cond delay="indefinite"/>
                      </p:stCondLst>
                      <p:childTnLst>
                        <p:par>
                          <p:cTn id="168" fill="hold">
                            <p:stCondLst>
                              <p:cond delay="0"/>
                            </p:stCondLst>
                            <p:childTnLst>
                              <p:par>
                                <p:cTn id="169" presetID="29" presetClass="entr" presetSubtype="0" fill="hold" nodeType="clickEffect">
                                  <p:stCondLst>
                                    <p:cond delay="0"/>
                                  </p:stCondLst>
                                  <p:childTnLst>
                                    <p:set>
                                      <p:cBhvr>
                                        <p:cTn id="170" dur="1" fill="hold">
                                          <p:stCondLst>
                                            <p:cond delay="0"/>
                                          </p:stCondLst>
                                        </p:cTn>
                                        <p:tgtEl>
                                          <p:spTgt spid="68612"/>
                                        </p:tgtEl>
                                        <p:attrNameLst>
                                          <p:attrName>style.visibility</p:attrName>
                                        </p:attrNameLst>
                                      </p:cBhvr>
                                      <p:to>
                                        <p:strVal val="visible"/>
                                      </p:to>
                                    </p:set>
                                    <p:anim calcmode="lin" valueType="num">
                                      <p:cBhvr>
                                        <p:cTn id="171" dur="1000" fill="hold"/>
                                        <p:tgtEl>
                                          <p:spTgt spid="68612"/>
                                        </p:tgtEl>
                                        <p:attrNameLst>
                                          <p:attrName>ppt_x</p:attrName>
                                        </p:attrNameLst>
                                      </p:cBhvr>
                                      <p:tavLst>
                                        <p:tav tm="0">
                                          <p:val>
                                            <p:strVal val="#ppt_x-.2"/>
                                          </p:val>
                                        </p:tav>
                                        <p:tav tm="100000">
                                          <p:val>
                                            <p:strVal val="#ppt_x"/>
                                          </p:val>
                                        </p:tav>
                                      </p:tavLst>
                                    </p:anim>
                                    <p:anim calcmode="lin" valueType="num">
                                      <p:cBhvr>
                                        <p:cTn id="172" dur="1000" fill="hold"/>
                                        <p:tgtEl>
                                          <p:spTgt spid="68612"/>
                                        </p:tgtEl>
                                        <p:attrNameLst>
                                          <p:attrName>ppt_y</p:attrName>
                                        </p:attrNameLst>
                                      </p:cBhvr>
                                      <p:tavLst>
                                        <p:tav tm="0">
                                          <p:val>
                                            <p:strVal val="#ppt_y"/>
                                          </p:val>
                                        </p:tav>
                                        <p:tav tm="100000">
                                          <p:val>
                                            <p:strVal val="#ppt_y"/>
                                          </p:val>
                                        </p:tav>
                                      </p:tavLst>
                                    </p:anim>
                                    <p:animEffect transition="in" filter="wipe(right)" prLst="gradientSize: 0.1">
                                      <p:cBhvr>
                                        <p:cTn id="173" dur="1000"/>
                                        <p:tgtEl>
                                          <p:spTgt spid="68612"/>
                                        </p:tgtEl>
                                      </p:cBhvr>
                                    </p:animEffect>
                                  </p:childTnLst>
                                </p:cTn>
                              </p:par>
                            </p:childTnLst>
                          </p:cTn>
                        </p:par>
                      </p:childTnLst>
                    </p:cTn>
                  </p:par>
                  <p:par>
                    <p:cTn id="174" fill="hold">
                      <p:stCondLst>
                        <p:cond delay="indefinite"/>
                      </p:stCondLst>
                      <p:childTnLst>
                        <p:par>
                          <p:cTn id="175" fill="hold">
                            <p:stCondLst>
                              <p:cond delay="0"/>
                            </p:stCondLst>
                            <p:childTnLst>
                              <p:par>
                                <p:cTn id="176" presetID="29" presetClass="entr" presetSubtype="0" fill="hold" grpId="0" nodeType="clickEffect">
                                  <p:stCondLst>
                                    <p:cond delay="0"/>
                                  </p:stCondLst>
                                  <p:childTnLst>
                                    <p:set>
                                      <p:cBhvr>
                                        <p:cTn id="177" dur="1" fill="hold">
                                          <p:stCondLst>
                                            <p:cond delay="0"/>
                                          </p:stCondLst>
                                        </p:cTn>
                                        <p:tgtEl>
                                          <p:spTgt spid="37"/>
                                        </p:tgtEl>
                                        <p:attrNameLst>
                                          <p:attrName>style.visibility</p:attrName>
                                        </p:attrNameLst>
                                      </p:cBhvr>
                                      <p:to>
                                        <p:strVal val="visible"/>
                                      </p:to>
                                    </p:set>
                                    <p:anim calcmode="lin" valueType="num">
                                      <p:cBhvr>
                                        <p:cTn id="178" dur="1000" fill="hold"/>
                                        <p:tgtEl>
                                          <p:spTgt spid="37"/>
                                        </p:tgtEl>
                                        <p:attrNameLst>
                                          <p:attrName>ppt_x</p:attrName>
                                        </p:attrNameLst>
                                      </p:cBhvr>
                                      <p:tavLst>
                                        <p:tav tm="0">
                                          <p:val>
                                            <p:strVal val="#ppt_x-.2"/>
                                          </p:val>
                                        </p:tav>
                                        <p:tav tm="100000">
                                          <p:val>
                                            <p:strVal val="#ppt_x"/>
                                          </p:val>
                                        </p:tav>
                                      </p:tavLst>
                                    </p:anim>
                                    <p:anim calcmode="lin" valueType="num">
                                      <p:cBhvr>
                                        <p:cTn id="179"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8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animBg="1"/>
      <p:bldP spid="17" grpId="0"/>
      <p:bldP spid="22" grpId="0"/>
      <p:bldP spid="23" grpId="0"/>
      <p:bldP spid="24" grpId="0"/>
      <p:bldP spid="25" grpId="0"/>
      <p:bldP spid="26" grpId="0"/>
      <p:bldP spid="27" grpId="0"/>
      <p:bldP spid="29" grpId="0"/>
      <p:bldP spid="31" grpId="0"/>
      <p:bldP spid="32" grpId="0"/>
      <p:bldP spid="33" grpId="0"/>
      <p:bldP spid="34" grpId="0"/>
      <p:bldP spid="37" grpId="0" animBg="1"/>
      <p:bldP spid="45"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000760" y="642918"/>
            <a:ext cx="2681292" cy="107157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929322" y="2571744"/>
            <a:ext cx="2628911" cy="3200415"/>
          </a:xfrm>
          <a:prstGeom prst="rect">
            <a:avLst/>
          </a:prstGeom>
          <a:noFill/>
          <a:ln w="9525">
            <a:noFill/>
            <a:miter lim="800000"/>
            <a:headEnd/>
            <a:tailEnd/>
          </a:ln>
          <a:effectLst/>
        </p:spPr>
      </p:pic>
      <p:sp>
        <p:nvSpPr>
          <p:cNvPr id="4" name="وسيلة شرح على شكل سحابة 3"/>
          <p:cNvSpPr/>
          <p:nvPr/>
        </p:nvSpPr>
        <p:spPr>
          <a:xfrm>
            <a:off x="1500166" y="500042"/>
            <a:ext cx="4143404" cy="1643074"/>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rgbClr val="C00000"/>
                </a:solidFill>
              </a:rPr>
              <a:t>في المثلث القائم الزاوية كيف يمكن إيجاد جيب زاوية أو جيب تمامها ؟</a:t>
            </a:r>
            <a:endParaRPr lang="ar-SA"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500826" y="214290"/>
            <a:ext cx="2366972" cy="600079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214810" y="857232"/>
            <a:ext cx="3371866" cy="44767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286380" y="1285860"/>
            <a:ext cx="1771650" cy="14859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1142976" y="2786058"/>
            <a:ext cx="5891216" cy="585789"/>
          </a:xfrm>
          <a:prstGeom prst="rect">
            <a:avLst/>
          </a:prstGeom>
          <a:noFill/>
          <a:ln w="9525">
            <a:noFill/>
            <a:miter lim="800000"/>
            <a:headEnd/>
            <a:tailEnd/>
          </a:ln>
          <a:effectLst/>
        </p:spPr>
      </p:pic>
      <p:grpSp>
        <p:nvGrpSpPr>
          <p:cNvPr id="8" name="مجموعة 7"/>
          <p:cNvGrpSpPr/>
          <p:nvPr/>
        </p:nvGrpSpPr>
        <p:grpSpPr>
          <a:xfrm>
            <a:off x="1785918" y="3714752"/>
            <a:ext cx="5615027" cy="428626"/>
            <a:chOff x="1785918" y="3714752"/>
            <a:chExt cx="5615027" cy="428626"/>
          </a:xfrm>
        </p:grpSpPr>
        <p:pic>
          <p:nvPicPr>
            <p:cNvPr id="3078" name="Picture 6"/>
            <p:cNvPicPr>
              <a:picLocks noChangeAspect="1" noChangeArrowheads="1"/>
            </p:cNvPicPr>
            <p:nvPr/>
          </p:nvPicPr>
          <p:blipFill>
            <a:blip r:embed="rId6"/>
            <a:srcRect/>
            <a:stretch>
              <a:fillRect/>
            </a:stretch>
          </p:blipFill>
          <p:spPr bwMode="auto">
            <a:xfrm>
              <a:off x="6929454" y="3714752"/>
              <a:ext cx="471491" cy="357190"/>
            </a:xfrm>
            <a:prstGeom prst="rect">
              <a:avLst/>
            </a:prstGeom>
            <a:noFill/>
            <a:ln w="9525">
              <a:noFill/>
              <a:miter lim="800000"/>
              <a:headEnd/>
              <a:tailEnd/>
            </a:ln>
            <a:effectLst/>
          </p:spPr>
        </p:pic>
        <p:pic>
          <p:nvPicPr>
            <p:cNvPr id="3079" name="Picture 7"/>
            <p:cNvPicPr>
              <a:picLocks noChangeAspect="1" noChangeArrowheads="1"/>
            </p:cNvPicPr>
            <p:nvPr/>
          </p:nvPicPr>
          <p:blipFill>
            <a:blip r:embed="rId7"/>
            <a:srcRect/>
            <a:stretch>
              <a:fillRect/>
            </a:stretch>
          </p:blipFill>
          <p:spPr bwMode="auto">
            <a:xfrm>
              <a:off x="1785918" y="3714752"/>
              <a:ext cx="5181600" cy="428626"/>
            </a:xfrm>
            <a:prstGeom prst="rect">
              <a:avLst/>
            </a:prstGeom>
            <a:noFill/>
            <a:ln w="9525">
              <a:noFill/>
              <a:miter lim="800000"/>
              <a:headEnd/>
              <a:tailEnd/>
            </a:ln>
            <a:effectLst/>
          </p:spPr>
        </p:pic>
      </p:grpSp>
      <p:pic>
        <p:nvPicPr>
          <p:cNvPr id="3080" name="Picture 8"/>
          <p:cNvPicPr>
            <a:picLocks noChangeAspect="1" noChangeArrowheads="1"/>
          </p:cNvPicPr>
          <p:nvPr/>
        </p:nvPicPr>
        <p:blipFill>
          <a:blip r:embed="rId8"/>
          <a:srcRect/>
          <a:stretch>
            <a:fillRect/>
          </a:stretch>
        </p:blipFill>
        <p:spPr bwMode="auto">
          <a:xfrm>
            <a:off x="4572000" y="4286256"/>
            <a:ext cx="2847975" cy="438152"/>
          </a:xfrm>
          <a:prstGeom prst="rect">
            <a:avLst/>
          </a:prstGeom>
          <a:noFill/>
          <a:ln w="9525">
            <a:noFill/>
            <a:miter lim="800000"/>
            <a:headEnd/>
            <a:tailEnd/>
          </a:ln>
          <a:effectLst/>
        </p:spPr>
      </p:pic>
      <p:grpSp>
        <p:nvGrpSpPr>
          <p:cNvPr id="12" name="مجموعة 11"/>
          <p:cNvGrpSpPr/>
          <p:nvPr/>
        </p:nvGrpSpPr>
        <p:grpSpPr>
          <a:xfrm>
            <a:off x="857224" y="4881575"/>
            <a:ext cx="6291266" cy="833441"/>
            <a:chOff x="1071538" y="4857760"/>
            <a:chExt cx="6291266" cy="833441"/>
          </a:xfrm>
        </p:grpSpPr>
        <p:pic>
          <p:nvPicPr>
            <p:cNvPr id="3081" name="Picture 9"/>
            <p:cNvPicPr>
              <a:picLocks noChangeAspect="1" noChangeArrowheads="1"/>
            </p:cNvPicPr>
            <p:nvPr/>
          </p:nvPicPr>
          <p:blipFill>
            <a:blip r:embed="rId9"/>
            <a:srcRect/>
            <a:stretch>
              <a:fillRect/>
            </a:stretch>
          </p:blipFill>
          <p:spPr bwMode="auto">
            <a:xfrm>
              <a:off x="1071538" y="4857760"/>
              <a:ext cx="6291266" cy="466726"/>
            </a:xfrm>
            <a:prstGeom prst="rect">
              <a:avLst/>
            </a:prstGeom>
            <a:noFill/>
            <a:ln w="9525">
              <a:noFill/>
              <a:miter lim="800000"/>
              <a:headEnd/>
              <a:tailEnd/>
            </a:ln>
            <a:effectLst/>
          </p:spPr>
        </p:pic>
        <p:pic>
          <p:nvPicPr>
            <p:cNvPr id="3082" name="Picture 10"/>
            <p:cNvPicPr>
              <a:picLocks noChangeAspect="1" noChangeArrowheads="1"/>
            </p:cNvPicPr>
            <p:nvPr/>
          </p:nvPicPr>
          <p:blipFill>
            <a:blip r:embed="rId10"/>
            <a:srcRect/>
            <a:stretch>
              <a:fillRect/>
            </a:stretch>
          </p:blipFill>
          <p:spPr bwMode="auto">
            <a:xfrm>
              <a:off x="1142976" y="5286388"/>
              <a:ext cx="6000757" cy="404813"/>
            </a:xfrm>
            <a:prstGeom prst="rect">
              <a:avLst/>
            </a:prstGeom>
            <a:noFill/>
            <a:ln w="9525">
              <a:noFill/>
              <a:miter lim="800000"/>
              <a:headEnd/>
              <a:tailEnd/>
            </a:ln>
            <a:effectLst/>
          </p:spPr>
        </p:pic>
      </p:grpSp>
      <p:grpSp>
        <p:nvGrpSpPr>
          <p:cNvPr id="15" name="مجموعة 14"/>
          <p:cNvGrpSpPr/>
          <p:nvPr/>
        </p:nvGrpSpPr>
        <p:grpSpPr>
          <a:xfrm>
            <a:off x="357158" y="5715016"/>
            <a:ext cx="6710372" cy="357189"/>
            <a:chOff x="357158" y="5715016"/>
            <a:chExt cx="6710372" cy="357189"/>
          </a:xfrm>
        </p:grpSpPr>
        <p:pic>
          <p:nvPicPr>
            <p:cNvPr id="3083" name="Picture 11"/>
            <p:cNvPicPr>
              <a:picLocks noChangeAspect="1" noChangeArrowheads="1"/>
            </p:cNvPicPr>
            <p:nvPr/>
          </p:nvPicPr>
          <p:blipFill>
            <a:blip r:embed="rId11"/>
            <a:srcRect/>
            <a:stretch>
              <a:fillRect/>
            </a:stretch>
          </p:blipFill>
          <p:spPr bwMode="auto">
            <a:xfrm>
              <a:off x="1357290" y="5715016"/>
              <a:ext cx="5710240" cy="357189"/>
            </a:xfrm>
            <a:prstGeom prst="rect">
              <a:avLst/>
            </a:prstGeom>
            <a:noFill/>
            <a:ln w="9525">
              <a:noFill/>
              <a:miter lim="800000"/>
              <a:headEnd/>
              <a:tailEnd/>
            </a:ln>
            <a:effectLst/>
          </p:spPr>
        </p:pic>
        <p:pic>
          <p:nvPicPr>
            <p:cNvPr id="3084" name="Picture 12"/>
            <p:cNvPicPr>
              <a:picLocks noChangeAspect="1" noChangeArrowheads="1"/>
            </p:cNvPicPr>
            <p:nvPr/>
          </p:nvPicPr>
          <p:blipFill>
            <a:blip r:embed="rId12"/>
            <a:srcRect/>
            <a:stretch>
              <a:fillRect/>
            </a:stretch>
          </p:blipFill>
          <p:spPr bwMode="auto">
            <a:xfrm>
              <a:off x="357158" y="5715016"/>
              <a:ext cx="995367" cy="357189"/>
            </a:xfrm>
            <a:prstGeom prst="rect">
              <a:avLst/>
            </a:prstGeom>
            <a:noFill/>
            <a:ln w="9525">
              <a:noFill/>
              <a:miter lim="800000"/>
              <a:headEnd/>
              <a:tailEnd/>
            </a:ln>
            <a:effectLst/>
          </p:spPr>
        </p:pic>
      </p:grpSp>
      <p:sp>
        <p:nvSpPr>
          <p:cNvPr id="16" name="مستطيل مستدير الزوايا 15"/>
          <p:cNvSpPr/>
          <p:nvPr/>
        </p:nvSpPr>
        <p:spPr>
          <a:xfrm>
            <a:off x="6643702" y="142852"/>
            <a:ext cx="200026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chemeClr val="bg1"/>
                </a:solidFill>
              </a:rPr>
              <a:t>المفردات</a:t>
            </a:r>
            <a:endParaRPr lang="ar-SA"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10" dur="1000" fill="hold"/>
                                        <p:tgtEl>
                                          <p:spTgt spid="30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22" dur="1000" fill="hold"/>
                                        <p:tgtEl>
                                          <p:spTgt spid="307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077"/>
                                        </p:tgtEl>
                                        <p:attrNameLst>
                                          <p:attrName>style.visibility</p:attrName>
                                        </p:attrNameLst>
                                      </p:cBhvr>
                                      <p:to>
                                        <p:strVal val="visible"/>
                                      </p:to>
                                    </p:set>
                                    <p:anim calcmode="lin" valueType="num">
                                      <p:cBhvr>
                                        <p:cTn id="31" dur="500" decel="50000" fill="hold">
                                          <p:stCondLst>
                                            <p:cond delay="0"/>
                                          </p:stCondLst>
                                        </p:cTn>
                                        <p:tgtEl>
                                          <p:spTgt spid="307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7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77"/>
                                        </p:tgtEl>
                                        <p:attrNameLst>
                                          <p:attrName>ppt_w</p:attrName>
                                        </p:attrNameLst>
                                      </p:cBhvr>
                                      <p:tavLst>
                                        <p:tav tm="0">
                                          <p:val>
                                            <p:strVal val="#ppt_w*.05"/>
                                          </p:val>
                                        </p:tav>
                                        <p:tav tm="100000">
                                          <p:val>
                                            <p:strVal val="#ppt_w"/>
                                          </p:val>
                                        </p:tav>
                                      </p:tavLst>
                                    </p:anim>
                                    <p:anim calcmode="lin" valueType="num">
                                      <p:cBhvr>
                                        <p:cTn id="34" dur="1000" fill="hold"/>
                                        <p:tgtEl>
                                          <p:spTgt spid="307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7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7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7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7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080"/>
                                        </p:tgtEl>
                                        <p:attrNameLst>
                                          <p:attrName>style.visibility</p:attrName>
                                        </p:attrNameLst>
                                      </p:cBhvr>
                                      <p:to>
                                        <p:strVal val="visible"/>
                                      </p:to>
                                    </p:set>
                                    <p:anim calcmode="lin" valueType="num">
                                      <p:cBhvr>
                                        <p:cTn id="55" dur="500" decel="50000" fill="hold">
                                          <p:stCondLst>
                                            <p:cond delay="0"/>
                                          </p:stCondLst>
                                        </p:cTn>
                                        <p:tgtEl>
                                          <p:spTgt spid="308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08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080"/>
                                        </p:tgtEl>
                                        <p:attrNameLst>
                                          <p:attrName>ppt_w</p:attrName>
                                        </p:attrNameLst>
                                      </p:cBhvr>
                                      <p:tavLst>
                                        <p:tav tm="0">
                                          <p:val>
                                            <p:strVal val="#ppt_w*.05"/>
                                          </p:val>
                                        </p:tav>
                                        <p:tav tm="100000">
                                          <p:val>
                                            <p:strVal val="#ppt_w"/>
                                          </p:val>
                                        </p:tav>
                                      </p:tavLst>
                                    </p:anim>
                                    <p:anim calcmode="lin" valueType="num">
                                      <p:cBhvr>
                                        <p:cTn id="58" dur="1000" fill="hold"/>
                                        <p:tgtEl>
                                          <p:spTgt spid="308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08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08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08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080"/>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0" dur="1000" fill="hold"/>
                                        <p:tgtEl>
                                          <p:spTgt spid="1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2" dur="1000" fill="hold"/>
                                        <p:tgtEl>
                                          <p:spTgt spid="15"/>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938985" y="928670"/>
            <a:ext cx="2133609" cy="5643602"/>
          </a:xfrm>
          <a:prstGeom prst="rect">
            <a:avLst/>
          </a:prstGeom>
          <a:noFill/>
          <a:ln w="9525">
            <a:noFill/>
            <a:miter lim="800000"/>
            <a:headEnd/>
            <a:tailEnd/>
          </a:ln>
          <a:effectLst/>
        </p:spPr>
      </p:pic>
      <p:sp>
        <p:nvSpPr>
          <p:cNvPr id="4" name="مستطيل مستدير الزوايا 3"/>
          <p:cNvSpPr/>
          <p:nvPr/>
        </p:nvSpPr>
        <p:spPr>
          <a:xfrm>
            <a:off x="7429488" y="214290"/>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chemeClr val="bg1"/>
                </a:solidFill>
              </a:rPr>
              <a:t>المفردات</a:t>
            </a:r>
            <a:endParaRPr lang="ar-SA" sz="2800" dirty="0">
              <a:solidFill>
                <a:schemeClr val="bg1"/>
              </a:solidFill>
            </a:endParaRPr>
          </a:p>
        </p:txBody>
      </p:sp>
      <p:pic>
        <p:nvPicPr>
          <p:cNvPr id="4100" name="Picture 4"/>
          <p:cNvPicPr>
            <a:picLocks noChangeAspect="1" noChangeArrowheads="1"/>
          </p:cNvPicPr>
          <p:nvPr/>
        </p:nvPicPr>
        <p:blipFill>
          <a:blip r:embed="rId3"/>
          <a:srcRect/>
          <a:stretch>
            <a:fillRect/>
          </a:stretch>
        </p:blipFill>
        <p:spPr bwMode="auto">
          <a:xfrm>
            <a:off x="0" y="214290"/>
            <a:ext cx="3086100" cy="2562225"/>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2428860" y="0"/>
            <a:ext cx="5114928" cy="981076"/>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a:srcRect/>
          <a:stretch>
            <a:fillRect/>
          </a:stretch>
        </p:blipFill>
        <p:spPr bwMode="auto">
          <a:xfrm>
            <a:off x="3071802" y="1071546"/>
            <a:ext cx="4238621" cy="928694"/>
          </a:xfrm>
          <a:prstGeom prst="rect">
            <a:avLst/>
          </a:prstGeom>
          <a:noFill/>
          <a:ln w="9525">
            <a:noFill/>
            <a:miter lim="800000"/>
            <a:headEnd/>
            <a:tailEnd/>
          </a:ln>
          <a:effectLst/>
        </p:spPr>
      </p:pic>
      <p:pic>
        <p:nvPicPr>
          <p:cNvPr id="4103" name="Picture 7"/>
          <p:cNvPicPr>
            <a:picLocks noChangeAspect="1" noChangeArrowheads="1"/>
          </p:cNvPicPr>
          <p:nvPr/>
        </p:nvPicPr>
        <p:blipFill>
          <a:blip r:embed="rId6"/>
          <a:srcRect/>
          <a:stretch>
            <a:fillRect/>
          </a:stretch>
        </p:blipFill>
        <p:spPr bwMode="auto">
          <a:xfrm>
            <a:off x="1857356" y="2214554"/>
            <a:ext cx="5657850" cy="590550"/>
          </a:xfrm>
          <a:prstGeom prst="rect">
            <a:avLst/>
          </a:prstGeom>
          <a:noFill/>
          <a:ln w="9525">
            <a:noFill/>
            <a:miter lim="800000"/>
            <a:headEnd/>
            <a:tailEnd/>
          </a:ln>
          <a:effectLst/>
        </p:spPr>
      </p:pic>
      <p:pic>
        <p:nvPicPr>
          <p:cNvPr id="4104" name="Picture 8"/>
          <p:cNvPicPr>
            <a:picLocks noChangeAspect="1" noChangeArrowheads="1"/>
          </p:cNvPicPr>
          <p:nvPr/>
        </p:nvPicPr>
        <p:blipFill>
          <a:blip r:embed="rId7"/>
          <a:srcRect/>
          <a:stretch>
            <a:fillRect/>
          </a:stretch>
        </p:blipFill>
        <p:spPr bwMode="auto">
          <a:xfrm>
            <a:off x="2786050" y="2857496"/>
            <a:ext cx="5091134" cy="357189"/>
          </a:xfrm>
          <a:prstGeom prst="rect">
            <a:avLst/>
          </a:prstGeom>
          <a:noFill/>
          <a:ln w="9525">
            <a:noFill/>
            <a:miter lim="800000"/>
            <a:headEnd/>
            <a:tailEnd/>
          </a:ln>
          <a:effectLst/>
        </p:spPr>
      </p:pic>
      <p:grpSp>
        <p:nvGrpSpPr>
          <p:cNvPr id="12" name="مجموعة 11"/>
          <p:cNvGrpSpPr/>
          <p:nvPr/>
        </p:nvGrpSpPr>
        <p:grpSpPr>
          <a:xfrm>
            <a:off x="2000232" y="3357562"/>
            <a:ext cx="5543572" cy="476252"/>
            <a:chOff x="2000232" y="3357562"/>
            <a:chExt cx="5543572" cy="476252"/>
          </a:xfrm>
        </p:grpSpPr>
        <p:pic>
          <p:nvPicPr>
            <p:cNvPr id="4105" name="Picture 9"/>
            <p:cNvPicPr>
              <a:picLocks noChangeAspect="1" noChangeArrowheads="1"/>
            </p:cNvPicPr>
            <p:nvPr/>
          </p:nvPicPr>
          <p:blipFill>
            <a:blip r:embed="rId8"/>
            <a:srcRect/>
            <a:stretch>
              <a:fillRect/>
            </a:stretch>
          </p:blipFill>
          <p:spPr bwMode="auto">
            <a:xfrm>
              <a:off x="2571736" y="3357562"/>
              <a:ext cx="4972068" cy="476252"/>
            </a:xfrm>
            <a:prstGeom prst="rect">
              <a:avLst/>
            </a:prstGeom>
            <a:noFill/>
            <a:ln w="9525">
              <a:noFill/>
              <a:miter lim="800000"/>
              <a:headEnd/>
              <a:tailEnd/>
            </a:ln>
            <a:effectLst/>
          </p:spPr>
        </p:pic>
        <p:pic>
          <p:nvPicPr>
            <p:cNvPr id="4106" name="Picture 10"/>
            <p:cNvPicPr>
              <a:picLocks noChangeAspect="1" noChangeArrowheads="1"/>
            </p:cNvPicPr>
            <p:nvPr/>
          </p:nvPicPr>
          <p:blipFill>
            <a:blip r:embed="rId9"/>
            <a:srcRect/>
            <a:stretch>
              <a:fillRect/>
            </a:stretch>
          </p:blipFill>
          <p:spPr bwMode="auto">
            <a:xfrm>
              <a:off x="2000232" y="3429000"/>
              <a:ext cx="647700" cy="323850"/>
            </a:xfrm>
            <a:prstGeom prst="rect">
              <a:avLst/>
            </a:prstGeom>
            <a:noFill/>
            <a:ln w="9525">
              <a:noFill/>
              <a:miter lim="800000"/>
              <a:headEnd/>
              <a:tailEnd/>
            </a:ln>
            <a:effectLst/>
          </p:spPr>
        </p:pic>
      </p:grpSp>
      <p:pic>
        <p:nvPicPr>
          <p:cNvPr id="4107" name="Picture 11"/>
          <p:cNvPicPr>
            <a:picLocks noChangeAspect="1" noChangeArrowheads="1"/>
          </p:cNvPicPr>
          <p:nvPr/>
        </p:nvPicPr>
        <p:blipFill>
          <a:blip r:embed="rId10"/>
          <a:srcRect/>
          <a:stretch>
            <a:fillRect/>
          </a:stretch>
        </p:blipFill>
        <p:spPr bwMode="auto">
          <a:xfrm>
            <a:off x="0" y="2928934"/>
            <a:ext cx="1914525" cy="866775"/>
          </a:xfrm>
          <a:prstGeom prst="rect">
            <a:avLst/>
          </a:prstGeom>
          <a:noFill/>
          <a:ln w="9525">
            <a:noFill/>
            <a:miter lim="800000"/>
            <a:headEnd/>
            <a:tailEnd/>
          </a:ln>
          <a:effectLst/>
        </p:spPr>
      </p:pic>
      <p:pic>
        <p:nvPicPr>
          <p:cNvPr id="4108" name="Picture 12"/>
          <p:cNvPicPr>
            <a:picLocks noChangeAspect="1" noChangeArrowheads="1"/>
          </p:cNvPicPr>
          <p:nvPr/>
        </p:nvPicPr>
        <p:blipFill>
          <a:blip r:embed="rId11"/>
          <a:srcRect/>
          <a:stretch>
            <a:fillRect/>
          </a:stretch>
        </p:blipFill>
        <p:spPr bwMode="auto">
          <a:xfrm>
            <a:off x="0" y="3857628"/>
            <a:ext cx="1724025" cy="1171575"/>
          </a:xfrm>
          <a:prstGeom prst="rect">
            <a:avLst/>
          </a:prstGeom>
          <a:noFill/>
          <a:ln w="9525">
            <a:noFill/>
            <a:miter lim="800000"/>
            <a:headEnd/>
            <a:tailEnd/>
          </a:ln>
          <a:effectLst/>
        </p:spPr>
      </p:pic>
      <p:pic>
        <p:nvPicPr>
          <p:cNvPr id="4109" name="Picture 13"/>
          <p:cNvPicPr>
            <a:picLocks noChangeAspect="1" noChangeArrowheads="1"/>
          </p:cNvPicPr>
          <p:nvPr/>
        </p:nvPicPr>
        <p:blipFill>
          <a:blip r:embed="rId12"/>
          <a:srcRect/>
          <a:stretch>
            <a:fillRect/>
          </a:stretch>
        </p:blipFill>
        <p:spPr bwMode="auto">
          <a:xfrm>
            <a:off x="2143108" y="4643446"/>
            <a:ext cx="5419725" cy="457201"/>
          </a:xfrm>
          <a:prstGeom prst="rect">
            <a:avLst/>
          </a:prstGeom>
          <a:noFill/>
          <a:ln w="9525">
            <a:noFill/>
            <a:miter lim="800000"/>
            <a:headEnd/>
            <a:tailEnd/>
          </a:ln>
          <a:effectLst/>
        </p:spPr>
      </p:pic>
      <p:pic>
        <p:nvPicPr>
          <p:cNvPr id="4110" name="Picture 14"/>
          <p:cNvPicPr>
            <a:picLocks noChangeAspect="1" noChangeArrowheads="1"/>
          </p:cNvPicPr>
          <p:nvPr/>
        </p:nvPicPr>
        <p:blipFill>
          <a:blip r:embed="rId13"/>
          <a:srcRect/>
          <a:stretch>
            <a:fillRect/>
          </a:stretch>
        </p:blipFill>
        <p:spPr bwMode="auto">
          <a:xfrm>
            <a:off x="3857620" y="5143512"/>
            <a:ext cx="4086225" cy="476252"/>
          </a:xfrm>
          <a:prstGeom prst="rect">
            <a:avLst/>
          </a:prstGeom>
          <a:noFill/>
          <a:ln w="9525">
            <a:noFill/>
            <a:miter lim="800000"/>
            <a:headEnd/>
            <a:tailEnd/>
          </a:ln>
          <a:effectLst/>
        </p:spPr>
      </p:pic>
      <p:pic>
        <p:nvPicPr>
          <p:cNvPr id="4111" name="Picture 15"/>
          <p:cNvPicPr>
            <a:picLocks noChangeAspect="1" noChangeArrowheads="1"/>
          </p:cNvPicPr>
          <p:nvPr/>
        </p:nvPicPr>
        <p:blipFill>
          <a:blip r:embed="rId14"/>
          <a:srcRect/>
          <a:stretch>
            <a:fillRect/>
          </a:stretch>
        </p:blipFill>
        <p:spPr bwMode="auto">
          <a:xfrm>
            <a:off x="2214546" y="5143512"/>
            <a:ext cx="971550" cy="733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decel="50000" fill="hold">
                                          <p:stCondLst>
                                            <p:cond delay="0"/>
                                          </p:stCondLst>
                                        </p:cTn>
                                        <p:tgtEl>
                                          <p:spTgt spid="410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0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00"/>
                                        </p:tgtEl>
                                        <p:attrNameLst>
                                          <p:attrName>ppt_w</p:attrName>
                                        </p:attrNameLst>
                                      </p:cBhvr>
                                      <p:tavLst>
                                        <p:tav tm="0">
                                          <p:val>
                                            <p:strVal val="#ppt_w*.05"/>
                                          </p:val>
                                        </p:tav>
                                        <p:tav tm="100000">
                                          <p:val>
                                            <p:strVal val="#ppt_w"/>
                                          </p:val>
                                        </p:tav>
                                      </p:tavLst>
                                    </p:anim>
                                    <p:anim calcmode="lin" valueType="num">
                                      <p:cBhvr>
                                        <p:cTn id="10" dur="1000" fill="hold"/>
                                        <p:tgtEl>
                                          <p:spTgt spid="410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0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0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0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0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p:cTn id="19" dur="500" decel="50000" fill="hold">
                                          <p:stCondLst>
                                            <p:cond delay="0"/>
                                          </p:stCondLst>
                                        </p:cTn>
                                        <p:tgtEl>
                                          <p:spTgt spid="410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10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101"/>
                                        </p:tgtEl>
                                        <p:attrNameLst>
                                          <p:attrName>ppt_w</p:attrName>
                                        </p:attrNameLst>
                                      </p:cBhvr>
                                      <p:tavLst>
                                        <p:tav tm="0">
                                          <p:val>
                                            <p:strVal val="#ppt_w*.05"/>
                                          </p:val>
                                        </p:tav>
                                        <p:tav tm="100000">
                                          <p:val>
                                            <p:strVal val="#ppt_w"/>
                                          </p:val>
                                        </p:tav>
                                      </p:tavLst>
                                    </p:anim>
                                    <p:anim calcmode="lin" valueType="num">
                                      <p:cBhvr>
                                        <p:cTn id="22" dur="1000" fill="hold"/>
                                        <p:tgtEl>
                                          <p:spTgt spid="410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10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10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10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10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p:cTn id="31" dur="500" decel="50000" fill="hold">
                                          <p:stCondLst>
                                            <p:cond delay="0"/>
                                          </p:stCondLst>
                                        </p:cTn>
                                        <p:tgtEl>
                                          <p:spTgt spid="410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10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102"/>
                                        </p:tgtEl>
                                        <p:attrNameLst>
                                          <p:attrName>ppt_w</p:attrName>
                                        </p:attrNameLst>
                                      </p:cBhvr>
                                      <p:tavLst>
                                        <p:tav tm="0">
                                          <p:val>
                                            <p:strVal val="#ppt_w*.05"/>
                                          </p:val>
                                        </p:tav>
                                        <p:tav tm="100000">
                                          <p:val>
                                            <p:strVal val="#ppt_w"/>
                                          </p:val>
                                        </p:tav>
                                      </p:tavLst>
                                    </p:anim>
                                    <p:anim calcmode="lin" valueType="num">
                                      <p:cBhvr>
                                        <p:cTn id="34" dur="1000" fill="hold"/>
                                        <p:tgtEl>
                                          <p:spTgt spid="410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10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10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10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102"/>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4103"/>
                                        </p:tgtEl>
                                        <p:attrNameLst>
                                          <p:attrName>style.visibility</p:attrName>
                                        </p:attrNameLst>
                                      </p:cBhvr>
                                      <p:to>
                                        <p:strVal val="visible"/>
                                      </p:to>
                                    </p:set>
                                    <p:anim calcmode="lin" valueType="num">
                                      <p:cBhvr>
                                        <p:cTn id="43" dur="500" decel="50000" fill="hold">
                                          <p:stCondLst>
                                            <p:cond delay="0"/>
                                          </p:stCondLst>
                                        </p:cTn>
                                        <p:tgtEl>
                                          <p:spTgt spid="410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10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103"/>
                                        </p:tgtEl>
                                        <p:attrNameLst>
                                          <p:attrName>ppt_w</p:attrName>
                                        </p:attrNameLst>
                                      </p:cBhvr>
                                      <p:tavLst>
                                        <p:tav tm="0">
                                          <p:val>
                                            <p:strVal val="#ppt_w*.05"/>
                                          </p:val>
                                        </p:tav>
                                        <p:tav tm="100000">
                                          <p:val>
                                            <p:strVal val="#ppt_w"/>
                                          </p:val>
                                        </p:tav>
                                      </p:tavLst>
                                    </p:anim>
                                    <p:anim calcmode="lin" valueType="num">
                                      <p:cBhvr>
                                        <p:cTn id="46" dur="1000" fill="hold"/>
                                        <p:tgtEl>
                                          <p:spTgt spid="410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10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10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10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10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4104"/>
                                        </p:tgtEl>
                                        <p:attrNameLst>
                                          <p:attrName>style.visibility</p:attrName>
                                        </p:attrNameLst>
                                      </p:cBhvr>
                                      <p:to>
                                        <p:strVal val="visible"/>
                                      </p:to>
                                    </p:set>
                                    <p:anim calcmode="lin" valueType="num">
                                      <p:cBhvr>
                                        <p:cTn id="55" dur="500" decel="50000" fill="hold">
                                          <p:stCondLst>
                                            <p:cond delay="0"/>
                                          </p:stCondLst>
                                        </p:cTn>
                                        <p:tgtEl>
                                          <p:spTgt spid="410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10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104"/>
                                        </p:tgtEl>
                                        <p:attrNameLst>
                                          <p:attrName>ppt_w</p:attrName>
                                        </p:attrNameLst>
                                      </p:cBhvr>
                                      <p:tavLst>
                                        <p:tav tm="0">
                                          <p:val>
                                            <p:strVal val="#ppt_w*.05"/>
                                          </p:val>
                                        </p:tav>
                                        <p:tav tm="100000">
                                          <p:val>
                                            <p:strVal val="#ppt_w"/>
                                          </p:val>
                                        </p:tav>
                                      </p:tavLst>
                                    </p:anim>
                                    <p:anim calcmode="lin" valueType="num">
                                      <p:cBhvr>
                                        <p:cTn id="58" dur="1000" fill="hold"/>
                                        <p:tgtEl>
                                          <p:spTgt spid="410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10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10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10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104"/>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0" dur="1000" fill="hold"/>
                                        <p:tgtEl>
                                          <p:spTgt spid="1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2"/>
                                        </p:tgtEl>
                                      </p:cBhvr>
                                    </p:animEffect>
                                  </p:childTnLst>
                                </p:cTn>
                              </p:par>
                              <p:par>
                                <p:cTn id="75" presetID="25" presetClass="entr" presetSubtype="0" fill="hold" nodeType="withEffect">
                                  <p:stCondLst>
                                    <p:cond delay="0"/>
                                  </p:stCondLst>
                                  <p:childTnLst>
                                    <p:set>
                                      <p:cBhvr>
                                        <p:cTn id="76" dur="1" fill="hold">
                                          <p:stCondLst>
                                            <p:cond delay="0"/>
                                          </p:stCondLst>
                                        </p:cTn>
                                        <p:tgtEl>
                                          <p:spTgt spid="4107"/>
                                        </p:tgtEl>
                                        <p:attrNameLst>
                                          <p:attrName>style.visibility</p:attrName>
                                        </p:attrNameLst>
                                      </p:cBhvr>
                                      <p:to>
                                        <p:strVal val="visible"/>
                                      </p:to>
                                    </p:set>
                                    <p:anim calcmode="lin" valueType="num">
                                      <p:cBhvr>
                                        <p:cTn id="77" dur="500" decel="50000" fill="hold">
                                          <p:stCondLst>
                                            <p:cond delay="0"/>
                                          </p:stCondLst>
                                        </p:cTn>
                                        <p:tgtEl>
                                          <p:spTgt spid="4107"/>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4107"/>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4107"/>
                                        </p:tgtEl>
                                        <p:attrNameLst>
                                          <p:attrName>ppt_w</p:attrName>
                                        </p:attrNameLst>
                                      </p:cBhvr>
                                      <p:tavLst>
                                        <p:tav tm="0">
                                          <p:val>
                                            <p:strVal val="#ppt_w*.05"/>
                                          </p:val>
                                        </p:tav>
                                        <p:tav tm="100000">
                                          <p:val>
                                            <p:strVal val="#ppt_w"/>
                                          </p:val>
                                        </p:tav>
                                      </p:tavLst>
                                    </p:anim>
                                    <p:anim calcmode="lin" valueType="num">
                                      <p:cBhvr>
                                        <p:cTn id="80" dur="1000" fill="hold"/>
                                        <p:tgtEl>
                                          <p:spTgt spid="4107"/>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4107"/>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4107"/>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4107"/>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4107"/>
                                        </p:tgtEl>
                                      </p:cBhvr>
                                    </p:animEffect>
                                  </p:childTnLst>
                                </p:cTn>
                              </p:par>
                              <p:par>
                                <p:cTn id="85" presetID="25" presetClass="entr" presetSubtype="0" fill="hold" nodeType="withEffect">
                                  <p:stCondLst>
                                    <p:cond delay="0"/>
                                  </p:stCondLst>
                                  <p:childTnLst>
                                    <p:set>
                                      <p:cBhvr>
                                        <p:cTn id="86" dur="1" fill="hold">
                                          <p:stCondLst>
                                            <p:cond delay="0"/>
                                          </p:stCondLst>
                                        </p:cTn>
                                        <p:tgtEl>
                                          <p:spTgt spid="4108"/>
                                        </p:tgtEl>
                                        <p:attrNameLst>
                                          <p:attrName>style.visibility</p:attrName>
                                        </p:attrNameLst>
                                      </p:cBhvr>
                                      <p:to>
                                        <p:strVal val="visible"/>
                                      </p:to>
                                    </p:set>
                                    <p:anim calcmode="lin" valueType="num">
                                      <p:cBhvr>
                                        <p:cTn id="87" dur="500" decel="50000" fill="hold">
                                          <p:stCondLst>
                                            <p:cond delay="0"/>
                                          </p:stCondLst>
                                        </p:cTn>
                                        <p:tgtEl>
                                          <p:spTgt spid="4108"/>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4108"/>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4108"/>
                                        </p:tgtEl>
                                        <p:attrNameLst>
                                          <p:attrName>ppt_w</p:attrName>
                                        </p:attrNameLst>
                                      </p:cBhvr>
                                      <p:tavLst>
                                        <p:tav tm="0">
                                          <p:val>
                                            <p:strVal val="#ppt_w*.05"/>
                                          </p:val>
                                        </p:tav>
                                        <p:tav tm="100000">
                                          <p:val>
                                            <p:strVal val="#ppt_w"/>
                                          </p:val>
                                        </p:tav>
                                      </p:tavLst>
                                    </p:anim>
                                    <p:anim calcmode="lin" valueType="num">
                                      <p:cBhvr>
                                        <p:cTn id="90" dur="1000" fill="hold"/>
                                        <p:tgtEl>
                                          <p:spTgt spid="4108"/>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4108"/>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4108"/>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4108"/>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4108"/>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nodeType="clickEffect">
                                  <p:stCondLst>
                                    <p:cond delay="0"/>
                                  </p:stCondLst>
                                  <p:childTnLst>
                                    <p:set>
                                      <p:cBhvr>
                                        <p:cTn id="98" dur="1" fill="hold">
                                          <p:stCondLst>
                                            <p:cond delay="0"/>
                                          </p:stCondLst>
                                        </p:cTn>
                                        <p:tgtEl>
                                          <p:spTgt spid="4109"/>
                                        </p:tgtEl>
                                        <p:attrNameLst>
                                          <p:attrName>style.visibility</p:attrName>
                                        </p:attrNameLst>
                                      </p:cBhvr>
                                      <p:to>
                                        <p:strVal val="visible"/>
                                      </p:to>
                                    </p:set>
                                    <p:anim calcmode="lin" valueType="num">
                                      <p:cBhvr>
                                        <p:cTn id="99" dur="500" decel="50000" fill="hold">
                                          <p:stCondLst>
                                            <p:cond delay="0"/>
                                          </p:stCondLst>
                                        </p:cTn>
                                        <p:tgtEl>
                                          <p:spTgt spid="4109"/>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4109"/>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4109"/>
                                        </p:tgtEl>
                                        <p:attrNameLst>
                                          <p:attrName>ppt_w</p:attrName>
                                        </p:attrNameLst>
                                      </p:cBhvr>
                                      <p:tavLst>
                                        <p:tav tm="0">
                                          <p:val>
                                            <p:strVal val="#ppt_w*.05"/>
                                          </p:val>
                                        </p:tav>
                                        <p:tav tm="100000">
                                          <p:val>
                                            <p:strVal val="#ppt_w"/>
                                          </p:val>
                                        </p:tav>
                                      </p:tavLst>
                                    </p:anim>
                                    <p:anim calcmode="lin" valueType="num">
                                      <p:cBhvr>
                                        <p:cTn id="102" dur="1000" fill="hold"/>
                                        <p:tgtEl>
                                          <p:spTgt spid="4109"/>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4109"/>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4109"/>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4109"/>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4109"/>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nodeType="clickEffect">
                                  <p:stCondLst>
                                    <p:cond delay="0"/>
                                  </p:stCondLst>
                                  <p:childTnLst>
                                    <p:set>
                                      <p:cBhvr>
                                        <p:cTn id="110" dur="1" fill="hold">
                                          <p:stCondLst>
                                            <p:cond delay="0"/>
                                          </p:stCondLst>
                                        </p:cTn>
                                        <p:tgtEl>
                                          <p:spTgt spid="4110"/>
                                        </p:tgtEl>
                                        <p:attrNameLst>
                                          <p:attrName>style.visibility</p:attrName>
                                        </p:attrNameLst>
                                      </p:cBhvr>
                                      <p:to>
                                        <p:strVal val="visible"/>
                                      </p:to>
                                    </p:set>
                                    <p:anim calcmode="lin" valueType="num">
                                      <p:cBhvr>
                                        <p:cTn id="111" dur="500" decel="50000" fill="hold">
                                          <p:stCondLst>
                                            <p:cond delay="0"/>
                                          </p:stCondLst>
                                        </p:cTn>
                                        <p:tgtEl>
                                          <p:spTgt spid="4110"/>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4110"/>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4110"/>
                                        </p:tgtEl>
                                        <p:attrNameLst>
                                          <p:attrName>ppt_w</p:attrName>
                                        </p:attrNameLst>
                                      </p:cBhvr>
                                      <p:tavLst>
                                        <p:tav tm="0">
                                          <p:val>
                                            <p:strVal val="#ppt_w*.05"/>
                                          </p:val>
                                        </p:tav>
                                        <p:tav tm="100000">
                                          <p:val>
                                            <p:strVal val="#ppt_w"/>
                                          </p:val>
                                        </p:tav>
                                      </p:tavLst>
                                    </p:anim>
                                    <p:anim calcmode="lin" valueType="num">
                                      <p:cBhvr>
                                        <p:cTn id="114" dur="1000" fill="hold"/>
                                        <p:tgtEl>
                                          <p:spTgt spid="4110"/>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4110"/>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4110"/>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4110"/>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4110"/>
                                        </p:tgtEl>
                                      </p:cBhvr>
                                    </p:animEffect>
                                  </p:childTnLst>
                                </p:cTn>
                              </p:par>
                              <p:par>
                                <p:cTn id="119" presetID="25" presetClass="entr" presetSubtype="0" fill="hold" nodeType="withEffect">
                                  <p:stCondLst>
                                    <p:cond delay="0"/>
                                  </p:stCondLst>
                                  <p:childTnLst>
                                    <p:set>
                                      <p:cBhvr>
                                        <p:cTn id="120" dur="1" fill="hold">
                                          <p:stCondLst>
                                            <p:cond delay="0"/>
                                          </p:stCondLst>
                                        </p:cTn>
                                        <p:tgtEl>
                                          <p:spTgt spid="4111"/>
                                        </p:tgtEl>
                                        <p:attrNameLst>
                                          <p:attrName>style.visibility</p:attrName>
                                        </p:attrNameLst>
                                      </p:cBhvr>
                                      <p:to>
                                        <p:strVal val="visible"/>
                                      </p:to>
                                    </p:set>
                                    <p:anim calcmode="lin" valueType="num">
                                      <p:cBhvr>
                                        <p:cTn id="121" dur="500" decel="50000" fill="hold">
                                          <p:stCondLst>
                                            <p:cond delay="0"/>
                                          </p:stCondLst>
                                        </p:cTn>
                                        <p:tgtEl>
                                          <p:spTgt spid="4111"/>
                                        </p:tgtEl>
                                        <p:attrNameLst>
                                          <p:attrName>style.rotation</p:attrName>
                                        </p:attrNameLst>
                                      </p:cBhvr>
                                      <p:tavLst>
                                        <p:tav tm="0">
                                          <p:val>
                                            <p:fltVal val="-90"/>
                                          </p:val>
                                        </p:tav>
                                        <p:tav tm="100000">
                                          <p:val>
                                            <p:fltVal val="0"/>
                                          </p:val>
                                        </p:tav>
                                      </p:tavLst>
                                    </p:anim>
                                    <p:anim calcmode="lin" valueType="num">
                                      <p:cBhvr>
                                        <p:cTn id="122" dur="500" decel="50000" fill="hold">
                                          <p:stCondLst>
                                            <p:cond delay="0"/>
                                          </p:stCondLst>
                                        </p:cTn>
                                        <p:tgtEl>
                                          <p:spTgt spid="4111"/>
                                        </p:tgtEl>
                                        <p:attrNameLst>
                                          <p:attrName>ppt_w</p:attrName>
                                        </p:attrNameLst>
                                      </p:cBhvr>
                                      <p:tavLst>
                                        <p:tav tm="0">
                                          <p:val>
                                            <p:strVal val="#ppt_w"/>
                                          </p:val>
                                        </p:tav>
                                        <p:tav tm="100000">
                                          <p:val>
                                            <p:strVal val="#ppt_w*.05"/>
                                          </p:val>
                                        </p:tav>
                                      </p:tavLst>
                                    </p:anim>
                                    <p:anim calcmode="lin" valueType="num">
                                      <p:cBhvr>
                                        <p:cTn id="123" dur="500" accel="50000" fill="hold">
                                          <p:stCondLst>
                                            <p:cond delay="500"/>
                                          </p:stCondLst>
                                        </p:cTn>
                                        <p:tgtEl>
                                          <p:spTgt spid="4111"/>
                                        </p:tgtEl>
                                        <p:attrNameLst>
                                          <p:attrName>ppt_w</p:attrName>
                                        </p:attrNameLst>
                                      </p:cBhvr>
                                      <p:tavLst>
                                        <p:tav tm="0">
                                          <p:val>
                                            <p:strVal val="#ppt_w*.05"/>
                                          </p:val>
                                        </p:tav>
                                        <p:tav tm="100000">
                                          <p:val>
                                            <p:strVal val="#ppt_w"/>
                                          </p:val>
                                        </p:tav>
                                      </p:tavLst>
                                    </p:anim>
                                    <p:anim calcmode="lin" valueType="num">
                                      <p:cBhvr>
                                        <p:cTn id="124" dur="1000" fill="hold"/>
                                        <p:tgtEl>
                                          <p:spTgt spid="4111"/>
                                        </p:tgtEl>
                                        <p:attrNameLst>
                                          <p:attrName>ppt_h</p:attrName>
                                        </p:attrNameLst>
                                      </p:cBhvr>
                                      <p:tavLst>
                                        <p:tav tm="0">
                                          <p:val>
                                            <p:strVal val="#ppt_h"/>
                                          </p:val>
                                        </p:tav>
                                        <p:tav tm="100000">
                                          <p:val>
                                            <p:strVal val="#ppt_h"/>
                                          </p:val>
                                        </p:tav>
                                      </p:tavLst>
                                    </p:anim>
                                    <p:anim calcmode="lin" valueType="num">
                                      <p:cBhvr>
                                        <p:cTn id="125" dur="500" decel="50000" fill="hold">
                                          <p:stCondLst>
                                            <p:cond delay="0"/>
                                          </p:stCondLst>
                                        </p:cTn>
                                        <p:tgtEl>
                                          <p:spTgt spid="4111"/>
                                        </p:tgtEl>
                                        <p:attrNameLst>
                                          <p:attrName>ppt_x</p:attrName>
                                        </p:attrNameLst>
                                      </p:cBhvr>
                                      <p:tavLst>
                                        <p:tav tm="0">
                                          <p:val>
                                            <p:strVal val="#ppt_x+.4"/>
                                          </p:val>
                                        </p:tav>
                                        <p:tav tm="100000">
                                          <p:val>
                                            <p:strVal val="#ppt_x"/>
                                          </p:val>
                                        </p:tav>
                                      </p:tavLst>
                                    </p:anim>
                                    <p:anim calcmode="lin" valueType="num">
                                      <p:cBhvr>
                                        <p:cTn id="126" dur="500" decel="50000" fill="hold">
                                          <p:stCondLst>
                                            <p:cond delay="0"/>
                                          </p:stCondLst>
                                        </p:cTn>
                                        <p:tgtEl>
                                          <p:spTgt spid="4111"/>
                                        </p:tgtEl>
                                        <p:attrNameLst>
                                          <p:attrName>ppt_y</p:attrName>
                                        </p:attrNameLst>
                                      </p:cBhvr>
                                      <p:tavLst>
                                        <p:tav tm="0">
                                          <p:val>
                                            <p:strVal val="#ppt_y-.2"/>
                                          </p:val>
                                        </p:tav>
                                        <p:tav tm="100000">
                                          <p:val>
                                            <p:strVal val="#ppt_y+.1"/>
                                          </p:val>
                                        </p:tav>
                                      </p:tavLst>
                                    </p:anim>
                                    <p:anim calcmode="lin" valueType="num">
                                      <p:cBhvr>
                                        <p:cTn id="127" dur="500" accel="50000" fill="hold">
                                          <p:stCondLst>
                                            <p:cond delay="500"/>
                                          </p:stCondLst>
                                        </p:cTn>
                                        <p:tgtEl>
                                          <p:spTgt spid="4111"/>
                                        </p:tgtEl>
                                        <p:attrNameLst>
                                          <p:attrName>ppt_y</p:attrName>
                                        </p:attrNameLst>
                                      </p:cBhvr>
                                      <p:tavLst>
                                        <p:tav tm="0">
                                          <p:val>
                                            <p:strVal val="#ppt_y+.1"/>
                                          </p:val>
                                        </p:tav>
                                        <p:tav tm="100000">
                                          <p:val>
                                            <p:strVal val="#ppt_y"/>
                                          </p:val>
                                        </p:tav>
                                      </p:tavLst>
                                    </p:anim>
                                    <p:animEffect transition="in" filter="fade">
                                      <p:cBhvr>
                                        <p:cTn id="128" dur="1000" decel="50000">
                                          <p:stCondLst>
                                            <p:cond delay="0"/>
                                          </p:stCondLst>
                                        </p:cTn>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928926" y="214290"/>
            <a:ext cx="6000776" cy="17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p:cNvPicPr>
            <a:picLocks noChangeAspect="1" noChangeArrowheads="1"/>
          </p:cNvPicPr>
          <p:nvPr/>
        </p:nvPicPr>
        <p:blipFill>
          <a:blip r:embed="rId3"/>
          <a:srcRect/>
          <a:stretch>
            <a:fillRect/>
          </a:stretch>
        </p:blipFill>
        <p:spPr bwMode="auto">
          <a:xfrm>
            <a:off x="428596" y="2214554"/>
            <a:ext cx="2838450" cy="2162175"/>
          </a:xfrm>
          <a:prstGeom prst="rect">
            <a:avLst/>
          </a:prstGeom>
          <a:noFill/>
          <a:ln w="9525">
            <a:noFill/>
            <a:miter lim="800000"/>
            <a:headEnd/>
            <a:tailEnd/>
          </a:ln>
          <a:effectLst/>
        </p:spPr>
      </p:pic>
      <p:sp>
        <p:nvSpPr>
          <p:cNvPr id="4" name="وسيلة شرح على شكل سحابة 3"/>
          <p:cNvSpPr/>
          <p:nvPr/>
        </p:nvSpPr>
        <p:spPr>
          <a:xfrm>
            <a:off x="5500694" y="2214554"/>
            <a:ext cx="3357586" cy="142876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smtClean="0">
                <a:solidFill>
                  <a:srgbClr val="FF0000"/>
                </a:solidFill>
              </a:rPr>
              <a:t>إذا ضربت كرة فماذا تحتاج لتحديد موقعها ؟</a:t>
            </a:r>
            <a:endParaRPr lang="ar-SA" sz="2000" dirty="0">
              <a:solidFill>
                <a:srgbClr val="FF0000"/>
              </a:solidFill>
            </a:endParaRPr>
          </a:p>
        </p:txBody>
      </p:sp>
      <p:sp>
        <p:nvSpPr>
          <p:cNvPr id="5" name="وسيلة شرح على شكل سحابة 4"/>
          <p:cNvSpPr/>
          <p:nvPr/>
        </p:nvSpPr>
        <p:spPr>
          <a:xfrm>
            <a:off x="3857620" y="3929066"/>
            <a:ext cx="5000660" cy="142876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rgbClr val="FF0000"/>
                </a:solidFill>
              </a:rPr>
              <a:t>ارسم مستطيلا وتخيل انك تضرب الكرة من الزاوية </a:t>
            </a:r>
            <a:r>
              <a:rPr lang="ar-SA" sz="2000" dirty="0" err="1" smtClean="0">
                <a:solidFill>
                  <a:srgbClr val="FF0000"/>
                </a:solidFill>
              </a:rPr>
              <a:t>اليسرى</a:t>
            </a:r>
            <a:r>
              <a:rPr lang="ar-SA" sz="2000" dirty="0" smtClean="0">
                <a:solidFill>
                  <a:srgbClr val="FF0000"/>
                </a:solidFill>
              </a:rPr>
              <a:t> السفلى ارسم سهما من الزاوية إلى الموقع الذي            ستقف عنده الكرة ؟</a:t>
            </a:r>
            <a:endParaRPr lang="ar-SA" sz="2000" dirty="0">
              <a:solidFill>
                <a:srgbClr val="FF0000"/>
              </a:solidFill>
            </a:endParaRPr>
          </a:p>
        </p:txBody>
      </p:sp>
      <p:sp>
        <p:nvSpPr>
          <p:cNvPr id="6" name="وسيلة شرح على شكل سحابة 5"/>
          <p:cNvSpPr/>
          <p:nvPr/>
        </p:nvSpPr>
        <p:spPr>
          <a:xfrm>
            <a:off x="5653094" y="5500702"/>
            <a:ext cx="3357586" cy="114300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smtClean="0">
                <a:solidFill>
                  <a:srgbClr val="FF0000"/>
                </a:solidFill>
              </a:rPr>
              <a:t>لو ضربت كرة بقوة اكبر فكيف سترسم السهم؟</a:t>
            </a:r>
            <a:endParaRPr lang="ar-SA"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2000232" y="1500174"/>
            <a:ext cx="6934200" cy="4786346"/>
          </a:xfrm>
          <a:prstGeom prst="rect">
            <a:avLst/>
          </a:prstGeom>
          <a:noFill/>
          <a:ln w="9525">
            <a:noFill/>
            <a:miter lim="800000"/>
            <a:headEnd/>
            <a:tailEnd/>
          </a:ln>
          <a:effectLst/>
        </p:spPr>
      </p:pic>
      <p:sp>
        <p:nvSpPr>
          <p:cNvPr id="4" name="مستطيل 3"/>
          <p:cNvSpPr/>
          <p:nvPr/>
        </p:nvSpPr>
        <p:spPr>
          <a:xfrm>
            <a:off x="1142976" y="3357562"/>
            <a:ext cx="7286676"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1295376" y="4714884"/>
            <a:ext cx="7286676"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1295376" y="5857892"/>
            <a:ext cx="7286676"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6385" name="Picture 1"/>
          <p:cNvPicPr>
            <a:picLocks noChangeAspect="1" noChangeArrowheads="1"/>
          </p:cNvPicPr>
          <p:nvPr/>
        </p:nvPicPr>
        <p:blipFill>
          <a:blip r:embed="rId3"/>
          <a:srcRect/>
          <a:stretch>
            <a:fillRect/>
          </a:stretch>
        </p:blipFill>
        <p:spPr bwMode="auto">
          <a:xfrm>
            <a:off x="500034" y="0"/>
            <a:ext cx="8196299" cy="163354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0" nodeType="clickEffect">
                                  <p:stCondLst>
                                    <p:cond delay="0"/>
                                  </p:stCondLst>
                                  <p:childTnLst>
                                    <p:animEffect transition="out" filter="box(in)">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0" nodeType="clickEffect">
                                  <p:stCondLst>
                                    <p:cond delay="0"/>
                                  </p:stCondLst>
                                  <p:childTnLst>
                                    <p:animEffect transition="out" filter="box(in)">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TotalTime>
  <Words>1216</Words>
  <Application>Microsoft Office PowerPoint</Application>
  <PresentationFormat>عرض على الشاشة (3:4)‏</PresentationFormat>
  <Paragraphs>238</Paragraphs>
  <Slides>44</Slides>
  <Notes>0</Notes>
  <HiddenSlides>1</HiddenSlides>
  <MMClips>4</MMClips>
  <ScaleCrop>false</ScaleCrop>
  <HeadingPairs>
    <vt:vector size="6" baseType="variant">
      <vt:variant>
        <vt:lpstr>سمة</vt:lpstr>
      </vt:variant>
      <vt:variant>
        <vt:i4>1</vt:i4>
      </vt:variant>
      <vt:variant>
        <vt:lpstr>خوادم OLE مضمنة</vt:lpstr>
      </vt:variant>
      <vt:variant>
        <vt:i4>3</vt:i4>
      </vt:variant>
      <vt:variant>
        <vt:lpstr>عناوين الشرائح</vt:lpstr>
      </vt:variant>
      <vt:variant>
        <vt:i4>44</vt:i4>
      </vt:variant>
    </vt:vector>
  </HeadingPairs>
  <TitlesOfParts>
    <vt:vector size="48" baseType="lpstr">
      <vt:lpstr>سمة Office</vt:lpstr>
      <vt:lpstr>Packager Shell Object</vt:lpstr>
      <vt:lpstr>Equation</vt:lpstr>
      <vt:lpstr>معادلة</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Emachines</cp:lastModifiedBy>
  <cp:revision>47</cp:revision>
  <dcterms:created xsi:type="dcterms:W3CDTF">2013-01-19T21:06:08Z</dcterms:created>
  <dcterms:modified xsi:type="dcterms:W3CDTF">2016-01-23T17:54:49Z</dcterms:modified>
</cp:coreProperties>
</file>