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0" r:id="rId2"/>
    <p:sldId id="259" r:id="rId3"/>
    <p:sldId id="614" r:id="rId4"/>
    <p:sldId id="633" r:id="rId5"/>
    <p:sldId id="634" r:id="rId6"/>
    <p:sldId id="635" r:id="rId7"/>
    <p:sldId id="636" r:id="rId8"/>
    <p:sldId id="637" r:id="rId9"/>
    <p:sldId id="638" r:id="rId10"/>
    <p:sldId id="639" r:id="rId11"/>
    <p:sldId id="640" r:id="rId12"/>
    <p:sldId id="641" r:id="rId13"/>
    <p:sldId id="331" r:id="rId14"/>
    <p:sldId id="643" r:id="rId15"/>
    <p:sldId id="644" r:id="rId16"/>
    <p:sldId id="645" r:id="rId17"/>
    <p:sldId id="325" r:id="rId18"/>
    <p:sldId id="647" r:id="rId19"/>
    <p:sldId id="648" r:id="rId20"/>
    <p:sldId id="649" r:id="rId21"/>
    <p:sldId id="257" r:id="rId22"/>
    <p:sldId id="653" r:id="rId23"/>
    <p:sldId id="652" r:id="rId24"/>
    <p:sldId id="654" r:id="rId25"/>
    <p:sldId id="655" r:id="rId26"/>
    <p:sldId id="664" r:id="rId27"/>
    <p:sldId id="665" r:id="rId28"/>
    <p:sldId id="666" r:id="rId29"/>
    <p:sldId id="656" r:id="rId30"/>
    <p:sldId id="662" r:id="rId31"/>
    <p:sldId id="657" r:id="rId32"/>
    <p:sldId id="661" r:id="rId33"/>
    <p:sldId id="659" r:id="rId34"/>
    <p:sldId id="660" r:id="rId35"/>
    <p:sldId id="663" r:id="rId36"/>
  </p:sldIdLst>
  <p:sldSz cx="9144000" cy="5145088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CCDAE5"/>
    <a:srgbClr val="FFFFFC"/>
    <a:srgbClr val="281F1F"/>
    <a:srgbClr val="969694"/>
    <a:srgbClr val="AFFFB1"/>
    <a:srgbClr val="CAF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3639" autoAdjust="0"/>
  </p:normalViewPr>
  <p:slideViewPr>
    <p:cSldViewPr>
      <p:cViewPr varScale="1">
        <p:scale>
          <a:sx n="112" d="100"/>
          <a:sy n="112" d="100"/>
        </p:scale>
        <p:origin x="828" y="7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64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967F6D6-ED2B-4D6F-A72D-1CD9A9FEC0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81B36E6-03D1-43D2-858E-DA39C261BE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F66F3A-D4FD-4043-AB95-03FA26AE047F}" type="datetimeFigureOut">
              <a:rPr lang="ar-SA" smtClean="0"/>
              <a:t>16/04/42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68E932E-0464-4AA8-B3C5-574D8E50D1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2C63241-6AD5-4974-8556-75CA15509E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9FF738-4DFF-4CBE-BA09-2E5F33AD43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391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AF2B-AE59-415D-AB5F-B39ABD89138A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ABC87-0CCD-465F-BF60-F0E2C7836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6A-3910-4513-9E9F-1D38E7B0E903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235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53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52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days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often used in present progressive, and it can be used in simple present depends on the speaker's situation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temporary action (progressive)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 a normal habit that continue for a long time (simple)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74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Lato"/>
              </a:rPr>
              <a:t>DON’T USE THESE VERBS IN PROGRESSIVE FORM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Lato"/>
            </a:endParaRPr>
          </a:p>
          <a:p>
            <a:pPr algn="l"/>
            <a:r>
              <a:rPr lang="en-US" b="0" i="0" dirty="0">
                <a:solidFill>
                  <a:srgbClr val="7A7A7A"/>
                </a:solidFill>
                <a:effectLst/>
                <a:latin typeface="Lato"/>
              </a:rPr>
              <a:t>ENGLISH VERBS THAT CANNOT BE USED IN THE CONTINUOUS OR PROGRESSIVE FORM</a:t>
            </a:r>
          </a:p>
          <a:p>
            <a:pPr algn="l"/>
            <a:endParaRPr lang="en-US" b="0" i="0" dirty="0">
              <a:solidFill>
                <a:srgbClr val="7A7A7A"/>
              </a:solidFill>
              <a:effectLst/>
              <a:latin typeface="Lato"/>
            </a:endParaRPr>
          </a:p>
          <a:p>
            <a:pPr algn="l"/>
            <a:r>
              <a:rPr lang="en-US" b="1" i="0" dirty="0">
                <a:solidFill>
                  <a:srgbClr val="7A7A7A"/>
                </a:solidFill>
                <a:effectLst/>
                <a:latin typeface="Lato"/>
              </a:rPr>
              <a:t>Verbs of Emotion:</a:t>
            </a:r>
            <a:r>
              <a:rPr lang="en-US" b="0" i="0" dirty="0">
                <a:solidFill>
                  <a:srgbClr val="7A7A7A"/>
                </a:solidFill>
                <a:effectLst/>
                <a:latin typeface="Lato"/>
              </a:rPr>
              <a:t>  love, hate, prefer, mind, like, dislike, please, surprise, astonish, impress</a:t>
            </a:r>
          </a:p>
          <a:p>
            <a:pPr algn="l"/>
            <a:endParaRPr lang="en-US" b="0" i="0" dirty="0">
              <a:solidFill>
                <a:srgbClr val="7A7A7A"/>
              </a:solidFill>
              <a:effectLst/>
              <a:latin typeface="Lato"/>
            </a:endParaRPr>
          </a:p>
          <a:p>
            <a:pPr algn="l"/>
            <a:endParaRPr lang="en-US" b="1" i="0" dirty="0">
              <a:solidFill>
                <a:srgbClr val="7A7A7A"/>
              </a:solidFill>
              <a:effectLst/>
              <a:latin typeface="Lato"/>
            </a:endParaRPr>
          </a:p>
          <a:p>
            <a:pPr algn="l"/>
            <a:r>
              <a:rPr lang="en-US" b="1" i="0" dirty="0">
                <a:solidFill>
                  <a:srgbClr val="7A7A7A"/>
                </a:solidFill>
                <a:effectLst/>
                <a:latin typeface="Lato"/>
              </a:rPr>
              <a:t>Verbs of Possession:</a:t>
            </a:r>
            <a:r>
              <a:rPr lang="en-US" b="0" i="0" dirty="0">
                <a:solidFill>
                  <a:srgbClr val="7A7A7A"/>
                </a:solidFill>
                <a:effectLst/>
                <a:latin typeface="Lato"/>
              </a:rPr>
              <a:t> have, own, want, belong, need, possess, own, owe, include, involve</a:t>
            </a:r>
          </a:p>
          <a:p>
            <a:pPr algn="l"/>
            <a:endParaRPr lang="en-US" b="1" i="0" dirty="0">
              <a:solidFill>
                <a:srgbClr val="7A7A7A"/>
              </a:solidFill>
              <a:effectLst/>
              <a:latin typeface="Lato"/>
            </a:endParaRPr>
          </a:p>
          <a:p>
            <a:pPr algn="l"/>
            <a:r>
              <a:rPr lang="en-US" b="1" i="0" dirty="0">
                <a:solidFill>
                  <a:srgbClr val="7A7A7A"/>
                </a:solidFill>
                <a:effectLst/>
                <a:latin typeface="Lato"/>
              </a:rPr>
              <a:t>Verbs used for the Senses: </a:t>
            </a:r>
            <a:r>
              <a:rPr lang="en-US" b="0" i="0" dirty="0">
                <a:solidFill>
                  <a:srgbClr val="7A7A7A"/>
                </a:solidFill>
                <a:effectLst/>
                <a:latin typeface="Lato"/>
              </a:rPr>
              <a:t> see, hear, smell, seem, sound, taste, look (=seem), appear, be</a:t>
            </a:r>
          </a:p>
          <a:p>
            <a:pPr algn="l"/>
            <a:endParaRPr lang="en-US" b="1" i="0" dirty="0">
              <a:solidFill>
                <a:srgbClr val="7A7A7A"/>
              </a:solidFill>
              <a:effectLst/>
              <a:latin typeface="Lato"/>
            </a:endParaRPr>
          </a:p>
          <a:p>
            <a:pPr algn="l"/>
            <a:r>
              <a:rPr lang="en-US" b="1" i="0" dirty="0">
                <a:solidFill>
                  <a:srgbClr val="7A7A7A"/>
                </a:solidFill>
                <a:effectLst/>
                <a:latin typeface="Lato"/>
              </a:rPr>
              <a:t>Verbs of Thought:</a:t>
            </a:r>
            <a:r>
              <a:rPr lang="en-US" b="0" i="0" dirty="0">
                <a:solidFill>
                  <a:srgbClr val="7A7A7A"/>
                </a:solidFill>
                <a:effectLst/>
                <a:latin typeface="Lato"/>
              </a:rPr>
              <a:t> know, believe, remember, agree, disagree,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Lato"/>
              </a:rPr>
              <a:t>recognise</a:t>
            </a:r>
            <a:r>
              <a:rPr lang="en-US" b="0" i="0" dirty="0">
                <a:solidFill>
                  <a:srgbClr val="7A7A7A"/>
                </a:solidFill>
                <a:effectLst/>
                <a:latin typeface="Lato"/>
              </a:rPr>
              <a:t>, think (as in to have an opinion),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Lato"/>
              </a:rPr>
              <a:t>realise</a:t>
            </a:r>
            <a:r>
              <a:rPr lang="en-US" b="0" i="0" dirty="0">
                <a:solidFill>
                  <a:srgbClr val="7A7A7A"/>
                </a:solidFill>
                <a:effectLst/>
                <a:latin typeface="Lato"/>
              </a:rPr>
              <a:t>, suppose, mean, understand, concern, feel (as in to have an opinion), wish, promise, imagine, doubt, deny, satisfy, depend, matter, deserve</a:t>
            </a:r>
          </a:p>
          <a:p>
            <a:pPr algn="l"/>
            <a:endParaRPr lang="en-US" b="1" i="0" dirty="0">
              <a:solidFill>
                <a:srgbClr val="7A7A7A"/>
              </a:solidFill>
              <a:effectLst/>
              <a:latin typeface="Lato"/>
            </a:endParaRPr>
          </a:p>
          <a:p>
            <a:pPr algn="l"/>
            <a:r>
              <a:rPr lang="en-US" b="1" i="0" dirty="0">
                <a:solidFill>
                  <a:srgbClr val="7A7A7A"/>
                </a:solidFill>
                <a:effectLst/>
                <a:latin typeface="Lato"/>
              </a:rPr>
              <a:t>Verbs of Measurement: </a:t>
            </a:r>
            <a:r>
              <a:rPr lang="en-US" b="0" i="0" dirty="0">
                <a:solidFill>
                  <a:srgbClr val="7A7A7A"/>
                </a:solidFill>
                <a:effectLst/>
                <a:latin typeface="Lato"/>
              </a:rPr>
              <a:t> contain, consist, fit, lack, measure (as in to have length), weigh (as in to have weight)</a:t>
            </a:r>
          </a:p>
          <a:p>
            <a:pPr algn="l"/>
            <a:endParaRPr lang="en-US" b="0" i="0" dirty="0">
              <a:solidFill>
                <a:srgbClr val="7A7A7A"/>
              </a:solidFill>
              <a:effectLst/>
              <a:latin typeface="Lato"/>
            </a:endParaRPr>
          </a:p>
          <a:p>
            <a:pPr algn="l"/>
            <a:r>
              <a:rPr lang="en-US" b="0" i="0" dirty="0">
                <a:solidFill>
                  <a:srgbClr val="7A7A7A"/>
                </a:solidFill>
                <a:effectLst/>
                <a:latin typeface="Lato"/>
              </a:rPr>
              <a:t>The list of verbs above are referred to as Stative or State Verbs.  </a:t>
            </a:r>
          </a:p>
          <a:p>
            <a:endParaRPr lang="en-US" b="0" i="0" dirty="0">
              <a:solidFill>
                <a:srgbClr val="7A7A7A"/>
              </a:solidFill>
              <a:effectLst/>
              <a:latin typeface="Lato"/>
            </a:endParaRPr>
          </a:p>
          <a:p>
            <a:r>
              <a:rPr lang="en-US" dirty="0"/>
              <a:t>https://www.englishcoursemalta.com/learn/english-verbs-that-cannot-be-used-in-the-continuous-or-progressive-form/</a:t>
            </a:r>
          </a:p>
          <a:p>
            <a:endParaRPr lang="en-US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06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4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67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487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BC87-0CCD-465F-BF60-F0E2C7836A1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30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876A-3910-4513-9E9F-1D38E7B0E903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683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Picture 4" descr="C:\Users\Administrator\Desktop\8bea6ffdccf97f1fcc27cd2b7f144d91.png">
            <a:extLst>
              <a:ext uri="{FF2B5EF4-FFF2-40B4-BE49-F238E27FC236}">
                <a16:creationId xmlns:a16="http://schemas.microsoft.com/office/drawing/2014/main" id="{794519AC-6F3D-4E90-BAEB-126F657DD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72986" y="0"/>
            <a:ext cx="1771014" cy="938317"/>
          </a:xfrm>
          <a:prstGeom prst="rect">
            <a:avLst/>
          </a:prstGeom>
          <a:noFill/>
        </p:spPr>
      </p:pic>
      <p:pic>
        <p:nvPicPr>
          <p:cNvPr id="10" name="Picture 4" descr="C:\Users\Administrator\Desktop\8bea6ffdccf97f1fcc27cd2b7f144d91.png">
            <a:extLst>
              <a:ext uri="{FF2B5EF4-FFF2-40B4-BE49-F238E27FC236}">
                <a16:creationId xmlns:a16="http://schemas.microsoft.com/office/drawing/2014/main" id="{AA84E7EF-6B19-446A-91D9-650354E389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4206771"/>
            <a:ext cx="1771014" cy="938317"/>
          </a:xfrm>
          <a:prstGeom prst="rect">
            <a:avLst/>
          </a:prstGeom>
          <a:noFill/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A1D97334-1F4D-491F-BD18-0C02DB2690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512" y="5272844"/>
            <a:ext cx="3420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Lesson done</a:t>
            </a:r>
            <a:r>
              <a:rPr lang="en-US" altLang="zh-CN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b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y: Essa Al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Hussaini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>
            <a:extLst>
              <a:ext uri="{FF2B5EF4-FFF2-40B4-BE49-F238E27FC236}">
                <a16:creationId xmlns:a16="http://schemas.microsoft.com/office/drawing/2014/main" id="{3258B21F-2B3F-4EEB-B16C-6665AB7E03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512" y="5272844"/>
            <a:ext cx="3420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Lesson done</a:t>
            </a:r>
            <a:r>
              <a:rPr lang="en-US" altLang="zh-CN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b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y: Essa Al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Hussaini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36512" y="0"/>
            <a:ext cx="9217024" cy="5145088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186178" y="226989"/>
            <a:ext cx="8790372" cy="4691110"/>
          </a:xfrm>
          <a:prstGeom prst="rect">
            <a:avLst/>
          </a:prstGeom>
          <a:solidFill>
            <a:schemeClr val="bg1"/>
          </a:solidFill>
          <a:ln w="38100">
            <a:solidFill>
              <a:srgbClr val="5161A0"/>
            </a:solidFill>
            <a:miter lim="800000"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4818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Picture 4" descr="C:\Users\Administrator\Desktop\8bea6ffdccf97f1fcc27cd2b7f144d91.png">
            <a:extLst>
              <a:ext uri="{FF2B5EF4-FFF2-40B4-BE49-F238E27FC236}">
                <a16:creationId xmlns:a16="http://schemas.microsoft.com/office/drawing/2014/main" id="{9462F9A3-289D-4236-A219-05FDD120F7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72986" y="0"/>
            <a:ext cx="1771014" cy="938317"/>
          </a:xfrm>
          <a:prstGeom prst="rect">
            <a:avLst/>
          </a:prstGeom>
          <a:noFill/>
        </p:spPr>
      </p:pic>
      <p:pic>
        <p:nvPicPr>
          <p:cNvPr id="12" name="Picture 4" descr="C:\Users\Administrator\Desktop\8bea6ffdccf97f1fcc27cd2b7f144d91.png">
            <a:extLst>
              <a:ext uri="{FF2B5EF4-FFF2-40B4-BE49-F238E27FC236}">
                <a16:creationId xmlns:a16="http://schemas.microsoft.com/office/drawing/2014/main" id="{08AAA886-E4CB-4D64-A7E2-3DF62B0E5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4206771"/>
            <a:ext cx="1771014" cy="938317"/>
          </a:xfrm>
          <a:prstGeom prst="rect">
            <a:avLst/>
          </a:prstGeom>
          <a:noFill/>
        </p:spPr>
      </p:pic>
      <p:sp>
        <p:nvSpPr>
          <p:cNvPr id="13" name="文本框 7">
            <a:extLst>
              <a:ext uri="{FF2B5EF4-FFF2-40B4-BE49-F238E27FC236}">
                <a16:creationId xmlns:a16="http://schemas.microsoft.com/office/drawing/2014/main" id="{CBAB948C-B3F6-4747-BE4D-D290EC7816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512" y="5272844"/>
            <a:ext cx="3420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Lesson done</a:t>
            </a:r>
            <a:r>
              <a:rPr lang="en-US" altLang="zh-CN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b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y: Essa Al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Hussaini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9393D07D-78EB-49FD-819C-8EFAA7B08E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512" y="5272844"/>
            <a:ext cx="3420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Lesson done</a:t>
            </a:r>
            <a:r>
              <a:rPr lang="en-US" altLang="zh-CN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b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y: Essa Al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Hussaini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71500" y="268288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" name="文本框 38"/>
          <p:cNvSpPr txBox="1"/>
          <p:nvPr userDrawn="1"/>
        </p:nvSpPr>
        <p:spPr>
          <a:xfrm>
            <a:off x="71500" y="561020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DA65DE67-5744-481A-B01D-F84A849575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512" y="5272844"/>
            <a:ext cx="3420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Lesson done</a:t>
            </a:r>
            <a:r>
              <a:rPr lang="en-US" altLang="zh-CN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b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y: Essa Al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Hussaini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E616-FF4B-4C94-B347-823184B893DB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9B33-CEF6-4671-94D9-86257C635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glishcoursemalta.com/learn/english-verbs-that-cannot-be-used-in-the-continuous-or-progressive-form/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3.wdp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5.wdp"/><Relationship Id="rId7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6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76303" y="1621494"/>
            <a:ext cx="4662487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MEGA GOAL 3</a:t>
            </a:r>
            <a:endParaRPr lang="en-US" altLang="zh-CN" sz="2400" dirty="0">
              <a:solidFill>
                <a:schemeClr val="accent1"/>
              </a:solidFill>
              <a:latin typeface="+mj-lt"/>
              <a:ea typeface="微软雅黑" pitchFamily="34" charset="-122"/>
            </a:endParaRPr>
          </a:p>
          <a:p>
            <a:endParaRPr lang="zh-CN" altLang="en-US" sz="2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Segoe UI Black" panose="020B0A02040204020203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412442" y="2131787"/>
            <a:ext cx="4083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11  Simple Present Tense /  Present Progressive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4376303" y="2019287"/>
            <a:ext cx="4637337" cy="80987"/>
            <a:chOff x="3649980" y="3375660"/>
            <a:chExt cx="4638285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4134" y="3429660"/>
              <a:ext cx="449513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>
              <a:spLocks/>
            </p:cNvSpPr>
            <p:nvPr/>
          </p:nvSpPr>
          <p:spPr>
            <a:xfrm>
              <a:off x="3649980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>
              <a:spLocks/>
            </p:cNvSpPr>
            <p:nvPr/>
          </p:nvSpPr>
          <p:spPr>
            <a:xfrm>
              <a:off x="8205448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4412442" y="2455823"/>
            <a:ext cx="20883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By: Essa Al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Hussaini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4" descr="C:\Users\Administrator\Desktop\8bea6ffdccf97f1fcc27cd2b7f144d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41282" cy="2212504"/>
          </a:xfrm>
          <a:prstGeom prst="rect">
            <a:avLst/>
          </a:prstGeom>
          <a:noFill/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79051" y="376300"/>
            <a:ext cx="420528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accent1"/>
                </a:solidFill>
                <a:latin typeface="BatangChe" pitchFamily="49" charset="-127"/>
                <a:ea typeface="BatangChe" pitchFamily="49" charset="-127"/>
                <a:cs typeface="IrisUPC" pitchFamily="34" charset="-34"/>
              </a:rPr>
              <a:t>06</a:t>
            </a:r>
            <a:endParaRPr lang="zh-CN" altLang="en-US" sz="16600" b="1" dirty="0">
              <a:solidFill>
                <a:schemeClr val="accent1"/>
              </a:solidFill>
              <a:latin typeface="BatangChe" pitchFamily="49" charset="-127"/>
              <a:ea typeface="BatangChe" pitchFamily="49" charset="-127"/>
              <a:cs typeface="IrisUPC" pitchFamily="34" charset="-34"/>
            </a:endParaRPr>
          </a:p>
        </p:txBody>
      </p:sp>
      <p:sp useBgFill="1"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940306" y="1898493"/>
            <a:ext cx="2147592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Form, Meaning &amp; Function</a:t>
            </a:r>
            <a:endParaRPr lang="zh-CN" altLang="en-US" sz="120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8" name="Picture 2" descr="C:\Users\Administrator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00" y="2893841"/>
            <a:ext cx="2915816" cy="22512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5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4C27649-004E-440F-A7FE-A41785693CB0}"/>
              </a:ext>
            </a:extLst>
          </p:cNvPr>
          <p:cNvGraphicFramePr>
            <a:graphicFrameLocks noGrp="1"/>
          </p:cNvGraphicFramePr>
          <p:nvPr/>
        </p:nvGraphicFramePr>
        <p:xfrm>
          <a:off x="520669" y="952497"/>
          <a:ext cx="8136892" cy="33555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8446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068446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119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435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ABA4A3-05E9-4EA4-828E-C8C8AA3C944C}"/>
              </a:ext>
            </a:extLst>
          </p:cNvPr>
          <p:cNvSpPr txBox="1"/>
          <p:nvPr/>
        </p:nvSpPr>
        <p:spPr>
          <a:xfrm>
            <a:off x="582719" y="1676084"/>
            <a:ext cx="3962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such as …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17" name="Rectangle 161">
            <a:extLst>
              <a:ext uri="{FF2B5EF4-FFF2-40B4-BE49-F238E27FC236}">
                <a16:creationId xmlns:a16="http://schemas.microsoft.com/office/drawing/2014/main" id="{68DC151D-D0B6-41D8-B066-1964B8F7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639" y="431438"/>
            <a:ext cx="2912721" cy="4673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Time Expression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3EE7B26-BAEB-4817-B2A7-836A989B1C1B}"/>
              </a:ext>
            </a:extLst>
          </p:cNvPr>
          <p:cNvSpPr txBox="1"/>
          <p:nvPr/>
        </p:nvSpPr>
        <p:spPr>
          <a:xfrm>
            <a:off x="629549" y="1060376"/>
            <a:ext cx="3962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Simple Present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0969665-B890-4F4F-ADA8-82E45B9A1AC8}"/>
              </a:ext>
            </a:extLst>
          </p:cNvPr>
          <p:cNvSpPr txBox="1"/>
          <p:nvPr/>
        </p:nvSpPr>
        <p:spPr>
          <a:xfrm>
            <a:off x="4618830" y="1060376"/>
            <a:ext cx="4051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Present Progressive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F425BD0-5A70-482E-8961-06D7F6CA0B52}"/>
              </a:ext>
            </a:extLst>
          </p:cNvPr>
          <p:cNvSpPr txBox="1"/>
          <p:nvPr/>
        </p:nvSpPr>
        <p:spPr>
          <a:xfrm>
            <a:off x="553296" y="1949047"/>
            <a:ext cx="39622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always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usually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sometimes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every day .. week ..  month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28B0131-5347-44F6-8BCD-C6E2511FF6A3}"/>
              </a:ext>
            </a:extLst>
          </p:cNvPr>
          <p:cNvSpPr/>
          <p:nvPr/>
        </p:nvSpPr>
        <p:spPr>
          <a:xfrm>
            <a:off x="4599069" y="952497"/>
            <a:ext cx="4085561" cy="335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67B61FD-FE45-4723-8F7C-15E6CDB21BD2}"/>
              </a:ext>
            </a:extLst>
          </p:cNvPr>
          <p:cNvSpPr txBox="1"/>
          <p:nvPr/>
        </p:nvSpPr>
        <p:spPr>
          <a:xfrm>
            <a:off x="5095402" y="2022885"/>
            <a:ext cx="3480444" cy="111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play football </a:t>
            </a:r>
            <a:r>
              <a:rPr lang="en-US" altLang="zh-CN" b="1" u="sng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every day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He </a:t>
            </a:r>
            <a:r>
              <a:rPr lang="en-US" altLang="zh-CN" b="1" u="sng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usually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goes to bed early.</a:t>
            </a:r>
          </a:p>
        </p:txBody>
      </p:sp>
    </p:spTree>
    <p:extLst>
      <p:ext uri="{BB962C8B-B14F-4D97-AF65-F5344CB8AC3E}">
        <p14:creationId xmlns:p14="http://schemas.microsoft.com/office/powerpoint/2010/main" val="16499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9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4C27649-004E-440F-A7FE-A41785693CB0}"/>
              </a:ext>
            </a:extLst>
          </p:cNvPr>
          <p:cNvGraphicFramePr>
            <a:graphicFrameLocks noGrp="1"/>
          </p:cNvGraphicFramePr>
          <p:nvPr/>
        </p:nvGraphicFramePr>
        <p:xfrm>
          <a:off x="520669" y="952497"/>
          <a:ext cx="8136892" cy="33555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8446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068446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119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435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0969665-B890-4F4F-ADA8-82E45B9A1AC8}"/>
              </a:ext>
            </a:extLst>
          </p:cNvPr>
          <p:cNvSpPr txBox="1"/>
          <p:nvPr/>
        </p:nvSpPr>
        <p:spPr>
          <a:xfrm>
            <a:off x="4618830" y="1060376"/>
            <a:ext cx="4051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Present Progressive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73A2A6D-E0E4-4045-9105-E7E132850AB9}"/>
              </a:ext>
            </a:extLst>
          </p:cNvPr>
          <p:cNvSpPr/>
          <p:nvPr/>
        </p:nvSpPr>
        <p:spPr>
          <a:xfrm>
            <a:off x="486438" y="952496"/>
            <a:ext cx="4085561" cy="335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 161">
            <a:extLst>
              <a:ext uri="{FF2B5EF4-FFF2-40B4-BE49-F238E27FC236}">
                <a16:creationId xmlns:a16="http://schemas.microsoft.com/office/drawing/2014/main" id="{5264912E-7CEA-4A02-83E8-88736BED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639" y="431438"/>
            <a:ext cx="2912721" cy="467342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Time Expression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2FB5E77-3835-4962-B891-416EE1A8B0E1}"/>
              </a:ext>
            </a:extLst>
          </p:cNvPr>
          <p:cNvSpPr txBox="1"/>
          <p:nvPr/>
        </p:nvSpPr>
        <p:spPr>
          <a:xfrm>
            <a:off x="4704566" y="1732099"/>
            <a:ext cx="3962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such as …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4A89984-3E60-4867-9F06-0B2A9CC234AA}"/>
              </a:ext>
            </a:extLst>
          </p:cNvPr>
          <p:cNvSpPr txBox="1"/>
          <p:nvPr/>
        </p:nvSpPr>
        <p:spPr>
          <a:xfrm>
            <a:off x="4675143" y="2005062"/>
            <a:ext cx="39622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right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at the moment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at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currently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these days </a:t>
            </a:r>
            <a:r>
              <a:rPr lang="en-US" altLang="zh-CN" i="1" dirty="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A5C33EB-21E5-4BDA-A8E6-FD9673C10C64}"/>
              </a:ext>
            </a:extLst>
          </p:cNvPr>
          <p:cNvSpPr txBox="1"/>
          <p:nvPr/>
        </p:nvSpPr>
        <p:spPr>
          <a:xfrm>
            <a:off x="353871" y="2070382"/>
            <a:ext cx="3774137" cy="167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I’m playing football </a:t>
            </a:r>
            <a:r>
              <a:rPr lang="en-US" altLang="zh-CN" b="1" u="sng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now</a:t>
            </a:r>
            <a:endParaRPr lang="en-US" altLang="zh-CN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We are </a:t>
            </a:r>
            <a:r>
              <a:rPr lang="en-US" altLang="zh-CN" b="1" u="sng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currently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studying for the final exams.</a:t>
            </a:r>
          </a:p>
        </p:txBody>
      </p:sp>
    </p:spTree>
    <p:extLst>
      <p:ext uri="{BB962C8B-B14F-4D97-AF65-F5344CB8AC3E}">
        <p14:creationId xmlns:p14="http://schemas.microsoft.com/office/powerpoint/2010/main" val="10543800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build="p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4C27649-004E-440F-A7FE-A41785693CB0}"/>
              </a:ext>
            </a:extLst>
          </p:cNvPr>
          <p:cNvGraphicFramePr>
            <a:graphicFrameLocks noGrp="1"/>
          </p:cNvGraphicFramePr>
          <p:nvPr/>
        </p:nvGraphicFramePr>
        <p:xfrm>
          <a:off x="520669" y="952497"/>
          <a:ext cx="8136892" cy="33555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8446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068446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119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435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0969665-B890-4F4F-ADA8-82E45B9A1AC8}"/>
              </a:ext>
            </a:extLst>
          </p:cNvPr>
          <p:cNvSpPr txBox="1"/>
          <p:nvPr/>
        </p:nvSpPr>
        <p:spPr>
          <a:xfrm>
            <a:off x="4618830" y="1060376"/>
            <a:ext cx="4051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Present Progressive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73A2A6D-E0E4-4045-9105-E7E132850AB9}"/>
              </a:ext>
            </a:extLst>
          </p:cNvPr>
          <p:cNvSpPr/>
          <p:nvPr/>
        </p:nvSpPr>
        <p:spPr>
          <a:xfrm>
            <a:off x="486438" y="952496"/>
            <a:ext cx="4085561" cy="335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 161">
            <a:extLst>
              <a:ext uri="{FF2B5EF4-FFF2-40B4-BE49-F238E27FC236}">
                <a16:creationId xmlns:a16="http://schemas.microsoft.com/office/drawing/2014/main" id="{5264912E-7CEA-4A02-83E8-88736BED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639" y="431438"/>
            <a:ext cx="2912721" cy="467342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NOTE</a:t>
            </a:r>
          </a:p>
        </p:txBody>
      </p:sp>
      <p:pic>
        <p:nvPicPr>
          <p:cNvPr id="9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CBFEDB8F-356F-478D-9F56-89DB17C99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06" y="187944"/>
            <a:ext cx="764078" cy="7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0C08BA0-D369-4929-8CBB-CDC03AFA18A3}"/>
              </a:ext>
            </a:extLst>
          </p:cNvPr>
          <p:cNvSpPr txBox="1"/>
          <p:nvPr/>
        </p:nvSpPr>
        <p:spPr>
          <a:xfrm>
            <a:off x="4571999" y="1707909"/>
            <a:ext cx="3962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Some verbs are not often used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DC5BEE-25C8-49DC-9588-00D732DB981A}"/>
              </a:ext>
            </a:extLst>
          </p:cNvPr>
          <p:cNvSpPr txBox="1"/>
          <p:nvPr/>
        </p:nvSpPr>
        <p:spPr>
          <a:xfrm>
            <a:off x="4743080" y="2339061"/>
            <a:ext cx="39622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believe		forget</a:t>
            </a:r>
          </a:p>
          <a:p>
            <a:r>
              <a:rPr lang="en-US" i="1" dirty="0"/>
              <a:t>hear		know</a:t>
            </a:r>
          </a:p>
          <a:p>
            <a:r>
              <a:rPr lang="en-US" i="1" dirty="0"/>
              <a:t>like		love</a:t>
            </a:r>
          </a:p>
          <a:p>
            <a:r>
              <a:rPr lang="en-US" i="1" dirty="0"/>
              <a:t>need		prefer</a:t>
            </a:r>
          </a:p>
          <a:p>
            <a:r>
              <a:rPr lang="en-US" i="1" dirty="0"/>
              <a:t>remember	see</a:t>
            </a:r>
          </a:p>
          <a:p>
            <a:r>
              <a:rPr lang="en-US" i="1" dirty="0"/>
              <a:t>understand	want	realize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BAC8D8F-647F-4706-98B6-75BEDF1A4CE1}"/>
              </a:ext>
            </a:extLst>
          </p:cNvPr>
          <p:cNvSpPr txBox="1"/>
          <p:nvPr/>
        </p:nvSpPr>
        <p:spPr>
          <a:xfrm>
            <a:off x="212325" y="1399643"/>
            <a:ext cx="4259920" cy="2689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I’</a:t>
            </a:r>
            <a:r>
              <a:rPr lang="en-US" altLang="zh-CN" sz="1600" strike="sngStrike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m liking</a:t>
            </a:r>
            <a:r>
              <a:rPr lang="en-US" altLang="zh-CN" sz="1600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pizza.   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   I </a:t>
            </a:r>
            <a:r>
              <a:rPr lang="en-US" altLang="zh-CN" sz="16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like</a:t>
            </a:r>
            <a:r>
              <a:rPr lang="en-US" altLang="zh-CN" sz="1600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pizza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.</a:t>
            </a:r>
          </a:p>
          <a:p>
            <a:pPr>
              <a:lnSpc>
                <a:spcPct val="200000"/>
              </a:lnSpc>
            </a:pPr>
            <a:endParaRPr lang="en-US" altLang="zh-CN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They </a:t>
            </a:r>
            <a:r>
              <a:rPr lang="en-US" altLang="zh-CN" sz="1500" strike="sngStrike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are preferring</a:t>
            </a:r>
            <a:r>
              <a:rPr lang="en-US" altLang="zh-CN" sz="1500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to recycle soda cans. 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    They </a:t>
            </a:r>
            <a:r>
              <a:rPr lang="en-US" altLang="zh-CN" sz="16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prefer</a:t>
            </a:r>
            <a:r>
              <a:rPr lang="en-US" altLang="zh-CN" sz="1600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to recycle soda cans.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	</a:t>
            </a:r>
            <a:endParaRPr lang="en-US" altLang="zh-CN" dirty="0">
              <a:solidFill>
                <a:srgbClr val="FF0000"/>
              </a:solidFill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2FA2633-057B-4B96-BE75-4B83B305AE8B}"/>
              </a:ext>
            </a:extLst>
          </p:cNvPr>
          <p:cNvSpPr txBox="1"/>
          <p:nvPr/>
        </p:nvSpPr>
        <p:spPr>
          <a:xfrm>
            <a:off x="7754569" y="1615576"/>
            <a:ext cx="95072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* presenter view</a:t>
            </a:r>
            <a:endParaRPr lang="ar-SA" sz="6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9FA99A2-3C07-4BC8-9065-3A024B6F0780}"/>
              </a:ext>
            </a:extLst>
          </p:cNvPr>
          <p:cNvSpPr txBox="1"/>
          <p:nvPr/>
        </p:nvSpPr>
        <p:spPr>
          <a:xfrm>
            <a:off x="5471373" y="4400333"/>
            <a:ext cx="2346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600" dirty="0">
                <a:hlinkClick r:id="rId5"/>
              </a:rPr>
              <a:t>https://www.englishcoursemalta.com/learn/english-verbs-that-cannot-be-used-in-the-continuous-or-progressive-form/</a:t>
            </a:r>
            <a:endParaRPr lang="en-US" sz="600" dirty="0"/>
          </a:p>
          <a:p>
            <a:endParaRPr lang="ar-SA" sz="600" dirty="0"/>
          </a:p>
        </p:txBody>
      </p:sp>
    </p:spTree>
    <p:extLst>
      <p:ext uri="{BB962C8B-B14F-4D97-AF65-F5344CB8AC3E}">
        <p14:creationId xmlns:p14="http://schemas.microsoft.com/office/powerpoint/2010/main" val="17753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build="p"/>
      <p:bldP spid="17" grpId="0" build="p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8bea6ffdccf97f1fcc27cd2b7f144d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68044" y="0"/>
            <a:ext cx="4175956" cy="2212504"/>
          </a:xfrm>
          <a:prstGeom prst="rect">
            <a:avLst/>
          </a:prstGeom>
          <a:noFill/>
        </p:spPr>
      </p:pic>
      <p:pic>
        <p:nvPicPr>
          <p:cNvPr id="4" name="Picture 2" descr="Exercise Clip Art Treadmill | Clipart Panda - Free Clipart Images | Exercise  for kids, Jumping jacks, Yoga for kids">
            <a:extLst>
              <a:ext uri="{FF2B5EF4-FFF2-40B4-BE49-F238E27FC236}">
                <a16:creationId xmlns:a16="http://schemas.microsoft.com/office/drawing/2014/main" id="{B7C09CA6-77E7-4E67-AC00-B7214DC3B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2"/>
          <a:stretch/>
        </p:blipFill>
        <p:spPr bwMode="auto">
          <a:xfrm>
            <a:off x="2601577" y="1311139"/>
            <a:ext cx="3148760" cy="31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11A0F77-BA64-4F42-A25B-F273F7D47900}"/>
              </a:ext>
            </a:extLst>
          </p:cNvPr>
          <p:cNvSpPr txBox="1"/>
          <p:nvPr/>
        </p:nvSpPr>
        <p:spPr>
          <a:xfrm>
            <a:off x="1731638" y="987974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2800" b="1" dirty="0">
                <a:solidFill>
                  <a:srgbClr val="0066FF"/>
                </a:solidFill>
              </a:rPr>
              <a:t>Practice makes Perfect</a:t>
            </a:r>
            <a:endParaRPr lang="ar-SA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883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B5A6812-0B17-4480-86AC-459490D93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877"/>
            <a:ext cx="9144000" cy="3552883"/>
          </a:xfrm>
          <a:prstGeom prst="rect">
            <a:avLst/>
          </a:prstGeom>
        </p:spPr>
      </p:pic>
      <p:sp>
        <p:nvSpPr>
          <p:cNvPr id="6" name="等腰三角形 3">
            <a:extLst>
              <a:ext uri="{FF2B5EF4-FFF2-40B4-BE49-F238E27FC236}">
                <a16:creationId xmlns:a16="http://schemas.microsoft.com/office/drawing/2014/main" id="{5B78A2A0-C50C-4AED-B111-BC958764657A}"/>
              </a:ext>
            </a:extLst>
          </p:cNvPr>
          <p:cNvSpPr/>
          <p:nvPr/>
        </p:nvSpPr>
        <p:spPr bwMode="auto">
          <a:xfrm rot="5400000">
            <a:off x="-211863" y="196668"/>
            <a:ext cx="1057785" cy="6350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7" name="任意多边形 4">
            <a:extLst>
              <a:ext uri="{FF2B5EF4-FFF2-40B4-BE49-F238E27FC236}">
                <a16:creationId xmlns:a16="http://schemas.microsoft.com/office/drawing/2014/main" id="{6FE7E790-ABD5-43B6-8C11-14C488164C82}"/>
              </a:ext>
            </a:extLst>
          </p:cNvPr>
          <p:cNvSpPr/>
          <p:nvPr/>
        </p:nvSpPr>
        <p:spPr>
          <a:xfrm flipV="1">
            <a:off x="637750" y="465776"/>
            <a:ext cx="4950422" cy="5160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BABDDD-4BE0-4D1E-8F37-D33E959D0F13}"/>
              </a:ext>
            </a:extLst>
          </p:cNvPr>
          <p:cNvSpPr txBox="1"/>
          <p:nvPr/>
        </p:nvSpPr>
        <p:spPr>
          <a:xfrm>
            <a:off x="646400" y="123920"/>
            <a:ext cx="40094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Student’s Book @ 92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C1FD75E-1A00-49B0-A195-7DD7C04EBFD0}"/>
              </a:ext>
            </a:extLst>
          </p:cNvPr>
          <p:cNvSpPr txBox="1"/>
          <p:nvPr/>
        </p:nvSpPr>
        <p:spPr>
          <a:xfrm>
            <a:off x="1206573" y="1665438"/>
            <a:ext cx="153775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7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boils</a:t>
            </a:r>
            <a:endParaRPr lang="ar-SA" sz="1700" dirty="0">
              <a:solidFill>
                <a:srgbClr val="0000FF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FD445A5-F57E-42D0-A206-FB3ADA398635}"/>
              </a:ext>
            </a:extLst>
          </p:cNvPr>
          <p:cNvSpPr txBox="1"/>
          <p:nvPr/>
        </p:nvSpPr>
        <p:spPr>
          <a:xfrm>
            <a:off x="1391606" y="1951450"/>
            <a:ext cx="153775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7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is boiling</a:t>
            </a:r>
            <a:endParaRPr lang="ar-SA" sz="1700" dirty="0">
              <a:solidFill>
                <a:srgbClr val="0000FF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0FEB52A-0163-4626-AA94-4E86633F3D7A}"/>
              </a:ext>
            </a:extLst>
          </p:cNvPr>
          <p:cNvSpPr txBox="1"/>
          <p:nvPr/>
        </p:nvSpPr>
        <p:spPr>
          <a:xfrm>
            <a:off x="1703193" y="2294420"/>
            <a:ext cx="1537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don’t understand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605094F-BE89-48C7-97FB-09A1BF70BB7C}"/>
              </a:ext>
            </a:extLst>
          </p:cNvPr>
          <p:cNvSpPr txBox="1"/>
          <p:nvPr/>
        </p:nvSpPr>
        <p:spPr>
          <a:xfrm>
            <a:off x="634567" y="2515037"/>
            <a:ext cx="1537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Does it snow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D6F5AC3-D6DD-44B2-92D3-FDC05E7C12E8}"/>
              </a:ext>
            </a:extLst>
          </p:cNvPr>
          <p:cNvSpPr txBox="1"/>
          <p:nvPr/>
        </p:nvSpPr>
        <p:spPr>
          <a:xfrm>
            <a:off x="1439652" y="2777847"/>
            <a:ext cx="1537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goes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F90EB81-7EEC-429F-A0DC-01348CB087EC}"/>
              </a:ext>
            </a:extLst>
          </p:cNvPr>
          <p:cNvSpPr txBox="1"/>
          <p:nvPr/>
        </p:nvSpPr>
        <p:spPr>
          <a:xfrm>
            <a:off x="1067557" y="3027510"/>
            <a:ext cx="153775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7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do you think</a:t>
            </a:r>
            <a:endParaRPr lang="ar-SA" sz="1700" dirty="0">
              <a:solidFill>
                <a:srgbClr val="0000FF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2DE574F-37FA-4D7C-88D8-B5C160DD626A}"/>
              </a:ext>
            </a:extLst>
          </p:cNvPr>
          <p:cNvSpPr txBox="1"/>
          <p:nvPr/>
        </p:nvSpPr>
        <p:spPr>
          <a:xfrm>
            <a:off x="4600900" y="3283629"/>
            <a:ext cx="153775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7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is increasing</a:t>
            </a:r>
            <a:endParaRPr lang="ar-SA" sz="1700" dirty="0">
              <a:solidFill>
                <a:srgbClr val="0000FF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6958A4F-E585-498A-AD5B-4C70183D63BD}"/>
              </a:ext>
            </a:extLst>
          </p:cNvPr>
          <p:cNvSpPr txBox="1"/>
          <p:nvPr/>
        </p:nvSpPr>
        <p:spPr>
          <a:xfrm>
            <a:off x="1610045" y="3547276"/>
            <a:ext cx="1537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realize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B6A6511-1297-4EDA-84A7-F425D845543E}"/>
              </a:ext>
            </a:extLst>
          </p:cNvPr>
          <p:cNvSpPr txBox="1"/>
          <p:nvPr/>
        </p:nvSpPr>
        <p:spPr>
          <a:xfrm>
            <a:off x="3079043" y="3826894"/>
            <a:ext cx="153775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7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doesn’t have</a:t>
            </a:r>
            <a:endParaRPr lang="ar-SA" sz="1700" dirty="0">
              <a:solidFill>
                <a:srgbClr val="0000FF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F9EB538-C606-47C1-93F1-86FBF01E2022}"/>
              </a:ext>
            </a:extLst>
          </p:cNvPr>
          <p:cNvSpPr txBox="1"/>
          <p:nvPr/>
        </p:nvSpPr>
        <p:spPr>
          <a:xfrm>
            <a:off x="4420831" y="4111786"/>
            <a:ext cx="1537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isn’t working</a:t>
            </a:r>
            <a:endParaRPr lang="ar-SA" sz="1600" dirty="0">
              <a:solidFill>
                <a:srgbClr val="0000FF"/>
              </a:solidFill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E63BBCE-B331-4C51-ACE7-9C13FAC8E1C1}"/>
              </a:ext>
            </a:extLst>
          </p:cNvPr>
          <p:cNvGrpSpPr/>
          <p:nvPr/>
        </p:nvGrpSpPr>
        <p:grpSpPr>
          <a:xfrm>
            <a:off x="1106018" y="1693777"/>
            <a:ext cx="1496494" cy="249452"/>
            <a:chOff x="895317" y="2524447"/>
            <a:chExt cx="1856616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C9090C2F-467F-4B22-9799-69DCC9B744DC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5B5B4A2C-753E-4456-BC50-385108B89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17" y="2524447"/>
              <a:ext cx="849499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27E41655-5F86-4F87-85E4-2B0C5107BB5F}"/>
              </a:ext>
            </a:extLst>
          </p:cNvPr>
          <p:cNvGrpSpPr/>
          <p:nvPr/>
        </p:nvGrpSpPr>
        <p:grpSpPr>
          <a:xfrm>
            <a:off x="1488051" y="2024931"/>
            <a:ext cx="1496494" cy="249452"/>
            <a:chOff x="895317" y="2524447"/>
            <a:chExt cx="1856616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مستطيل: زوايا مستديرة 28">
              <a:extLst>
                <a:ext uri="{FF2B5EF4-FFF2-40B4-BE49-F238E27FC236}">
                  <a16:creationId xmlns:a16="http://schemas.microsoft.com/office/drawing/2014/main" id="{F7F36DA0-165B-488B-AE76-47E18B1438B4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0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003BF275-5614-4140-B752-06B540495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17" y="2524447"/>
              <a:ext cx="849499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6140085-9384-44A3-B72B-A8A7C89C6D27}"/>
              </a:ext>
            </a:extLst>
          </p:cNvPr>
          <p:cNvGrpSpPr/>
          <p:nvPr/>
        </p:nvGrpSpPr>
        <p:grpSpPr>
          <a:xfrm>
            <a:off x="1710750" y="2330205"/>
            <a:ext cx="1496494" cy="249452"/>
            <a:chOff x="895317" y="2524447"/>
            <a:chExt cx="1856616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مستطيل: زوايا مستديرة 31">
              <a:extLst>
                <a:ext uri="{FF2B5EF4-FFF2-40B4-BE49-F238E27FC236}">
                  <a16:creationId xmlns:a16="http://schemas.microsoft.com/office/drawing/2014/main" id="{D30DC6B2-CB80-45C0-9040-B17CDBA3778E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3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8D4CF1BC-2C82-4E40-BA7D-9E7392A2B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17" y="2524447"/>
              <a:ext cx="849499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8E738EF-2D78-4877-94EC-A738FA659D8C}"/>
              </a:ext>
            </a:extLst>
          </p:cNvPr>
          <p:cNvGrpSpPr/>
          <p:nvPr/>
        </p:nvGrpSpPr>
        <p:grpSpPr>
          <a:xfrm>
            <a:off x="634567" y="2582830"/>
            <a:ext cx="1496494" cy="249452"/>
            <a:chOff x="895317" y="2524447"/>
            <a:chExt cx="1856616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مستطيل: زوايا مستديرة 34">
              <a:extLst>
                <a:ext uri="{FF2B5EF4-FFF2-40B4-BE49-F238E27FC236}">
                  <a16:creationId xmlns:a16="http://schemas.microsoft.com/office/drawing/2014/main" id="{A08D1AF0-262A-48B6-BFC2-DC909753BB6B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6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88167316-563A-4726-BD1B-B4E5CB7AA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17" y="2524447"/>
              <a:ext cx="849499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02FE0E3-EA48-47E0-9B4E-C24FB00D613B}"/>
              </a:ext>
            </a:extLst>
          </p:cNvPr>
          <p:cNvGrpSpPr/>
          <p:nvPr/>
        </p:nvGrpSpPr>
        <p:grpSpPr>
          <a:xfrm>
            <a:off x="1445455" y="2828312"/>
            <a:ext cx="1496494" cy="249452"/>
            <a:chOff x="895317" y="2524447"/>
            <a:chExt cx="1856616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مستطيل: زوايا مستديرة 37">
              <a:extLst>
                <a:ext uri="{FF2B5EF4-FFF2-40B4-BE49-F238E27FC236}">
                  <a16:creationId xmlns:a16="http://schemas.microsoft.com/office/drawing/2014/main" id="{E9E5259F-493D-4763-B907-51F02A4742D0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9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D991F26D-06BE-42C9-9450-9FD76159F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17" y="2524447"/>
              <a:ext cx="849499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410B3BE6-0092-4D80-B8FA-8D17563C1691}"/>
              </a:ext>
            </a:extLst>
          </p:cNvPr>
          <p:cNvGrpSpPr/>
          <p:nvPr/>
        </p:nvGrpSpPr>
        <p:grpSpPr>
          <a:xfrm>
            <a:off x="1106018" y="3090187"/>
            <a:ext cx="1496494" cy="249452"/>
            <a:chOff x="895317" y="2524447"/>
            <a:chExt cx="1856616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مستطيل: زوايا مستديرة 40">
              <a:extLst>
                <a:ext uri="{FF2B5EF4-FFF2-40B4-BE49-F238E27FC236}">
                  <a16:creationId xmlns:a16="http://schemas.microsoft.com/office/drawing/2014/main" id="{1927412F-3C4C-4E00-A7A4-4D44DFF1A99C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42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E01A10EB-0A4D-45A4-9602-5D50A2B15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17" y="2524447"/>
              <a:ext cx="849499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38D9EBD8-4652-4FEB-A8DE-8614942D056F}"/>
              </a:ext>
            </a:extLst>
          </p:cNvPr>
          <p:cNvGrpSpPr/>
          <p:nvPr/>
        </p:nvGrpSpPr>
        <p:grpSpPr>
          <a:xfrm>
            <a:off x="4423857" y="4120707"/>
            <a:ext cx="1496494" cy="249452"/>
            <a:chOff x="895317" y="2524447"/>
            <a:chExt cx="1856616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مستطيل: زوايا مستديرة 43">
              <a:extLst>
                <a:ext uri="{FF2B5EF4-FFF2-40B4-BE49-F238E27FC236}">
                  <a16:creationId xmlns:a16="http://schemas.microsoft.com/office/drawing/2014/main" id="{93E6BD2B-8027-4C23-8ECA-4300BCC5151D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45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EF779790-71E5-474E-827E-2885CBFB37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17" y="2524447"/>
              <a:ext cx="849499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32E89633-128F-41F4-9017-BCC2E26809FF}"/>
              </a:ext>
            </a:extLst>
          </p:cNvPr>
          <p:cNvGrpSpPr/>
          <p:nvPr/>
        </p:nvGrpSpPr>
        <p:grpSpPr>
          <a:xfrm>
            <a:off x="3075506" y="3821848"/>
            <a:ext cx="1496494" cy="249452"/>
            <a:chOff x="895317" y="2524447"/>
            <a:chExt cx="1856616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مستطيل: زوايا مستديرة 46">
              <a:extLst>
                <a:ext uri="{FF2B5EF4-FFF2-40B4-BE49-F238E27FC236}">
                  <a16:creationId xmlns:a16="http://schemas.microsoft.com/office/drawing/2014/main" id="{5FE0A42F-CAAB-498F-9CE2-6B619684BE62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48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563CF9CE-182A-4766-8458-800361BB0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17" y="2524447"/>
              <a:ext cx="849499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FF53E582-5564-43B3-9500-72E22C2BB5AB}"/>
              </a:ext>
            </a:extLst>
          </p:cNvPr>
          <p:cNvGrpSpPr/>
          <p:nvPr/>
        </p:nvGrpSpPr>
        <p:grpSpPr>
          <a:xfrm>
            <a:off x="1669615" y="3578407"/>
            <a:ext cx="1496494" cy="249452"/>
            <a:chOff x="895317" y="2524447"/>
            <a:chExt cx="1856616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مستطيل: زوايا مستديرة 49">
              <a:extLst>
                <a:ext uri="{FF2B5EF4-FFF2-40B4-BE49-F238E27FC236}">
                  <a16:creationId xmlns:a16="http://schemas.microsoft.com/office/drawing/2014/main" id="{76F748BF-51BD-4399-99CD-B53038E47CF1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5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4BD12682-7EA1-4B33-8062-BF02CA8B5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17" y="2524447"/>
              <a:ext cx="849499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9AC0CDE8-1127-4BDA-9247-7335CBCF92C0}"/>
              </a:ext>
            </a:extLst>
          </p:cNvPr>
          <p:cNvGrpSpPr/>
          <p:nvPr/>
        </p:nvGrpSpPr>
        <p:grpSpPr>
          <a:xfrm>
            <a:off x="4572000" y="3335874"/>
            <a:ext cx="1496494" cy="249452"/>
            <a:chOff x="895317" y="2524447"/>
            <a:chExt cx="1856616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مستطيل: زوايا مستديرة 52">
              <a:extLst>
                <a:ext uri="{FF2B5EF4-FFF2-40B4-BE49-F238E27FC236}">
                  <a16:creationId xmlns:a16="http://schemas.microsoft.com/office/drawing/2014/main" id="{C0EFF8AE-9F56-4278-B24E-EBFFF574FB01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54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6E37F4AD-F61E-4F71-8558-BB17054F9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17" y="2524447"/>
              <a:ext cx="849499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62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8CBD86-00FF-4B8A-9362-8F7C524C7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69" y="664332"/>
            <a:ext cx="7255062" cy="4252139"/>
          </a:xfrm>
          <a:prstGeom prst="rect">
            <a:avLst/>
          </a:prstGeom>
        </p:spPr>
      </p:pic>
      <p:sp>
        <p:nvSpPr>
          <p:cNvPr id="6" name="等腰三角形 3">
            <a:extLst>
              <a:ext uri="{FF2B5EF4-FFF2-40B4-BE49-F238E27FC236}">
                <a16:creationId xmlns:a16="http://schemas.microsoft.com/office/drawing/2014/main" id="{5B78A2A0-C50C-4AED-B111-BC958764657A}"/>
              </a:ext>
            </a:extLst>
          </p:cNvPr>
          <p:cNvSpPr/>
          <p:nvPr/>
        </p:nvSpPr>
        <p:spPr bwMode="auto">
          <a:xfrm rot="5400000">
            <a:off x="-211863" y="196668"/>
            <a:ext cx="1057785" cy="63507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7" name="任意多边形 4">
            <a:extLst>
              <a:ext uri="{FF2B5EF4-FFF2-40B4-BE49-F238E27FC236}">
                <a16:creationId xmlns:a16="http://schemas.microsoft.com/office/drawing/2014/main" id="{6FE7E790-ABD5-43B6-8C11-14C488164C82}"/>
              </a:ext>
            </a:extLst>
          </p:cNvPr>
          <p:cNvSpPr/>
          <p:nvPr/>
        </p:nvSpPr>
        <p:spPr>
          <a:xfrm flipV="1">
            <a:off x="637750" y="465776"/>
            <a:ext cx="4950422" cy="5160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BABDDD-4BE0-4D1E-8F37-D33E959D0F13}"/>
              </a:ext>
            </a:extLst>
          </p:cNvPr>
          <p:cNvSpPr txBox="1"/>
          <p:nvPr/>
        </p:nvSpPr>
        <p:spPr>
          <a:xfrm>
            <a:off x="646400" y="123920"/>
            <a:ext cx="40094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WORKBOOK @ 65</a:t>
            </a:r>
            <a:endParaRPr lang="ar-SA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C1FD75E-1A00-49B0-A195-7DD7C04EBFD0}"/>
              </a:ext>
            </a:extLst>
          </p:cNvPr>
          <p:cNvSpPr txBox="1"/>
          <p:nvPr/>
        </p:nvSpPr>
        <p:spPr>
          <a:xfrm>
            <a:off x="2051720" y="1132384"/>
            <a:ext cx="115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grow</a:t>
            </a:r>
            <a:endParaRPr lang="ar-SA" sz="1400" dirty="0">
              <a:solidFill>
                <a:srgbClr val="0000FF"/>
              </a:solidFill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E63BBCE-B331-4C51-ACE7-9C13FAC8E1C1}"/>
              </a:ext>
            </a:extLst>
          </p:cNvPr>
          <p:cNvGrpSpPr/>
          <p:nvPr/>
        </p:nvGrpSpPr>
        <p:grpSpPr>
          <a:xfrm>
            <a:off x="2051719" y="1167652"/>
            <a:ext cx="1297289" cy="249452"/>
            <a:chOff x="962366" y="2524447"/>
            <a:chExt cx="1789567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C9090C2F-467F-4B22-9799-69DCC9B744DC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5B5B4A2C-753E-4456-BC50-385108B89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99B6A44-3594-43CF-B997-84CAE668531A}"/>
              </a:ext>
            </a:extLst>
          </p:cNvPr>
          <p:cNvSpPr txBox="1"/>
          <p:nvPr/>
        </p:nvSpPr>
        <p:spPr>
          <a:xfrm>
            <a:off x="3995936" y="1499469"/>
            <a:ext cx="115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is changing</a:t>
            </a:r>
            <a:endParaRPr lang="ar-SA" sz="1400" dirty="0">
              <a:solidFill>
                <a:srgbClr val="0000FF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76E9D4E-4CFB-4F52-9F36-CBB18831094A}"/>
              </a:ext>
            </a:extLst>
          </p:cNvPr>
          <p:cNvSpPr txBox="1"/>
          <p:nvPr/>
        </p:nvSpPr>
        <p:spPr>
          <a:xfrm>
            <a:off x="2447764" y="1894157"/>
            <a:ext cx="115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goes</a:t>
            </a:r>
            <a:endParaRPr lang="ar-SA" sz="1400" dirty="0">
              <a:solidFill>
                <a:srgbClr val="0000FF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205C1D4-FCC7-43E0-A446-11B8DBB73CF2}"/>
              </a:ext>
            </a:extLst>
          </p:cNvPr>
          <p:cNvSpPr txBox="1"/>
          <p:nvPr/>
        </p:nvSpPr>
        <p:spPr>
          <a:xfrm>
            <a:off x="2159732" y="2296069"/>
            <a:ext cx="13681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work / are working</a:t>
            </a:r>
            <a:endParaRPr lang="ar-SA" sz="1050" dirty="0">
              <a:solidFill>
                <a:srgbClr val="0000FF"/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514B8363-20AB-426D-A183-AC2D0FD67930}"/>
              </a:ext>
            </a:extLst>
          </p:cNvPr>
          <p:cNvSpPr txBox="1"/>
          <p:nvPr/>
        </p:nvSpPr>
        <p:spPr>
          <a:xfrm>
            <a:off x="2627784" y="2658819"/>
            <a:ext cx="11521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are considering</a:t>
            </a:r>
            <a:endParaRPr lang="ar-SA" sz="1050" dirty="0">
              <a:solidFill>
                <a:srgbClr val="0000FF"/>
              </a:solidFill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9F84F5B3-64BB-4E0E-803C-786172C08E49}"/>
              </a:ext>
            </a:extLst>
          </p:cNvPr>
          <p:cNvSpPr txBox="1"/>
          <p:nvPr/>
        </p:nvSpPr>
        <p:spPr>
          <a:xfrm>
            <a:off x="1964500" y="3024427"/>
            <a:ext cx="1152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does he know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D915BC98-CDEC-4589-8AB1-D396C2546811}"/>
              </a:ext>
            </a:extLst>
          </p:cNvPr>
          <p:cNvSpPr txBox="1"/>
          <p:nvPr/>
        </p:nvSpPr>
        <p:spPr>
          <a:xfrm>
            <a:off x="2873671" y="3369620"/>
            <a:ext cx="115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are melting</a:t>
            </a:r>
            <a:endParaRPr lang="ar-SA" sz="1400" dirty="0">
              <a:solidFill>
                <a:srgbClr val="0000FF"/>
              </a:solidFill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DC8DA6CF-50E4-40F1-86A1-74B56C23CFB4}"/>
              </a:ext>
            </a:extLst>
          </p:cNvPr>
          <p:cNvSpPr txBox="1"/>
          <p:nvPr/>
        </p:nvSpPr>
        <p:spPr>
          <a:xfrm>
            <a:off x="2159732" y="3767074"/>
            <a:ext cx="1302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doesn’t have</a:t>
            </a:r>
            <a:endParaRPr lang="ar-SA" sz="1400" dirty="0">
              <a:solidFill>
                <a:srgbClr val="0000FF"/>
              </a:solidFill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6616EC1C-DF8E-454D-8275-9FF77253B0F7}"/>
              </a:ext>
            </a:extLst>
          </p:cNvPr>
          <p:cNvSpPr txBox="1"/>
          <p:nvPr/>
        </p:nvSpPr>
        <p:spPr>
          <a:xfrm>
            <a:off x="1666042" y="4164528"/>
            <a:ext cx="16201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‘re currently researching</a:t>
            </a:r>
            <a:endParaRPr lang="ar-SA" sz="900" dirty="0">
              <a:solidFill>
                <a:srgbClr val="0000FF"/>
              </a:solidFill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CC4DF464-9B7D-4F06-A281-E1B1EFC78279}"/>
              </a:ext>
            </a:extLst>
          </p:cNvPr>
          <p:cNvSpPr txBox="1"/>
          <p:nvPr/>
        </p:nvSpPr>
        <p:spPr>
          <a:xfrm>
            <a:off x="1571386" y="4485037"/>
            <a:ext cx="1302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Do you believe</a:t>
            </a:r>
            <a:endParaRPr lang="ar-SA" sz="1200" dirty="0">
              <a:solidFill>
                <a:srgbClr val="0000FF"/>
              </a:solidFill>
            </a:endParaRPr>
          </a:p>
        </p:txBody>
      </p: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533ECFF-9865-415F-81B9-6745CD89D53C}"/>
              </a:ext>
            </a:extLst>
          </p:cNvPr>
          <p:cNvGrpSpPr/>
          <p:nvPr/>
        </p:nvGrpSpPr>
        <p:grpSpPr>
          <a:xfrm>
            <a:off x="3923355" y="1526016"/>
            <a:ext cx="1297289" cy="249452"/>
            <a:chOff x="962366" y="2524447"/>
            <a:chExt cx="1789567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مستطيل: زوايا مستديرة 64">
              <a:extLst>
                <a:ext uri="{FF2B5EF4-FFF2-40B4-BE49-F238E27FC236}">
                  <a16:creationId xmlns:a16="http://schemas.microsoft.com/office/drawing/2014/main" id="{A0B6FC99-FA20-4921-B764-F2AF1F845E37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66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DFFE620B-83BD-42A6-B366-323953F19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A0009068-18A3-4338-B4C0-5A854AB9BA0B}"/>
              </a:ext>
            </a:extLst>
          </p:cNvPr>
          <p:cNvGrpSpPr/>
          <p:nvPr/>
        </p:nvGrpSpPr>
        <p:grpSpPr>
          <a:xfrm>
            <a:off x="2443006" y="1929277"/>
            <a:ext cx="1297289" cy="249452"/>
            <a:chOff x="962366" y="2524447"/>
            <a:chExt cx="1789567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مستطيل: زوايا مستديرة 67">
              <a:extLst>
                <a:ext uri="{FF2B5EF4-FFF2-40B4-BE49-F238E27FC236}">
                  <a16:creationId xmlns:a16="http://schemas.microsoft.com/office/drawing/2014/main" id="{0AAC4657-A185-4401-8B81-BE4972B91F9C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69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34F07E50-C414-46B3-9CE3-F335E30AD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25269CBC-10D4-4031-A5FE-D3249ACA8A20}"/>
              </a:ext>
            </a:extLst>
          </p:cNvPr>
          <p:cNvGrpSpPr/>
          <p:nvPr/>
        </p:nvGrpSpPr>
        <p:grpSpPr>
          <a:xfrm>
            <a:off x="2516850" y="2647268"/>
            <a:ext cx="1297289" cy="249452"/>
            <a:chOff x="962366" y="2524447"/>
            <a:chExt cx="1789567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مستطيل: زوايا مستديرة 70">
              <a:extLst>
                <a:ext uri="{FF2B5EF4-FFF2-40B4-BE49-F238E27FC236}">
                  <a16:creationId xmlns:a16="http://schemas.microsoft.com/office/drawing/2014/main" id="{5DC6CAC0-9CA7-4059-A681-A0FE32A7A245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72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E46FDA15-5252-4F5B-AAF2-74598222F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00CBB40B-2C77-4B22-8BA0-0D03DE881980}"/>
              </a:ext>
            </a:extLst>
          </p:cNvPr>
          <p:cNvGrpSpPr/>
          <p:nvPr/>
        </p:nvGrpSpPr>
        <p:grpSpPr>
          <a:xfrm>
            <a:off x="1914997" y="3041831"/>
            <a:ext cx="1297289" cy="249452"/>
            <a:chOff x="962366" y="2524447"/>
            <a:chExt cx="1789567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مستطيل: زوايا مستديرة 73">
              <a:extLst>
                <a:ext uri="{FF2B5EF4-FFF2-40B4-BE49-F238E27FC236}">
                  <a16:creationId xmlns:a16="http://schemas.microsoft.com/office/drawing/2014/main" id="{D87D1A87-2004-4A26-966C-7EB231588098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75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5253A6F2-229B-4AB5-B21F-AA91E1111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02BB9661-30DB-4ECC-BBB4-F26335E250DF}"/>
              </a:ext>
            </a:extLst>
          </p:cNvPr>
          <p:cNvGrpSpPr/>
          <p:nvPr/>
        </p:nvGrpSpPr>
        <p:grpSpPr>
          <a:xfrm>
            <a:off x="2802950" y="3392825"/>
            <a:ext cx="1297289" cy="249452"/>
            <a:chOff x="962366" y="2524447"/>
            <a:chExt cx="1789567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مستطيل: زوايا مستديرة 76">
              <a:extLst>
                <a:ext uri="{FF2B5EF4-FFF2-40B4-BE49-F238E27FC236}">
                  <a16:creationId xmlns:a16="http://schemas.microsoft.com/office/drawing/2014/main" id="{B834101E-B4EF-4558-BF88-96802FA3B87C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78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84D4D27A-FB5C-4046-A698-26BC0EF4F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73871C89-D3D7-4A87-BA46-90B5A4C07CA1}"/>
              </a:ext>
            </a:extLst>
          </p:cNvPr>
          <p:cNvGrpSpPr/>
          <p:nvPr/>
        </p:nvGrpSpPr>
        <p:grpSpPr>
          <a:xfrm>
            <a:off x="2164728" y="3785980"/>
            <a:ext cx="1297289" cy="249452"/>
            <a:chOff x="962366" y="2524447"/>
            <a:chExt cx="1789567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مستطيل: زوايا مستديرة 79">
              <a:extLst>
                <a:ext uri="{FF2B5EF4-FFF2-40B4-BE49-F238E27FC236}">
                  <a16:creationId xmlns:a16="http://schemas.microsoft.com/office/drawing/2014/main" id="{7077CFAE-C538-494E-B994-F5B5C052605D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8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0C71A706-690D-44D2-934C-B949C4FD3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55271522-D804-4B1A-9D2B-DDA698FC168B}"/>
              </a:ext>
            </a:extLst>
          </p:cNvPr>
          <p:cNvGrpSpPr/>
          <p:nvPr/>
        </p:nvGrpSpPr>
        <p:grpSpPr>
          <a:xfrm>
            <a:off x="1813524" y="4155218"/>
            <a:ext cx="1297289" cy="249452"/>
            <a:chOff x="962366" y="2524447"/>
            <a:chExt cx="1789567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مستطيل: زوايا مستديرة 82">
              <a:extLst>
                <a:ext uri="{FF2B5EF4-FFF2-40B4-BE49-F238E27FC236}">
                  <a16:creationId xmlns:a16="http://schemas.microsoft.com/office/drawing/2014/main" id="{55603BE3-B6E6-4D4B-8260-74B430D21896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84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A0F07C91-31F4-4357-90BD-001EA3F3A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0188B0C1-AB31-4919-8B7A-C9D8D62524F8}"/>
              </a:ext>
            </a:extLst>
          </p:cNvPr>
          <p:cNvGrpSpPr/>
          <p:nvPr/>
        </p:nvGrpSpPr>
        <p:grpSpPr>
          <a:xfrm>
            <a:off x="1618489" y="4460790"/>
            <a:ext cx="1297289" cy="249452"/>
            <a:chOff x="962366" y="2524447"/>
            <a:chExt cx="1789567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مستطيل: زوايا مستديرة 85">
              <a:extLst>
                <a:ext uri="{FF2B5EF4-FFF2-40B4-BE49-F238E27FC236}">
                  <a16:creationId xmlns:a16="http://schemas.microsoft.com/office/drawing/2014/main" id="{04760C92-72E4-4556-80FB-8C1C29D007A3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87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287169D4-258C-4215-935F-F6FE64A2D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AD36A096-9CE1-419A-8B3F-B9EFC76603AE}"/>
              </a:ext>
            </a:extLst>
          </p:cNvPr>
          <p:cNvGrpSpPr/>
          <p:nvPr/>
        </p:nvGrpSpPr>
        <p:grpSpPr>
          <a:xfrm>
            <a:off x="2205101" y="2297133"/>
            <a:ext cx="1297289" cy="249452"/>
            <a:chOff x="962366" y="2524447"/>
            <a:chExt cx="1789567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مستطيل: زوايا مستديرة 88">
              <a:extLst>
                <a:ext uri="{FF2B5EF4-FFF2-40B4-BE49-F238E27FC236}">
                  <a16:creationId xmlns:a16="http://schemas.microsoft.com/office/drawing/2014/main" id="{42A264A2-764E-4BFF-968E-4B0F0934CAE9}"/>
                </a:ext>
              </a:extLst>
            </p:cNvPr>
            <p:cNvSpPr/>
            <p:nvPr/>
          </p:nvSpPr>
          <p:spPr>
            <a:xfrm>
              <a:off x="962366" y="2550519"/>
              <a:ext cx="1789567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90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F44D3E49-2E4C-4C3A-BCF9-14D3BBB8C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7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53B587D-9BC1-447B-B517-2ED664E9D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601046"/>
            <a:ext cx="8784976" cy="409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等腰三角形 3">
            <a:extLst>
              <a:ext uri="{FF2B5EF4-FFF2-40B4-BE49-F238E27FC236}">
                <a16:creationId xmlns:a16="http://schemas.microsoft.com/office/drawing/2014/main" id="{5B78A2A0-C50C-4AED-B111-BC958764657A}"/>
              </a:ext>
            </a:extLst>
          </p:cNvPr>
          <p:cNvSpPr/>
          <p:nvPr/>
        </p:nvSpPr>
        <p:spPr bwMode="auto">
          <a:xfrm rot="5400000">
            <a:off x="-211863" y="196668"/>
            <a:ext cx="1057785" cy="63507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7" name="任意多边形 4">
            <a:extLst>
              <a:ext uri="{FF2B5EF4-FFF2-40B4-BE49-F238E27FC236}">
                <a16:creationId xmlns:a16="http://schemas.microsoft.com/office/drawing/2014/main" id="{6FE7E790-ABD5-43B6-8C11-14C488164C82}"/>
              </a:ext>
            </a:extLst>
          </p:cNvPr>
          <p:cNvSpPr/>
          <p:nvPr/>
        </p:nvSpPr>
        <p:spPr>
          <a:xfrm flipV="1">
            <a:off x="637750" y="465776"/>
            <a:ext cx="4950422" cy="5160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BABDDD-4BE0-4D1E-8F37-D33E959D0F13}"/>
              </a:ext>
            </a:extLst>
          </p:cNvPr>
          <p:cNvSpPr txBox="1"/>
          <p:nvPr/>
        </p:nvSpPr>
        <p:spPr>
          <a:xfrm>
            <a:off x="646400" y="123920"/>
            <a:ext cx="40094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WORKBOOK @ 65</a:t>
            </a:r>
            <a:endParaRPr lang="ar-SA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C1FD75E-1A00-49B0-A195-7DD7C04EBFD0}"/>
              </a:ext>
            </a:extLst>
          </p:cNvPr>
          <p:cNvSpPr txBox="1"/>
          <p:nvPr/>
        </p:nvSpPr>
        <p:spPr>
          <a:xfrm>
            <a:off x="1511660" y="1312404"/>
            <a:ext cx="720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boils</a:t>
            </a:r>
            <a:endParaRPr lang="ar-SA" sz="1400" dirty="0">
              <a:solidFill>
                <a:srgbClr val="0000FF"/>
              </a:solidFill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E63BBCE-B331-4C51-ACE7-9C13FAC8E1C1}"/>
              </a:ext>
            </a:extLst>
          </p:cNvPr>
          <p:cNvGrpSpPr/>
          <p:nvPr/>
        </p:nvGrpSpPr>
        <p:grpSpPr>
          <a:xfrm>
            <a:off x="1447712" y="1306821"/>
            <a:ext cx="964048" cy="249452"/>
            <a:chOff x="1091872" y="2524447"/>
            <a:chExt cx="1329872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C9090C2F-467F-4B22-9799-69DCC9B744DC}"/>
                </a:ext>
              </a:extLst>
            </p:cNvPr>
            <p:cNvSpPr/>
            <p:nvPr/>
          </p:nvSpPr>
          <p:spPr>
            <a:xfrm>
              <a:off x="1091872" y="2550519"/>
              <a:ext cx="1329872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5B5B4A2C-753E-4456-BC50-385108B89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46F347E-8BBE-4950-AA84-C28FBCDCC385}"/>
              </a:ext>
            </a:extLst>
          </p:cNvPr>
          <p:cNvSpPr txBox="1"/>
          <p:nvPr/>
        </p:nvSpPr>
        <p:spPr>
          <a:xfrm>
            <a:off x="4896036" y="1312403"/>
            <a:ext cx="8280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is boiling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3DE8E8A-1A59-40CE-A9EA-9E21B678E766}"/>
              </a:ext>
            </a:extLst>
          </p:cNvPr>
          <p:cNvSpPr txBox="1"/>
          <p:nvPr/>
        </p:nvSpPr>
        <p:spPr>
          <a:xfrm>
            <a:off x="1511660" y="1697197"/>
            <a:ext cx="8280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studies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065721C-2F47-4B95-A29E-34F96CE75EA2}"/>
              </a:ext>
            </a:extLst>
          </p:cNvPr>
          <p:cNvSpPr txBox="1"/>
          <p:nvPr/>
        </p:nvSpPr>
        <p:spPr>
          <a:xfrm>
            <a:off x="4706074" y="1689930"/>
            <a:ext cx="964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is studying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C8EBFDF-0ED7-44F6-93E5-6CEDE70AFFE5}"/>
              </a:ext>
            </a:extLst>
          </p:cNvPr>
          <p:cNvSpPr txBox="1"/>
          <p:nvPr/>
        </p:nvSpPr>
        <p:spPr>
          <a:xfrm>
            <a:off x="2411760" y="2361603"/>
            <a:ext cx="964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are living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5E0D4DD-900E-4198-B7AD-AC53DCCC393F}"/>
              </a:ext>
            </a:extLst>
          </p:cNvPr>
          <p:cNvSpPr txBox="1"/>
          <p:nvPr/>
        </p:nvSpPr>
        <p:spPr>
          <a:xfrm>
            <a:off x="791580" y="2704548"/>
            <a:ext cx="964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live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C5065CF-34E8-4E88-9A32-E97C3B3C4976}"/>
              </a:ext>
            </a:extLst>
          </p:cNvPr>
          <p:cNvSpPr txBox="1"/>
          <p:nvPr/>
        </p:nvSpPr>
        <p:spPr>
          <a:xfrm>
            <a:off x="1787421" y="3058563"/>
            <a:ext cx="1066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is depleting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C66567C-1F34-469B-A3A9-E55D3F3F5FC6}"/>
              </a:ext>
            </a:extLst>
          </p:cNvPr>
          <p:cNvSpPr txBox="1"/>
          <p:nvPr/>
        </p:nvSpPr>
        <p:spPr>
          <a:xfrm>
            <a:off x="791580" y="3388327"/>
            <a:ext cx="964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depletes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DCEB1B18-54E0-45FA-AB67-BD198DF9B396}"/>
              </a:ext>
            </a:extLst>
          </p:cNvPr>
          <p:cNvSpPr txBox="1"/>
          <p:nvPr/>
        </p:nvSpPr>
        <p:spPr>
          <a:xfrm>
            <a:off x="2411760" y="3755523"/>
            <a:ext cx="1066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doesn’t look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E7976151-593E-42A0-A97A-37DD9183E8C6}"/>
              </a:ext>
            </a:extLst>
          </p:cNvPr>
          <p:cNvSpPr txBox="1"/>
          <p:nvPr/>
        </p:nvSpPr>
        <p:spPr>
          <a:xfrm>
            <a:off x="5310082" y="3755522"/>
            <a:ext cx="12781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aren’t looking</a:t>
            </a:r>
            <a:endParaRPr lang="ar-SA" sz="1200" dirty="0">
              <a:solidFill>
                <a:srgbClr val="0000FF"/>
              </a:solidFill>
            </a:endParaRPr>
          </a:p>
        </p:txBody>
      </p: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A63A3CD8-84BE-40BF-9203-37F06E3C6324}"/>
              </a:ext>
            </a:extLst>
          </p:cNvPr>
          <p:cNvGrpSpPr/>
          <p:nvPr/>
        </p:nvGrpSpPr>
        <p:grpSpPr>
          <a:xfrm>
            <a:off x="4760080" y="1283303"/>
            <a:ext cx="964048" cy="249452"/>
            <a:chOff x="1091872" y="2524447"/>
            <a:chExt cx="1329872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مستطيل: زوايا مستديرة 93">
              <a:extLst>
                <a:ext uri="{FF2B5EF4-FFF2-40B4-BE49-F238E27FC236}">
                  <a16:creationId xmlns:a16="http://schemas.microsoft.com/office/drawing/2014/main" id="{19F7E900-4509-40DB-B5ED-97D9CB42D627}"/>
                </a:ext>
              </a:extLst>
            </p:cNvPr>
            <p:cNvSpPr/>
            <p:nvPr/>
          </p:nvSpPr>
          <p:spPr>
            <a:xfrm>
              <a:off x="1091872" y="2550519"/>
              <a:ext cx="1329872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95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6B8062D1-67B4-48EB-B402-1D37137EF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F981154B-FE5B-4083-A0B9-6515F46CE30E}"/>
              </a:ext>
            </a:extLst>
          </p:cNvPr>
          <p:cNvGrpSpPr/>
          <p:nvPr/>
        </p:nvGrpSpPr>
        <p:grpSpPr>
          <a:xfrm>
            <a:off x="4655841" y="1689930"/>
            <a:ext cx="964048" cy="249452"/>
            <a:chOff x="1091872" y="2524447"/>
            <a:chExt cx="1329872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7" name="مستطيل: زوايا مستديرة 96">
              <a:extLst>
                <a:ext uri="{FF2B5EF4-FFF2-40B4-BE49-F238E27FC236}">
                  <a16:creationId xmlns:a16="http://schemas.microsoft.com/office/drawing/2014/main" id="{BA14A236-F40F-4B61-93AF-31CB5F3F1B2B}"/>
                </a:ext>
              </a:extLst>
            </p:cNvPr>
            <p:cNvSpPr/>
            <p:nvPr/>
          </p:nvSpPr>
          <p:spPr>
            <a:xfrm>
              <a:off x="1091872" y="2550519"/>
              <a:ext cx="1329872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98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460BD8B7-BA16-403A-AFED-1F7B2DB51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8DACA71B-6472-4383-B9E1-446E035B02AA}"/>
              </a:ext>
            </a:extLst>
          </p:cNvPr>
          <p:cNvGrpSpPr/>
          <p:nvPr/>
        </p:nvGrpSpPr>
        <p:grpSpPr>
          <a:xfrm>
            <a:off x="1389676" y="1709486"/>
            <a:ext cx="964048" cy="249452"/>
            <a:chOff x="1091872" y="2524447"/>
            <a:chExt cx="1329872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مستطيل: زوايا مستديرة 99">
              <a:extLst>
                <a:ext uri="{FF2B5EF4-FFF2-40B4-BE49-F238E27FC236}">
                  <a16:creationId xmlns:a16="http://schemas.microsoft.com/office/drawing/2014/main" id="{135B2EDF-221B-4412-878F-5485E80D32D0}"/>
                </a:ext>
              </a:extLst>
            </p:cNvPr>
            <p:cNvSpPr/>
            <p:nvPr/>
          </p:nvSpPr>
          <p:spPr>
            <a:xfrm>
              <a:off x="1091872" y="2550519"/>
              <a:ext cx="1329872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0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2AE4A5A5-0215-4875-9403-EC36BE91A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2E7045C9-43B2-4697-8544-E67035A4D6C9}"/>
              </a:ext>
            </a:extLst>
          </p:cNvPr>
          <p:cNvGrpSpPr/>
          <p:nvPr/>
        </p:nvGrpSpPr>
        <p:grpSpPr>
          <a:xfrm>
            <a:off x="2411760" y="2376518"/>
            <a:ext cx="964048" cy="249452"/>
            <a:chOff x="1091872" y="2524447"/>
            <a:chExt cx="1329872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مستطيل: زوايا مستديرة 102">
              <a:extLst>
                <a:ext uri="{FF2B5EF4-FFF2-40B4-BE49-F238E27FC236}">
                  <a16:creationId xmlns:a16="http://schemas.microsoft.com/office/drawing/2014/main" id="{A55848DE-F7D0-434A-BAF6-0AB27DB48AEB}"/>
                </a:ext>
              </a:extLst>
            </p:cNvPr>
            <p:cNvSpPr/>
            <p:nvPr/>
          </p:nvSpPr>
          <p:spPr>
            <a:xfrm>
              <a:off x="1091872" y="2550519"/>
              <a:ext cx="1329872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04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F16DEE1B-3605-466A-9299-D1B21BAD7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0C77AB85-D324-4BC8-A1CF-67BE001FE6C0}"/>
              </a:ext>
            </a:extLst>
          </p:cNvPr>
          <p:cNvGrpSpPr/>
          <p:nvPr/>
        </p:nvGrpSpPr>
        <p:grpSpPr>
          <a:xfrm>
            <a:off x="752869" y="2681142"/>
            <a:ext cx="964048" cy="249452"/>
            <a:chOff x="1091872" y="2524447"/>
            <a:chExt cx="1329872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" name="مستطيل: زوايا مستديرة 105">
              <a:extLst>
                <a:ext uri="{FF2B5EF4-FFF2-40B4-BE49-F238E27FC236}">
                  <a16:creationId xmlns:a16="http://schemas.microsoft.com/office/drawing/2014/main" id="{A1532724-B0C9-4B99-AE0B-7103B4F84AC4}"/>
                </a:ext>
              </a:extLst>
            </p:cNvPr>
            <p:cNvSpPr/>
            <p:nvPr/>
          </p:nvSpPr>
          <p:spPr>
            <a:xfrm>
              <a:off x="1091872" y="2550519"/>
              <a:ext cx="1329872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07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DDE34569-EEC6-401C-9472-7F51BAA98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4FC30B96-1C1F-43CF-8DF6-2A93DD80D08A}"/>
              </a:ext>
            </a:extLst>
          </p:cNvPr>
          <p:cNvGrpSpPr/>
          <p:nvPr/>
        </p:nvGrpSpPr>
        <p:grpSpPr>
          <a:xfrm>
            <a:off x="1838471" y="3057202"/>
            <a:ext cx="964048" cy="249452"/>
            <a:chOff x="1091872" y="2524447"/>
            <a:chExt cx="1329872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مستطيل: زوايا مستديرة 108">
              <a:extLst>
                <a:ext uri="{FF2B5EF4-FFF2-40B4-BE49-F238E27FC236}">
                  <a16:creationId xmlns:a16="http://schemas.microsoft.com/office/drawing/2014/main" id="{D30F781A-7E90-42AA-ADB3-FD8B006963D1}"/>
                </a:ext>
              </a:extLst>
            </p:cNvPr>
            <p:cNvSpPr/>
            <p:nvPr/>
          </p:nvSpPr>
          <p:spPr>
            <a:xfrm>
              <a:off x="1091872" y="2550519"/>
              <a:ext cx="1329872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10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B083C3F7-72E7-46E1-84E7-8A085756C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076A6D7A-0ED3-4310-B71E-6EBA50589DDB}"/>
              </a:ext>
            </a:extLst>
          </p:cNvPr>
          <p:cNvGrpSpPr/>
          <p:nvPr/>
        </p:nvGrpSpPr>
        <p:grpSpPr>
          <a:xfrm>
            <a:off x="752869" y="3388327"/>
            <a:ext cx="964048" cy="249452"/>
            <a:chOff x="1091872" y="2524447"/>
            <a:chExt cx="1329872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" name="مستطيل: زوايا مستديرة 111">
              <a:extLst>
                <a:ext uri="{FF2B5EF4-FFF2-40B4-BE49-F238E27FC236}">
                  <a16:creationId xmlns:a16="http://schemas.microsoft.com/office/drawing/2014/main" id="{212A12C8-A2B8-47CE-8CF2-9562599B8F72}"/>
                </a:ext>
              </a:extLst>
            </p:cNvPr>
            <p:cNvSpPr/>
            <p:nvPr/>
          </p:nvSpPr>
          <p:spPr>
            <a:xfrm>
              <a:off x="1091872" y="2550519"/>
              <a:ext cx="1329872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13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F52CE2AF-54E1-4545-9622-9BA2B9D10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7BF0E359-DF3B-43AB-AC13-D29AC632F3C6}"/>
              </a:ext>
            </a:extLst>
          </p:cNvPr>
          <p:cNvGrpSpPr/>
          <p:nvPr/>
        </p:nvGrpSpPr>
        <p:grpSpPr>
          <a:xfrm>
            <a:off x="2462810" y="3768155"/>
            <a:ext cx="964048" cy="249452"/>
            <a:chOff x="1091872" y="2524447"/>
            <a:chExt cx="1329872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" name="مستطيل: زوايا مستديرة 114">
              <a:extLst>
                <a:ext uri="{FF2B5EF4-FFF2-40B4-BE49-F238E27FC236}">
                  <a16:creationId xmlns:a16="http://schemas.microsoft.com/office/drawing/2014/main" id="{10221969-5EF6-413A-929B-3D9DCAE06B36}"/>
                </a:ext>
              </a:extLst>
            </p:cNvPr>
            <p:cNvSpPr/>
            <p:nvPr/>
          </p:nvSpPr>
          <p:spPr>
            <a:xfrm>
              <a:off x="1091872" y="2550519"/>
              <a:ext cx="1329872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16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7053A9C3-30EC-4CF2-957F-57D79A50F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B0F77A80-5D46-4B98-9EE9-714155157169}"/>
              </a:ext>
            </a:extLst>
          </p:cNvPr>
          <p:cNvGrpSpPr/>
          <p:nvPr/>
        </p:nvGrpSpPr>
        <p:grpSpPr>
          <a:xfrm>
            <a:off x="5451368" y="3755522"/>
            <a:ext cx="964048" cy="249452"/>
            <a:chOff x="1091872" y="2524447"/>
            <a:chExt cx="1329872" cy="274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8" name="مستطيل: زوايا مستديرة 117">
              <a:extLst>
                <a:ext uri="{FF2B5EF4-FFF2-40B4-BE49-F238E27FC236}">
                  <a16:creationId xmlns:a16="http://schemas.microsoft.com/office/drawing/2014/main" id="{7911D029-3DF7-4612-BFDB-007930AF18B8}"/>
                </a:ext>
              </a:extLst>
            </p:cNvPr>
            <p:cNvSpPr/>
            <p:nvPr/>
          </p:nvSpPr>
          <p:spPr>
            <a:xfrm>
              <a:off x="1091872" y="2550519"/>
              <a:ext cx="1329872" cy="24832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19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6B4F0719-E0F5-4F49-8F0B-FDD804495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438" y="2524447"/>
              <a:ext cx="593378" cy="26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0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893841"/>
            <a:ext cx="2915816" cy="2251247"/>
          </a:xfrm>
          <a:prstGeom prst="rect">
            <a:avLst/>
          </a:prstGeom>
          <a:noFill/>
        </p:spPr>
      </p:pic>
      <p:pic>
        <p:nvPicPr>
          <p:cNvPr id="1028" name="Picture 4" descr="C:\Users\Administrator\Desktop\8bea6ffdccf97f1fcc27cd2b7f144d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68044" y="0"/>
            <a:ext cx="4175956" cy="2212504"/>
          </a:xfrm>
          <a:prstGeom prst="rect">
            <a:avLst/>
          </a:prstGeom>
          <a:noFill/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162471A0-E55C-4882-9E12-5BD5ACEBD334}"/>
              </a:ext>
            </a:extLst>
          </p:cNvPr>
          <p:cNvSpPr txBox="1"/>
          <p:nvPr/>
        </p:nvSpPr>
        <p:spPr>
          <a:xfrm>
            <a:off x="3887789" y="2134259"/>
            <a:ext cx="4662487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THANK YOU</a:t>
            </a:r>
            <a:endParaRPr lang="en-US" altLang="zh-CN" sz="2400" dirty="0">
              <a:solidFill>
                <a:schemeClr val="accent1"/>
              </a:solidFill>
              <a:latin typeface="+mj-lt"/>
              <a:ea typeface="微软雅黑" pitchFamily="34" charset="-122"/>
            </a:endParaRPr>
          </a:p>
          <a:p>
            <a:endParaRPr lang="zh-CN" altLang="en-US" sz="2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Segoe UI Black" panose="020B0A02040204020203" pitchFamily="34" charset="0"/>
            </a:endParaRPr>
          </a:p>
        </p:txBody>
      </p:sp>
      <p:sp>
        <p:nvSpPr>
          <p:cNvPr id="5" name="文本框 7">
            <a:extLst>
              <a:ext uri="{FF2B5EF4-FFF2-40B4-BE49-F238E27FC236}">
                <a16:creationId xmlns:a16="http://schemas.microsoft.com/office/drawing/2014/main" id="{8E537F10-E438-4711-B424-96E49DED9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644552"/>
            <a:ext cx="3024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Lesson done by: Essa Al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Hussaini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14">
            <a:extLst>
              <a:ext uri="{FF2B5EF4-FFF2-40B4-BE49-F238E27FC236}">
                <a16:creationId xmlns:a16="http://schemas.microsoft.com/office/drawing/2014/main" id="{B205777F-9755-4DF3-B249-8D093AD625DB}"/>
              </a:ext>
            </a:extLst>
          </p:cNvPr>
          <p:cNvGrpSpPr>
            <a:grpSpLocks/>
          </p:cNvGrpSpPr>
          <p:nvPr/>
        </p:nvGrpSpPr>
        <p:grpSpPr bwMode="auto">
          <a:xfrm>
            <a:off x="3887789" y="2532052"/>
            <a:ext cx="4637337" cy="80987"/>
            <a:chOff x="3649980" y="3375660"/>
            <a:chExt cx="4638285" cy="108000"/>
          </a:xfrm>
        </p:grpSpPr>
        <p:cxnSp>
          <p:nvCxnSpPr>
            <p:cNvPr id="7" name="直接连接符 9">
              <a:extLst>
                <a:ext uri="{FF2B5EF4-FFF2-40B4-BE49-F238E27FC236}">
                  <a16:creationId xmlns:a16="http://schemas.microsoft.com/office/drawing/2014/main" id="{164B43CB-8765-4A85-BAD7-94126B90FFD8}"/>
                </a:ext>
              </a:extLst>
            </p:cNvPr>
            <p:cNvCxnSpPr/>
            <p:nvPr/>
          </p:nvCxnSpPr>
          <p:spPr>
            <a:xfrm>
              <a:off x="3734134" y="3429660"/>
              <a:ext cx="449513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12">
              <a:extLst>
                <a:ext uri="{FF2B5EF4-FFF2-40B4-BE49-F238E27FC236}">
                  <a16:creationId xmlns:a16="http://schemas.microsoft.com/office/drawing/2014/main" id="{9F359497-87AC-49FF-A85A-B11380D2DF53}"/>
                </a:ext>
              </a:extLst>
            </p:cNvPr>
            <p:cNvSpPr>
              <a:spLocks/>
            </p:cNvSpPr>
            <p:nvPr/>
          </p:nvSpPr>
          <p:spPr>
            <a:xfrm>
              <a:off x="3649980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13">
              <a:extLst>
                <a:ext uri="{FF2B5EF4-FFF2-40B4-BE49-F238E27FC236}">
                  <a16:creationId xmlns:a16="http://schemas.microsoft.com/office/drawing/2014/main" id="{C218D47F-65AF-4AD1-863C-7E070D64A37E}"/>
                </a:ext>
              </a:extLst>
            </p:cNvPr>
            <p:cNvSpPr>
              <a:spLocks/>
            </p:cNvSpPr>
            <p:nvPr/>
          </p:nvSpPr>
          <p:spPr>
            <a:xfrm>
              <a:off x="8205448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8BDF61EF-295C-4564-8AEC-54BE01D46A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8" y="196280"/>
            <a:ext cx="2960365" cy="35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76303" y="1621494"/>
            <a:ext cx="4662487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MEGA GOAL 3</a:t>
            </a:r>
            <a:endParaRPr lang="en-US" altLang="zh-CN" sz="2400" dirty="0">
              <a:solidFill>
                <a:schemeClr val="accent1"/>
              </a:solidFill>
              <a:latin typeface="+mj-lt"/>
              <a:ea typeface="微软雅黑" pitchFamily="34" charset="-122"/>
            </a:endParaRPr>
          </a:p>
          <a:p>
            <a:endParaRPr lang="zh-CN" altLang="en-US" sz="2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Segoe UI Black" panose="020B0A02040204020203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412442" y="2131787"/>
            <a:ext cx="44080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11  Conditional Sentences with Present &amp; Future Form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4376303" y="2019287"/>
            <a:ext cx="4637337" cy="80987"/>
            <a:chOff x="3649980" y="3375660"/>
            <a:chExt cx="4638285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4134" y="3429660"/>
              <a:ext cx="449513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>
              <a:spLocks/>
            </p:cNvSpPr>
            <p:nvPr/>
          </p:nvSpPr>
          <p:spPr>
            <a:xfrm>
              <a:off x="3649980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>
              <a:spLocks/>
            </p:cNvSpPr>
            <p:nvPr/>
          </p:nvSpPr>
          <p:spPr>
            <a:xfrm>
              <a:off x="8205448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4412442" y="2455823"/>
            <a:ext cx="20883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By: Essa Al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Hussaini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4" descr="C:\Users\Administrator\Desktop\8bea6ffdccf97f1fcc27cd2b7f144d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41282" cy="2212504"/>
          </a:xfrm>
          <a:prstGeom prst="rect">
            <a:avLst/>
          </a:prstGeom>
          <a:noFill/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79051" y="376300"/>
            <a:ext cx="420528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accent1"/>
                </a:solidFill>
                <a:latin typeface="BatangChe" pitchFamily="49" charset="-127"/>
                <a:ea typeface="BatangChe" pitchFamily="49" charset="-127"/>
                <a:cs typeface="IrisUPC" pitchFamily="34" charset="-34"/>
              </a:rPr>
              <a:t>06</a:t>
            </a:r>
            <a:endParaRPr lang="zh-CN" altLang="en-US" sz="16600" b="1" dirty="0">
              <a:solidFill>
                <a:schemeClr val="accent1"/>
              </a:solidFill>
              <a:latin typeface="BatangChe" pitchFamily="49" charset="-127"/>
              <a:ea typeface="BatangChe" pitchFamily="49" charset="-127"/>
              <a:cs typeface="IrisUPC" pitchFamily="34" charset="-34"/>
            </a:endParaRPr>
          </a:p>
        </p:txBody>
      </p:sp>
      <p:sp useBgFill="1"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940306" y="1898493"/>
            <a:ext cx="2147592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Form, Meaning &amp; Function</a:t>
            </a:r>
            <a:endParaRPr lang="zh-CN" altLang="en-US" sz="120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8" name="Picture 2" descr="C:\Users\Administrator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00" y="2893841"/>
            <a:ext cx="2915816" cy="2251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3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 bwMode="auto">
          <a:xfrm rot="5400000">
            <a:off x="-255489" y="2188326"/>
            <a:ext cx="1279920" cy="76844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762342" y="2566192"/>
            <a:ext cx="8370294" cy="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1814980" y="2283530"/>
            <a:ext cx="550927" cy="55262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3532100" y="2283530"/>
            <a:ext cx="550929" cy="55262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 bwMode="auto">
          <a:xfrm>
            <a:off x="5307655" y="2283530"/>
            <a:ext cx="552515" cy="55262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9" name="文本框 7"/>
          <p:cNvSpPr txBox="1">
            <a:spLocks noChangeArrowheads="1"/>
          </p:cNvSpPr>
          <p:nvPr/>
        </p:nvSpPr>
        <p:spPr bwMode="auto">
          <a:xfrm>
            <a:off x="0" y="-181091"/>
            <a:ext cx="2160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 eaLnBrk="1" hangingPunct="1"/>
            <a:r>
              <a:rPr lang="en-US" altLang="zh-CN" sz="8000">
                <a:solidFill>
                  <a:schemeClr val="accent1"/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>
                <a:solidFill>
                  <a:schemeClr val="accent1"/>
                </a:solidFill>
                <a:latin typeface="Comic Sans MS" panose="030F0702030302020204" pitchFamily="66" charset="0"/>
              </a:rPr>
              <a:t>esson</a:t>
            </a:r>
            <a:endParaRPr lang="zh-CN" altLang="en-US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499459" y="124308"/>
            <a:ext cx="1317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800" dirty="0">
                <a:solidFill>
                  <a:schemeClr val="accent1"/>
                </a:solidFill>
                <a:latin typeface="Comic Sans MS" panose="030F0702030302020204" pitchFamily="66" charset="0"/>
                <a:ea typeface="微软雅黑" pitchFamily="34" charset="-122"/>
              </a:rPr>
              <a:t>Goals</a:t>
            </a:r>
            <a:endParaRPr lang="zh-CN" altLang="en-US" sz="2800" dirty="0">
              <a:solidFill>
                <a:schemeClr val="accent1"/>
              </a:solidFill>
              <a:latin typeface="Comic Sans MS" panose="030F0702030302020204" pitchFamily="66" charset="0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6948264" y="2283530"/>
            <a:ext cx="552515" cy="55262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8C34C37-2E06-47E5-888E-DD150A48C219}"/>
              </a:ext>
            </a:extLst>
          </p:cNvPr>
          <p:cNvSpPr txBox="1"/>
          <p:nvPr/>
        </p:nvSpPr>
        <p:spPr>
          <a:xfrm>
            <a:off x="975382" y="1294741"/>
            <a:ext cx="2230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/>
            </a:lvl1pPr>
          </a:lstStyle>
          <a:p>
            <a:r>
              <a:rPr lang="en-US" dirty="0"/>
              <a:t>Use conditional sentences with present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B32E77B-8831-43A8-BECE-9BAEE9BB63B3}"/>
              </a:ext>
            </a:extLst>
          </p:cNvPr>
          <p:cNvSpPr txBox="1"/>
          <p:nvPr/>
        </p:nvSpPr>
        <p:spPr>
          <a:xfrm>
            <a:off x="3130285" y="3041622"/>
            <a:ext cx="1685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/>
            </a:lvl1pPr>
          </a:lstStyle>
          <a:p>
            <a:r>
              <a:rPr lang="en-US" dirty="0"/>
              <a:t>Use conditional sentences with future</a:t>
            </a:r>
            <a:endParaRPr lang="ar-SA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D35937D-47E2-485F-BB7F-7F408117613A}"/>
              </a:ext>
            </a:extLst>
          </p:cNvPr>
          <p:cNvSpPr txBox="1"/>
          <p:nvPr/>
        </p:nvSpPr>
        <p:spPr>
          <a:xfrm>
            <a:off x="4379556" y="1294740"/>
            <a:ext cx="2408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/>
            </a:lvl1pPr>
          </a:lstStyle>
          <a:p>
            <a:r>
              <a:rPr lang="en-US" dirty="0"/>
              <a:t>Use conditional sentences with</a:t>
            </a:r>
          </a:p>
          <a:p>
            <a:r>
              <a:rPr lang="en-US" dirty="0"/>
              <a:t>May / Might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F0474DA-D662-4DED-8C55-B97AB7B8F7FE}"/>
              </a:ext>
            </a:extLst>
          </p:cNvPr>
          <p:cNvSpPr txBox="1"/>
          <p:nvPr/>
        </p:nvSpPr>
        <p:spPr>
          <a:xfrm>
            <a:off x="6542764" y="3054257"/>
            <a:ext cx="1859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/>
            </a:lvl1pPr>
          </a:lstStyle>
          <a:p>
            <a:r>
              <a:rPr lang="en-US" dirty="0"/>
              <a:t>Use </a:t>
            </a:r>
            <a:r>
              <a:rPr lang="en-US" b="1" i="1" dirty="0"/>
              <a:t>I’d Rather </a:t>
            </a:r>
            <a:r>
              <a:rPr lang="en-US" dirty="0"/>
              <a:t>as talking </a:t>
            </a:r>
            <a:r>
              <a:rPr lang="en-US"/>
              <a:t>on preferences</a:t>
            </a:r>
            <a:endParaRPr lang="ar-SA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EA15721-017B-42A9-BB1E-CBD1AA36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3" y="157318"/>
            <a:ext cx="4191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29" grpId="0"/>
      <p:bldP spid="28" grpId="0"/>
      <p:bldP spid="34" grpId="0" animBg="1"/>
      <p:bldP spid="25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 bwMode="auto">
          <a:xfrm rot="5400000">
            <a:off x="-255489" y="2188326"/>
            <a:ext cx="1279920" cy="76844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762342" y="2566192"/>
            <a:ext cx="8370294" cy="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1814980" y="2283530"/>
            <a:ext cx="550927" cy="55262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3532100" y="2283530"/>
            <a:ext cx="550929" cy="55262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 bwMode="auto">
          <a:xfrm>
            <a:off x="5307655" y="2283530"/>
            <a:ext cx="552515" cy="55262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9" name="文本框 7"/>
          <p:cNvSpPr txBox="1">
            <a:spLocks noChangeArrowheads="1"/>
          </p:cNvSpPr>
          <p:nvPr/>
        </p:nvSpPr>
        <p:spPr bwMode="auto">
          <a:xfrm>
            <a:off x="0" y="-181091"/>
            <a:ext cx="2160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 eaLnBrk="1" hangingPunct="1"/>
            <a:r>
              <a:rPr lang="en-US" altLang="zh-CN" sz="8000">
                <a:solidFill>
                  <a:schemeClr val="accent1"/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>
                <a:solidFill>
                  <a:schemeClr val="accent1"/>
                </a:solidFill>
                <a:latin typeface="Comic Sans MS" panose="030F0702030302020204" pitchFamily="66" charset="0"/>
              </a:rPr>
              <a:t>esson</a:t>
            </a:r>
            <a:endParaRPr lang="zh-CN" altLang="en-US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499459" y="124308"/>
            <a:ext cx="1317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800" dirty="0">
                <a:solidFill>
                  <a:schemeClr val="accent1"/>
                </a:solidFill>
                <a:latin typeface="Comic Sans MS" panose="030F0702030302020204" pitchFamily="66" charset="0"/>
                <a:ea typeface="微软雅黑" pitchFamily="34" charset="-122"/>
              </a:rPr>
              <a:t>Goals</a:t>
            </a:r>
            <a:endParaRPr lang="zh-CN" altLang="en-US" sz="2800" dirty="0">
              <a:solidFill>
                <a:schemeClr val="accent1"/>
              </a:solidFill>
              <a:latin typeface="Comic Sans MS" panose="030F0702030302020204" pitchFamily="66" charset="0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6948264" y="2283530"/>
            <a:ext cx="552515" cy="55262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8C34C37-2E06-47E5-888E-DD150A48C219}"/>
              </a:ext>
            </a:extLst>
          </p:cNvPr>
          <p:cNvSpPr txBox="1"/>
          <p:nvPr/>
        </p:nvSpPr>
        <p:spPr>
          <a:xfrm>
            <a:off x="975382" y="1294741"/>
            <a:ext cx="2230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/>
            </a:lvl1pPr>
          </a:lstStyle>
          <a:p>
            <a:r>
              <a:rPr lang="en-US" dirty="0"/>
              <a:t>Recognize the usage of present simple and present progressive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B32E77B-8831-43A8-BECE-9BAEE9BB63B3}"/>
              </a:ext>
            </a:extLst>
          </p:cNvPr>
          <p:cNvSpPr txBox="1"/>
          <p:nvPr/>
        </p:nvSpPr>
        <p:spPr>
          <a:xfrm>
            <a:off x="3130285" y="3041622"/>
            <a:ext cx="1685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/>
            </a:lvl1pPr>
          </a:lstStyle>
          <a:p>
            <a:r>
              <a:rPr lang="en-US" dirty="0"/>
              <a:t>Use the simple present tense correctly</a:t>
            </a:r>
            <a:endParaRPr lang="ar-SA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D35937D-47E2-485F-BB7F-7F408117613A}"/>
              </a:ext>
            </a:extLst>
          </p:cNvPr>
          <p:cNvSpPr txBox="1"/>
          <p:nvPr/>
        </p:nvSpPr>
        <p:spPr>
          <a:xfrm>
            <a:off x="4379556" y="1294740"/>
            <a:ext cx="2408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Apply time expressions in a present tense sentence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F0474DA-D662-4DED-8C55-B97AB7B8F7FE}"/>
              </a:ext>
            </a:extLst>
          </p:cNvPr>
          <p:cNvSpPr txBox="1"/>
          <p:nvPr/>
        </p:nvSpPr>
        <p:spPr>
          <a:xfrm>
            <a:off x="6542764" y="3054257"/>
            <a:ext cx="1859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/>
            </a:lvl1pPr>
          </a:lstStyle>
          <a:p>
            <a:r>
              <a:rPr lang="en-US" dirty="0"/>
              <a:t>Use the present progressive correctly</a:t>
            </a:r>
            <a:endParaRPr lang="ar-SA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EA15721-017B-42A9-BB1E-CBD1AA36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3" y="157318"/>
            <a:ext cx="4191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29" grpId="0"/>
      <p:bldP spid="28" grpId="0"/>
      <p:bldP spid="34" grpId="0" animBg="1"/>
      <p:bldP spid="25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A391893-F004-46B2-935F-A4E7822B0D79}"/>
              </a:ext>
            </a:extLst>
          </p:cNvPr>
          <p:cNvSpPr txBox="1"/>
          <p:nvPr/>
        </p:nvSpPr>
        <p:spPr>
          <a:xfrm>
            <a:off x="611560" y="797812"/>
            <a:ext cx="396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rgbClr val="0000FF"/>
                </a:solidFill>
                <a:latin typeface="Arial Rounded MT Bold" pitchFamily="34" charset="0"/>
              </a:rPr>
              <a:t>Sometimes we want to  ..</a:t>
            </a:r>
          </a:p>
          <a:p>
            <a:pPr rtl="0"/>
            <a:r>
              <a:rPr lang="en-GB" dirty="0">
                <a:solidFill>
                  <a:srgbClr val="0000FF"/>
                </a:solidFill>
                <a:latin typeface="Arial Rounded MT Bold" pitchFamily="34" charset="0"/>
              </a:rPr>
              <a:t>talk about </a:t>
            </a:r>
            <a:r>
              <a:rPr lang="en-GB" dirty="0">
                <a:solidFill>
                  <a:srgbClr val="FF0000"/>
                </a:solidFill>
                <a:latin typeface="Arial Rounded MT Bold" pitchFamily="34" charset="0"/>
              </a:rPr>
              <a:t>Causes</a:t>
            </a:r>
            <a:r>
              <a:rPr lang="en-GB" dirty="0">
                <a:solidFill>
                  <a:srgbClr val="0000FF"/>
                </a:solidFill>
                <a:latin typeface="Arial Rounded MT Bold" pitchFamily="34" charset="0"/>
              </a:rPr>
              <a:t> &amp; </a:t>
            </a:r>
            <a:r>
              <a:rPr lang="en-GB" dirty="0">
                <a:solidFill>
                  <a:srgbClr val="FF0000"/>
                </a:solidFill>
                <a:latin typeface="Arial Rounded MT Bold" pitchFamily="34" charset="0"/>
              </a:rPr>
              <a:t>Results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E64CB49-71CF-4F80-87E0-624607EDDB1D}"/>
              </a:ext>
            </a:extLst>
          </p:cNvPr>
          <p:cNvSpPr txBox="1"/>
          <p:nvPr/>
        </p:nvSpPr>
        <p:spPr>
          <a:xfrm>
            <a:off x="611560" y="1709142"/>
            <a:ext cx="396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rgbClr val="0000FF"/>
                </a:solidFill>
                <a:latin typeface="Arial Rounded MT Bold" pitchFamily="34" charset="0"/>
              </a:rPr>
              <a:t>in this case …</a:t>
            </a:r>
          </a:p>
          <a:p>
            <a:pPr rtl="0"/>
            <a:r>
              <a:rPr lang="en-GB" dirty="0">
                <a:solidFill>
                  <a:srgbClr val="0000FF"/>
                </a:solidFill>
                <a:latin typeface="Arial Rounded MT Bold" pitchFamily="34" charset="0"/>
              </a:rPr>
              <a:t>is used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51EBD1F-CF9B-417F-ADAB-3429E2EF6DFD}"/>
              </a:ext>
            </a:extLst>
          </p:cNvPr>
          <p:cNvGrpSpPr/>
          <p:nvPr/>
        </p:nvGrpSpPr>
        <p:grpSpPr>
          <a:xfrm>
            <a:off x="4247964" y="386164"/>
            <a:ext cx="2177415" cy="2177415"/>
            <a:chOff x="4427984" y="792915"/>
            <a:chExt cx="2177415" cy="217741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6C7BA141-2EBD-4412-8C4C-2CFC868F2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792915"/>
              <a:ext cx="2177415" cy="2177415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0" tIns="252000" rIns="0" bIns="36000" anchor="t" anchorCtr="0" upright="1"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endParaRPr lang="en-US" sz="36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endParaRPr lang="en-US" sz="1200" dirty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1900" dirty="0">
                  <a:solidFill>
                    <a:srgbClr val="FFFFFF"/>
                  </a:solidFill>
                  <a:effectLst/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conditional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B24CC7AB-BB9F-418E-8521-5164E11F82E6}"/>
                </a:ext>
              </a:extLst>
            </p:cNvPr>
            <p:cNvSpPr/>
            <p:nvPr/>
          </p:nvSpPr>
          <p:spPr>
            <a:xfrm>
              <a:off x="5076056" y="1024548"/>
              <a:ext cx="846707" cy="1007760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>
              <a:spAutoFit/>
            </a:bodyPr>
            <a:lstStyle/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8000" dirty="0">
                  <a:solidFill>
                    <a:srgbClr val="FFFF00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If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9A3464D6-2C6D-4215-8F2C-2944C4C2DB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" b="92315" l="200" r="100000">
                        <a14:foregroundMark x1="82000" y1="84534" x2="82000" y2="84534"/>
                        <a14:foregroundMark x1="69500" y1="75120" x2="69500" y2="75120"/>
                        <a14:foregroundMark x1="76800" y1="59270" x2="76800" y2="59270"/>
                        <a14:foregroundMark x1="21600" y1="42651" x2="21600" y2="42651"/>
                        <a14:foregroundMark x1="23400" y1="35062" x2="23400" y2="35062"/>
                        <a14:foregroundMark x1="18400" y1="17483" x2="18400" y2="17483"/>
                        <a14:backgroundMark x1="18400" y1="4323" x2="18400" y2="4323"/>
                        <a14:backgroundMark x1="8500" y1="3170" x2="8500" y2="3170"/>
                        <a14:backgroundMark x1="1900" y1="9510" x2="1900" y2="9510"/>
                        <a14:backgroundMark x1="3100" y1="19885" x2="3100" y2="19885"/>
                        <a14:backgroundMark x1="4900" y1="31028" x2="4900" y2="31028"/>
                        <a14:backgroundMark x1="12100" y1="40826" x2="12100" y2="40826"/>
                        <a14:backgroundMark x1="16600" y1="30355" x2="16600" y2="30355"/>
                        <a14:backgroundMark x1="25400" y1="27858" x2="26000" y2="27858"/>
                        <a14:backgroundMark x1="37700" y1="20461" x2="40000" y2="19404"/>
                        <a14:backgroundMark x1="51700" y1="10951" x2="61900" y2="8453"/>
                        <a14:backgroundMark x1="82200" y1="6340" x2="86300" y2="7781"/>
                        <a14:backgroundMark x1="91300" y1="17483" x2="91000" y2="19789"/>
                        <a14:backgroundMark x1="92000" y1="26033" x2="93400" y2="34390"/>
                        <a14:backgroundMark x1="93400" y1="35062" x2="93400" y2="42555"/>
                        <a14:backgroundMark x1="92400" y1="42555" x2="92400" y2="42555"/>
                        <a14:backgroundMark x1="27200" y1="79059" x2="28200" y2="79251"/>
                        <a14:backgroundMark x1="58300" y1="76369" x2="58300" y2="76369"/>
                        <a14:backgroundMark x1="50500" y1="76369" x2="50500" y2="76369"/>
                        <a14:backgroundMark x1="50500" y1="80884" x2="50500" y2="80884"/>
                        <a14:backgroundMark x1="38200" y1="82709" x2="38200" y2="82709"/>
                        <a14:backgroundMark x1="33600" y1="82517" x2="31700" y2="81844"/>
                        <a14:backgroundMark x1="22700" y1="82709" x2="22700" y2="82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3"/>
          <a:stretch/>
        </p:blipFill>
        <p:spPr>
          <a:xfrm>
            <a:off x="6012160" y="2431282"/>
            <a:ext cx="2789884" cy="2691856"/>
          </a:xfrm>
          <a:prstGeom prst="rect">
            <a:avLst/>
          </a:prstGeom>
        </p:spPr>
      </p:pic>
      <p:pic>
        <p:nvPicPr>
          <p:cNvPr id="1028" name="Picture 4" descr="Boy Studying Stock Illustrations – 12,415 Boy Studying Stock Illustrations,  Vectors &amp; Clipart - Dreamstime">
            <a:extLst>
              <a:ext uri="{FF2B5EF4-FFF2-40B4-BE49-F238E27FC236}">
                <a16:creationId xmlns:a16="http://schemas.microsoft.com/office/drawing/2014/main" id="{C58626ED-72FB-42D8-AEE4-91B49E59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63" y="3139483"/>
            <a:ext cx="2506956" cy="19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us Grade Stock Illustrations – 824 Plus Grade Stock Illustrations,  Vectors &amp; Clipart - Dreamstime">
            <a:extLst>
              <a:ext uri="{FF2B5EF4-FFF2-40B4-BE49-F238E27FC236}">
                <a16:creationId xmlns:a16="http://schemas.microsoft.com/office/drawing/2014/main" id="{0CAB1001-0B65-48B0-B574-3410F684B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125" y1="41000" x2="64125" y2="41000"/>
                        <a14:foregroundMark x1="51875" y1="43875" x2="51875" y2="4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17110" r="12897" b="13612"/>
          <a:stretch/>
        </p:blipFill>
        <p:spPr bwMode="auto">
          <a:xfrm>
            <a:off x="3441962" y="3108118"/>
            <a:ext cx="986022" cy="9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2831638-EC72-49FE-A854-2873C0B55FBE}"/>
              </a:ext>
            </a:extLst>
          </p:cNvPr>
          <p:cNvSpPr txBox="1"/>
          <p:nvPr/>
        </p:nvSpPr>
        <p:spPr>
          <a:xfrm>
            <a:off x="6525004" y="908986"/>
            <a:ext cx="2177415" cy="369332"/>
          </a:xfrm>
          <a:prstGeom prst="accentBorderCallout1">
            <a:avLst>
              <a:gd name="adj1" fmla="val 18750"/>
              <a:gd name="adj2" fmla="val -8333"/>
              <a:gd name="adj3" fmla="val 78182"/>
              <a:gd name="adj4" fmla="val -2502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en-GB" sz="1800" dirty="0">
                <a:latin typeface="Arial Rounded MT Bold" pitchFamily="34" charset="0"/>
              </a:rPr>
              <a:t>whenever</a:t>
            </a:r>
          </a:p>
        </p:txBody>
      </p:sp>
    </p:spTree>
    <p:extLst>
      <p:ext uri="{BB962C8B-B14F-4D97-AF65-F5344CB8AC3E}">
        <p14:creationId xmlns:p14="http://schemas.microsoft.com/office/powerpoint/2010/main" val="9634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>
          <a:xfrm>
            <a:off x="1766663" y="1132384"/>
            <a:ext cx="5610673" cy="71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701" dirty="0">
                <a:solidFill>
                  <a:srgbClr val="0000FF"/>
                </a:solidFill>
                <a:latin typeface="Arial Rounded MT Bold" pitchFamily="34" charset="0"/>
              </a:rPr>
              <a:t>If you study hard</a:t>
            </a:r>
            <a:r>
              <a:rPr lang="en-GB" sz="4051" dirty="0">
                <a:solidFill>
                  <a:srgbClr val="FF0000"/>
                </a:solidFill>
                <a:latin typeface="Arial Rounded MT Bold" pitchFamily="34" charset="0"/>
              </a:rPr>
              <a:t>,</a:t>
            </a:r>
            <a:r>
              <a:rPr lang="en-GB" sz="2701" dirty="0">
                <a:solidFill>
                  <a:srgbClr val="0000FF"/>
                </a:solidFill>
                <a:latin typeface="Arial Rounded MT Bold" pitchFamily="34" charset="0"/>
              </a:rPr>
              <a:t>  you will pass.</a:t>
            </a:r>
          </a:p>
        </p:txBody>
      </p:sp>
      <p:sp>
        <p:nvSpPr>
          <p:cNvPr id="19" name="قوس كبير أيسر 18"/>
          <p:cNvSpPr/>
          <p:nvPr/>
        </p:nvSpPr>
        <p:spPr>
          <a:xfrm rot="16200000">
            <a:off x="3049189" y="322610"/>
            <a:ext cx="486204" cy="3052282"/>
          </a:xfrm>
          <a:prstGeom prst="lef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قوس كبير أيسر 22"/>
          <p:cNvSpPr/>
          <p:nvPr/>
        </p:nvSpPr>
        <p:spPr>
          <a:xfrm rot="16200000">
            <a:off x="5797173" y="673758"/>
            <a:ext cx="486204" cy="2349986"/>
          </a:xfrm>
          <a:prstGeom prst="lef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23"/>
          <p:cNvSpPr/>
          <p:nvPr/>
        </p:nvSpPr>
        <p:spPr>
          <a:xfrm>
            <a:off x="2339752" y="2253603"/>
            <a:ext cx="1998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solidFill>
                  <a:srgbClr val="FF0000"/>
                </a:solidFill>
                <a:latin typeface="Arial Rounded MT Bold" pitchFamily="34" charset="0"/>
              </a:rPr>
              <a:t>Clause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5184068" y="2253603"/>
            <a:ext cx="1809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solidFill>
                  <a:srgbClr val="FF0000"/>
                </a:solidFill>
                <a:latin typeface="Arial Rounded MT Bold" pitchFamily="34" charset="0"/>
              </a:rPr>
              <a:t>Clause</a:t>
            </a: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2879812" y="307256"/>
            <a:ext cx="3179653" cy="408623"/>
          </a:xfrm>
          <a:prstGeom prst="wedgeRoundRectCallout">
            <a:avLst>
              <a:gd name="adj1" fmla="val -44809"/>
              <a:gd name="adj2" fmla="val 116136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solidFill>
                  <a:schemeClr val="bg1"/>
                </a:solidFill>
                <a:latin typeface="Arial Rounded MT Bold" pitchFamily="34" charset="0"/>
              </a:rPr>
              <a:t>How many sentence ….?</a:t>
            </a:r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2879812" y="483157"/>
            <a:ext cx="3179653" cy="408623"/>
          </a:xfrm>
          <a:prstGeom prst="wedgeRoundRectCallout">
            <a:avLst>
              <a:gd name="adj1" fmla="val -37122"/>
              <a:gd name="adj2" fmla="val 87333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solidFill>
                  <a:schemeClr val="bg1"/>
                </a:solidFill>
                <a:latin typeface="Arial Rounded MT Bold" pitchFamily="34" charset="0"/>
              </a:rPr>
              <a:t>How many parts ….?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869C53A-2F43-49F2-A470-CC4A65857DCE}"/>
              </a:ext>
            </a:extLst>
          </p:cNvPr>
          <p:cNvGrpSpPr/>
          <p:nvPr/>
        </p:nvGrpSpPr>
        <p:grpSpPr>
          <a:xfrm>
            <a:off x="3657992" y="3669208"/>
            <a:ext cx="1712285" cy="1374324"/>
            <a:chOff x="3657992" y="3669208"/>
            <a:chExt cx="1712285" cy="1374324"/>
          </a:xfrm>
        </p:grpSpPr>
        <p:pic>
          <p:nvPicPr>
            <p:cNvPr id="12" name="Picture 4" descr="Boy Studying Stock Illustrations – 12,415 Boy Studying Stock Illustrations,  Vectors &amp; Clipart - Dreamstime">
              <a:extLst>
                <a:ext uri="{FF2B5EF4-FFF2-40B4-BE49-F238E27FC236}">
                  <a16:creationId xmlns:a16="http://schemas.microsoft.com/office/drawing/2014/main" id="{2A0C5DD5-3C58-41AE-97A2-CA94ADE59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992" y="3688668"/>
              <a:ext cx="1712285" cy="135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Plus Grade Stock Illustrations – 824 Plus Grade Stock Illustrations,  Vectors &amp; Clipart - Dreamstime">
              <a:extLst>
                <a:ext uri="{FF2B5EF4-FFF2-40B4-BE49-F238E27FC236}">
                  <a16:creationId xmlns:a16="http://schemas.microsoft.com/office/drawing/2014/main" id="{9FE3C3FC-4B10-48B9-A285-1406EB5303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4125" y1="41000" x2="64125" y2="41000"/>
                          <a14:foregroundMark x1="51875" y1="43875" x2="51875" y2="43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6" t="17110" r="12897" b="13612"/>
            <a:stretch/>
          </p:blipFill>
          <p:spPr bwMode="auto">
            <a:xfrm>
              <a:off x="4682510" y="3669208"/>
              <a:ext cx="673467" cy="641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6F2BD2A-3F99-4C15-8ED3-BD1B9E7E7BCF}"/>
              </a:ext>
            </a:extLst>
          </p:cNvPr>
          <p:cNvSpPr/>
          <p:nvPr/>
        </p:nvSpPr>
        <p:spPr>
          <a:xfrm>
            <a:off x="2339752" y="2253603"/>
            <a:ext cx="1998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solidFill>
                  <a:srgbClr val="0000FF"/>
                </a:solidFill>
                <a:latin typeface="Arial Rounded MT Bold" pitchFamily="34" charset="0"/>
              </a:rPr>
              <a:t>Cause clause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F08201E-F45C-48A9-AD9D-860E25AF039A}"/>
              </a:ext>
            </a:extLst>
          </p:cNvPr>
          <p:cNvSpPr/>
          <p:nvPr/>
        </p:nvSpPr>
        <p:spPr>
          <a:xfrm>
            <a:off x="5184068" y="2253603"/>
            <a:ext cx="1809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solidFill>
                  <a:srgbClr val="006600"/>
                </a:solidFill>
                <a:latin typeface="Arial Rounded MT Bold" pitchFamily="34" charset="0"/>
              </a:rPr>
              <a:t>main clause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B10C135-49FC-4685-9280-6F59488CA68A}"/>
              </a:ext>
            </a:extLst>
          </p:cNvPr>
          <p:cNvSpPr/>
          <p:nvPr/>
        </p:nvSpPr>
        <p:spPr>
          <a:xfrm>
            <a:off x="2339752" y="2253603"/>
            <a:ext cx="1998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solidFill>
                  <a:srgbClr val="006600"/>
                </a:solidFill>
                <a:latin typeface="Arial Rounded MT Bold" pitchFamily="34" charset="0"/>
              </a:rPr>
              <a:t>If clause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FB12B49-6D30-4A2A-955F-F9A9D65922C9}"/>
              </a:ext>
            </a:extLst>
          </p:cNvPr>
          <p:cNvSpPr/>
          <p:nvPr/>
        </p:nvSpPr>
        <p:spPr>
          <a:xfrm>
            <a:off x="5184068" y="2253603"/>
            <a:ext cx="1809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FF"/>
                </a:solidFill>
                <a:latin typeface="Arial Rounded MT Bold" pitchFamily="34" charset="0"/>
              </a:rPr>
              <a:t>Result clause</a:t>
            </a:r>
          </a:p>
        </p:txBody>
      </p:sp>
    </p:spTree>
    <p:extLst>
      <p:ext uri="{BB962C8B-B14F-4D97-AF65-F5344CB8AC3E}">
        <p14:creationId xmlns:p14="http://schemas.microsoft.com/office/powerpoint/2010/main" val="36813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3" grpId="0" animBg="1"/>
      <p:bldP spid="24" grpId="0"/>
      <p:bldP spid="25" grpId="0"/>
      <p:bldP spid="8" grpId="0" animBg="1"/>
      <p:bldP spid="11" grpId="0" animBg="1"/>
      <p:bldP spid="14" grpId="0"/>
      <p:bldP spid="15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>
          <a:xfrm>
            <a:off x="1766663" y="1132384"/>
            <a:ext cx="5610673" cy="71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701" dirty="0">
                <a:solidFill>
                  <a:srgbClr val="0000FF"/>
                </a:solidFill>
                <a:latin typeface="Arial Rounded MT Bold" pitchFamily="34" charset="0"/>
              </a:rPr>
              <a:t>If you study hard</a:t>
            </a:r>
            <a:r>
              <a:rPr lang="en-GB" sz="4051" dirty="0">
                <a:solidFill>
                  <a:srgbClr val="FF0000"/>
                </a:solidFill>
                <a:latin typeface="Arial Rounded MT Bold" pitchFamily="34" charset="0"/>
              </a:rPr>
              <a:t>,</a:t>
            </a:r>
            <a:r>
              <a:rPr lang="en-GB" sz="2701" dirty="0">
                <a:solidFill>
                  <a:srgbClr val="0000FF"/>
                </a:solidFill>
                <a:latin typeface="Arial Rounded MT Bold" pitchFamily="34" charset="0"/>
              </a:rPr>
              <a:t>  you will pass.</a:t>
            </a: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913307" y="226144"/>
            <a:ext cx="1822490" cy="715089"/>
          </a:xfrm>
          <a:prstGeom prst="wedgeRoundRectCallout">
            <a:avLst>
              <a:gd name="adj1" fmla="val -36746"/>
              <a:gd name="adj2" fmla="val 73406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solidFill>
                  <a:schemeClr val="bg1"/>
                </a:solidFill>
                <a:latin typeface="Arial Rounded MT Bold" pitchFamily="34" charset="0"/>
              </a:rPr>
              <a:t>… meaning still same?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869C53A-2F43-49F2-A470-CC4A65857DCE}"/>
              </a:ext>
            </a:extLst>
          </p:cNvPr>
          <p:cNvGrpSpPr/>
          <p:nvPr/>
        </p:nvGrpSpPr>
        <p:grpSpPr>
          <a:xfrm>
            <a:off x="3657992" y="3669208"/>
            <a:ext cx="1712285" cy="1374324"/>
            <a:chOff x="3657992" y="3669208"/>
            <a:chExt cx="1712285" cy="1374324"/>
          </a:xfrm>
        </p:grpSpPr>
        <p:pic>
          <p:nvPicPr>
            <p:cNvPr id="12" name="Picture 4" descr="Boy Studying Stock Illustrations – 12,415 Boy Studying Stock Illustrations,  Vectors &amp; Clipart - Dreamstime">
              <a:extLst>
                <a:ext uri="{FF2B5EF4-FFF2-40B4-BE49-F238E27FC236}">
                  <a16:creationId xmlns:a16="http://schemas.microsoft.com/office/drawing/2014/main" id="{2A0C5DD5-3C58-41AE-97A2-CA94ADE59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992" y="3688668"/>
              <a:ext cx="1712285" cy="135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Plus Grade Stock Illustrations – 824 Plus Grade Stock Illustrations,  Vectors &amp; Clipart - Dreamstime">
              <a:extLst>
                <a:ext uri="{FF2B5EF4-FFF2-40B4-BE49-F238E27FC236}">
                  <a16:creationId xmlns:a16="http://schemas.microsoft.com/office/drawing/2014/main" id="{9FE3C3FC-4B10-48B9-A285-1406EB5303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4125" y1="41000" x2="64125" y2="41000"/>
                          <a14:foregroundMark x1="51875" y1="43875" x2="51875" y2="43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6" t="17110" r="12897" b="13612"/>
            <a:stretch/>
          </p:blipFill>
          <p:spPr bwMode="auto">
            <a:xfrm>
              <a:off x="4682510" y="3669208"/>
              <a:ext cx="673467" cy="641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63F7583-E11C-459A-82CC-25E601AD4906}"/>
              </a:ext>
            </a:extLst>
          </p:cNvPr>
          <p:cNvSpPr/>
          <p:nvPr/>
        </p:nvSpPr>
        <p:spPr>
          <a:xfrm>
            <a:off x="1766663" y="2428070"/>
            <a:ext cx="5610673" cy="507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1" dirty="0">
                <a:solidFill>
                  <a:srgbClr val="0000FF"/>
                </a:solidFill>
                <a:latin typeface="Arial Rounded MT Bold" pitchFamily="34" charset="0"/>
              </a:rPr>
              <a:t>You will pass  if you study hard.</a:t>
            </a:r>
          </a:p>
        </p:txBody>
      </p:sp>
      <p:sp>
        <p:nvSpPr>
          <p:cNvPr id="21" name="يساوي 20">
            <a:extLst>
              <a:ext uri="{FF2B5EF4-FFF2-40B4-BE49-F238E27FC236}">
                <a16:creationId xmlns:a16="http://schemas.microsoft.com/office/drawing/2014/main" id="{C4FA858E-207E-4695-8B52-2E918EB90403}"/>
              </a:ext>
            </a:extLst>
          </p:cNvPr>
          <p:cNvSpPr/>
          <p:nvPr/>
        </p:nvSpPr>
        <p:spPr>
          <a:xfrm>
            <a:off x="4099531" y="1981237"/>
            <a:ext cx="919712" cy="345923"/>
          </a:xfrm>
          <a:prstGeom prst="mathEqual">
            <a:avLst>
              <a:gd name="adj1" fmla="val 23520"/>
              <a:gd name="adj2" fmla="val 2629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B540A70-9E73-48C7-820E-CD2C4C17058B}"/>
              </a:ext>
            </a:extLst>
          </p:cNvPr>
          <p:cNvSpPr/>
          <p:nvPr/>
        </p:nvSpPr>
        <p:spPr>
          <a:xfrm>
            <a:off x="2140074" y="3143365"/>
            <a:ext cx="5148573" cy="180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GB" sz="2400" dirty="0">
                <a:latin typeface="Arial Rounded MT Bold" pitchFamily="34" charset="0"/>
              </a:rPr>
              <a:t>You will pass if you study </a:t>
            </a:r>
            <a:r>
              <a:rPr lang="en-GB" sz="4000" dirty="0">
                <a:solidFill>
                  <a:srgbClr val="FF0000"/>
                </a:solidFill>
                <a:latin typeface="Arial Rounded MT Bold" pitchFamily="34" charset="0"/>
              </a:rPr>
              <a:t>,</a:t>
            </a:r>
          </a:p>
          <a:p>
            <a:pPr marL="342900" indent="-342900" algn="l" rtl="0">
              <a:buFontTx/>
              <a:buChar char="-"/>
            </a:pPr>
            <a:r>
              <a:rPr lang="en-GB" sz="2400" dirty="0">
                <a:latin typeface="Arial Rounded MT Bold" pitchFamily="34" charset="0"/>
              </a:rPr>
              <a:t>You will pass </a:t>
            </a:r>
            <a:r>
              <a:rPr lang="en-GB" sz="4000" dirty="0">
                <a:solidFill>
                  <a:srgbClr val="FF0000"/>
                </a:solidFill>
                <a:latin typeface="Arial Rounded MT Bold" pitchFamily="34" charset="0"/>
              </a:rPr>
              <a:t>,</a:t>
            </a:r>
            <a:r>
              <a:rPr lang="en-GB" sz="2400" dirty="0">
                <a:latin typeface="Arial Rounded MT Bold" pitchFamily="34" charset="0"/>
              </a:rPr>
              <a:t>  if you study.</a:t>
            </a:r>
            <a:endParaRPr lang="en-US" sz="2400" dirty="0">
              <a:latin typeface="Arial Rounded MT Bold" pitchFamily="34" charset="0"/>
            </a:endParaRPr>
          </a:p>
          <a:p>
            <a:pPr marL="342900" indent="-342900" algn="l" rtl="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 Rounded MT Bold" pitchFamily="34" charset="0"/>
              </a:rPr>
              <a:t>If you study hard you will pass.</a:t>
            </a:r>
            <a:endParaRPr lang="en-GB" sz="2400" dirty="0">
              <a:latin typeface="Arial Rounded MT Bold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80F5B3B-F634-4497-93DD-BB84DD7B959E}"/>
              </a:ext>
            </a:extLst>
          </p:cNvPr>
          <p:cNvSpPr txBox="1"/>
          <p:nvPr/>
        </p:nvSpPr>
        <p:spPr>
          <a:xfrm>
            <a:off x="1150950" y="3172097"/>
            <a:ext cx="79208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</a:t>
            </a:r>
            <a:endParaRPr lang="ar-SA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429845BF-BBF4-4020-A2C7-3005AB11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07" y="2904657"/>
            <a:ext cx="764078" cy="7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1" grpId="0" animBg="1"/>
      <p:bldP spid="22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78201A51-73C9-4708-BB32-EA7755B2C83F}"/>
              </a:ext>
            </a:extLst>
          </p:cNvPr>
          <p:cNvSpPr/>
          <p:nvPr/>
        </p:nvSpPr>
        <p:spPr bwMode="auto">
          <a:xfrm rot="5400000">
            <a:off x="-211863" y="196668"/>
            <a:ext cx="1057785" cy="6350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8D705DC6-5076-498A-8E13-B90BED9C93A0}"/>
              </a:ext>
            </a:extLst>
          </p:cNvPr>
          <p:cNvSpPr/>
          <p:nvPr/>
        </p:nvSpPr>
        <p:spPr>
          <a:xfrm flipV="1">
            <a:off x="637750" y="465776"/>
            <a:ext cx="4950422" cy="5160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907AA9-7264-42DC-8A27-57957FE0D2CD}"/>
              </a:ext>
            </a:extLst>
          </p:cNvPr>
          <p:cNvSpPr txBox="1"/>
          <p:nvPr/>
        </p:nvSpPr>
        <p:spPr>
          <a:xfrm>
            <a:off x="646400" y="123920"/>
            <a:ext cx="5149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Present Facts </a:t>
            </a:r>
            <a:r>
              <a:rPr lang="en-US" sz="1200" dirty="0"/>
              <a:t>(ZERO If conditional )</a:t>
            </a:r>
            <a:endParaRPr lang="ar-SA" sz="12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79BECD2-14CA-42AF-A225-47C723C0E8D1}"/>
              </a:ext>
            </a:extLst>
          </p:cNvPr>
          <p:cNvSpPr txBox="1"/>
          <p:nvPr/>
        </p:nvSpPr>
        <p:spPr>
          <a:xfrm>
            <a:off x="2379952" y="1272354"/>
            <a:ext cx="47123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ProximaNova-Light"/>
              </a:rPr>
              <a:t>Use</a:t>
            </a:r>
            <a:r>
              <a:rPr lang="en-US" sz="1800" b="0" i="0" u="none" strike="noStrike" baseline="0" dirty="0">
                <a:latin typeface="ProximaNova-Light"/>
              </a:rPr>
              <a:t> the </a:t>
            </a:r>
            <a:r>
              <a:rPr lang="en-US" sz="1800" b="0" i="1" u="none" strike="noStrike" baseline="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ProximaNova-LightIt"/>
              </a:rPr>
              <a:t>simple present </a:t>
            </a:r>
            <a:r>
              <a:rPr lang="en-US" sz="1800" b="0" i="1" u="none" strike="noStrike" baseline="0" dirty="0">
                <a:latin typeface="ProximaNova-LightIt"/>
              </a:rPr>
              <a:t>tense </a:t>
            </a:r>
            <a:r>
              <a:rPr lang="en-US" sz="1800" b="0" i="0" u="none" strike="noStrike" baseline="0" dirty="0">
                <a:latin typeface="ProximaNova-Light"/>
              </a:rPr>
              <a:t>in </a:t>
            </a:r>
            <a:r>
              <a:rPr lang="en-US" sz="1800" b="1" i="0" u="none" strike="noStrike" baseline="0" dirty="0">
                <a:latin typeface="ProximaNova-Light"/>
              </a:rPr>
              <a:t>both</a:t>
            </a:r>
            <a:r>
              <a:rPr lang="en-US" sz="1800" b="0" i="0" u="none" strike="noStrike" baseline="0" dirty="0">
                <a:latin typeface="ProximaNova-Light"/>
              </a:rPr>
              <a:t> clauses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847B4EE-809E-49FF-8C93-4C818F9D3AC4}"/>
              </a:ext>
            </a:extLst>
          </p:cNvPr>
          <p:cNvSpPr txBox="1"/>
          <p:nvPr/>
        </p:nvSpPr>
        <p:spPr>
          <a:xfrm>
            <a:off x="1133618" y="2202267"/>
            <a:ext cx="6876764" cy="146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ProximaNova-Bold"/>
              </a:rPr>
              <a:t>If </a:t>
            </a:r>
            <a:r>
              <a:rPr lang="en-US" sz="2400" b="0" i="0" u="none" strike="noStrike" baseline="0" dirty="0">
                <a:latin typeface="ProximaNova-Light"/>
              </a:rPr>
              <a:t>you </a:t>
            </a:r>
            <a:r>
              <a:rPr lang="en-US" sz="2400" b="1" i="0" u="none" strike="noStrike" baseline="0" dirty="0">
                <a:latin typeface="ProximaNova-Bold"/>
              </a:rPr>
              <a:t>cook </a:t>
            </a:r>
            <a:r>
              <a:rPr lang="en-US" sz="2400" b="0" i="0" u="none" strike="noStrike" baseline="0" dirty="0">
                <a:latin typeface="ProximaNova-Light"/>
              </a:rPr>
              <a:t>an egg in the microwave, it </a:t>
            </a:r>
            <a:r>
              <a:rPr lang="en-US" sz="2400" b="1" i="0" u="none" strike="noStrike" baseline="0" dirty="0">
                <a:latin typeface="ProximaNova-Bold"/>
              </a:rPr>
              <a:t>explodes</a:t>
            </a:r>
            <a:r>
              <a:rPr lang="en-US" sz="2400" b="0" i="0" u="none" strike="noStrike" baseline="0" dirty="0">
                <a:latin typeface="ProximaNova-Light"/>
              </a:rPr>
              <a:t>.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ProximaNova-Bold"/>
              </a:rPr>
              <a:t>If </a:t>
            </a:r>
            <a:r>
              <a:rPr lang="en-US" sz="2400" b="0" i="0" u="none" strike="noStrike" baseline="0" dirty="0">
                <a:latin typeface="ProximaNova-Light"/>
              </a:rPr>
              <a:t>you </a:t>
            </a:r>
            <a:r>
              <a:rPr lang="en-US" sz="2400" b="1" i="0" u="none" strike="noStrike" baseline="0" dirty="0">
                <a:latin typeface="ProximaNova-Bold"/>
              </a:rPr>
              <a:t>put </a:t>
            </a:r>
            <a:r>
              <a:rPr lang="en-US" sz="2400" b="0" i="0" u="none" strike="noStrike" baseline="0" dirty="0">
                <a:latin typeface="ProximaNova-Light"/>
              </a:rPr>
              <a:t>water in the freezer, it </a:t>
            </a:r>
            <a:r>
              <a:rPr lang="en-US" sz="2400" b="1" i="0" u="none" strike="noStrike" baseline="0" dirty="0">
                <a:latin typeface="ProximaNova-Bold"/>
              </a:rPr>
              <a:t>becomes </a:t>
            </a:r>
            <a:r>
              <a:rPr lang="en-US" sz="2400" b="0" i="0" u="none" strike="noStrike" baseline="0" dirty="0">
                <a:latin typeface="ProximaNova-Light"/>
              </a:rPr>
              <a:t>ice.</a:t>
            </a:r>
            <a:endParaRPr lang="ar-SA" sz="2400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567BC23-FD35-45C0-BC4F-9D001DAE7573}"/>
              </a:ext>
            </a:extLst>
          </p:cNvPr>
          <p:cNvGrpSpPr/>
          <p:nvPr/>
        </p:nvGrpSpPr>
        <p:grpSpPr>
          <a:xfrm>
            <a:off x="220353" y="467927"/>
            <a:ext cx="1759644" cy="1983656"/>
            <a:chOff x="220353" y="467927"/>
            <a:chExt cx="1759644" cy="1983656"/>
          </a:xfrm>
        </p:grpSpPr>
        <p:pic>
          <p:nvPicPr>
            <p:cNvPr id="2050" name="Picture 2" descr="Green Sticky Notes - Sticky Note Clipart Png Transparent Png (#932322) -  PikPng">
              <a:extLst>
                <a:ext uri="{FF2B5EF4-FFF2-40B4-BE49-F238E27FC236}">
                  <a16:creationId xmlns:a16="http://schemas.microsoft.com/office/drawing/2014/main" id="{7052D653-D6BA-4B46-8DDC-5EB085B72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4" b="96832" l="1905" r="989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9513">
              <a:off x="220353" y="467927"/>
              <a:ext cx="1759644" cy="1983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23D101B0-B69E-4B9E-A7D9-08A3BC2AC0F7}"/>
                </a:ext>
              </a:extLst>
            </p:cNvPr>
            <p:cNvSpPr txBox="1"/>
            <p:nvPr/>
          </p:nvSpPr>
          <p:spPr>
            <a:xfrm>
              <a:off x="474783" y="856856"/>
              <a:ext cx="125078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0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result </a:t>
              </a:r>
              <a:r>
                <a:rPr lang="en-US" sz="2400" b="1" i="0" dirty="0">
                  <a:solidFill>
                    <a:srgbClr val="0000F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always</a:t>
              </a:r>
              <a:r>
                <a:rPr lang="en-US" sz="2400" b="0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 happen</a:t>
              </a:r>
              <a:endPara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</a:endParaRPr>
            </a:p>
          </p:txBody>
        </p:sp>
      </p:grpSp>
      <p:sp>
        <p:nvSpPr>
          <p:cNvPr id="14" name="قوس متوسط أيمن 13">
            <a:extLst>
              <a:ext uri="{FF2B5EF4-FFF2-40B4-BE49-F238E27FC236}">
                <a16:creationId xmlns:a16="http://schemas.microsoft.com/office/drawing/2014/main" id="{DD7A8D0C-9056-4733-ADB2-E1C1CCA013D8}"/>
              </a:ext>
            </a:extLst>
          </p:cNvPr>
          <p:cNvSpPr/>
          <p:nvPr/>
        </p:nvSpPr>
        <p:spPr>
          <a:xfrm rot="16200000">
            <a:off x="3622409" y="284793"/>
            <a:ext cx="252136" cy="4454148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قوس متوسط أيمن 14">
            <a:extLst>
              <a:ext uri="{FF2B5EF4-FFF2-40B4-BE49-F238E27FC236}">
                <a16:creationId xmlns:a16="http://schemas.microsoft.com/office/drawing/2014/main" id="{B135BB01-2AEE-45B8-B3A8-2DF0BE899905}"/>
              </a:ext>
            </a:extLst>
          </p:cNvPr>
          <p:cNvSpPr/>
          <p:nvPr/>
        </p:nvSpPr>
        <p:spPr>
          <a:xfrm rot="16200000">
            <a:off x="6758120" y="1768883"/>
            <a:ext cx="260055" cy="1501819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قوس متوسط أيمن 15">
            <a:extLst>
              <a:ext uri="{FF2B5EF4-FFF2-40B4-BE49-F238E27FC236}">
                <a16:creationId xmlns:a16="http://schemas.microsoft.com/office/drawing/2014/main" id="{E98AB908-DCAA-46DE-83CB-598FF9C95B5E}"/>
              </a:ext>
            </a:extLst>
          </p:cNvPr>
          <p:cNvSpPr/>
          <p:nvPr/>
        </p:nvSpPr>
        <p:spPr>
          <a:xfrm rot="16200000">
            <a:off x="3290446" y="1350106"/>
            <a:ext cx="252136" cy="3823141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قوس متوسط أيمن 16">
            <a:extLst>
              <a:ext uri="{FF2B5EF4-FFF2-40B4-BE49-F238E27FC236}">
                <a16:creationId xmlns:a16="http://schemas.microsoft.com/office/drawing/2014/main" id="{6FEEB160-6ADF-4B65-936A-CB80FE2B7D5D}"/>
              </a:ext>
            </a:extLst>
          </p:cNvPr>
          <p:cNvSpPr/>
          <p:nvPr/>
        </p:nvSpPr>
        <p:spPr>
          <a:xfrm rot="16200000">
            <a:off x="6199286" y="2330495"/>
            <a:ext cx="260055" cy="1885972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pic>
        <p:nvPicPr>
          <p:cNvPr id="2058" name="Picture 10" descr="Egg Carton Drawing - Carton Of Eggs Clipart Transparent PNG - 879x542 -  Free Download on NicePNG">
            <a:extLst>
              <a:ext uri="{FF2B5EF4-FFF2-40B4-BE49-F238E27FC236}">
                <a16:creationId xmlns:a16="http://schemas.microsoft.com/office/drawing/2014/main" id="{5CDE773E-120E-427D-9DB1-BF1F6207F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72" y="1219417"/>
            <a:ext cx="1684591" cy="11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ree Vector | Realistic background with ice cubes and splashing water">
            <a:extLst>
              <a:ext uri="{FF2B5EF4-FFF2-40B4-BE49-F238E27FC236}">
                <a16:creationId xmlns:a16="http://schemas.microsoft.com/office/drawing/2014/main" id="{74C7607C-AA15-4C9A-B342-1DE99783B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76" l="0" r="100000">
                        <a14:foregroundMark x1="71246" y1="41262" x2="69329" y2="39806"/>
                        <a14:foregroundMark x1="57348" y1="36731" x2="57348" y2="36731"/>
                        <a14:foregroundMark x1="55591" y1="39644" x2="55591" y2="39644"/>
                        <a14:foregroundMark x1="81150" y1="68770" x2="81150" y2="68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02" y="2411681"/>
            <a:ext cx="2009360" cy="19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10" grpId="0" uiExpand="1" build="p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78201A51-73C9-4708-BB32-EA7755B2C83F}"/>
              </a:ext>
            </a:extLst>
          </p:cNvPr>
          <p:cNvSpPr/>
          <p:nvPr/>
        </p:nvSpPr>
        <p:spPr bwMode="auto">
          <a:xfrm rot="5400000">
            <a:off x="-211863" y="196668"/>
            <a:ext cx="1057785" cy="6350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8D705DC6-5076-498A-8E13-B90BED9C93A0}"/>
              </a:ext>
            </a:extLst>
          </p:cNvPr>
          <p:cNvSpPr/>
          <p:nvPr/>
        </p:nvSpPr>
        <p:spPr>
          <a:xfrm flipV="1">
            <a:off x="637750" y="465776"/>
            <a:ext cx="4950422" cy="5160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907AA9-7264-42DC-8A27-57957FE0D2CD}"/>
              </a:ext>
            </a:extLst>
          </p:cNvPr>
          <p:cNvSpPr txBox="1"/>
          <p:nvPr/>
        </p:nvSpPr>
        <p:spPr>
          <a:xfrm>
            <a:off x="646400" y="123920"/>
            <a:ext cx="5149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Future Facts </a:t>
            </a:r>
            <a:r>
              <a:rPr lang="en-US" sz="1200" dirty="0"/>
              <a:t>(1</a:t>
            </a:r>
            <a:r>
              <a:rPr lang="en-US" sz="1200" baseline="30000" dirty="0"/>
              <a:t>st</a:t>
            </a:r>
            <a:r>
              <a:rPr lang="en-US" sz="1200" dirty="0"/>
              <a:t> If conditional )</a:t>
            </a:r>
            <a:endParaRPr lang="ar-SA" sz="12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79BECD2-14CA-42AF-A225-47C723C0E8D1}"/>
              </a:ext>
            </a:extLst>
          </p:cNvPr>
          <p:cNvSpPr txBox="1"/>
          <p:nvPr/>
        </p:nvSpPr>
        <p:spPr>
          <a:xfrm>
            <a:off x="2386194" y="1272354"/>
            <a:ext cx="49941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ProximaNova-Light"/>
              </a:rPr>
              <a:t>Use</a:t>
            </a:r>
            <a:r>
              <a:rPr lang="en-US" sz="1800" b="0" i="0" u="none" strike="noStrike" baseline="0" dirty="0">
                <a:latin typeface="ProximaNova-Light"/>
              </a:rPr>
              <a:t>  </a:t>
            </a:r>
            <a:r>
              <a:rPr lang="en-US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ProximaNova-LightIt"/>
              </a:rPr>
              <a:t>if ..</a:t>
            </a:r>
            <a:r>
              <a:rPr lang="en-US" sz="1800" b="0" i="0" u="none" strike="noStrike" baseline="0" dirty="0">
                <a:latin typeface="ProximaNova-Light"/>
              </a:rPr>
              <a:t> </a:t>
            </a:r>
            <a:r>
              <a:rPr lang="en-US" sz="1800" b="0" i="1" u="none" strike="noStrike" baseline="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ProximaNova-LightIt"/>
              </a:rPr>
              <a:t>simple present </a:t>
            </a:r>
            <a:r>
              <a:rPr lang="en-US" sz="1800" b="0" i="1" u="none" strike="noStrike" baseline="0" dirty="0">
                <a:solidFill>
                  <a:srgbClr val="FF0000"/>
                </a:solidFill>
                <a:latin typeface="ProximaNova-LightIt"/>
              </a:rPr>
              <a:t>,</a:t>
            </a:r>
            <a:r>
              <a:rPr lang="en-US" sz="1800" b="0" i="1" u="none" strike="noStrike" baseline="0" dirty="0">
                <a:latin typeface="ProximaNova-LightIt"/>
              </a:rPr>
              <a:t>        </a:t>
            </a:r>
            <a:r>
              <a:rPr lang="en-US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ProximaNova-LightIt"/>
              </a:rPr>
              <a:t>will / be going to ..</a:t>
            </a:r>
            <a:endParaRPr lang="ar-SA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ProximaNova-LightI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847B4EE-809E-49FF-8C93-4C818F9D3AC4}"/>
              </a:ext>
            </a:extLst>
          </p:cNvPr>
          <p:cNvSpPr txBox="1"/>
          <p:nvPr/>
        </p:nvSpPr>
        <p:spPr>
          <a:xfrm>
            <a:off x="1133618" y="2202267"/>
            <a:ext cx="7146794" cy="146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ProximaNova-Bold"/>
              </a:rPr>
              <a:t>If </a:t>
            </a:r>
            <a:r>
              <a:rPr lang="en-US" sz="2400" b="0" i="0" u="none" strike="noStrike" baseline="0" dirty="0">
                <a:latin typeface="ProximaNova-Light"/>
              </a:rPr>
              <a:t>I </a:t>
            </a:r>
            <a:r>
              <a:rPr lang="en-US" sz="2400" b="1" dirty="0">
                <a:latin typeface="ProximaNova-Bold"/>
              </a:rPr>
              <a:t>have</a:t>
            </a:r>
            <a:r>
              <a:rPr lang="en-US" sz="2400" b="0" i="0" u="none" strike="noStrike" baseline="0" dirty="0">
                <a:latin typeface="ProximaNova-Light"/>
              </a:rPr>
              <a:t> enough money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ProximaNova-Light"/>
              </a:rPr>
              <a:t>,</a:t>
            </a:r>
            <a:r>
              <a:rPr lang="en-US" sz="2400" b="0" i="0" u="none" strike="noStrike" baseline="0" dirty="0">
                <a:latin typeface="ProximaNova-Light"/>
              </a:rPr>
              <a:t>  I </a:t>
            </a:r>
            <a:r>
              <a:rPr lang="en-US" sz="2400" b="1" dirty="0">
                <a:latin typeface="ProximaNova-Bold"/>
              </a:rPr>
              <a:t>will</a:t>
            </a:r>
            <a:r>
              <a:rPr lang="en-US" sz="2400" b="0" i="0" u="none" strike="noStrike" baseline="0" dirty="0">
                <a:latin typeface="ProximaNova-Light"/>
              </a:rPr>
              <a:t> </a:t>
            </a:r>
            <a:r>
              <a:rPr lang="en-US" sz="2400" b="1" i="0" u="none" strike="noStrike" baseline="0" dirty="0">
                <a:latin typeface="ProximaNova-Bold"/>
              </a:rPr>
              <a:t>buy</a:t>
            </a:r>
            <a:r>
              <a:rPr lang="en-US" sz="2400" i="0" u="none" strike="noStrike" baseline="0" dirty="0">
                <a:latin typeface="ProximaNova-Bold"/>
              </a:rPr>
              <a:t> new</a:t>
            </a:r>
            <a:r>
              <a:rPr lang="en-US" sz="2400" i="0" u="none" strike="noStrike" dirty="0">
                <a:latin typeface="ProximaNova-Bold"/>
              </a:rPr>
              <a:t> shoes</a:t>
            </a:r>
            <a:r>
              <a:rPr lang="en-US" sz="2400" b="0" i="0" u="none" strike="noStrike" baseline="0" dirty="0">
                <a:latin typeface="ProximaNova-Light"/>
              </a:rPr>
              <a:t>.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ProximaNova-Bold"/>
              </a:rPr>
              <a:t>If </a:t>
            </a:r>
            <a:r>
              <a:rPr lang="en-US" sz="2400" b="0" i="0" u="none" strike="noStrike" baseline="0" dirty="0">
                <a:latin typeface="ProximaNova-Light"/>
              </a:rPr>
              <a:t>it </a:t>
            </a:r>
            <a:r>
              <a:rPr lang="en-US" sz="2400" b="1" dirty="0">
                <a:latin typeface="ProximaNova-Light"/>
              </a:rPr>
              <a:t>rains</a:t>
            </a:r>
            <a:r>
              <a:rPr lang="en-US" sz="2400" dirty="0">
                <a:latin typeface="ProximaNova-Light"/>
              </a:rPr>
              <a:t> tomorrow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ProximaNova-Light"/>
              </a:rPr>
              <a:t>,</a:t>
            </a:r>
            <a:r>
              <a:rPr lang="en-US" sz="2400" b="0" i="0" u="none" strike="noStrike" baseline="0" dirty="0">
                <a:latin typeface="ProximaNova-Light"/>
              </a:rPr>
              <a:t>   she </a:t>
            </a:r>
            <a:r>
              <a:rPr lang="en-US" sz="2400" b="1" i="0" u="none" strike="noStrike" baseline="0" dirty="0">
                <a:latin typeface="ProximaNova-Light"/>
              </a:rPr>
              <a:t>is going to satay</a:t>
            </a:r>
            <a:r>
              <a:rPr lang="en-US" sz="2400" b="0" i="0" u="none" strike="noStrike" baseline="0" dirty="0">
                <a:latin typeface="ProximaNova-Light"/>
              </a:rPr>
              <a:t> at home.</a:t>
            </a:r>
            <a:endParaRPr lang="ar-SA" sz="2400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73C0627-E553-476D-B1E6-0AE419A17078}"/>
              </a:ext>
            </a:extLst>
          </p:cNvPr>
          <p:cNvGrpSpPr/>
          <p:nvPr/>
        </p:nvGrpSpPr>
        <p:grpSpPr>
          <a:xfrm>
            <a:off x="159612" y="407938"/>
            <a:ext cx="2195597" cy="2091380"/>
            <a:chOff x="159612" y="407938"/>
            <a:chExt cx="2195597" cy="2091380"/>
          </a:xfrm>
        </p:grpSpPr>
        <p:pic>
          <p:nvPicPr>
            <p:cNvPr id="18" name="Picture 2" descr="Green Sticky Notes - Sticky Note Clipart Png Transparent Png (#932322) -  PikPng">
              <a:extLst>
                <a:ext uri="{FF2B5EF4-FFF2-40B4-BE49-F238E27FC236}">
                  <a16:creationId xmlns:a16="http://schemas.microsoft.com/office/drawing/2014/main" id="{8141411B-B79F-47F6-A194-930D34361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4" b="96832" l="1905" r="989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9513">
              <a:off x="159612" y="407938"/>
              <a:ext cx="2195597" cy="209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23D101B0-B69E-4B9E-A7D9-08A3BC2AC0F7}"/>
                </a:ext>
              </a:extLst>
            </p:cNvPr>
            <p:cNvSpPr txBox="1"/>
            <p:nvPr/>
          </p:nvSpPr>
          <p:spPr>
            <a:xfrm>
              <a:off x="473973" y="812925"/>
              <a:ext cx="159561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might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 happen in the future; 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certain</a:t>
              </a:r>
              <a:endPara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</a:endParaRPr>
            </a:p>
          </p:txBody>
        </p:sp>
      </p:grpSp>
      <p:sp>
        <p:nvSpPr>
          <p:cNvPr id="14" name="قوس متوسط أيمن 13">
            <a:extLst>
              <a:ext uri="{FF2B5EF4-FFF2-40B4-BE49-F238E27FC236}">
                <a16:creationId xmlns:a16="http://schemas.microsoft.com/office/drawing/2014/main" id="{DD7A8D0C-9056-4733-ADB2-E1C1CCA013D8}"/>
              </a:ext>
            </a:extLst>
          </p:cNvPr>
          <p:cNvSpPr/>
          <p:nvPr/>
        </p:nvSpPr>
        <p:spPr>
          <a:xfrm rot="16200000">
            <a:off x="2920634" y="986568"/>
            <a:ext cx="252136" cy="3050597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قوس متوسط أيمن 14">
            <a:extLst>
              <a:ext uri="{FF2B5EF4-FFF2-40B4-BE49-F238E27FC236}">
                <a16:creationId xmlns:a16="http://schemas.microsoft.com/office/drawing/2014/main" id="{B135BB01-2AEE-45B8-B3A8-2DF0BE899905}"/>
              </a:ext>
            </a:extLst>
          </p:cNvPr>
          <p:cNvSpPr/>
          <p:nvPr/>
        </p:nvSpPr>
        <p:spPr>
          <a:xfrm rot="16200000">
            <a:off x="5827258" y="1196850"/>
            <a:ext cx="260055" cy="2630029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قوس متوسط أيمن 15">
            <a:extLst>
              <a:ext uri="{FF2B5EF4-FFF2-40B4-BE49-F238E27FC236}">
                <a16:creationId xmlns:a16="http://schemas.microsoft.com/office/drawing/2014/main" id="{E98AB908-DCAA-46DE-83CB-598FF9C95B5E}"/>
              </a:ext>
            </a:extLst>
          </p:cNvPr>
          <p:cNvSpPr/>
          <p:nvPr/>
        </p:nvSpPr>
        <p:spPr>
          <a:xfrm rot="16200000">
            <a:off x="2642376" y="1998178"/>
            <a:ext cx="252136" cy="2526998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قوس متوسط أيمن 16">
            <a:extLst>
              <a:ext uri="{FF2B5EF4-FFF2-40B4-BE49-F238E27FC236}">
                <a16:creationId xmlns:a16="http://schemas.microsoft.com/office/drawing/2014/main" id="{6FEEB160-6ADF-4B65-936A-CB80FE2B7D5D}"/>
              </a:ext>
            </a:extLst>
          </p:cNvPr>
          <p:cNvSpPr/>
          <p:nvPr/>
        </p:nvSpPr>
        <p:spPr>
          <a:xfrm rot="16200000">
            <a:off x="5963143" y="1356268"/>
            <a:ext cx="260055" cy="3834426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A898E7D-1C92-4527-A121-69DF501E8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97" y="1487949"/>
            <a:ext cx="1846878" cy="148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artoon Girl Sitting Near The Window On Rainy Day. Royalty Free Cliparts,  Vectors, And Stock Illustration. Image 45502255.">
            <a:extLst>
              <a:ext uri="{FF2B5EF4-FFF2-40B4-BE49-F238E27FC236}">
                <a16:creationId xmlns:a16="http://schemas.microsoft.com/office/drawing/2014/main" id="{E2CE32B7-2586-4446-A0AD-52E20F804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08" b="99077" l="7935" r="89960">
                        <a14:foregroundMark x1="55870" y1="11077" x2="55870" y2="11077"/>
                        <a14:foregroundMark x1="56518" y1="11308" x2="60000" y2="11769"/>
                        <a14:foregroundMark x1="73036" y1="12846" x2="73036" y2="12846"/>
                        <a14:foregroundMark x1="84939" y1="33846" x2="84939" y2="33846"/>
                        <a14:foregroundMark x1="76518" y1="34077" x2="75628" y2="33846"/>
                        <a14:foregroundMark x1="17409" y1="33385" x2="17409" y2="33385"/>
                        <a14:foregroundMark x1="14170" y1="35615" x2="14170" y2="35615"/>
                        <a14:foregroundMark x1="13522" y1="47538" x2="13279" y2="51538"/>
                        <a14:foregroundMark x1="15385" y1="69692" x2="14899" y2="70538"/>
                        <a14:foregroundMark x1="15142" y1="77000" x2="14656" y2="78769"/>
                        <a14:foregroundMark x1="14899" y1="86231" x2="14899" y2="86231"/>
                        <a14:foregroundMark x1="79352" y1="87538" x2="79352" y2="87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88" y="3477114"/>
            <a:ext cx="1557440" cy="16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10" grpId="0" uiExpand="1" build="p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78201A51-73C9-4708-BB32-EA7755B2C83F}"/>
              </a:ext>
            </a:extLst>
          </p:cNvPr>
          <p:cNvSpPr/>
          <p:nvPr/>
        </p:nvSpPr>
        <p:spPr bwMode="auto">
          <a:xfrm rot="5400000">
            <a:off x="-211863" y="196668"/>
            <a:ext cx="1057785" cy="6350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8D705DC6-5076-498A-8E13-B90BED9C93A0}"/>
              </a:ext>
            </a:extLst>
          </p:cNvPr>
          <p:cNvSpPr/>
          <p:nvPr/>
        </p:nvSpPr>
        <p:spPr>
          <a:xfrm flipV="1">
            <a:off x="637750" y="465776"/>
            <a:ext cx="4950422" cy="5160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907AA9-7264-42DC-8A27-57957FE0D2CD}"/>
              </a:ext>
            </a:extLst>
          </p:cNvPr>
          <p:cNvSpPr txBox="1"/>
          <p:nvPr/>
        </p:nvSpPr>
        <p:spPr>
          <a:xfrm>
            <a:off x="646400" y="123920"/>
            <a:ext cx="5149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May 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FF0000"/>
                </a:solidFill>
              </a:rPr>
              <a:t> Might</a:t>
            </a:r>
            <a:endParaRPr lang="ar-SA" sz="12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79BECD2-14CA-42AF-A225-47C723C0E8D1}"/>
              </a:ext>
            </a:extLst>
          </p:cNvPr>
          <p:cNvSpPr txBox="1"/>
          <p:nvPr/>
        </p:nvSpPr>
        <p:spPr>
          <a:xfrm>
            <a:off x="2422198" y="1272354"/>
            <a:ext cx="49941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ProximaNova-Light"/>
              </a:rPr>
              <a:t>Use</a:t>
            </a:r>
            <a:r>
              <a:rPr lang="en-US" sz="1800" b="0" i="0" u="none" strike="noStrike" baseline="0" dirty="0">
                <a:latin typeface="ProximaNova-Light"/>
              </a:rPr>
              <a:t>  </a:t>
            </a:r>
            <a:r>
              <a:rPr lang="en-US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ProximaNova-LightIt"/>
              </a:rPr>
              <a:t>if ..</a:t>
            </a:r>
            <a:r>
              <a:rPr lang="en-US" sz="1800" b="0" i="0" u="none" strike="noStrike" baseline="0" dirty="0">
                <a:latin typeface="ProximaNova-Light"/>
              </a:rPr>
              <a:t> </a:t>
            </a:r>
            <a:r>
              <a:rPr lang="en-US" sz="1800" b="0" i="1" u="none" strike="noStrike" baseline="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ProximaNova-LightIt"/>
              </a:rPr>
              <a:t>simple present </a:t>
            </a:r>
            <a:r>
              <a:rPr lang="en-US" sz="1800" b="0" i="1" u="none" strike="noStrike" baseline="0" dirty="0">
                <a:solidFill>
                  <a:srgbClr val="FF0000"/>
                </a:solidFill>
                <a:latin typeface="ProximaNova-LightIt"/>
              </a:rPr>
              <a:t>,</a:t>
            </a:r>
            <a:r>
              <a:rPr lang="en-US" sz="1800" b="0" i="1" u="none" strike="noStrike" baseline="0" dirty="0">
                <a:latin typeface="ProximaNova-LightIt"/>
              </a:rPr>
              <a:t>        </a:t>
            </a:r>
            <a:r>
              <a:rPr lang="en-US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ProximaNova-LightIt"/>
              </a:rPr>
              <a:t>may / might ..</a:t>
            </a:r>
            <a:endParaRPr lang="ar-SA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ProximaNova-LightI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847B4EE-809E-49FF-8C93-4C818F9D3AC4}"/>
              </a:ext>
            </a:extLst>
          </p:cNvPr>
          <p:cNvSpPr txBox="1"/>
          <p:nvPr/>
        </p:nvSpPr>
        <p:spPr>
          <a:xfrm>
            <a:off x="1133618" y="2202267"/>
            <a:ext cx="7830870" cy="146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ProximaNova-Bold"/>
              </a:rPr>
              <a:t>If </a:t>
            </a:r>
            <a:r>
              <a:rPr lang="en-US" sz="2400" dirty="0">
                <a:latin typeface="ProximaNova-Light"/>
              </a:rPr>
              <a:t>she doesn’t study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ProximaNova-Light"/>
              </a:rPr>
              <a:t>,</a:t>
            </a:r>
            <a:r>
              <a:rPr lang="en-US" sz="2400" b="0" i="0" u="none" strike="noStrike" baseline="0" dirty="0">
                <a:latin typeface="ProximaNova-Light"/>
              </a:rPr>
              <a:t>  she </a:t>
            </a:r>
            <a:r>
              <a:rPr lang="en-US" sz="2400" b="1" i="0" u="none" strike="noStrike" baseline="0" dirty="0">
                <a:latin typeface="ProximaNova-Light"/>
              </a:rPr>
              <a:t>may</a:t>
            </a:r>
            <a:r>
              <a:rPr lang="en-US" sz="2400" b="0" i="0" u="none" strike="noStrike" baseline="0" dirty="0">
                <a:latin typeface="ProximaNova-Light"/>
              </a:rPr>
              <a:t> </a:t>
            </a:r>
            <a:r>
              <a:rPr lang="en-US" sz="2400" b="1" i="0" u="none" strike="noStrike" baseline="0" dirty="0">
                <a:latin typeface="ProximaNova-Light"/>
              </a:rPr>
              <a:t>fail</a:t>
            </a:r>
            <a:r>
              <a:rPr lang="en-US" sz="2400" b="0" i="0" u="none" strike="noStrike" baseline="0" dirty="0">
                <a:latin typeface="ProximaNova-Light"/>
              </a:rPr>
              <a:t> the exam.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ProximaNova-Bold"/>
              </a:rPr>
              <a:t>If </a:t>
            </a:r>
            <a:r>
              <a:rPr lang="en-US" sz="2400" b="0" i="0" u="none" strike="noStrike" baseline="0" dirty="0">
                <a:latin typeface="ProximaNova-Light"/>
              </a:rPr>
              <a:t>you don’t go to college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ProximaNova-Light"/>
              </a:rPr>
              <a:t>,</a:t>
            </a:r>
            <a:r>
              <a:rPr lang="en-US" sz="2400" b="0" i="0" u="none" strike="noStrike" baseline="0" dirty="0">
                <a:latin typeface="ProximaNova-Light"/>
              </a:rPr>
              <a:t>   you </a:t>
            </a:r>
            <a:r>
              <a:rPr lang="en-US" sz="2400" b="1" i="0" u="none" strike="noStrike" baseline="0" dirty="0">
                <a:latin typeface="ProximaNova-Light"/>
              </a:rPr>
              <a:t>might not get </a:t>
            </a:r>
            <a:r>
              <a:rPr lang="en-US" sz="2400" b="0" i="0" u="none" strike="noStrike" baseline="0" dirty="0">
                <a:latin typeface="ProximaNova-Light"/>
              </a:rPr>
              <a:t>a good job</a:t>
            </a:r>
            <a:r>
              <a:rPr lang="en-US" sz="2400" b="0" i="0" u="none" strike="noStrike" dirty="0">
                <a:latin typeface="ProximaNova-Light"/>
              </a:rPr>
              <a:t> </a:t>
            </a:r>
            <a:r>
              <a:rPr lang="en-US" sz="2400" b="0" i="0" u="none" strike="noStrike" baseline="0" dirty="0">
                <a:latin typeface="ProximaNova-Light"/>
              </a:rPr>
              <a:t>.</a:t>
            </a:r>
            <a:endParaRPr lang="ar-SA" sz="2400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39D7630-89F5-45A4-AC89-17E406BCF003}"/>
              </a:ext>
            </a:extLst>
          </p:cNvPr>
          <p:cNvGrpSpPr/>
          <p:nvPr/>
        </p:nvGrpSpPr>
        <p:grpSpPr>
          <a:xfrm>
            <a:off x="133729" y="345361"/>
            <a:ext cx="2129169" cy="2073790"/>
            <a:chOff x="133729" y="345361"/>
            <a:chExt cx="2129169" cy="2073790"/>
          </a:xfrm>
        </p:grpSpPr>
        <p:pic>
          <p:nvPicPr>
            <p:cNvPr id="2050" name="Picture 2" descr="Green Sticky Notes - Sticky Note Clipart Png Transparent Png (#932322) -  PikPng">
              <a:extLst>
                <a:ext uri="{FF2B5EF4-FFF2-40B4-BE49-F238E27FC236}">
                  <a16:creationId xmlns:a16="http://schemas.microsoft.com/office/drawing/2014/main" id="{7052D653-D6BA-4B46-8DDC-5EB085B72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4" b="96832" l="1905" r="989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9513">
              <a:off x="133729" y="345361"/>
              <a:ext cx="2129169" cy="207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23D101B0-B69E-4B9E-A7D9-08A3BC2AC0F7}"/>
                </a:ext>
              </a:extLst>
            </p:cNvPr>
            <p:cNvSpPr txBox="1"/>
            <p:nvPr/>
          </p:nvSpPr>
          <p:spPr>
            <a:xfrm>
              <a:off x="419647" y="1034742"/>
              <a:ext cx="1668360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Possible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 to happen, </a:t>
              </a:r>
            </a:p>
            <a:p>
              <a:pPr algn="ctr"/>
              <a:r>
                <a:rPr lang="en-US" sz="2000" b="1" dirty="0">
                  <a:solidFill>
                    <a:srgbClr val="0000F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NOT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 certain</a:t>
              </a:r>
              <a:endPara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</a:endParaRPr>
            </a:p>
          </p:txBody>
        </p:sp>
      </p:grpSp>
      <p:sp>
        <p:nvSpPr>
          <p:cNvPr id="14" name="قوس متوسط أيمن 13">
            <a:extLst>
              <a:ext uri="{FF2B5EF4-FFF2-40B4-BE49-F238E27FC236}">
                <a16:creationId xmlns:a16="http://schemas.microsoft.com/office/drawing/2014/main" id="{DD7A8D0C-9056-4733-ADB2-E1C1CCA013D8}"/>
              </a:ext>
            </a:extLst>
          </p:cNvPr>
          <p:cNvSpPr/>
          <p:nvPr/>
        </p:nvSpPr>
        <p:spPr>
          <a:xfrm rot="16200000">
            <a:off x="2658837" y="1248367"/>
            <a:ext cx="252136" cy="2527000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قوس متوسط أيمن 14">
            <a:extLst>
              <a:ext uri="{FF2B5EF4-FFF2-40B4-BE49-F238E27FC236}">
                <a16:creationId xmlns:a16="http://schemas.microsoft.com/office/drawing/2014/main" id="{B135BB01-2AEE-45B8-B3A8-2DF0BE899905}"/>
              </a:ext>
            </a:extLst>
          </p:cNvPr>
          <p:cNvSpPr/>
          <p:nvPr/>
        </p:nvSpPr>
        <p:spPr>
          <a:xfrm rot="16200000">
            <a:off x="5432083" y="1125709"/>
            <a:ext cx="260055" cy="2772307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قوس متوسط أيمن 15">
            <a:extLst>
              <a:ext uri="{FF2B5EF4-FFF2-40B4-BE49-F238E27FC236}">
                <a16:creationId xmlns:a16="http://schemas.microsoft.com/office/drawing/2014/main" id="{E98AB908-DCAA-46DE-83CB-598FF9C95B5E}"/>
              </a:ext>
            </a:extLst>
          </p:cNvPr>
          <p:cNvSpPr/>
          <p:nvPr/>
        </p:nvSpPr>
        <p:spPr>
          <a:xfrm rot="16200000">
            <a:off x="2984412" y="1656141"/>
            <a:ext cx="252136" cy="3211071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قوس متوسط أيمن 16">
            <a:extLst>
              <a:ext uri="{FF2B5EF4-FFF2-40B4-BE49-F238E27FC236}">
                <a16:creationId xmlns:a16="http://schemas.microsoft.com/office/drawing/2014/main" id="{6FEEB160-6ADF-4B65-936A-CB80FE2B7D5D}"/>
              </a:ext>
            </a:extLst>
          </p:cNvPr>
          <p:cNvSpPr/>
          <p:nvPr/>
        </p:nvSpPr>
        <p:spPr>
          <a:xfrm rot="16200000">
            <a:off x="6602213" y="1357423"/>
            <a:ext cx="260055" cy="3816426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pic>
        <p:nvPicPr>
          <p:cNvPr id="6146" name="Picture 2" descr="Girl failed on test, illustration, vector on white background Stock Vector  Image &amp; Art - Alamy">
            <a:extLst>
              <a:ext uri="{FF2B5EF4-FFF2-40B4-BE49-F238E27FC236}">
                <a16:creationId xmlns:a16="http://schemas.microsoft.com/office/drawing/2014/main" id="{03D3C1E9-4099-4F13-9D46-77DFB6B63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165" l="0" r="100000">
                        <a14:foregroundMark x1="26200" y1="65755" x2="26200" y2="65755"/>
                        <a14:foregroundMark x1="29900" y1="71942" x2="26700" y2="71942"/>
                        <a14:foregroundMark x1="19500" y1="71079" x2="19500" y2="71079"/>
                        <a14:foregroundMark x1="20700" y1="74245" x2="19500" y2="76547"/>
                        <a14:foregroundMark x1="19500" y1="77554" x2="19300" y2="78058"/>
                        <a14:foregroundMark x1="19100" y1="80072" x2="21800" y2="81871"/>
                        <a14:foregroundMark x1="22800" y1="81871" x2="22800" y2="81871"/>
                        <a14:foregroundMark x1="26000" y1="82086" x2="26000" y2="82086"/>
                        <a14:foregroundMark x1="28100" y1="81727" x2="29000" y2="81367"/>
                        <a14:foregroundMark x1="30600" y1="80360" x2="30800" y2="79928"/>
                        <a14:foregroundMark x1="34800" y1="77050" x2="36600" y2="74101"/>
                        <a14:foregroundMark x1="38200" y1="70935" x2="38200" y2="70288"/>
                        <a14:foregroundMark x1="38700" y1="68129" x2="38500" y2="66403"/>
                        <a14:foregroundMark x1="37300" y1="61439" x2="37300" y2="61439"/>
                        <a14:foregroundMark x1="36800" y1="60791" x2="31100" y2="61439"/>
                        <a14:foregroundMark x1="28300" y1="61151" x2="27400" y2="61295"/>
                        <a14:foregroundMark x1="25100" y1="60935" x2="24400" y2="60935"/>
                        <a14:foregroundMark x1="21800" y1="59640" x2="20500" y2="59281"/>
                        <a14:foregroundMark x1="15800" y1="57626" x2="14900" y2="57770"/>
                        <a14:foregroundMark x1="11900" y1="57122" x2="12100" y2="59496"/>
                        <a14:foregroundMark x1="14900" y1="61655" x2="15800" y2="62950"/>
                        <a14:foregroundMark x1="15800" y1="62950" x2="15800" y2="62950"/>
                        <a14:foregroundMark x1="17000" y1="62950" x2="17000" y2="62950"/>
                        <a14:foregroundMark x1="17500" y1="62590" x2="20700" y2="62302"/>
                        <a14:foregroundMark x1="22500" y1="61655" x2="24600" y2="62302"/>
                        <a14:foregroundMark x1="26500" y1="62302" x2="28100" y2="62806"/>
                        <a14:foregroundMark x1="29000" y1="63453" x2="26700" y2="65971"/>
                        <a14:foregroundMark x1="26200" y1="67626" x2="24100" y2="68129"/>
                        <a14:foregroundMark x1="19500" y1="68129" x2="18400" y2="68273"/>
                        <a14:foregroundMark x1="17500" y1="66906" x2="17500" y2="68417"/>
                        <a14:foregroundMark x1="17200" y1="69928" x2="17700" y2="72590"/>
                        <a14:foregroundMark x1="17700" y1="73597" x2="17700" y2="73597"/>
                        <a14:foregroundMark x1="13800" y1="62590" x2="13800" y2="62590"/>
                        <a14:foregroundMark x1="13800" y1="62446" x2="13800" y2="62446"/>
                        <a14:foregroundMark x1="13500" y1="62806" x2="13100" y2="65108"/>
                        <a14:foregroundMark x1="13100" y1="65108" x2="13100" y2="65108"/>
                        <a14:foregroundMark x1="13100" y1="65468" x2="12800" y2="66763"/>
                        <a14:foregroundMark x1="12600" y1="68273" x2="12400" y2="69424"/>
                        <a14:foregroundMark x1="12400" y1="69424" x2="12400" y2="69424"/>
                        <a14:foregroundMark x1="12600" y1="72086" x2="12600" y2="73597"/>
                        <a14:foregroundMark x1="13800" y1="75755" x2="14500" y2="76547"/>
                        <a14:foregroundMark x1="14700" y1="77554" x2="15100" y2="80216"/>
                        <a14:foregroundMark x1="15100" y1="80576" x2="15600" y2="81583"/>
                        <a14:foregroundMark x1="16300" y1="82374" x2="16300" y2="82374"/>
                        <a14:foregroundMark x1="16300" y1="82518" x2="16300" y2="84388"/>
                        <a14:foregroundMark x1="16300" y1="84388" x2="16300" y2="85683"/>
                        <a14:foregroundMark x1="16300" y1="86043" x2="18400" y2="87842"/>
                        <a14:foregroundMark x1="20700" y1="88345" x2="22300" y2="88849"/>
                        <a14:foregroundMark x1="25800" y1="88705" x2="26900" y2="88705"/>
                        <a14:foregroundMark x1="28800" y1="88201" x2="30100" y2="87338"/>
                        <a14:foregroundMark x1="31500" y1="87194" x2="34100" y2="86691"/>
                        <a14:foregroundMark x1="34800" y1="86403" x2="34800" y2="86403"/>
                        <a14:foregroundMark x1="35200" y1="86043" x2="35200" y2="86043"/>
                        <a14:foregroundMark x1="36100" y1="85036" x2="36100" y2="84029"/>
                        <a14:foregroundMark x1="36400" y1="82734" x2="36800" y2="81223"/>
                        <a14:foregroundMark x1="37100" y1="80576" x2="37500" y2="79209"/>
                        <a14:foregroundMark x1="38200" y1="76763" x2="38200" y2="76763"/>
                        <a14:foregroundMark x1="38500" y1="73741" x2="38500" y2="73741"/>
                        <a14:foregroundMark x1="37300" y1="70791" x2="37300" y2="70791"/>
                        <a14:foregroundMark x1="36400" y1="69928" x2="36400" y2="69928"/>
                        <a14:foregroundMark x1="33600" y1="68633" x2="33600" y2="68633"/>
                        <a14:foregroundMark x1="33600" y1="68633" x2="33600" y2="68633"/>
                        <a14:foregroundMark x1="33400" y1="66763" x2="33400" y2="66259"/>
                        <a14:foregroundMark x1="33800" y1="64748" x2="33800" y2="64748"/>
                        <a14:foregroundMark x1="33800" y1="64604" x2="33800" y2="64604"/>
                        <a14:foregroundMark x1="34100" y1="62806" x2="34100" y2="62806"/>
                        <a14:foregroundMark x1="28500" y1="78201" x2="28500" y2="78201"/>
                        <a14:foregroundMark x1="25500" y1="76547" x2="25500" y2="76547"/>
                        <a14:foregroundMark x1="24600" y1="75540" x2="24600" y2="75540"/>
                        <a14:foregroundMark x1="26000" y1="75396" x2="26000" y2="75396"/>
                        <a14:foregroundMark x1="28100" y1="75396" x2="28100" y2="75396"/>
                        <a14:foregroundMark x1="29200" y1="75540" x2="29200" y2="75540"/>
                        <a14:foregroundMark x1="48200" y1="44820" x2="48200" y2="44820"/>
                        <a14:foregroundMark x1="53200" y1="46043" x2="53200" y2="46043"/>
                        <a14:foregroundMark x1="50500" y1="45540" x2="50500" y2="45540"/>
                        <a14:foregroundMark x1="46500" y1="46043" x2="46500" y2="46043"/>
                        <a14:foregroundMark x1="44700" y1="45683" x2="44700" y2="45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58" y="1119120"/>
            <a:ext cx="1427301" cy="19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ored clipart work clipart, Bored work Transparent FREE for download on  WebStockReview 2020">
            <a:extLst>
              <a:ext uri="{FF2B5EF4-FFF2-40B4-BE49-F238E27FC236}">
                <a16:creationId xmlns:a16="http://schemas.microsoft.com/office/drawing/2014/main" id="{2AB5EBB2-E3A6-4665-A4C3-C1DDEDAC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3143" y1="10559" x2="73143" y2="10559"/>
                        <a14:foregroundMark x1="44000" y1="25776" x2="44000" y2="25776"/>
                        <a14:foregroundMark x1="19714" y1="36335" x2="20000" y2="35404"/>
                        <a14:foregroundMark x1="16571" y1="27640" x2="16571" y2="27640"/>
                        <a14:foregroundMark x1="14286" y1="19876" x2="14286" y2="19876"/>
                        <a14:foregroundMark x1="14000" y1="14286" x2="14000" y2="14286"/>
                        <a14:foregroundMark x1="15429" y1="15528" x2="15429" y2="15528"/>
                        <a14:foregroundMark x1="22000" y1="21429" x2="23143" y2="23913"/>
                        <a14:foregroundMark x1="24571" y1="27329" x2="24571" y2="28261"/>
                        <a14:foregroundMark x1="26000" y1="31056" x2="26000" y2="32609"/>
                        <a14:foregroundMark x1="22000" y1="71429" x2="22000" y2="71429"/>
                        <a14:foregroundMark x1="21429" y1="69255" x2="21429" y2="69255"/>
                        <a14:foregroundMark x1="20286" y1="66770" x2="20286" y2="66770"/>
                        <a14:foregroundMark x1="68571" y1="11180" x2="68571" y2="11180"/>
                        <a14:foregroundMark x1="44286" y1="23602" x2="44286" y2="23602"/>
                        <a14:foregroundMark x1="21429" y1="32919" x2="21429" y2="32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3675605"/>
            <a:ext cx="1555218" cy="14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10" grpId="0" uiExpand="1" build="p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68EDA6F7-4216-4E40-8D0A-D4423F81D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26607"/>
              </p:ext>
            </p:extLst>
          </p:nvPr>
        </p:nvGraphicFramePr>
        <p:xfrm>
          <a:off x="882000" y="430544"/>
          <a:ext cx="7380000" cy="428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90000">
                  <a:extLst>
                    <a:ext uri="{9D8B030D-6E8A-4147-A177-3AD203B41FA5}">
                      <a16:colId xmlns:a16="http://schemas.microsoft.com/office/drawing/2014/main" val="1258194611"/>
                    </a:ext>
                  </a:extLst>
                </a:gridCol>
                <a:gridCol w="3690000">
                  <a:extLst>
                    <a:ext uri="{9D8B030D-6E8A-4147-A177-3AD203B41FA5}">
                      <a16:colId xmlns:a16="http://schemas.microsoft.com/office/drawing/2014/main" val="3722957004"/>
                    </a:ext>
                  </a:extLst>
                </a:gridCol>
              </a:tblGrid>
              <a:tr h="214200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Form</a:t>
                      </a:r>
                    </a:p>
                    <a:p>
                      <a:pPr algn="ctr" rtl="0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>
                          <a:solidFill>
                            <a:schemeClr val="tx1"/>
                          </a:solidFill>
                        </a:rPr>
                        <a:t>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>
                        <a:solidFill>
                          <a:srgbClr val="0000FF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SA" sz="1800">
                        <a:solidFill>
                          <a:srgbClr val="0000FF"/>
                        </a:solidFill>
                        <a:effectLst/>
                        <a:latin typeface="MV Boli" panose="02000500030200090000" pitchFamily="2" charset="0"/>
                      </a:endParaRPr>
                    </a:p>
                    <a:p>
                      <a:pPr algn="ctr" rtl="0"/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589837"/>
                  </a:ext>
                </a:extLst>
              </a:tr>
              <a:tr h="21420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Non-Example</a:t>
                      </a:r>
                    </a:p>
                    <a:p>
                      <a:pPr algn="ctr" rtl="0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  <a:p>
                      <a:pPr algn="ctr" rtl="0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377574"/>
                  </a:ext>
                </a:extLst>
              </a:tr>
            </a:tbl>
          </a:graphicData>
        </a:graphic>
      </p:graphicFrame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9C0F67B-836B-4608-97C8-42840F437A2D}"/>
              </a:ext>
            </a:extLst>
          </p:cNvPr>
          <p:cNvGrpSpPr/>
          <p:nvPr/>
        </p:nvGrpSpPr>
        <p:grpSpPr>
          <a:xfrm>
            <a:off x="3672241" y="1672785"/>
            <a:ext cx="1799516" cy="1799516"/>
            <a:chOff x="4427984" y="792915"/>
            <a:chExt cx="2177415" cy="2177415"/>
          </a:xfrm>
        </p:grpSpPr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B457817D-75CD-4DC7-AACC-B42DC31E1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792915"/>
              <a:ext cx="2177415" cy="2177415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0" tIns="252000" rIns="0" bIns="36000" anchor="t" anchorCtr="0" upright="1"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endParaRPr lang="en-US" sz="36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endParaRPr lang="en-US" sz="700" dirty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Present Facts</a:t>
              </a:r>
              <a:endParaRPr lang="en-US" sz="1600" dirty="0">
                <a:solidFill>
                  <a:srgbClr val="FFFFFF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57B8733-6C91-4F12-97DB-5C1302B48B25}"/>
                </a:ext>
              </a:extLst>
            </p:cNvPr>
            <p:cNvSpPr/>
            <p:nvPr/>
          </p:nvSpPr>
          <p:spPr>
            <a:xfrm>
              <a:off x="5056980" y="1024548"/>
              <a:ext cx="884860" cy="13585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6600" dirty="0">
                  <a:solidFill>
                    <a:srgbClr val="FFFF00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If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804BDF6-E32C-449C-BA55-B681EB9426CB}"/>
              </a:ext>
            </a:extLst>
          </p:cNvPr>
          <p:cNvSpPr txBox="1"/>
          <p:nvPr/>
        </p:nvSpPr>
        <p:spPr>
          <a:xfrm>
            <a:off x="971600" y="1024372"/>
            <a:ext cx="34923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dirty="0">
                <a:solidFill>
                  <a:srgbClr val="0000F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to talk about things that are </a:t>
            </a:r>
            <a:r>
              <a:rPr lang="en-US" sz="1800" b="1" i="0" dirty="0">
                <a:solidFill>
                  <a:srgbClr val="0000F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always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true;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dirty="0">
                <a:solidFill>
                  <a:srgbClr val="0000F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result </a:t>
            </a:r>
            <a:r>
              <a:rPr lang="en-US" sz="1800" b="1" i="0" dirty="0">
                <a:solidFill>
                  <a:srgbClr val="0000F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always</a:t>
            </a:r>
            <a:r>
              <a:rPr lang="en-US" sz="1800" b="0" i="0" dirty="0">
                <a:solidFill>
                  <a:srgbClr val="0000F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happen</a:t>
            </a:r>
            <a:endParaRPr lang="ar-SA" sz="1800" dirty="0">
              <a:solidFill>
                <a:srgbClr val="0000FF"/>
              </a:solidFill>
              <a:effectLst/>
              <a:latin typeface="MV Boli" panose="02000500030200090000" pitchFamily="2" charset="0"/>
            </a:endParaRPr>
          </a:p>
          <a:p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99E4C26-A491-47EC-9E93-4D238511194B}"/>
              </a:ext>
            </a:extLst>
          </p:cNvPr>
          <p:cNvSpPr txBox="1"/>
          <p:nvPr/>
        </p:nvSpPr>
        <p:spPr>
          <a:xfrm>
            <a:off x="4769610" y="1024371"/>
            <a:ext cx="34923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>
                <a:solidFill>
                  <a:srgbClr val="FF0000"/>
                </a:solidFill>
              </a:rPr>
              <a:t>If</a:t>
            </a:r>
            <a:r>
              <a:rPr lang="en-US" sz="1400" b="0" dirty="0">
                <a:solidFill>
                  <a:srgbClr val="0000FF"/>
                </a:solidFill>
              </a:rPr>
              <a:t> +  simple present</a:t>
            </a:r>
            <a:r>
              <a:rPr lang="en-US" sz="1400" b="0" dirty="0">
                <a:solidFill>
                  <a:srgbClr val="FF0000"/>
                </a:solidFill>
              </a:rPr>
              <a:t>,</a:t>
            </a:r>
            <a:r>
              <a:rPr lang="en-US" sz="1400" b="0" dirty="0">
                <a:solidFill>
                  <a:srgbClr val="0000FF"/>
                </a:solidFill>
              </a:rPr>
              <a:t> … simple present</a:t>
            </a:r>
            <a:endParaRPr lang="ar-SA" sz="1400" b="0" dirty="0">
              <a:solidFill>
                <a:srgbClr val="0000FF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5E0D8F5-0CAD-4E04-8EC4-57FD328815FC}"/>
              </a:ext>
            </a:extLst>
          </p:cNvPr>
          <p:cNvSpPr txBox="1"/>
          <p:nvPr/>
        </p:nvSpPr>
        <p:spPr>
          <a:xfrm>
            <a:off x="950151" y="3364632"/>
            <a:ext cx="34923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srgbClr val="0000FF"/>
                </a:solidFill>
              </a:rPr>
              <a:t>If you </a:t>
            </a:r>
            <a:r>
              <a:rPr lang="en-US" sz="1800" b="1" dirty="0">
                <a:solidFill>
                  <a:srgbClr val="0000FF"/>
                </a:solidFill>
              </a:rPr>
              <a:t>freeze</a:t>
            </a:r>
            <a:r>
              <a:rPr lang="en-US" sz="1800" b="0" dirty="0">
                <a:solidFill>
                  <a:srgbClr val="0000FF"/>
                </a:solidFill>
              </a:rPr>
              <a:t> water</a:t>
            </a:r>
            <a:r>
              <a:rPr lang="en-US" sz="1800" b="0" dirty="0">
                <a:solidFill>
                  <a:srgbClr val="FF0000"/>
                </a:solidFill>
              </a:rPr>
              <a:t>,</a:t>
            </a:r>
            <a:r>
              <a:rPr lang="en-US" sz="1800" b="0" dirty="0">
                <a:solidFill>
                  <a:srgbClr val="0000FF"/>
                </a:solidFill>
              </a:rPr>
              <a:t> it </a:t>
            </a:r>
            <a:r>
              <a:rPr lang="en-US" sz="1800" b="1" dirty="0">
                <a:solidFill>
                  <a:srgbClr val="0000FF"/>
                </a:solidFill>
              </a:rPr>
              <a:t>turn</a:t>
            </a:r>
            <a:r>
              <a:rPr lang="en-US" sz="1800" b="0" dirty="0">
                <a:solidFill>
                  <a:srgbClr val="0000FF"/>
                </a:solidFill>
              </a:rPr>
              <a:t> into ice.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F3AFADE-6AA9-428F-BB99-A39908985814}"/>
              </a:ext>
            </a:extLst>
          </p:cNvPr>
          <p:cNvSpPr txBox="1"/>
          <p:nvPr/>
        </p:nvSpPr>
        <p:spPr>
          <a:xfrm>
            <a:off x="4701463" y="3364632"/>
            <a:ext cx="3492388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If you freeze water, it </a:t>
            </a:r>
            <a:r>
              <a:rPr lang="en-US" sz="1800" b="1" u="sng" dirty="0">
                <a:solidFill>
                  <a:srgbClr val="0000FF"/>
                </a:solidFill>
              </a:rPr>
              <a:t>is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b="1" u="sng" dirty="0">
                <a:solidFill>
                  <a:srgbClr val="0000FF"/>
                </a:solidFill>
              </a:rPr>
              <a:t>turning</a:t>
            </a:r>
            <a:r>
              <a:rPr lang="en-US" sz="1800" dirty="0">
                <a:solidFill>
                  <a:srgbClr val="0000FF"/>
                </a:solidFill>
              </a:rPr>
              <a:t> into ice.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FF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If you freeze water, it </a:t>
            </a:r>
            <a:r>
              <a:rPr lang="en-US" sz="1800" b="1" dirty="0">
                <a:solidFill>
                  <a:srgbClr val="0000FF"/>
                </a:solidFill>
              </a:rPr>
              <a:t>will</a:t>
            </a:r>
            <a:r>
              <a:rPr lang="en-US" sz="1800" dirty="0">
                <a:solidFill>
                  <a:srgbClr val="0000FF"/>
                </a:solidFill>
              </a:rPr>
              <a:t> turn into ice.</a:t>
            </a:r>
            <a:endParaRPr lang="ar-SA" sz="1800" dirty="0">
              <a:solidFill>
                <a:srgbClr val="0000FF"/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C782EE2B-86FA-4B67-8B23-E2EED6407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9" t="27728" r="34913" b="43228"/>
          <a:stretch/>
        </p:blipFill>
        <p:spPr>
          <a:xfrm>
            <a:off x="6113791" y="2902613"/>
            <a:ext cx="402013" cy="39615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06BCBE2-B641-421D-9479-AC5833875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6" t="17543" r="24199" b="43228"/>
          <a:stretch/>
        </p:blipFill>
        <p:spPr>
          <a:xfrm>
            <a:off x="2425839" y="2849219"/>
            <a:ext cx="505399" cy="4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68EDA6F7-4216-4E40-8D0A-D4423F81DA39}"/>
              </a:ext>
            </a:extLst>
          </p:cNvPr>
          <p:cNvGraphicFramePr>
            <a:graphicFrameLocks noGrp="1"/>
          </p:cNvGraphicFramePr>
          <p:nvPr/>
        </p:nvGraphicFramePr>
        <p:xfrm>
          <a:off x="882000" y="430544"/>
          <a:ext cx="7380000" cy="428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90000">
                  <a:extLst>
                    <a:ext uri="{9D8B030D-6E8A-4147-A177-3AD203B41FA5}">
                      <a16:colId xmlns:a16="http://schemas.microsoft.com/office/drawing/2014/main" val="1258194611"/>
                    </a:ext>
                  </a:extLst>
                </a:gridCol>
                <a:gridCol w="3690000">
                  <a:extLst>
                    <a:ext uri="{9D8B030D-6E8A-4147-A177-3AD203B41FA5}">
                      <a16:colId xmlns:a16="http://schemas.microsoft.com/office/drawing/2014/main" val="3722957004"/>
                    </a:ext>
                  </a:extLst>
                </a:gridCol>
              </a:tblGrid>
              <a:tr h="214200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Form</a:t>
                      </a:r>
                    </a:p>
                    <a:p>
                      <a:pPr algn="ctr" rtl="0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>
                          <a:solidFill>
                            <a:schemeClr val="tx1"/>
                          </a:solidFill>
                        </a:rPr>
                        <a:t>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>
                        <a:solidFill>
                          <a:srgbClr val="0000FF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SA" sz="1800">
                        <a:solidFill>
                          <a:srgbClr val="0000FF"/>
                        </a:solidFill>
                        <a:effectLst/>
                        <a:latin typeface="MV Boli" panose="02000500030200090000" pitchFamily="2" charset="0"/>
                      </a:endParaRPr>
                    </a:p>
                    <a:p>
                      <a:pPr algn="ctr" rtl="0"/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589837"/>
                  </a:ext>
                </a:extLst>
              </a:tr>
              <a:tr h="21420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Non-Example</a:t>
                      </a:r>
                    </a:p>
                    <a:p>
                      <a:pPr algn="ctr" rtl="0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  <a:p>
                      <a:pPr algn="ctr" rtl="0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377574"/>
                  </a:ext>
                </a:extLst>
              </a:tr>
            </a:tbl>
          </a:graphicData>
        </a:graphic>
      </p:graphicFrame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9C0F67B-836B-4608-97C8-42840F437A2D}"/>
              </a:ext>
            </a:extLst>
          </p:cNvPr>
          <p:cNvGrpSpPr/>
          <p:nvPr/>
        </p:nvGrpSpPr>
        <p:grpSpPr>
          <a:xfrm>
            <a:off x="3672241" y="1672785"/>
            <a:ext cx="1799516" cy="1799516"/>
            <a:chOff x="4427984" y="792915"/>
            <a:chExt cx="2177415" cy="2177415"/>
          </a:xfrm>
        </p:grpSpPr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B457817D-75CD-4DC7-AACC-B42DC31E1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792915"/>
              <a:ext cx="2177415" cy="2177415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0" tIns="252000" rIns="0" bIns="36000" anchor="t" anchorCtr="0" upright="1"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endParaRPr lang="en-US" sz="36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endParaRPr lang="en-US" sz="700" dirty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Future Facts</a:t>
              </a:r>
              <a:endParaRPr lang="en-US" sz="1600" dirty="0">
                <a:solidFill>
                  <a:srgbClr val="FFFFFF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57B8733-6C91-4F12-97DB-5C1302B48B25}"/>
                </a:ext>
              </a:extLst>
            </p:cNvPr>
            <p:cNvSpPr/>
            <p:nvPr/>
          </p:nvSpPr>
          <p:spPr>
            <a:xfrm>
              <a:off x="5056980" y="1024548"/>
              <a:ext cx="884860" cy="13585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6600" dirty="0">
                  <a:solidFill>
                    <a:srgbClr val="FFFF00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If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804BDF6-E32C-449C-BA55-B681EB9426CB}"/>
              </a:ext>
            </a:extLst>
          </p:cNvPr>
          <p:cNvSpPr txBox="1"/>
          <p:nvPr/>
        </p:nvSpPr>
        <p:spPr>
          <a:xfrm>
            <a:off x="971600" y="1024372"/>
            <a:ext cx="34923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0" i="0" dirty="0">
                <a:solidFill>
                  <a:srgbClr val="0000F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to talk about things that </a:t>
            </a:r>
            <a:r>
              <a:rPr lang="en-US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might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happen in the future; certain</a:t>
            </a:r>
            <a:endParaRPr lang="ar-SA" sz="1800" dirty="0">
              <a:solidFill>
                <a:srgbClr val="0000FF"/>
              </a:solidFill>
              <a:effectLst/>
              <a:latin typeface="MV Boli" panose="02000500030200090000" pitchFamily="2" charset="0"/>
            </a:endParaRPr>
          </a:p>
          <a:p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99E4C26-A491-47EC-9E93-4D238511194B}"/>
              </a:ext>
            </a:extLst>
          </p:cNvPr>
          <p:cNvSpPr txBox="1"/>
          <p:nvPr/>
        </p:nvSpPr>
        <p:spPr>
          <a:xfrm>
            <a:off x="4769610" y="1024371"/>
            <a:ext cx="34923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>
                <a:solidFill>
                  <a:srgbClr val="FF0000"/>
                </a:solidFill>
              </a:rPr>
              <a:t>If</a:t>
            </a:r>
            <a:r>
              <a:rPr lang="en-US" sz="1400" b="0" dirty="0">
                <a:solidFill>
                  <a:srgbClr val="0000FF"/>
                </a:solidFill>
              </a:rPr>
              <a:t> +  simple present</a:t>
            </a:r>
            <a:r>
              <a:rPr lang="en-US" sz="1400" b="0" dirty="0">
                <a:solidFill>
                  <a:srgbClr val="FF0000"/>
                </a:solidFill>
              </a:rPr>
              <a:t>,</a:t>
            </a:r>
            <a:r>
              <a:rPr lang="en-US" sz="1400" b="0" dirty="0">
                <a:solidFill>
                  <a:srgbClr val="0000FF"/>
                </a:solidFill>
              </a:rPr>
              <a:t> … future</a:t>
            </a:r>
            <a:endParaRPr lang="ar-SA" sz="1400" b="0" dirty="0">
              <a:solidFill>
                <a:srgbClr val="0000FF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5E0D8F5-0CAD-4E04-8EC4-57FD328815FC}"/>
              </a:ext>
            </a:extLst>
          </p:cNvPr>
          <p:cNvSpPr txBox="1"/>
          <p:nvPr/>
        </p:nvSpPr>
        <p:spPr>
          <a:xfrm>
            <a:off x="950147" y="3436524"/>
            <a:ext cx="3492388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b="0" dirty="0">
                <a:solidFill>
                  <a:srgbClr val="0000FF"/>
                </a:solidFill>
              </a:rPr>
              <a:t>If it </a:t>
            </a:r>
            <a:r>
              <a:rPr lang="en-US" sz="1700" b="1" dirty="0">
                <a:solidFill>
                  <a:srgbClr val="0000FF"/>
                </a:solidFill>
              </a:rPr>
              <a:t>rains</a:t>
            </a:r>
            <a:r>
              <a:rPr lang="en-US" sz="1700" b="1" dirty="0">
                <a:solidFill>
                  <a:srgbClr val="FF0000"/>
                </a:solidFill>
              </a:rPr>
              <a:t>,</a:t>
            </a:r>
            <a:r>
              <a:rPr lang="en-US" sz="1700" b="0" dirty="0">
                <a:solidFill>
                  <a:srgbClr val="0000FF"/>
                </a:solidFill>
              </a:rPr>
              <a:t> I </a:t>
            </a:r>
            <a:r>
              <a:rPr lang="en-US" sz="1700" b="1" dirty="0">
                <a:solidFill>
                  <a:srgbClr val="0000FF"/>
                </a:solidFill>
              </a:rPr>
              <a:t>will</a:t>
            </a:r>
            <a:r>
              <a:rPr lang="en-US" sz="1700" b="0" dirty="0">
                <a:solidFill>
                  <a:srgbClr val="0000FF"/>
                </a:solidFill>
              </a:rPr>
              <a:t> </a:t>
            </a:r>
            <a:r>
              <a:rPr lang="en-US" sz="1700" b="1" dirty="0">
                <a:solidFill>
                  <a:srgbClr val="0000FF"/>
                </a:solidFill>
              </a:rPr>
              <a:t>stay</a:t>
            </a:r>
            <a:r>
              <a:rPr lang="en-US" sz="1700" b="0" dirty="0">
                <a:solidFill>
                  <a:srgbClr val="0000FF"/>
                </a:solidFill>
              </a:rPr>
              <a:t> at home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F3AFADE-6AA9-428F-BB99-A39908985814}"/>
              </a:ext>
            </a:extLst>
          </p:cNvPr>
          <p:cNvSpPr txBox="1"/>
          <p:nvPr/>
        </p:nvSpPr>
        <p:spPr>
          <a:xfrm>
            <a:off x="4701463" y="3364632"/>
            <a:ext cx="3492388" cy="10849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If it rains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 I </a:t>
            </a:r>
            <a:r>
              <a:rPr lang="en-US" b="1" u="sng" dirty="0">
                <a:solidFill>
                  <a:srgbClr val="0000FF"/>
                </a:solidFill>
              </a:rPr>
              <a:t>stay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at home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F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If it </a:t>
            </a:r>
            <a:r>
              <a:rPr lang="en-US" b="1" u="sng" dirty="0">
                <a:solidFill>
                  <a:srgbClr val="0000FF"/>
                </a:solidFill>
              </a:rPr>
              <a:t>will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b="1" u="sng" dirty="0">
                <a:solidFill>
                  <a:srgbClr val="0000FF"/>
                </a:solidFill>
              </a:rPr>
              <a:t>rain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 I will stay at home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5CAE2EF-9A97-4E32-BC58-A603EE583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9" t="27728" r="34913" b="43228"/>
          <a:stretch/>
        </p:blipFill>
        <p:spPr>
          <a:xfrm>
            <a:off x="6113791" y="2902613"/>
            <a:ext cx="402013" cy="39615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3CBFE4B-056B-4D65-9FF2-01E91964A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6" t="17543" r="24199" b="43228"/>
          <a:stretch/>
        </p:blipFill>
        <p:spPr>
          <a:xfrm>
            <a:off x="2425839" y="2849219"/>
            <a:ext cx="505399" cy="4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0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68EDA6F7-4216-4E40-8D0A-D4423F81DA39}"/>
              </a:ext>
            </a:extLst>
          </p:cNvPr>
          <p:cNvGraphicFramePr>
            <a:graphicFrameLocks noGrp="1"/>
          </p:cNvGraphicFramePr>
          <p:nvPr/>
        </p:nvGraphicFramePr>
        <p:xfrm>
          <a:off x="882000" y="430544"/>
          <a:ext cx="7380000" cy="428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90000">
                  <a:extLst>
                    <a:ext uri="{9D8B030D-6E8A-4147-A177-3AD203B41FA5}">
                      <a16:colId xmlns:a16="http://schemas.microsoft.com/office/drawing/2014/main" val="1258194611"/>
                    </a:ext>
                  </a:extLst>
                </a:gridCol>
                <a:gridCol w="3690000">
                  <a:extLst>
                    <a:ext uri="{9D8B030D-6E8A-4147-A177-3AD203B41FA5}">
                      <a16:colId xmlns:a16="http://schemas.microsoft.com/office/drawing/2014/main" val="3722957004"/>
                    </a:ext>
                  </a:extLst>
                </a:gridCol>
              </a:tblGrid>
              <a:tr h="214200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Form</a:t>
                      </a:r>
                    </a:p>
                    <a:p>
                      <a:pPr algn="ctr" rtl="0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>
                          <a:solidFill>
                            <a:schemeClr val="tx1"/>
                          </a:solidFill>
                        </a:rPr>
                        <a:t>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>
                        <a:solidFill>
                          <a:srgbClr val="0000FF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SA" sz="1800">
                        <a:solidFill>
                          <a:srgbClr val="0000FF"/>
                        </a:solidFill>
                        <a:effectLst/>
                        <a:latin typeface="MV Boli" panose="02000500030200090000" pitchFamily="2" charset="0"/>
                      </a:endParaRPr>
                    </a:p>
                    <a:p>
                      <a:pPr algn="ctr" rtl="0"/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589837"/>
                  </a:ext>
                </a:extLst>
              </a:tr>
              <a:tr h="21420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Non-Example</a:t>
                      </a:r>
                    </a:p>
                    <a:p>
                      <a:pPr algn="ctr" rtl="0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  <a:p>
                      <a:pPr algn="ctr" rtl="0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377574"/>
                  </a:ext>
                </a:extLst>
              </a:tr>
            </a:tbl>
          </a:graphicData>
        </a:graphic>
      </p:graphicFrame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457817D-75CD-4DC7-AACC-B42DC31E1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2241" y="1672785"/>
            <a:ext cx="1799516" cy="1799516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vert="horz" wrap="square" lIns="0" tIns="252000" rIns="0" bIns="36000" anchor="t" anchorCtr="0" upright="1">
            <a:noAutofit/>
          </a:bodyPr>
          <a:lstStyle/>
          <a:p>
            <a:pPr algn="ctr" rtl="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May </a:t>
            </a:r>
          </a:p>
          <a:p>
            <a:pPr algn="ctr" rtl="0">
              <a:lnSpc>
                <a:spcPct val="107000"/>
              </a:lnSpc>
              <a:spcAft>
                <a:spcPts val="0"/>
              </a:spcAft>
            </a:pPr>
            <a:endParaRPr lang="en-US" sz="1050" dirty="0">
              <a:solidFill>
                <a:srgbClr val="FF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Might</a:t>
            </a:r>
            <a:endParaRPr lang="en-US" sz="2800" dirty="0">
              <a:solidFill>
                <a:srgbClr val="FF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804BDF6-E32C-449C-BA55-B681EB9426CB}"/>
              </a:ext>
            </a:extLst>
          </p:cNvPr>
          <p:cNvSpPr txBox="1"/>
          <p:nvPr/>
        </p:nvSpPr>
        <p:spPr>
          <a:xfrm>
            <a:off x="971600" y="1024372"/>
            <a:ext cx="349238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F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to talk about things that </a:t>
            </a:r>
            <a:r>
              <a:rPr lang="en-US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Possible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to happen,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certain</a:t>
            </a:r>
            <a:endParaRPr lang="ar-SA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ar-SA" sz="1800" dirty="0">
              <a:solidFill>
                <a:srgbClr val="0000FF"/>
              </a:solidFill>
              <a:effectLst/>
              <a:latin typeface="MV Boli" panose="02000500030200090000" pitchFamily="2" charset="0"/>
            </a:endParaRPr>
          </a:p>
          <a:p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99E4C26-A491-47EC-9E93-4D238511194B}"/>
              </a:ext>
            </a:extLst>
          </p:cNvPr>
          <p:cNvSpPr txBox="1"/>
          <p:nvPr/>
        </p:nvSpPr>
        <p:spPr>
          <a:xfrm>
            <a:off x="4769610" y="1024371"/>
            <a:ext cx="34923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>
                <a:solidFill>
                  <a:srgbClr val="FF0000"/>
                </a:solidFill>
              </a:rPr>
              <a:t>If</a:t>
            </a:r>
            <a:r>
              <a:rPr lang="en-US" sz="1400" b="0" dirty="0">
                <a:solidFill>
                  <a:srgbClr val="0000FF"/>
                </a:solidFill>
              </a:rPr>
              <a:t> +  simple present</a:t>
            </a:r>
            <a:r>
              <a:rPr lang="en-US" sz="1400" b="0" dirty="0">
                <a:solidFill>
                  <a:srgbClr val="FF0000"/>
                </a:solidFill>
              </a:rPr>
              <a:t>,</a:t>
            </a:r>
            <a:r>
              <a:rPr lang="en-US" sz="1400" b="0" dirty="0">
                <a:solidFill>
                  <a:srgbClr val="0000FF"/>
                </a:solidFill>
              </a:rPr>
              <a:t> … may / might</a:t>
            </a:r>
            <a:endParaRPr lang="ar-SA" sz="1400" b="0" dirty="0">
              <a:solidFill>
                <a:srgbClr val="0000FF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5E0D8F5-0CAD-4E04-8EC4-57FD328815FC}"/>
              </a:ext>
            </a:extLst>
          </p:cNvPr>
          <p:cNvSpPr txBox="1"/>
          <p:nvPr/>
        </p:nvSpPr>
        <p:spPr>
          <a:xfrm>
            <a:off x="950147" y="3436524"/>
            <a:ext cx="3492388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b="0" dirty="0">
                <a:solidFill>
                  <a:srgbClr val="0000FF"/>
                </a:solidFill>
              </a:rPr>
              <a:t>If you </a:t>
            </a:r>
            <a:r>
              <a:rPr lang="en-US" sz="1700" b="1" dirty="0">
                <a:solidFill>
                  <a:srgbClr val="0000FF"/>
                </a:solidFill>
              </a:rPr>
              <a:t>go</a:t>
            </a:r>
            <a:r>
              <a:rPr lang="en-US" sz="1700" b="0" dirty="0">
                <a:solidFill>
                  <a:srgbClr val="0000FF"/>
                </a:solidFill>
              </a:rPr>
              <a:t> to that market</a:t>
            </a:r>
            <a:r>
              <a:rPr lang="en-US" sz="1700" b="0" dirty="0">
                <a:solidFill>
                  <a:srgbClr val="FF0000"/>
                </a:solidFill>
              </a:rPr>
              <a:t>,</a:t>
            </a:r>
            <a:r>
              <a:rPr lang="en-US" sz="1700" b="0" dirty="0">
                <a:solidFill>
                  <a:srgbClr val="0000FF"/>
                </a:solidFill>
              </a:rPr>
              <a:t> you </a:t>
            </a:r>
            <a:r>
              <a:rPr lang="en-US" sz="1700" b="1" dirty="0">
                <a:solidFill>
                  <a:srgbClr val="0000FF"/>
                </a:solidFill>
              </a:rPr>
              <a:t>might find </a:t>
            </a:r>
            <a:r>
              <a:rPr lang="en-US" sz="1700" b="0" dirty="0">
                <a:solidFill>
                  <a:srgbClr val="0000FF"/>
                </a:solidFill>
              </a:rPr>
              <a:t>some milk.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F3AFADE-6AA9-428F-BB99-A39908985814}"/>
              </a:ext>
            </a:extLst>
          </p:cNvPr>
          <p:cNvSpPr txBox="1"/>
          <p:nvPr/>
        </p:nvSpPr>
        <p:spPr>
          <a:xfrm>
            <a:off x="4701463" y="3364632"/>
            <a:ext cx="3492388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0000FF"/>
                </a:solidFill>
              </a:rPr>
              <a:t>If you </a:t>
            </a:r>
            <a:r>
              <a:rPr lang="en-US" sz="1700" b="1" dirty="0">
                <a:solidFill>
                  <a:srgbClr val="0000FF"/>
                </a:solidFill>
              </a:rPr>
              <a:t>might</a:t>
            </a:r>
            <a:r>
              <a:rPr lang="en-US" sz="1700" dirty="0">
                <a:solidFill>
                  <a:srgbClr val="0000FF"/>
                </a:solidFill>
              </a:rPr>
              <a:t> go to that market, you find</a:t>
            </a:r>
            <a:r>
              <a:rPr lang="en-US" sz="1700" b="1" dirty="0">
                <a:solidFill>
                  <a:srgbClr val="0000FF"/>
                </a:solidFill>
              </a:rPr>
              <a:t> </a:t>
            </a:r>
            <a:r>
              <a:rPr lang="en-US" sz="1700" dirty="0">
                <a:solidFill>
                  <a:srgbClr val="0000FF"/>
                </a:solidFill>
              </a:rPr>
              <a:t>some milk.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5CAE2EF-9A97-4E32-BC58-A603EE583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9" t="27728" r="34913" b="43228"/>
          <a:stretch/>
        </p:blipFill>
        <p:spPr>
          <a:xfrm>
            <a:off x="6113791" y="2902613"/>
            <a:ext cx="402013" cy="39615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3CBFE4B-056B-4D65-9FF2-01E91964A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6" t="17543" r="24199" b="43228"/>
          <a:stretch/>
        </p:blipFill>
        <p:spPr>
          <a:xfrm>
            <a:off x="2425839" y="2849219"/>
            <a:ext cx="505399" cy="4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4B5C090A-AB45-442A-A14C-62F29EE75D29}"/>
              </a:ext>
            </a:extLst>
          </p:cNvPr>
          <p:cNvSpPr/>
          <p:nvPr/>
        </p:nvSpPr>
        <p:spPr bwMode="auto">
          <a:xfrm rot="5400000">
            <a:off x="-211863" y="196668"/>
            <a:ext cx="1057785" cy="6350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6F2B50A5-9E5C-4DE9-A26A-1DE5DA403E79}"/>
              </a:ext>
            </a:extLst>
          </p:cNvPr>
          <p:cNvSpPr/>
          <p:nvPr/>
        </p:nvSpPr>
        <p:spPr>
          <a:xfrm flipV="1">
            <a:off x="637750" y="465776"/>
            <a:ext cx="4950422" cy="5160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34DB6E1-ADF0-4FA3-B90B-E5B5043F0E97}"/>
              </a:ext>
            </a:extLst>
          </p:cNvPr>
          <p:cNvSpPr txBox="1"/>
          <p:nvPr/>
        </p:nvSpPr>
        <p:spPr>
          <a:xfrm>
            <a:off x="646400" y="123920"/>
            <a:ext cx="5149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I’d rather  </a:t>
            </a:r>
            <a:r>
              <a:rPr lang="en-US" sz="1600" dirty="0"/>
              <a:t>(= </a:t>
            </a:r>
            <a:r>
              <a:rPr lang="en-US" sz="1600" i="1" dirty="0"/>
              <a:t>I would rather</a:t>
            </a:r>
            <a:r>
              <a:rPr lang="en-US" sz="1600" dirty="0"/>
              <a:t>)</a:t>
            </a:r>
            <a:endParaRPr lang="ar-SA" sz="12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22AB67F-C2CA-4EE0-8FD8-8876926F5DAE}"/>
              </a:ext>
            </a:extLst>
          </p:cNvPr>
          <p:cNvSpPr txBox="1"/>
          <p:nvPr/>
        </p:nvSpPr>
        <p:spPr>
          <a:xfrm>
            <a:off x="3213732" y="1272354"/>
            <a:ext cx="3411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ProximaNova-Light"/>
              </a:rPr>
              <a:t>Use     </a:t>
            </a:r>
            <a:r>
              <a:rPr lang="en-US" sz="1800" b="0" i="0" u="none" strike="noStrike" baseline="0" dirty="0">
                <a:latin typeface="ProximaNova-Light"/>
              </a:rPr>
              <a:t>  </a:t>
            </a:r>
            <a:r>
              <a:rPr lang="en-US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ProximaNova-LightIt"/>
              </a:rPr>
              <a:t>I’d rather  + inventive</a:t>
            </a:r>
            <a:endParaRPr lang="ar-SA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ProximaNova-LightIt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589344-A9D9-4FB6-B105-0B422451C423}"/>
              </a:ext>
            </a:extLst>
          </p:cNvPr>
          <p:cNvSpPr txBox="1"/>
          <p:nvPr/>
        </p:nvSpPr>
        <p:spPr>
          <a:xfrm>
            <a:off x="1133618" y="2202267"/>
            <a:ext cx="7830870" cy="146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Nova-Bold"/>
              </a:rPr>
              <a:t>Would </a:t>
            </a:r>
            <a:r>
              <a:rPr lang="en-US" sz="2400" b="1" dirty="0">
                <a:latin typeface="ProximaNova-Bold"/>
              </a:rPr>
              <a:t>you rather go </a:t>
            </a:r>
            <a:r>
              <a:rPr lang="en-US" sz="2400" dirty="0">
                <a:latin typeface="ProximaNova-Bold"/>
              </a:rPr>
              <a:t>to the mall now or later?</a:t>
            </a:r>
            <a:endParaRPr lang="en-US" sz="2400" b="0" i="0" u="none" strike="noStrike" baseline="0" dirty="0">
              <a:latin typeface="ProximaNova-Ligh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Nova-Bold"/>
              </a:rPr>
              <a:t>I’d rather go </a:t>
            </a:r>
            <a:r>
              <a:rPr lang="en-US" sz="2400" dirty="0">
                <a:latin typeface="ProximaNova-Bold"/>
              </a:rPr>
              <a:t>now.</a:t>
            </a:r>
            <a:endParaRPr lang="ar-SA" sz="2400" dirty="0">
              <a:latin typeface="ProximaNova-Bold"/>
            </a:endParaRPr>
          </a:p>
        </p:txBody>
      </p:sp>
      <p:pic>
        <p:nvPicPr>
          <p:cNvPr id="7170" name="Picture 2" descr="Icon Person 1600*1600 transprent Png Free Download - Cartoon, Head, Child.  - CleanPNG / KissPNG">
            <a:extLst>
              <a:ext uri="{FF2B5EF4-FFF2-40B4-BE49-F238E27FC236}">
                <a16:creationId xmlns:a16="http://schemas.microsoft.com/office/drawing/2014/main" id="{16AD1E97-C23A-4079-A380-CA17026C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6" b="89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274412"/>
            <a:ext cx="826268" cy="8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FB96B4A-763D-4602-B2CD-C1111D11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222" l="9778" r="89778">
                        <a14:foregroundMark x1="55111" y1="70222" x2="55111" y2="70222"/>
                        <a14:foregroundMark x1="42222" y1="69333" x2="42222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7" y="3023093"/>
            <a:ext cx="751153" cy="7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78AB15E-B316-4E18-AA02-B4ACB074CA02}"/>
              </a:ext>
            </a:extLst>
          </p:cNvPr>
          <p:cNvGrpSpPr/>
          <p:nvPr/>
        </p:nvGrpSpPr>
        <p:grpSpPr>
          <a:xfrm>
            <a:off x="438781" y="398399"/>
            <a:ext cx="2129169" cy="2073790"/>
            <a:chOff x="133729" y="345361"/>
            <a:chExt cx="2129169" cy="2073790"/>
          </a:xfrm>
        </p:grpSpPr>
        <p:pic>
          <p:nvPicPr>
            <p:cNvPr id="9" name="Picture 2" descr="Green Sticky Notes - Sticky Note Clipart Png Transparent Png (#932322) -  PikPng">
              <a:extLst>
                <a:ext uri="{FF2B5EF4-FFF2-40B4-BE49-F238E27FC236}">
                  <a16:creationId xmlns:a16="http://schemas.microsoft.com/office/drawing/2014/main" id="{BFCBBEEB-7245-46BE-B6BD-621A071E9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4" b="96832" l="1905" r="989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9513">
              <a:off x="133729" y="345361"/>
              <a:ext cx="2129169" cy="207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8F00584-AB12-404E-89D7-5C8F0DB89540}"/>
                </a:ext>
              </a:extLst>
            </p:cNvPr>
            <p:cNvSpPr txBox="1"/>
            <p:nvPr/>
          </p:nvSpPr>
          <p:spPr>
            <a:xfrm>
              <a:off x="419647" y="1034742"/>
              <a:ext cx="152406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talking about </a:t>
              </a:r>
              <a:r>
                <a:rPr lang="en-US" sz="2000" dirty="0">
                  <a:solidFill>
                    <a:srgbClr val="0000F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preferences</a:t>
              </a:r>
              <a:endParaRPr lang="ar-SA" sz="2000" dirty="0">
                <a:solidFill>
                  <a:srgbClr val="0000FF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7182" name="Picture 14" descr="Download Heart Instagram Icons Button Computer Like ICON free | FreePNGImg">
            <a:extLst>
              <a:ext uri="{FF2B5EF4-FFF2-40B4-BE49-F238E27FC236}">
                <a16:creationId xmlns:a16="http://schemas.microsoft.com/office/drawing/2014/main" id="{AA001DE9-C914-4528-B10D-0AB7BCFC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7" y="2819311"/>
            <a:ext cx="925391" cy="9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Download Heart Instagram Icons Button Computer Like ICON free | FreePNGImg">
            <a:extLst>
              <a:ext uri="{FF2B5EF4-FFF2-40B4-BE49-F238E27FC236}">
                <a16:creationId xmlns:a16="http://schemas.microsoft.com/office/drawing/2014/main" id="{78CC8A67-C3D4-44CD-A35D-378DDD5C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31" y="465776"/>
            <a:ext cx="925391" cy="9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8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4C27649-004E-440F-A7FE-A41785693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36634"/>
              </p:ext>
            </p:extLst>
          </p:nvPr>
        </p:nvGraphicFramePr>
        <p:xfrm>
          <a:off x="520669" y="952497"/>
          <a:ext cx="8136892" cy="33555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8446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068446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119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435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ABA4A3-05E9-4EA4-828E-C8C8AA3C944C}"/>
              </a:ext>
            </a:extLst>
          </p:cNvPr>
          <p:cNvSpPr txBox="1"/>
          <p:nvPr/>
        </p:nvSpPr>
        <p:spPr>
          <a:xfrm>
            <a:off x="582719" y="1676084"/>
            <a:ext cx="3962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play football.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1B972CC-4671-49AF-A139-79F76A0D4A41}"/>
              </a:ext>
            </a:extLst>
          </p:cNvPr>
          <p:cNvSpPr txBox="1"/>
          <p:nvPr/>
        </p:nvSpPr>
        <p:spPr>
          <a:xfrm>
            <a:off x="4572000" y="1676084"/>
            <a:ext cx="4051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am playing football.</a:t>
            </a:r>
          </a:p>
        </p:txBody>
      </p:sp>
      <p:sp>
        <p:nvSpPr>
          <p:cNvPr id="17" name="Rectangle 161">
            <a:extLst>
              <a:ext uri="{FF2B5EF4-FFF2-40B4-BE49-F238E27FC236}">
                <a16:creationId xmlns:a16="http://schemas.microsoft.com/office/drawing/2014/main" id="{68DC151D-D0B6-41D8-B066-1964B8F7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639" y="431438"/>
            <a:ext cx="2912721" cy="46734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What’s the difference?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3EE7B26-BAEB-4817-B2A7-836A989B1C1B}"/>
              </a:ext>
            </a:extLst>
          </p:cNvPr>
          <p:cNvSpPr txBox="1"/>
          <p:nvPr/>
        </p:nvSpPr>
        <p:spPr>
          <a:xfrm>
            <a:off x="629549" y="1060376"/>
            <a:ext cx="3962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Simple Present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0969665-B890-4F4F-ADA8-82E45B9A1AC8}"/>
              </a:ext>
            </a:extLst>
          </p:cNvPr>
          <p:cNvSpPr txBox="1"/>
          <p:nvPr/>
        </p:nvSpPr>
        <p:spPr>
          <a:xfrm>
            <a:off x="4618830" y="1060376"/>
            <a:ext cx="4051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Present Progressive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7CF5DBE-A206-4210-9E48-FFB486F1140A}"/>
              </a:ext>
            </a:extLst>
          </p:cNvPr>
          <p:cNvSpPr txBox="1"/>
          <p:nvPr/>
        </p:nvSpPr>
        <p:spPr>
          <a:xfrm>
            <a:off x="582719" y="1676084"/>
            <a:ext cx="3962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play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football.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8C14144-653D-436A-9C61-83327B32C8A7}"/>
              </a:ext>
            </a:extLst>
          </p:cNvPr>
          <p:cNvSpPr txBox="1"/>
          <p:nvPr/>
        </p:nvSpPr>
        <p:spPr>
          <a:xfrm>
            <a:off x="4573498" y="1677337"/>
            <a:ext cx="4051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</a:t>
            </a:r>
            <a:r>
              <a:rPr lang="en-US" altLang="zh-CN" u="sng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am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 play</a:t>
            </a:r>
            <a:r>
              <a:rPr lang="en-US" altLang="zh-CN" u="sng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ing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 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football.</a:t>
            </a:r>
          </a:p>
        </p:txBody>
      </p:sp>
    </p:spTree>
    <p:extLst>
      <p:ext uri="{BB962C8B-B14F-4D97-AF65-F5344CB8AC3E}">
        <p14:creationId xmlns:p14="http://schemas.microsoft.com/office/powerpoint/2010/main" val="14128399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4B5C090A-AB45-442A-A14C-62F29EE75D29}"/>
              </a:ext>
            </a:extLst>
          </p:cNvPr>
          <p:cNvSpPr/>
          <p:nvPr/>
        </p:nvSpPr>
        <p:spPr bwMode="auto">
          <a:xfrm rot="5400000">
            <a:off x="-211863" y="196668"/>
            <a:ext cx="1057785" cy="6350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6F2B50A5-9E5C-4DE9-A26A-1DE5DA403E79}"/>
              </a:ext>
            </a:extLst>
          </p:cNvPr>
          <p:cNvSpPr/>
          <p:nvPr/>
        </p:nvSpPr>
        <p:spPr>
          <a:xfrm flipV="1">
            <a:off x="637750" y="465776"/>
            <a:ext cx="4950422" cy="5160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34DB6E1-ADF0-4FA3-B90B-E5B5043F0E97}"/>
              </a:ext>
            </a:extLst>
          </p:cNvPr>
          <p:cNvSpPr txBox="1"/>
          <p:nvPr/>
        </p:nvSpPr>
        <p:spPr>
          <a:xfrm>
            <a:off x="646400" y="123920"/>
            <a:ext cx="5149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I’d rather  </a:t>
            </a:r>
            <a:r>
              <a:rPr lang="en-US" sz="1600" dirty="0"/>
              <a:t>(= </a:t>
            </a:r>
            <a:r>
              <a:rPr lang="en-US" sz="1600" i="1" dirty="0"/>
              <a:t>I would rather</a:t>
            </a:r>
            <a:r>
              <a:rPr lang="en-US" sz="1600" dirty="0"/>
              <a:t>)</a:t>
            </a:r>
            <a:endParaRPr lang="ar-SA" sz="12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22AB67F-C2CA-4EE0-8FD8-8876926F5DAE}"/>
              </a:ext>
            </a:extLst>
          </p:cNvPr>
          <p:cNvSpPr txBox="1"/>
          <p:nvPr/>
        </p:nvSpPr>
        <p:spPr>
          <a:xfrm>
            <a:off x="3213732" y="1272354"/>
            <a:ext cx="3411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ProximaNova-Light"/>
              </a:rPr>
              <a:t>Use     </a:t>
            </a:r>
            <a:r>
              <a:rPr lang="en-US" sz="1800" b="0" i="0" u="none" strike="noStrike" baseline="0" dirty="0">
                <a:latin typeface="ProximaNova-Light"/>
              </a:rPr>
              <a:t>  </a:t>
            </a:r>
            <a:r>
              <a:rPr lang="en-US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ProximaNova-LightIt"/>
              </a:rPr>
              <a:t>I’d rather  + inventive</a:t>
            </a:r>
            <a:endParaRPr lang="ar-SA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ProximaNova-LightIt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589344-A9D9-4FB6-B105-0B422451C423}"/>
              </a:ext>
            </a:extLst>
          </p:cNvPr>
          <p:cNvSpPr txBox="1"/>
          <p:nvPr/>
        </p:nvSpPr>
        <p:spPr>
          <a:xfrm>
            <a:off x="1943708" y="2527014"/>
            <a:ext cx="7830870" cy="146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Nova-Bold"/>
              </a:rPr>
              <a:t>I'd rather talk </a:t>
            </a:r>
            <a:r>
              <a:rPr lang="en-US" sz="2400" dirty="0">
                <a:latin typeface="ProximaNova-Bold"/>
              </a:rPr>
              <a:t>about Living off the Grid.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Nova-Bold"/>
              </a:rPr>
              <a:t>I’d rather visit </a:t>
            </a:r>
            <a:r>
              <a:rPr lang="en-US" sz="2400" dirty="0">
                <a:latin typeface="ProximaNova-Bold"/>
              </a:rPr>
              <a:t>Sara tonight.</a:t>
            </a:r>
            <a:endParaRPr lang="ar-SA" sz="2400" dirty="0">
              <a:latin typeface="ProximaNova-Bold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78AB15E-B316-4E18-AA02-B4ACB074CA02}"/>
              </a:ext>
            </a:extLst>
          </p:cNvPr>
          <p:cNvGrpSpPr/>
          <p:nvPr/>
        </p:nvGrpSpPr>
        <p:grpSpPr>
          <a:xfrm>
            <a:off x="438781" y="398399"/>
            <a:ext cx="2129169" cy="2073790"/>
            <a:chOff x="133729" y="345361"/>
            <a:chExt cx="2129169" cy="2073790"/>
          </a:xfrm>
        </p:grpSpPr>
        <p:pic>
          <p:nvPicPr>
            <p:cNvPr id="9" name="Picture 2" descr="Green Sticky Notes - Sticky Note Clipart Png Transparent Png (#932322) -  PikPng">
              <a:extLst>
                <a:ext uri="{FF2B5EF4-FFF2-40B4-BE49-F238E27FC236}">
                  <a16:creationId xmlns:a16="http://schemas.microsoft.com/office/drawing/2014/main" id="{BFCBBEEB-7245-46BE-B6BD-621A071E9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4" b="96832" l="1905" r="989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9513">
              <a:off x="133729" y="345361"/>
              <a:ext cx="2129169" cy="207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8F00584-AB12-404E-89D7-5C8F0DB89540}"/>
                </a:ext>
              </a:extLst>
            </p:cNvPr>
            <p:cNvSpPr txBox="1"/>
            <p:nvPr/>
          </p:nvSpPr>
          <p:spPr>
            <a:xfrm>
              <a:off x="419647" y="1034742"/>
              <a:ext cx="152406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talking about </a:t>
              </a:r>
              <a:r>
                <a:rPr lang="en-US" sz="2000" dirty="0">
                  <a:solidFill>
                    <a:srgbClr val="0000FF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preferences</a:t>
              </a:r>
              <a:endParaRPr lang="ar-SA" sz="2000" dirty="0">
                <a:solidFill>
                  <a:srgbClr val="0000FF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7182" name="Picture 14" descr="Download Heart Instagram Icons Button Computer Like ICON free | FreePNGImg">
            <a:extLst>
              <a:ext uri="{FF2B5EF4-FFF2-40B4-BE49-F238E27FC236}">
                <a16:creationId xmlns:a16="http://schemas.microsoft.com/office/drawing/2014/main" id="{AA001DE9-C914-4528-B10D-0AB7BCFC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46" y="2520360"/>
            <a:ext cx="925391" cy="9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Download Heart Instagram Icons Button Computer Like ICON free | FreePNGImg">
            <a:extLst>
              <a:ext uri="{FF2B5EF4-FFF2-40B4-BE49-F238E27FC236}">
                <a16:creationId xmlns:a16="http://schemas.microsoft.com/office/drawing/2014/main" id="{78CC8A67-C3D4-44CD-A35D-378DDD5C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31" y="465776"/>
            <a:ext cx="925391" cy="9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033D279-5304-4D05-BC94-E6485C8B76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99" y="1672343"/>
            <a:ext cx="1354864" cy="1354864"/>
          </a:xfrm>
          <a:prstGeom prst="rect">
            <a:avLst/>
          </a:prstGeom>
        </p:spPr>
      </p:pic>
      <p:pic>
        <p:nvPicPr>
          <p:cNvPr id="16" name="Picture 14" descr="Download Heart Instagram Icons Button Computer Like ICON free | FreePNGImg">
            <a:extLst>
              <a:ext uri="{FF2B5EF4-FFF2-40B4-BE49-F238E27FC236}">
                <a16:creationId xmlns:a16="http://schemas.microsoft.com/office/drawing/2014/main" id="{457B27F5-D26D-429B-A487-1AC85AE8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42" y="3269381"/>
            <a:ext cx="925391" cy="9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oman Visiting Hospital Royalty Free Vector Clip Art - Woman Visiting  Hospital Royalty Free Vector Clip Art - Free Transparent PNG Clipart Images  Download">
            <a:extLst>
              <a:ext uri="{FF2B5EF4-FFF2-40B4-BE49-F238E27FC236}">
                <a16:creationId xmlns:a16="http://schemas.microsoft.com/office/drawing/2014/main" id="{885A1773-4A16-41DC-9948-9CC79760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9" b="95357" l="10000" r="90000">
                        <a14:backgroundMark x1="28333" y1="33750" x2="28333" y2="33750"/>
                        <a14:backgroundMark x1="30952" y1="37143" x2="30952" y2="37143"/>
                        <a14:backgroundMark x1="29167" y1="36964" x2="29167" y2="36964"/>
                        <a14:backgroundMark x1="32619" y1="38214" x2="32619" y2="38214"/>
                        <a14:backgroundMark x1="31190" y1="38036" x2="31190" y2="38036"/>
                        <a14:backgroundMark x1="62024" y1="24643" x2="62024" y2="24643"/>
                        <a14:backgroundMark x1="59167" y1="25179" x2="59167" y2="25179"/>
                        <a14:backgroundMark x1="57143" y1="26964" x2="57143" y2="26964"/>
                        <a14:backgroundMark x1="55357" y1="29643" x2="55357" y2="2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2944598"/>
            <a:ext cx="3273366" cy="21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AEE6F1C-05D1-4FDF-AEFC-C6140B080B75}"/>
              </a:ext>
            </a:extLst>
          </p:cNvPr>
          <p:cNvSpPr txBox="1"/>
          <p:nvPr/>
        </p:nvSpPr>
        <p:spPr>
          <a:xfrm>
            <a:off x="3263007" y="3872734"/>
            <a:ext cx="118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strike="sngStrike" dirty="0">
                <a:solidFill>
                  <a:srgbClr val="FF0000"/>
                </a:solidFill>
                <a:latin typeface="ProximaNova-Bold"/>
              </a:rPr>
              <a:t>visiting</a:t>
            </a:r>
            <a:endParaRPr lang="ar-SA" strike="sngStrike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DFA606E-30A4-4C49-A689-98D08212DF44}"/>
              </a:ext>
            </a:extLst>
          </p:cNvPr>
          <p:cNvSpPr txBox="1"/>
          <p:nvPr/>
        </p:nvSpPr>
        <p:spPr>
          <a:xfrm>
            <a:off x="3268032" y="2520360"/>
            <a:ext cx="118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strike="sngStrike" dirty="0">
                <a:solidFill>
                  <a:srgbClr val="FF0000"/>
                </a:solidFill>
                <a:latin typeface="ProximaNova-Bold"/>
              </a:rPr>
              <a:t>talking</a:t>
            </a:r>
            <a:endParaRPr lang="ar-SA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8bea6ffdccf97f1fcc27cd2b7f144d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68044" y="0"/>
            <a:ext cx="4175956" cy="2212504"/>
          </a:xfrm>
          <a:prstGeom prst="rect">
            <a:avLst/>
          </a:prstGeom>
          <a:noFill/>
        </p:spPr>
      </p:pic>
      <p:pic>
        <p:nvPicPr>
          <p:cNvPr id="4" name="Picture 2" descr="Exercise Clip Art Treadmill | Clipart Panda - Free Clipart Images | Exercise  for kids, Jumping jacks, Yoga for kids">
            <a:extLst>
              <a:ext uri="{FF2B5EF4-FFF2-40B4-BE49-F238E27FC236}">
                <a16:creationId xmlns:a16="http://schemas.microsoft.com/office/drawing/2014/main" id="{B7C09CA6-77E7-4E67-AC00-B7214DC3B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2"/>
          <a:stretch/>
        </p:blipFill>
        <p:spPr bwMode="auto">
          <a:xfrm>
            <a:off x="2601577" y="1311139"/>
            <a:ext cx="3148760" cy="31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11A0F77-BA64-4F42-A25B-F273F7D47900}"/>
              </a:ext>
            </a:extLst>
          </p:cNvPr>
          <p:cNvSpPr txBox="1"/>
          <p:nvPr/>
        </p:nvSpPr>
        <p:spPr>
          <a:xfrm>
            <a:off x="1731638" y="987974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2800" b="1" dirty="0">
                <a:solidFill>
                  <a:srgbClr val="0066FF"/>
                </a:solidFill>
              </a:rPr>
              <a:t>Practice makes Perfect</a:t>
            </a:r>
            <a:endParaRPr lang="ar-SA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324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C993DC3B-0A08-4BBE-B4EA-1CB15B520666}"/>
              </a:ext>
            </a:extLst>
          </p:cNvPr>
          <p:cNvSpPr/>
          <p:nvPr/>
        </p:nvSpPr>
        <p:spPr bwMode="auto">
          <a:xfrm rot="5400000">
            <a:off x="-211863" y="196668"/>
            <a:ext cx="1057785" cy="6350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3E8D11DC-E536-4F9E-9DD9-0B722E0F4CD5}"/>
              </a:ext>
            </a:extLst>
          </p:cNvPr>
          <p:cNvSpPr/>
          <p:nvPr/>
        </p:nvSpPr>
        <p:spPr>
          <a:xfrm flipV="1">
            <a:off x="637750" y="465776"/>
            <a:ext cx="4950422" cy="5160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642C34D-62E1-479F-97C5-905D46FCB711}"/>
              </a:ext>
            </a:extLst>
          </p:cNvPr>
          <p:cNvSpPr txBox="1"/>
          <p:nvPr/>
        </p:nvSpPr>
        <p:spPr>
          <a:xfrm>
            <a:off x="646400" y="123920"/>
            <a:ext cx="40094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Student’s Book @ 93</a:t>
            </a:r>
            <a:endParaRPr lang="ar-SA" sz="2000" dirty="0">
              <a:solidFill>
                <a:srgbClr val="FF0000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80950EB-1B8A-4B1C-A111-0E51D8CB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97" y="989288"/>
            <a:ext cx="8433687" cy="242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696A7B4-08F4-4A17-BCD3-B5ADCD4BAD4F}"/>
              </a:ext>
            </a:extLst>
          </p:cNvPr>
          <p:cNvSpPr txBox="1"/>
          <p:nvPr/>
        </p:nvSpPr>
        <p:spPr>
          <a:xfrm>
            <a:off x="1998166" y="1465856"/>
            <a:ext cx="5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heat					boils</a:t>
            </a:r>
            <a:endParaRPr lang="ar-SA" dirty="0"/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AB8201D-9ADA-4158-A029-A40FDEDA5A69}"/>
              </a:ext>
            </a:extLst>
          </p:cNvPr>
          <p:cNvSpPr txBox="1"/>
          <p:nvPr/>
        </p:nvSpPr>
        <p:spPr>
          <a:xfrm>
            <a:off x="1998166" y="1797809"/>
            <a:ext cx="5508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Climb			  	     will need</a:t>
            </a:r>
            <a:endParaRPr lang="ar-SA" dirty="0"/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BA464DF-B195-441C-9849-F5581222EF74}"/>
              </a:ext>
            </a:extLst>
          </p:cNvPr>
          <p:cNvSpPr txBox="1"/>
          <p:nvPr/>
        </p:nvSpPr>
        <p:spPr>
          <a:xfrm>
            <a:off x="1746138" y="2073158"/>
            <a:ext cx="57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don’t cross			  will not bite</a:t>
            </a:r>
            <a:endParaRPr lang="ar-SA" dirty="0"/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5CBDEA9-CB34-438E-A3C4-17AA74BD6831}"/>
              </a:ext>
            </a:extLst>
          </p:cNvPr>
          <p:cNvSpPr txBox="1"/>
          <p:nvPr/>
        </p:nvSpPr>
        <p:spPr>
          <a:xfrm>
            <a:off x="1890154" y="2376809"/>
            <a:ext cx="5508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get				will see</a:t>
            </a:r>
            <a:endParaRPr lang="ar-SA" dirty="0"/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0913F13-DF60-460D-9C28-C1BB13F6681D}"/>
              </a:ext>
            </a:extLst>
          </p:cNvPr>
          <p:cNvSpPr txBox="1"/>
          <p:nvPr/>
        </p:nvSpPr>
        <p:spPr>
          <a:xfrm>
            <a:off x="1847981" y="2648830"/>
            <a:ext cx="5508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mix				end up</a:t>
            </a:r>
            <a:endParaRPr lang="ar-SA" dirty="0"/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6967DAFE-0A9F-4336-8AE5-5A40781919AA}"/>
              </a:ext>
            </a:extLst>
          </p:cNvPr>
          <p:cNvSpPr txBox="1"/>
          <p:nvPr/>
        </p:nvSpPr>
        <p:spPr>
          <a:xfrm>
            <a:off x="1638126" y="2952481"/>
            <a:ext cx="57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doesn’t obey			     will get</a:t>
            </a:r>
            <a:endParaRPr lang="ar-SA" dirty="0"/>
          </a:p>
        </p:txBody>
      </p:sp>
      <p:pic>
        <p:nvPicPr>
          <p:cNvPr id="59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26867F5C-FEE2-44D7-8198-4BCBDF56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1491418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C9C9478C-CF83-4BC2-ABBE-E1B0CA2B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1785993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D5212801-AD05-490D-ACBD-F4D6E637B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2080568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B9F73182-F289-47F3-AD9B-A5375953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2375143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536BE955-80CE-42C4-9FF7-284D60D5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2669718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C6F5A5D1-E21C-4AAC-9302-A67EA8DA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2964295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C993DC3B-0A08-4BBE-B4EA-1CB15B520666}"/>
              </a:ext>
            </a:extLst>
          </p:cNvPr>
          <p:cNvSpPr/>
          <p:nvPr/>
        </p:nvSpPr>
        <p:spPr bwMode="auto">
          <a:xfrm rot="5400000">
            <a:off x="-211863" y="196668"/>
            <a:ext cx="1057785" cy="6350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3E8D11DC-E536-4F9E-9DD9-0B722E0F4CD5}"/>
              </a:ext>
            </a:extLst>
          </p:cNvPr>
          <p:cNvSpPr/>
          <p:nvPr/>
        </p:nvSpPr>
        <p:spPr>
          <a:xfrm flipV="1">
            <a:off x="637750" y="465776"/>
            <a:ext cx="4950422" cy="5160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642C34D-62E1-479F-97C5-905D46FCB711}"/>
              </a:ext>
            </a:extLst>
          </p:cNvPr>
          <p:cNvSpPr txBox="1"/>
          <p:nvPr/>
        </p:nvSpPr>
        <p:spPr>
          <a:xfrm>
            <a:off x="646400" y="123920"/>
            <a:ext cx="40094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Student’s Book @ 93</a:t>
            </a:r>
            <a:endParaRPr lang="ar-SA" sz="2000" dirty="0">
              <a:solidFill>
                <a:srgbClr val="FF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98EC3E7-DCD4-4508-A3D4-C97421452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29"/>
          <a:stretch/>
        </p:blipFill>
        <p:spPr>
          <a:xfrm>
            <a:off x="117389" y="1028749"/>
            <a:ext cx="8312727" cy="2543686"/>
          </a:xfrm>
          <a:prstGeom prst="rect">
            <a:avLst/>
          </a:prstGeom>
        </p:spPr>
      </p:pic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3EF874E-7F9B-4BBE-89F7-8BF3EAB0D8C8}"/>
              </a:ext>
            </a:extLst>
          </p:cNvPr>
          <p:cNvSpPr txBox="1"/>
          <p:nvPr/>
        </p:nvSpPr>
        <p:spPr>
          <a:xfrm>
            <a:off x="4751447" y="1574668"/>
            <a:ext cx="3609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0000FF"/>
                </a:solidFill>
              </a:rPr>
              <a:t>global warming will get worse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C1CE654-0BBE-4FBB-AD89-684CA2F4BBD0}"/>
              </a:ext>
            </a:extLst>
          </p:cNvPr>
          <p:cNvSpPr txBox="1"/>
          <p:nvPr/>
        </p:nvSpPr>
        <p:spPr>
          <a:xfrm>
            <a:off x="5775284" y="1918199"/>
            <a:ext cx="3609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600" dirty="0">
                <a:solidFill>
                  <a:srgbClr val="0000FF"/>
                </a:solidFill>
              </a:rPr>
              <a:t>they will protect the environment.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A2D262E-05E8-43A6-B963-C513597D499D}"/>
              </a:ext>
            </a:extLst>
          </p:cNvPr>
          <p:cNvSpPr txBox="1"/>
          <p:nvPr/>
        </p:nvSpPr>
        <p:spPr>
          <a:xfrm>
            <a:off x="4473457" y="2203212"/>
            <a:ext cx="4257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0000FF"/>
                </a:solidFill>
              </a:rPr>
              <a:t>we will reduce carbon emissions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C89CF8B-7ED7-46A1-9168-8E11AE9FC589}"/>
              </a:ext>
            </a:extLst>
          </p:cNvPr>
          <p:cNvSpPr txBox="1"/>
          <p:nvPr/>
        </p:nvSpPr>
        <p:spPr>
          <a:xfrm>
            <a:off x="4185425" y="2572544"/>
            <a:ext cx="374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0000FF"/>
                </a:solidFill>
              </a:rPr>
              <a:t>the fish will die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4E18B05B-593A-4FF1-A435-2F2CB998460E}"/>
              </a:ext>
            </a:extLst>
          </p:cNvPr>
          <p:cNvSpPr txBox="1"/>
          <p:nvPr/>
        </p:nvSpPr>
        <p:spPr>
          <a:xfrm>
            <a:off x="3448692" y="2851557"/>
            <a:ext cx="4653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0000FF"/>
                </a:solidFill>
              </a:rPr>
              <a:t>we will save money on petrol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53DD9FD-DB1F-4E48-AD99-8ECC0093D3D0}"/>
              </a:ext>
            </a:extLst>
          </p:cNvPr>
          <p:cNvSpPr txBox="1"/>
          <p:nvPr/>
        </p:nvSpPr>
        <p:spPr>
          <a:xfrm>
            <a:off x="2241209" y="3203102"/>
            <a:ext cx="4653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0000FF"/>
                </a:solidFill>
              </a:rPr>
              <a:t>we might go shopping.</a:t>
            </a:r>
          </a:p>
        </p:txBody>
      </p:sp>
      <p:pic>
        <p:nvPicPr>
          <p:cNvPr id="60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F53C949A-5F8E-4BA1-8CF2-385C3C49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" y="1567583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CCA490D8-B16D-4143-8F24-55825671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" y="1921450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E15675F3-5894-44BD-81FF-93CEBAD4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" y="2243307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C54C3234-335C-4021-95EC-2BD37D18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" y="2533150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5B358685-56E1-473E-A016-0A330147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" y="2842707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06AC2CAE-FF1E-4D62-B5B3-34325428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" y="3159159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AC1ABC7-1A16-451C-9309-A7077463FE4C}"/>
              </a:ext>
            </a:extLst>
          </p:cNvPr>
          <p:cNvSpPr txBox="1"/>
          <p:nvPr/>
        </p:nvSpPr>
        <p:spPr>
          <a:xfrm>
            <a:off x="2212619" y="3518675"/>
            <a:ext cx="4653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0000FF"/>
                </a:solidFill>
              </a:rPr>
              <a:t>we will go shopping.</a:t>
            </a:r>
          </a:p>
        </p:txBody>
      </p:sp>
    </p:spTree>
    <p:extLst>
      <p:ext uri="{BB962C8B-B14F-4D97-AF65-F5344CB8AC3E}">
        <p14:creationId xmlns:p14="http://schemas.microsoft.com/office/powerpoint/2010/main" val="25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1160BEA-8C86-4016-B716-B5161ECD1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565100"/>
            <a:ext cx="8312727" cy="4014886"/>
          </a:xfrm>
          <a:prstGeom prst="rect">
            <a:avLst/>
          </a:prstGeom>
        </p:spPr>
      </p:pic>
      <p:sp>
        <p:nvSpPr>
          <p:cNvPr id="4" name="等腰三角形 3">
            <a:extLst>
              <a:ext uri="{FF2B5EF4-FFF2-40B4-BE49-F238E27FC236}">
                <a16:creationId xmlns:a16="http://schemas.microsoft.com/office/drawing/2014/main" id="{3DA23003-5050-4D96-AFD0-93449EE6E205}"/>
              </a:ext>
            </a:extLst>
          </p:cNvPr>
          <p:cNvSpPr/>
          <p:nvPr/>
        </p:nvSpPr>
        <p:spPr bwMode="auto">
          <a:xfrm rot="5400000">
            <a:off x="-211863" y="196668"/>
            <a:ext cx="1057785" cy="63507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3AA6A552-AF58-4ACC-962C-7B8421919A8A}"/>
              </a:ext>
            </a:extLst>
          </p:cNvPr>
          <p:cNvSpPr/>
          <p:nvPr/>
        </p:nvSpPr>
        <p:spPr>
          <a:xfrm flipV="1">
            <a:off x="637750" y="465776"/>
            <a:ext cx="4950422" cy="5160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57D35DB-4E60-4709-BF4A-3BC7E194E1C7}"/>
              </a:ext>
            </a:extLst>
          </p:cNvPr>
          <p:cNvSpPr txBox="1"/>
          <p:nvPr/>
        </p:nvSpPr>
        <p:spPr>
          <a:xfrm>
            <a:off x="646400" y="123920"/>
            <a:ext cx="40094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WORKBOOK @ 66</a:t>
            </a:r>
            <a:endParaRPr lang="ar-SA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6066C81-3F26-4FF3-AD67-55382AFE6209}"/>
              </a:ext>
            </a:extLst>
          </p:cNvPr>
          <p:cNvSpPr txBox="1"/>
          <p:nvPr/>
        </p:nvSpPr>
        <p:spPr>
          <a:xfrm>
            <a:off x="1576601" y="1203633"/>
            <a:ext cx="3574257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CC0066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heat	       	 melts</a:t>
            </a:r>
            <a:endParaRPr lang="ar-SA" sz="1319" b="1" dirty="0">
              <a:solidFill>
                <a:srgbClr val="CC0066"/>
              </a:solidFill>
              <a:effectLst>
                <a:glow rad="127000">
                  <a:schemeClr val="bg1"/>
                </a:glow>
              </a:effectLst>
              <a:latin typeface="MV Boli" panose="02000500030200090000" pitchFamily="2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0C4FF38-3AC5-452D-BAB4-A8DF799B351A}"/>
              </a:ext>
            </a:extLst>
          </p:cNvPr>
          <p:cNvSpPr txBox="1"/>
          <p:nvPr/>
        </p:nvSpPr>
        <p:spPr>
          <a:xfrm>
            <a:off x="1706538" y="1575610"/>
            <a:ext cx="4418182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CC0066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replant		       will take</a:t>
            </a:r>
            <a:endParaRPr lang="ar-SA" sz="1319" b="1" dirty="0">
              <a:solidFill>
                <a:srgbClr val="CC0066"/>
              </a:solidFill>
              <a:effectLst>
                <a:glow rad="127000">
                  <a:schemeClr val="bg1"/>
                </a:glow>
              </a:effectLst>
              <a:latin typeface="MV Boli" panose="02000500030200090000" pitchFamily="2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B996C51-8EF0-4538-9BEE-545E69880BEF}"/>
              </a:ext>
            </a:extLst>
          </p:cNvPr>
          <p:cNvSpPr txBox="1"/>
          <p:nvPr/>
        </p:nvSpPr>
        <p:spPr>
          <a:xfrm>
            <a:off x="2710158" y="1941990"/>
            <a:ext cx="4549215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CC0066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won’t improve	       don’t stop</a:t>
            </a:r>
            <a:endParaRPr lang="ar-SA" sz="1319" b="1" dirty="0">
              <a:solidFill>
                <a:srgbClr val="CC0066"/>
              </a:solidFill>
              <a:effectLst>
                <a:glow rad="127000">
                  <a:schemeClr val="bg1"/>
                </a:glow>
              </a:effectLst>
              <a:latin typeface="MV Boli" panose="02000500030200090000" pitchFamily="2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A7B485B-7494-4CA8-9683-C5AF03FEFF19}"/>
              </a:ext>
            </a:extLst>
          </p:cNvPr>
          <p:cNvSpPr txBox="1"/>
          <p:nvPr/>
        </p:nvSpPr>
        <p:spPr>
          <a:xfrm>
            <a:off x="1576601" y="2310464"/>
            <a:ext cx="5445266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CC0066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install			     will           cut</a:t>
            </a:r>
            <a:endParaRPr lang="ar-SA" sz="1319" b="1" dirty="0">
              <a:solidFill>
                <a:srgbClr val="CC0066"/>
              </a:solidFill>
              <a:effectLst>
                <a:glow rad="127000">
                  <a:schemeClr val="bg1"/>
                </a:glow>
              </a:effectLst>
              <a:latin typeface="MV Boli" panose="02000500030200090000" pitchFamily="2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500678E-1400-4F71-857B-F1B4668686CA}"/>
              </a:ext>
            </a:extLst>
          </p:cNvPr>
          <p:cNvSpPr txBox="1"/>
          <p:nvPr/>
        </p:nvSpPr>
        <p:spPr>
          <a:xfrm>
            <a:off x="1447134" y="2681304"/>
            <a:ext cx="4801955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CC0066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don’t water		won’t grow</a:t>
            </a:r>
            <a:endParaRPr lang="ar-SA" sz="1319" b="1" dirty="0">
              <a:solidFill>
                <a:srgbClr val="CC0066"/>
              </a:solidFill>
              <a:effectLst>
                <a:glow rad="127000">
                  <a:schemeClr val="bg1"/>
                </a:glow>
              </a:effectLst>
              <a:latin typeface="MV Boli" panose="02000500030200090000" pitchFamily="2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7FAC696-AFCE-4101-A09A-252E207B60F4}"/>
              </a:ext>
            </a:extLst>
          </p:cNvPr>
          <p:cNvSpPr txBox="1"/>
          <p:nvPr/>
        </p:nvSpPr>
        <p:spPr>
          <a:xfrm>
            <a:off x="1928436" y="3047412"/>
            <a:ext cx="4411550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CC0066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will ask			don’t obey</a:t>
            </a:r>
            <a:endParaRPr lang="ar-SA" sz="1319" b="1" dirty="0">
              <a:solidFill>
                <a:srgbClr val="CC0066"/>
              </a:solidFill>
              <a:effectLst>
                <a:glow rad="127000">
                  <a:schemeClr val="bg1"/>
                </a:glow>
              </a:effectLst>
              <a:latin typeface="MV Boli" panose="02000500030200090000" pitchFamily="2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D470EAC-610D-4D27-9A2B-DE703161F181}"/>
              </a:ext>
            </a:extLst>
          </p:cNvPr>
          <p:cNvSpPr txBox="1"/>
          <p:nvPr/>
        </p:nvSpPr>
        <p:spPr>
          <a:xfrm>
            <a:off x="1566134" y="3405780"/>
            <a:ext cx="5814178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CC0066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teach			 		    will treat</a:t>
            </a:r>
            <a:endParaRPr lang="ar-SA" sz="1319" b="1" dirty="0">
              <a:solidFill>
                <a:srgbClr val="CC0066"/>
              </a:solidFill>
              <a:effectLst>
                <a:glow rad="127000">
                  <a:schemeClr val="bg1"/>
                </a:glow>
              </a:effectLst>
              <a:latin typeface="MV Boli" panose="02000500030200090000" pitchFamily="2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CCC0CCE-D5F8-4F8F-AC8A-3E7FA69A0DCD}"/>
              </a:ext>
            </a:extLst>
          </p:cNvPr>
          <p:cNvSpPr txBox="1"/>
          <p:nvPr/>
        </p:nvSpPr>
        <p:spPr>
          <a:xfrm>
            <a:off x="2653684" y="4156701"/>
            <a:ext cx="4453259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CC0066"/>
                </a:solidFill>
                <a:effectLst>
                  <a:glow rad="127000">
                    <a:schemeClr val="bg1"/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will be		       don’t reduce</a:t>
            </a:r>
            <a:endParaRPr lang="ar-SA" sz="1319" b="1" dirty="0">
              <a:solidFill>
                <a:srgbClr val="CC0066"/>
              </a:solidFill>
              <a:effectLst>
                <a:glow rad="127000">
                  <a:schemeClr val="bg1"/>
                </a:glow>
              </a:effectLst>
              <a:latin typeface="MV Boli" panose="02000500030200090000" pitchFamily="2" charset="0"/>
            </a:endParaRPr>
          </a:p>
        </p:txBody>
      </p:sp>
      <p:pic>
        <p:nvPicPr>
          <p:cNvPr id="28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0982C269-B72B-4577-93AB-6C6B1B6E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0" y="1171108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7D61E960-9528-4ECB-A6E6-B3C5EBBD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0" y="1547525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E8713FFE-6A0C-4237-9136-720AFC09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0" y="1934236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0578AF99-F53C-46D7-8361-BABE9CEE6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0" y="2269923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102179A6-95AB-4A69-94E1-7E5B99475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0" y="2655126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7692B839-7911-493D-8B12-F3F8B7F4C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0" y="3040329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EF53A97F-3E55-4569-9571-9F0EE5B4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0" y="3425532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1" descr="Click Here Button With Hand Icon Stock Vector - Illustration of business,  hand: 135876616">
            <a:extLst>
              <a:ext uri="{FF2B5EF4-FFF2-40B4-BE49-F238E27FC236}">
                <a16:creationId xmlns:a16="http://schemas.microsoft.com/office/drawing/2014/main" id="{1D226927-D1D7-4B90-AA90-FD2EA6D7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875" y1="31985" x2="56875" y2="31985"/>
                        <a14:foregroundMark x1="49125" y1="40462" x2="49125" y2="40462"/>
                        <a14:foregroundMark x1="70875" y1="44509" x2="70875" y2="44509"/>
                        <a14:foregroundMark x1="68625" y1="38343" x2="68625" y2="38343"/>
                        <a14:foregroundMark x1="66125" y1="32563" x2="66125" y2="32563"/>
                        <a14:foregroundMark x1="71500" y1="26012" x2="71500" y2="26012"/>
                        <a14:foregroundMark x1="77750" y1="31407" x2="77750" y2="31407"/>
                        <a14:foregroundMark x1="80250" y1="40462" x2="80250" y2="40462"/>
                        <a14:foregroundMark x1="63375" y1="40848" x2="63375" y2="40848"/>
                        <a14:foregroundMark x1="65500" y1="49711" x2="65500" y2="49711"/>
                        <a14:foregroundMark x1="74500" y1="64547" x2="74500" y2="64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0" y="4176347"/>
            <a:ext cx="684723" cy="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893841"/>
            <a:ext cx="2915816" cy="2251247"/>
          </a:xfrm>
          <a:prstGeom prst="rect">
            <a:avLst/>
          </a:prstGeom>
          <a:noFill/>
        </p:spPr>
      </p:pic>
      <p:pic>
        <p:nvPicPr>
          <p:cNvPr id="1028" name="Picture 4" descr="C:\Users\Administrator\Desktop\8bea6ffdccf97f1fcc27cd2b7f144d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68044" y="0"/>
            <a:ext cx="4175956" cy="2212504"/>
          </a:xfrm>
          <a:prstGeom prst="rect">
            <a:avLst/>
          </a:prstGeom>
          <a:noFill/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162471A0-E55C-4882-9E12-5BD5ACEBD334}"/>
              </a:ext>
            </a:extLst>
          </p:cNvPr>
          <p:cNvSpPr txBox="1"/>
          <p:nvPr/>
        </p:nvSpPr>
        <p:spPr>
          <a:xfrm>
            <a:off x="3887789" y="2134259"/>
            <a:ext cx="4662487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THANK YOU</a:t>
            </a:r>
            <a:endParaRPr lang="en-US" altLang="zh-CN" sz="2400" dirty="0">
              <a:solidFill>
                <a:schemeClr val="accent1"/>
              </a:solidFill>
              <a:latin typeface="+mj-lt"/>
              <a:ea typeface="微软雅黑" pitchFamily="34" charset="-122"/>
            </a:endParaRPr>
          </a:p>
          <a:p>
            <a:endParaRPr lang="zh-CN" altLang="en-US" sz="2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Segoe UI Black" panose="020B0A02040204020203" pitchFamily="34" charset="0"/>
            </a:endParaRPr>
          </a:p>
        </p:txBody>
      </p:sp>
      <p:sp>
        <p:nvSpPr>
          <p:cNvPr id="5" name="文本框 7">
            <a:extLst>
              <a:ext uri="{FF2B5EF4-FFF2-40B4-BE49-F238E27FC236}">
                <a16:creationId xmlns:a16="http://schemas.microsoft.com/office/drawing/2014/main" id="{8E537F10-E438-4711-B424-96E49DED9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644552"/>
            <a:ext cx="3024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Lesson done by: Essa Al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Hussaini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14">
            <a:extLst>
              <a:ext uri="{FF2B5EF4-FFF2-40B4-BE49-F238E27FC236}">
                <a16:creationId xmlns:a16="http://schemas.microsoft.com/office/drawing/2014/main" id="{B205777F-9755-4DF3-B249-8D093AD625DB}"/>
              </a:ext>
            </a:extLst>
          </p:cNvPr>
          <p:cNvGrpSpPr>
            <a:grpSpLocks/>
          </p:cNvGrpSpPr>
          <p:nvPr/>
        </p:nvGrpSpPr>
        <p:grpSpPr bwMode="auto">
          <a:xfrm>
            <a:off x="3887789" y="2532052"/>
            <a:ext cx="4637337" cy="80987"/>
            <a:chOff x="3649980" y="3375660"/>
            <a:chExt cx="4638285" cy="108000"/>
          </a:xfrm>
        </p:grpSpPr>
        <p:cxnSp>
          <p:nvCxnSpPr>
            <p:cNvPr id="7" name="直接连接符 9">
              <a:extLst>
                <a:ext uri="{FF2B5EF4-FFF2-40B4-BE49-F238E27FC236}">
                  <a16:creationId xmlns:a16="http://schemas.microsoft.com/office/drawing/2014/main" id="{164B43CB-8765-4A85-BAD7-94126B90FFD8}"/>
                </a:ext>
              </a:extLst>
            </p:cNvPr>
            <p:cNvCxnSpPr/>
            <p:nvPr/>
          </p:nvCxnSpPr>
          <p:spPr>
            <a:xfrm>
              <a:off x="3734134" y="3429660"/>
              <a:ext cx="449513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12">
              <a:extLst>
                <a:ext uri="{FF2B5EF4-FFF2-40B4-BE49-F238E27FC236}">
                  <a16:creationId xmlns:a16="http://schemas.microsoft.com/office/drawing/2014/main" id="{9F359497-87AC-49FF-A85A-B11380D2DF53}"/>
                </a:ext>
              </a:extLst>
            </p:cNvPr>
            <p:cNvSpPr>
              <a:spLocks/>
            </p:cNvSpPr>
            <p:nvPr/>
          </p:nvSpPr>
          <p:spPr>
            <a:xfrm>
              <a:off x="3649980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13">
              <a:extLst>
                <a:ext uri="{FF2B5EF4-FFF2-40B4-BE49-F238E27FC236}">
                  <a16:creationId xmlns:a16="http://schemas.microsoft.com/office/drawing/2014/main" id="{C218D47F-65AF-4AD1-863C-7E070D64A37E}"/>
                </a:ext>
              </a:extLst>
            </p:cNvPr>
            <p:cNvSpPr>
              <a:spLocks/>
            </p:cNvSpPr>
            <p:nvPr/>
          </p:nvSpPr>
          <p:spPr>
            <a:xfrm>
              <a:off x="8205448" y="3375660"/>
              <a:ext cx="82817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8BDF61EF-295C-4564-8AEC-54BE01D46A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8" y="196280"/>
            <a:ext cx="2960365" cy="35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4C27649-004E-440F-A7FE-A41785693CB0}"/>
              </a:ext>
            </a:extLst>
          </p:cNvPr>
          <p:cNvGraphicFramePr>
            <a:graphicFrameLocks noGrp="1"/>
          </p:cNvGraphicFramePr>
          <p:nvPr/>
        </p:nvGraphicFramePr>
        <p:xfrm>
          <a:off x="520669" y="952497"/>
          <a:ext cx="8136892" cy="33555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8446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068446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119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435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ABA4A3-05E9-4EA4-828E-C8C8AA3C944C}"/>
              </a:ext>
            </a:extLst>
          </p:cNvPr>
          <p:cNvSpPr txBox="1"/>
          <p:nvPr/>
        </p:nvSpPr>
        <p:spPr>
          <a:xfrm>
            <a:off x="582719" y="1676084"/>
            <a:ext cx="3962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play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football.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1B972CC-4671-49AF-A139-79F76A0D4A41}"/>
              </a:ext>
            </a:extLst>
          </p:cNvPr>
          <p:cNvSpPr txBox="1"/>
          <p:nvPr/>
        </p:nvSpPr>
        <p:spPr>
          <a:xfrm>
            <a:off x="4572000" y="1676084"/>
            <a:ext cx="4051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</a:t>
            </a:r>
            <a:r>
              <a:rPr lang="en-US" altLang="zh-CN" u="sng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am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 play</a:t>
            </a:r>
            <a:r>
              <a:rPr lang="en-US" altLang="zh-CN" u="sng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ing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 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football.</a:t>
            </a:r>
          </a:p>
        </p:txBody>
      </p:sp>
      <p:sp>
        <p:nvSpPr>
          <p:cNvPr id="17" name="Rectangle 161">
            <a:extLst>
              <a:ext uri="{FF2B5EF4-FFF2-40B4-BE49-F238E27FC236}">
                <a16:creationId xmlns:a16="http://schemas.microsoft.com/office/drawing/2014/main" id="{68DC151D-D0B6-41D8-B066-1964B8F7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639" y="431438"/>
            <a:ext cx="2912721" cy="46734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When do we use ….?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3EE7B26-BAEB-4817-B2A7-836A989B1C1B}"/>
              </a:ext>
            </a:extLst>
          </p:cNvPr>
          <p:cNvSpPr txBox="1"/>
          <p:nvPr/>
        </p:nvSpPr>
        <p:spPr>
          <a:xfrm>
            <a:off x="629549" y="1060376"/>
            <a:ext cx="3962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Simple Present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0969665-B890-4F4F-ADA8-82E45B9A1AC8}"/>
              </a:ext>
            </a:extLst>
          </p:cNvPr>
          <p:cNvSpPr txBox="1"/>
          <p:nvPr/>
        </p:nvSpPr>
        <p:spPr>
          <a:xfrm>
            <a:off x="4618830" y="1060376"/>
            <a:ext cx="4051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Present Progressive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F425BD0-5A70-482E-8961-06D7F6CA0B52}"/>
              </a:ext>
            </a:extLst>
          </p:cNvPr>
          <p:cNvSpPr txBox="1"/>
          <p:nvPr/>
        </p:nvSpPr>
        <p:spPr>
          <a:xfrm>
            <a:off x="520669" y="2076348"/>
            <a:ext cx="3962214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Used: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</a:t>
            </a:r>
            <a:r>
              <a:rPr lang="en-US" sz="1800" b="1" i="0" u="none" strike="noStrike" baseline="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facts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things that are </a:t>
            </a:r>
            <a:r>
              <a:rPr lang="en-US" sz="1800" b="1" i="0" u="none" strike="noStrike" baseline="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true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1" i="0" u="none" strike="noStrike" baseline="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in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1" i="0" u="none" strike="noStrike" baseline="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general</a:t>
            </a: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 , 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habits</a:t>
            </a:r>
            <a:r>
              <a:rPr lang="en-US" dirty="0"/>
              <a:t> or 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routines</a:t>
            </a:r>
            <a:endParaRPr lang="en-US" altLang="zh-CN" b="1" dirty="0"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Water </a:t>
            </a:r>
            <a:r>
              <a:rPr lang="en-US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boils</a:t>
            </a:r>
            <a:r>
              <a:rPr lang="en-US" dirty="0"/>
              <a:t> at 100 °C.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A cat </a:t>
            </a:r>
            <a:r>
              <a:rPr lang="en-US" altLang="zh-CN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has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four legs.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Riyadh </a:t>
            </a:r>
            <a:r>
              <a:rPr lang="en-US" altLang="zh-CN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the capital of KSA.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He </a:t>
            </a:r>
            <a:r>
              <a:rPr lang="en-US" altLang="zh-CN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plays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football everyday.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28B0131-5347-44F6-8BCD-C6E2511FF6A3}"/>
              </a:ext>
            </a:extLst>
          </p:cNvPr>
          <p:cNvSpPr/>
          <p:nvPr/>
        </p:nvSpPr>
        <p:spPr>
          <a:xfrm>
            <a:off x="4596921" y="952497"/>
            <a:ext cx="4085561" cy="335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31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4C27649-004E-440F-A7FE-A41785693CB0}"/>
              </a:ext>
            </a:extLst>
          </p:cNvPr>
          <p:cNvGraphicFramePr>
            <a:graphicFrameLocks noGrp="1"/>
          </p:cNvGraphicFramePr>
          <p:nvPr/>
        </p:nvGraphicFramePr>
        <p:xfrm>
          <a:off x="520669" y="952497"/>
          <a:ext cx="8136892" cy="33555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8446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068446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119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435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1B972CC-4671-49AF-A139-79F76A0D4A41}"/>
              </a:ext>
            </a:extLst>
          </p:cNvPr>
          <p:cNvSpPr txBox="1"/>
          <p:nvPr/>
        </p:nvSpPr>
        <p:spPr>
          <a:xfrm>
            <a:off x="4572000" y="1676084"/>
            <a:ext cx="4051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am playing football.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0969665-B890-4F4F-ADA8-82E45B9A1AC8}"/>
              </a:ext>
            </a:extLst>
          </p:cNvPr>
          <p:cNvSpPr txBox="1"/>
          <p:nvPr/>
        </p:nvSpPr>
        <p:spPr>
          <a:xfrm>
            <a:off x="4618830" y="1060376"/>
            <a:ext cx="4051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Present Progressive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FC76ABE-69B7-4482-B386-2A902ACFF4B2}"/>
              </a:ext>
            </a:extLst>
          </p:cNvPr>
          <p:cNvSpPr txBox="1"/>
          <p:nvPr/>
        </p:nvSpPr>
        <p:spPr>
          <a:xfrm>
            <a:off x="4663388" y="2076348"/>
            <a:ext cx="3962214" cy="219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Used: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 actions 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occurring now 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 for a 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temporary situation</a:t>
            </a:r>
            <a:endParaRPr lang="en-US" altLang="zh-CN" b="1" dirty="0"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She </a:t>
            </a:r>
            <a:r>
              <a:rPr lang="en-US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en-US" dirty="0"/>
              <a:t> </a:t>
            </a:r>
            <a:r>
              <a:rPr lang="en-US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study</a:t>
            </a:r>
            <a:r>
              <a:rPr lang="en-US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ing</a:t>
            </a:r>
            <a:r>
              <a:rPr lang="en-US" dirty="0"/>
              <a:t> now.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live in Al Ahssa, but I </a:t>
            </a:r>
            <a:r>
              <a:rPr lang="en-US" altLang="zh-CN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am</a:t>
            </a:r>
            <a:r>
              <a:rPr lang="en-US" altLang="zh-CN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liv</a:t>
            </a:r>
            <a:r>
              <a:rPr lang="en-US" altLang="zh-CN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ing</a:t>
            </a:r>
            <a:r>
              <a:rPr lang="en-US" altLang="zh-CN" u="sng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in Riyadh this week.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73A2A6D-E0E4-4045-9105-E7E132850AB9}"/>
              </a:ext>
            </a:extLst>
          </p:cNvPr>
          <p:cNvSpPr/>
          <p:nvPr/>
        </p:nvSpPr>
        <p:spPr>
          <a:xfrm>
            <a:off x="486438" y="952496"/>
            <a:ext cx="4085561" cy="335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 161">
            <a:extLst>
              <a:ext uri="{FF2B5EF4-FFF2-40B4-BE49-F238E27FC236}">
                <a16:creationId xmlns:a16="http://schemas.microsoft.com/office/drawing/2014/main" id="{5264912E-7CEA-4A02-83E8-88736BED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639" y="431438"/>
            <a:ext cx="2912721" cy="46734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When do we use ….?</a:t>
            </a:r>
          </a:p>
        </p:txBody>
      </p:sp>
    </p:spTree>
    <p:extLst>
      <p:ext uri="{BB962C8B-B14F-4D97-AF65-F5344CB8AC3E}">
        <p14:creationId xmlns:p14="http://schemas.microsoft.com/office/powerpoint/2010/main" val="2354159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4C27649-004E-440F-A7FE-A41785693CB0}"/>
              </a:ext>
            </a:extLst>
          </p:cNvPr>
          <p:cNvGraphicFramePr>
            <a:graphicFrameLocks noGrp="1"/>
          </p:cNvGraphicFramePr>
          <p:nvPr/>
        </p:nvGraphicFramePr>
        <p:xfrm>
          <a:off x="520669" y="952497"/>
          <a:ext cx="8136892" cy="33555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8446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068446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119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435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1B972CC-4671-49AF-A139-79F76A0D4A41}"/>
              </a:ext>
            </a:extLst>
          </p:cNvPr>
          <p:cNvSpPr txBox="1"/>
          <p:nvPr/>
        </p:nvSpPr>
        <p:spPr>
          <a:xfrm>
            <a:off x="4572000" y="1676084"/>
            <a:ext cx="4051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am playing football.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0969665-B890-4F4F-ADA8-82E45B9A1AC8}"/>
              </a:ext>
            </a:extLst>
          </p:cNvPr>
          <p:cNvSpPr txBox="1"/>
          <p:nvPr/>
        </p:nvSpPr>
        <p:spPr>
          <a:xfrm>
            <a:off x="4618830" y="1060376"/>
            <a:ext cx="4051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Present Progressive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FC76ABE-69B7-4482-B386-2A902ACFF4B2}"/>
              </a:ext>
            </a:extLst>
          </p:cNvPr>
          <p:cNvSpPr txBox="1"/>
          <p:nvPr/>
        </p:nvSpPr>
        <p:spPr>
          <a:xfrm>
            <a:off x="4663388" y="2076348"/>
            <a:ext cx="3962214" cy="219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Used: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 actions 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occurring now 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 for a 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temporary situation</a:t>
            </a:r>
            <a:endParaRPr lang="en-US" altLang="zh-CN" b="1" dirty="0"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She </a:t>
            </a:r>
            <a:r>
              <a:rPr lang="en-US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en-US" dirty="0"/>
              <a:t> </a:t>
            </a:r>
            <a:r>
              <a:rPr lang="en-US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study</a:t>
            </a:r>
            <a:r>
              <a:rPr lang="en-US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ing</a:t>
            </a:r>
            <a:r>
              <a:rPr lang="en-US" dirty="0"/>
              <a:t> now.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live in Al Ahssa, but I </a:t>
            </a:r>
            <a:r>
              <a:rPr lang="en-US" altLang="zh-CN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am</a:t>
            </a:r>
            <a:r>
              <a:rPr lang="en-US" altLang="zh-CN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liv</a:t>
            </a:r>
            <a:r>
              <a:rPr lang="en-US" altLang="zh-CN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ing</a:t>
            </a:r>
            <a:r>
              <a:rPr lang="en-US" altLang="zh-CN" u="sng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in Riyadh this week.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  <p:sp>
        <p:nvSpPr>
          <p:cNvPr id="12" name="Rectangle 161">
            <a:extLst>
              <a:ext uri="{FF2B5EF4-FFF2-40B4-BE49-F238E27FC236}">
                <a16:creationId xmlns:a16="http://schemas.microsoft.com/office/drawing/2014/main" id="{5264912E-7CEA-4A02-83E8-88736BED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639" y="431438"/>
            <a:ext cx="2912721" cy="46734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When do we use ….?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97D3E3D-8BBE-436F-8BBD-49A98DDFC987}"/>
              </a:ext>
            </a:extLst>
          </p:cNvPr>
          <p:cNvSpPr txBox="1"/>
          <p:nvPr/>
        </p:nvSpPr>
        <p:spPr>
          <a:xfrm>
            <a:off x="582719" y="1676084"/>
            <a:ext cx="3962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I play football.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C4C66A6-FE63-44A3-B1E2-B0BEF7643BC2}"/>
              </a:ext>
            </a:extLst>
          </p:cNvPr>
          <p:cNvSpPr txBox="1"/>
          <p:nvPr/>
        </p:nvSpPr>
        <p:spPr>
          <a:xfrm>
            <a:off x="629549" y="1060376"/>
            <a:ext cx="3962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Simple Present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BFF7DEE-68B9-47B6-9ACF-67A83CE00469}"/>
              </a:ext>
            </a:extLst>
          </p:cNvPr>
          <p:cNvSpPr txBox="1"/>
          <p:nvPr/>
        </p:nvSpPr>
        <p:spPr>
          <a:xfrm>
            <a:off x="520669" y="2076348"/>
            <a:ext cx="3962214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Used: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</a:t>
            </a:r>
            <a:r>
              <a:rPr lang="en-US" sz="1800" b="1" i="0" u="none" strike="noStrike" baseline="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facts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things that are </a:t>
            </a:r>
            <a:r>
              <a:rPr lang="en-US" sz="1800" b="1" i="0" u="none" strike="noStrike" baseline="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true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1" i="0" u="none" strike="noStrike" baseline="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in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1" i="0" u="none" strike="noStrike" baseline="0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general</a:t>
            </a: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 , 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habits</a:t>
            </a:r>
            <a:r>
              <a:rPr lang="en-US" dirty="0"/>
              <a:t> or 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routines</a:t>
            </a:r>
            <a:endParaRPr lang="en-US" altLang="zh-CN" b="1" dirty="0"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Water </a:t>
            </a:r>
            <a:r>
              <a:rPr lang="en-US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boils</a:t>
            </a:r>
            <a:r>
              <a:rPr lang="en-US" dirty="0"/>
              <a:t> at 100 °C.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A cat </a:t>
            </a:r>
            <a:r>
              <a:rPr lang="en-US" altLang="zh-CN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has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four legs.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Riyadh </a:t>
            </a:r>
            <a:r>
              <a:rPr lang="en-US" altLang="zh-CN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the capital of KSA.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He </a:t>
            </a:r>
            <a:r>
              <a:rPr lang="en-US" altLang="zh-CN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plays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football everyday.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91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4C27649-004E-440F-A7FE-A41785693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19412"/>
              </p:ext>
            </p:extLst>
          </p:nvPr>
        </p:nvGraphicFramePr>
        <p:xfrm>
          <a:off x="520669" y="952497"/>
          <a:ext cx="8136892" cy="33555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8446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068446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119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435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ABA4A3-05E9-4EA4-828E-C8C8AA3C944C}"/>
              </a:ext>
            </a:extLst>
          </p:cNvPr>
          <p:cNvSpPr txBox="1"/>
          <p:nvPr/>
        </p:nvSpPr>
        <p:spPr>
          <a:xfrm>
            <a:off x="582719" y="1676084"/>
            <a:ext cx="3962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Subject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   +   </a:t>
            </a:r>
            <a:r>
              <a:rPr lang="en-US" altLang="zh-CN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main verb   </a:t>
            </a:r>
            <a:r>
              <a:rPr lang="en-US" altLang="zh-CN" dirty="0"/>
              <a:t>…</a:t>
            </a:r>
          </a:p>
        </p:txBody>
      </p:sp>
      <p:sp>
        <p:nvSpPr>
          <p:cNvPr id="17" name="Rectangle 161">
            <a:extLst>
              <a:ext uri="{FF2B5EF4-FFF2-40B4-BE49-F238E27FC236}">
                <a16:creationId xmlns:a16="http://schemas.microsoft.com/office/drawing/2014/main" id="{68DC151D-D0B6-41D8-B066-1964B8F7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639" y="431438"/>
            <a:ext cx="2912721" cy="46734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Form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3EE7B26-BAEB-4817-B2A7-836A989B1C1B}"/>
              </a:ext>
            </a:extLst>
          </p:cNvPr>
          <p:cNvSpPr txBox="1"/>
          <p:nvPr/>
        </p:nvSpPr>
        <p:spPr>
          <a:xfrm>
            <a:off x="629549" y="1060376"/>
            <a:ext cx="3962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Simple Present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0969665-B890-4F4F-ADA8-82E45B9A1AC8}"/>
              </a:ext>
            </a:extLst>
          </p:cNvPr>
          <p:cNvSpPr txBox="1"/>
          <p:nvPr/>
        </p:nvSpPr>
        <p:spPr>
          <a:xfrm>
            <a:off x="4618830" y="1060376"/>
            <a:ext cx="4051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Present Progressive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F425BD0-5A70-482E-8961-06D7F6CA0B52}"/>
              </a:ext>
            </a:extLst>
          </p:cNvPr>
          <p:cNvSpPr txBox="1"/>
          <p:nvPr/>
        </p:nvSpPr>
        <p:spPr>
          <a:xfrm>
            <a:off x="520669" y="2076348"/>
            <a:ext cx="39622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 </a:t>
            </a:r>
            <a:r>
              <a:rPr lang="en-US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play</a:t>
            </a:r>
            <a:r>
              <a:rPr lang="en-US" dirty="0"/>
              <a:t> football everyday.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He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</a:t>
            </a:r>
            <a:r>
              <a:rPr lang="en-US" altLang="zh-CN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play</a:t>
            </a:r>
            <a:r>
              <a:rPr lang="en-US" altLang="zh-CN" b="1" u="sng" dirty="0"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football everyday.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A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cat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</a:t>
            </a:r>
            <a:r>
              <a:rPr lang="en-US" altLang="zh-CN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has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four legs.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Riyadh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</a:t>
            </a:r>
            <a:r>
              <a:rPr lang="en-US" altLang="zh-CN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 the capital of KSA.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28B0131-5347-44F6-8BCD-C6E2511FF6A3}"/>
              </a:ext>
            </a:extLst>
          </p:cNvPr>
          <p:cNvSpPr/>
          <p:nvPr/>
        </p:nvSpPr>
        <p:spPr>
          <a:xfrm>
            <a:off x="4599069" y="952497"/>
            <a:ext cx="4085561" cy="335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وسيلة الشرح: خط منحني 2">
            <a:extLst>
              <a:ext uri="{FF2B5EF4-FFF2-40B4-BE49-F238E27FC236}">
                <a16:creationId xmlns:a16="http://schemas.microsoft.com/office/drawing/2014/main" id="{F0E2BBA5-CB7C-495C-BA4F-C82414835A68}"/>
              </a:ext>
            </a:extLst>
          </p:cNvPr>
          <p:cNvSpPr/>
          <p:nvPr/>
        </p:nvSpPr>
        <p:spPr>
          <a:xfrm>
            <a:off x="5105375" y="1017275"/>
            <a:ext cx="3437891" cy="902513"/>
          </a:xfrm>
          <a:prstGeom prst="borderCallout2">
            <a:avLst>
              <a:gd name="adj1" fmla="val 69910"/>
              <a:gd name="adj2" fmla="val -2540"/>
              <a:gd name="adj3" fmla="val 69911"/>
              <a:gd name="adj4" fmla="val -9820"/>
              <a:gd name="adj5" fmla="val 203764"/>
              <a:gd name="adj6" fmla="val -3587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add </a:t>
            </a:r>
            <a:r>
              <a:rPr lang="en-US" b="1" dirty="0">
                <a:solidFill>
                  <a:srgbClr val="0000FF"/>
                </a:solidFill>
              </a:rPr>
              <a:t>–s</a:t>
            </a:r>
            <a:r>
              <a:rPr lang="en-US" dirty="0">
                <a:solidFill>
                  <a:schemeClr val="tx1"/>
                </a:solidFill>
              </a:rPr>
              <a:t> at the end of the </a:t>
            </a:r>
            <a:r>
              <a:rPr lang="en-US" b="1" dirty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verb</a:t>
            </a:r>
            <a:endParaRPr lang="ar-SA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A9D9A64-B0A3-41BF-9A5C-F5EB1FA1E71F}"/>
              </a:ext>
            </a:extLst>
          </p:cNvPr>
          <p:cNvSpPr txBox="1"/>
          <p:nvPr/>
        </p:nvSpPr>
        <p:spPr>
          <a:xfrm>
            <a:off x="4752020" y="2072265"/>
            <a:ext cx="4231351" cy="282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solidFill>
                  <a:srgbClr val="7030A0"/>
                </a:solidFill>
                <a:latin typeface="+mj-lt"/>
              </a:rPr>
              <a:t>Spelling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 Rules</a:t>
            </a:r>
            <a:r>
              <a:rPr lang="en-US" sz="1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for adding -</a:t>
            </a:r>
            <a:r>
              <a:rPr lang="en-US" sz="1600" dirty="0">
                <a:solidFill>
                  <a:srgbClr val="7030A0"/>
                </a:solidFill>
                <a:latin typeface="Proxima Nova ExCn"/>
              </a:rPr>
              <a:t>s</a:t>
            </a:r>
            <a:endParaRPr lang="en-US" sz="2400" dirty="0">
              <a:solidFill>
                <a:srgbClr val="7030A0"/>
              </a:solidFill>
              <a:latin typeface="Proxima Nova ExCn"/>
            </a:endParaRPr>
          </a:p>
          <a:p>
            <a:endParaRPr lang="en-US" sz="1400" b="0" i="0" u="none" strike="noStrike" baseline="0" dirty="0">
              <a:latin typeface="Proxima Nova Light"/>
            </a:endParaRPr>
          </a:p>
          <a:p>
            <a:pPr>
              <a:lnSpc>
                <a:spcPct val="130000"/>
              </a:lnSpc>
            </a:pPr>
            <a:r>
              <a:rPr lang="en-US" sz="1400" b="0" i="0" u="none" strike="noStrike" baseline="0" dirty="0">
                <a:latin typeface="Proxima Nova Light"/>
              </a:rPr>
              <a:t>1. Most verbs: add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Proxima Nova Light"/>
              </a:rPr>
              <a:t>-s</a:t>
            </a:r>
            <a:r>
              <a:rPr lang="en-US" sz="1400" b="0" i="0" u="none" strike="noStrike" baseline="0" dirty="0">
                <a:latin typeface="Proxima Nova Light"/>
              </a:rPr>
              <a:t> (design</a:t>
            </a:r>
            <a:r>
              <a:rPr lang="en-US" sz="1400" dirty="0">
                <a:solidFill>
                  <a:srgbClr val="0000FF"/>
                </a:solidFill>
                <a:latin typeface="Proxima Nova Light"/>
              </a:rPr>
              <a:t>s</a:t>
            </a:r>
            <a:r>
              <a:rPr lang="en-US" sz="1400" b="0" i="0" u="none" strike="noStrike" baseline="0" dirty="0">
                <a:latin typeface="Proxima Nova Light"/>
              </a:rPr>
              <a:t>, organize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Proxima Nova Light"/>
              </a:rPr>
              <a:t>s</a:t>
            </a:r>
            <a:r>
              <a:rPr lang="en-US" sz="1400" b="0" i="0" u="none" strike="noStrike" baseline="0" dirty="0">
                <a:latin typeface="Proxima Nova Light"/>
              </a:rPr>
              <a:t>). </a:t>
            </a:r>
            <a:endParaRPr lang="ar-SA" sz="1400" dirty="0"/>
          </a:p>
          <a:p>
            <a:pPr>
              <a:lnSpc>
                <a:spcPct val="130000"/>
              </a:lnSpc>
            </a:pPr>
            <a:r>
              <a:rPr lang="en-US" sz="1400" b="0" i="0" u="none" strike="noStrike" baseline="0" dirty="0">
                <a:latin typeface="Proxima Nova Light"/>
              </a:rPr>
              <a:t>2. Verbs ending in 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Proxima Nova Light"/>
              </a:rPr>
              <a:t>s</a:t>
            </a:r>
            <a:r>
              <a:rPr lang="en-US" sz="1400" b="0" i="0" u="none" strike="noStrike" baseline="0" dirty="0">
                <a:latin typeface="Proxima Nova Light"/>
              </a:rPr>
              <a:t>, 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Proxima Nova Light"/>
              </a:rPr>
              <a:t>x</a:t>
            </a:r>
            <a:r>
              <a:rPr lang="en-US" sz="1400" b="0" i="0" u="none" strike="noStrike" baseline="0" dirty="0">
                <a:latin typeface="Proxima Nova Light"/>
              </a:rPr>
              <a:t>, 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Proxima Nova Light"/>
              </a:rPr>
              <a:t>z</a:t>
            </a:r>
            <a:r>
              <a:rPr lang="en-US" sz="1400" b="0" i="0" u="none" strike="noStrike" baseline="0" dirty="0">
                <a:latin typeface="Proxima Nova Light"/>
              </a:rPr>
              <a:t>, </a:t>
            </a:r>
            <a:r>
              <a:rPr lang="en-US" sz="1400" b="0" i="0" u="none" strike="noStrike" baseline="0" dirty="0" err="1">
                <a:solidFill>
                  <a:srgbClr val="FF0000"/>
                </a:solidFill>
                <a:latin typeface="Proxima Nova Light"/>
              </a:rPr>
              <a:t>ch</a:t>
            </a:r>
            <a:r>
              <a:rPr lang="en-US" sz="1400" b="0" i="0" u="none" strike="noStrike" baseline="0" dirty="0">
                <a:latin typeface="Proxima Nova Light"/>
              </a:rPr>
              <a:t>, </a:t>
            </a:r>
            <a:r>
              <a:rPr lang="en-US" sz="1400" b="0" i="0" u="none" strike="noStrike" baseline="0" dirty="0" err="1">
                <a:solidFill>
                  <a:srgbClr val="FF0000"/>
                </a:solidFill>
                <a:latin typeface="Proxima Nova Light"/>
              </a:rPr>
              <a:t>sh</a:t>
            </a:r>
            <a:r>
              <a:rPr lang="en-US" sz="1400" b="0" i="0" u="none" strike="noStrike" baseline="0" dirty="0">
                <a:latin typeface="Proxima Nova Light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sz="1400" b="0" i="0" u="none" strike="noStrike" baseline="0" dirty="0">
                <a:latin typeface="Proxima Nova Light"/>
              </a:rPr>
              <a:t>add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Proxima Nova Light"/>
              </a:rPr>
              <a:t>-es </a:t>
            </a:r>
            <a:r>
              <a:rPr lang="en-US" sz="1400" b="0" i="0" u="none" strike="noStrike" baseline="0" dirty="0">
                <a:latin typeface="Proxima Nova Light"/>
              </a:rPr>
              <a:t>(relax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Proxima Nova Light"/>
              </a:rPr>
              <a:t>es</a:t>
            </a:r>
            <a:r>
              <a:rPr lang="en-US" sz="1400" b="0" i="0" u="none" strike="noStrike" baseline="0" dirty="0">
                <a:latin typeface="Proxima Nova Light"/>
              </a:rPr>
              <a:t>). </a:t>
            </a:r>
          </a:p>
          <a:p>
            <a:pPr>
              <a:lnSpc>
                <a:spcPct val="130000"/>
              </a:lnSpc>
            </a:pPr>
            <a:r>
              <a:rPr lang="en-US" sz="1400" b="0" i="0" u="none" strike="noStrike" baseline="0" dirty="0">
                <a:latin typeface="Proxima Nova Light"/>
              </a:rPr>
              <a:t>3. Verbs 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Proxima Nova Light"/>
              </a:rPr>
              <a:t>do</a:t>
            </a:r>
            <a:r>
              <a:rPr lang="en-US" sz="1400" b="0" i="0" u="none" strike="noStrike" baseline="0" dirty="0">
                <a:latin typeface="Proxima Nova Light"/>
              </a:rPr>
              <a:t> and 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Proxima Nova Light"/>
              </a:rPr>
              <a:t>go</a:t>
            </a:r>
            <a:r>
              <a:rPr lang="en-US" sz="1400" b="0" i="0" u="none" strike="noStrike" baseline="0" dirty="0">
                <a:latin typeface="Proxima Nova Light"/>
              </a:rPr>
              <a:t>: add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Proxima Nova Light"/>
              </a:rPr>
              <a:t>-es </a:t>
            </a:r>
            <a:r>
              <a:rPr lang="en-US" sz="1400" b="0" i="0" u="none" strike="noStrike" baseline="0" dirty="0">
                <a:latin typeface="Proxima Nova Light"/>
              </a:rPr>
              <a:t>(do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Proxima Nova Light"/>
              </a:rPr>
              <a:t>es</a:t>
            </a:r>
            <a:r>
              <a:rPr lang="en-US" sz="1400" b="0" i="0" u="none" strike="noStrike" baseline="0" dirty="0">
                <a:latin typeface="Proxima Nova Light"/>
              </a:rPr>
              <a:t>, go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Proxima Nova Light"/>
              </a:rPr>
              <a:t>es</a:t>
            </a:r>
            <a:r>
              <a:rPr lang="en-US" sz="1400" b="0" i="0" u="none" strike="noStrike" baseline="0" dirty="0">
                <a:latin typeface="Proxima Nova Light"/>
              </a:rPr>
              <a:t>). </a:t>
            </a:r>
          </a:p>
          <a:p>
            <a:pPr>
              <a:lnSpc>
                <a:spcPct val="130000"/>
              </a:lnSpc>
            </a:pPr>
            <a:r>
              <a:rPr lang="en-US" sz="1400" b="0" i="0" u="none" strike="noStrike" baseline="0" dirty="0">
                <a:latin typeface="Proxima Nova Light"/>
              </a:rPr>
              <a:t>4. Verbs ending in a </a:t>
            </a:r>
            <a:r>
              <a:rPr lang="en-US" sz="1400" b="1" i="0" u="sng" strike="noStrike" baseline="0" dirty="0">
                <a:latin typeface="Proxima Nova Light"/>
              </a:rPr>
              <a:t>consonant</a:t>
            </a:r>
            <a:r>
              <a:rPr lang="en-US" sz="1400" b="0" i="0" u="none" strike="noStrike" baseline="0" dirty="0">
                <a:latin typeface="Proxima Nova Light"/>
              </a:rPr>
              <a:t> + 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Proxima Nova Light"/>
              </a:rPr>
              <a:t>y</a:t>
            </a:r>
            <a:r>
              <a:rPr lang="en-US" sz="1400" b="0" i="0" u="none" strike="noStrike" baseline="0" dirty="0">
                <a:latin typeface="Proxima Nova Light"/>
              </a:rPr>
              <a:t>: (Stu</a:t>
            </a:r>
            <a:r>
              <a:rPr lang="en-US" sz="1400" b="1" i="0" u="none" strike="noStrike" baseline="0" dirty="0">
                <a:latin typeface="Proxima Nova Light"/>
              </a:rPr>
              <a:t>d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Proxima Nova Light"/>
              </a:rPr>
              <a:t>y</a:t>
            </a:r>
            <a:r>
              <a:rPr lang="en-US" sz="1400" b="0" i="0" u="none" strike="noStrike" baseline="0" dirty="0">
                <a:latin typeface="Proxima Nova Light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1400" b="0" i="0" u="none" strike="noStrike" baseline="0" dirty="0">
                <a:latin typeface="Proxima Nova Light"/>
              </a:rPr>
              <a:t>change the y to </a:t>
            </a:r>
            <a:r>
              <a:rPr lang="en-US" sz="1400" b="0" i="0" u="none" strike="noStrike" baseline="0" dirty="0" err="1">
                <a:solidFill>
                  <a:srgbClr val="FF0000"/>
                </a:solidFill>
                <a:latin typeface="Proxima Nova Light"/>
              </a:rPr>
              <a:t>i</a:t>
            </a:r>
            <a:r>
              <a:rPr lang="en-US" sz="1400" b="0" i="0" u="none" strike="noStrike" baseline="0" dirty="0">
                <a:latin typeface="Proxima Nova Light"/>
              </a:rPr>
              <a:t> and add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Proxima Nova Light"/>
              </a:rPr>
              <a:t>-es </a:t>
            </a:r>
            <a:r>
              <a:rPr lang="en-US" sz="1400" b="0" i="0" u="none" strike="noStrike" baseline="0" dirty="0">
                <a:latin typeface="Proxima Nova Light"/>
              </a:rPr>
              <a:t>(stud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Proxima Nova Light"/>
              </a:rPr>
              <a:t>ies</a:t>
            </a:r>
            <a:r>
              <a:rPr lang="en-US" sz="1400" b="0" i="0" u="none" strike="noStrike" baseline="0" dirty="0">
                <a:latin typeface="Proxima Nova Light"/>
              </a:rPr>
              <a:t>). </a:t>
            </a:r>
          </a:p>
          <a:p>
            <a:pPr>
              <a:lnSpc>
                <a:spcPct val="130000"/>
              </a:lnSpc>
            </a:pPr>
            <a:r>
              <a:rPr lang="en-US" sz="1400" b="0" i="0" u="none" strike="noStrike" baseline="0" dirty="0">
                <a:latin typeface="Proxima Nova Light"/>
              </a:rPr>
              <a:t>5. Verbs ending in a </a:t>
            </a:r>
            <a:r>
              <a:rPr lang="en-US" sz="1400" b="1" i="0" u="none" strike="noStrike" baseline="0" dirty="0">
                <a:latin typeface="Proxima Nova Light"/>
              </a:rPr>
              <a:t>vowel</a:t>
            </a:r>
            <a:r>
              <a:rPr lang="en-US" sz="1400" b="0" i="0" u="none" strike="noStrike" baseline="0" dirty="0">
                <a:latin typeface="Proxima Nova Light"/>
              </a:rPr>
              <a:t> + </a:t>
            </a:r>
            <a:r>
              <a:rPr lang="en-US" sz="1400" b="0" i="0" u="none" strike="noStrike" baseline="0" dirty="0">
                <a:solidFill>
                  <a:srgbClr val="C00000"/>
                </a:solidFill>
                <a:latin typeface="Proxima Nova Light"/>
              </a:rPr>
              <a:t>y</a:t>
            </a:r>
            <a:r>
              <a:rPr lang="en-US" sz="1400" b="0" i="0" u="none" strike="noStrike" baseline="0" dirty="0">
                <a:latin typeface="Proxima Nova Light"/>
              </a:rPr>
              <a:t>: (enj</a:t>
            </a:r>
            <a:r>
              <a:rPr lang="en-US" sz="1400" b="1" i="0" u="none" strike="noStrike" baseline="0" dirty="0">
                <a:latin typeface="Proxima Nova Light"/>
              </a:rPr>
              <a:t>o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Proxima Nova Light"/>
              </a:rPr>
              <a:t>y</a:t>
            </a:r>
            <a:r>
              <a:rPr lang="en-US" sz="1400" b="0" i="0" u="none" strike="noStrike" baseline="0" dirty="0">
                <a:latin typeface="Proxima Nova Light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1400" b="0" i="0" u="none" strike="noStrike" baseline="0" dirty="0">
                <a:latin typeface="Proxima Nova Light"/>
              </a:rPr>
              <a:t>add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Proxima Nova Light"/>
              </a:rPr>
              <a:t>-s</a:t>
            </a:r>
            <a:r>
              <a:rPr lang="en-US" sz="1400" b="0" i="0" u="none" strike="noStrike" baseline="0" dirty="0">
                <a:latin typeface="Proxima Nova Light"/>
              </a:rPr>
              <a:t> (enjoy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Proxima Nova Light"/>
              </a:rPr>
              <a:t>s</a:t>
            </a:r>
            <a:r>
              <a:rPr lang="en-US" sz="1400" b="0" i="0" u="none" strike="noStrike" baseline="0" dirty="0">
                <a:latin typeface="Proxima Nova Light"/>
              </a:rPr>
              <a:t>). </a:t>
            </a:r>
          </a:p>
        </p:txBody>
      </p:sp>
      <p:pic>
        <p:nvPicPr>
          <p:cNvPr id="14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0C3AB060-ACA7-4D93-B056-154A6B49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52" y="1861979"/>
            <a:ext cx="764078" cy="7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7940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9" grpId="0" build="p"/>
      <p:bldP spid="3" grpId="0" animBg="1"/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4C27649-004E-440F-A7FE-A41785693CB0}"/>
              </a:ext>
            </a:extLst>
          </p:cNvPr>
          <p:cNvGraphicFramePr>
            <a:graphicFrameLocks noGrp="1"/>
          </p:cNvGraphicFramePr>
          <p:nvPr/>
        </p:nvGraphicFramePr>
        <p:xfrm>
          <a:off x="520669" y="952497"/>
          <a:ext cx="8136892" cy="33555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8446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068446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119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435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ABA4A3-05E9-4EA4-828E-C8C8AA3C944C}"/>
              </a:ext>
            </a:extLst>
          </p:cNvPr>
          <p:cNvSpPr txBox="1"/>
          <p:nvPr/>
        </p:nvSpPr>
        <p:spPr>
          <a:xfrm>
            <a:off x="582719" y="1676084"/>
            <a:ext cx="3962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Subject    </a:t>
            </a:r>
            <a:r>
              <a:rPr lang="en-US" altLang="zh-CN" dirty="0">
                <a:solidFill>
                  <a:srgbClr val="FF0000"/>
                </a:solidFill>
              </a:rPr>
              <a:t>don’t</a:t>
            </a:r>
            <a:r>
              <a:rPr lang="en-US" altLang="zh-CN" dirty="0"/>
              <a:t> / </a:t>
            </a:r>
            <a:r>
              <a:rPr lang="en-US" altLang="zh-CN" dirty="0">
                <a:solidFill>
                  <a:srgbClr val="FF0000"/>
                </a:solidFill>
              </a:rPr>
              <a:t>doesn’t</a:t>
            </a:r>
            <a:r>
              <a:rPr lang="en-US" altLang="zh-CN" dirty="0"/>
              <a:t>   </a:t>
            </a:r>
            <a:r>
              <a:rPr lang="en-US" altLang="zh-CN" sz="1400" dirty="0"/>
              <a:t>main verb   …</a:t>
            </a:r>
            <a:endParaRPr lang="en-US" altLang="zh-CN" dirty="0"/>
          </a:p>
        </p:txBody>
      </p:sp>
      <p:sp>
        <p:nvSpPr>
          <p:cNvPr id="17" name="Rectangle 161">
            <a:extLst>
              <a:ext uri="{FF2B5EF4-FFF2-40B4-BE49-F238E27FC236}">
                <a16:creationId xmlns:a16="http://schemas.microsoft.com/office/drawing/2014/main" id="{68DC151D-D0B6-41D8-B066-1964B8F7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639" y="431438"/>
            <a:ext cx="2912721" cy="4673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Negative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3EE7B26-BAEB-4817-B2A7-836A989B1C1B}"/>
              </a:ext>
            </a:extLst>
          </p:cNvPr>
          <p:cNvSpPr txBox="1"/>
          <p:nvPr/>
        </p:nvSpPr>
        <p:spPr>
          <a:xfrm>
            <a:off x="629549" y="1060376"/>
            <a:ext cx="3962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Simple Present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0969665-B890-4F4F-ADA8-82E45B9A1AC8}"/>
              </a:ext>
            </a:extLst>
          </p:cNvPr>
          <p:cNvSpPr txBox="1"/>
          <p:nvPr/>
        </p:nvSpPr>
        <p:spPr>
          <a:xfrm>
            <a:off x="4618830" y="1060376"/>
            <a:ext cx="4051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Present Progressive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F425BD0-5A70-482E-8961-06D7F6CA0B52}"/>
              </a:ext>
            </a:extLst>
          </p:cNvPr>
          <p:cNvSpPr txBox="1"/>
          <p:nvPr/>
        </p:nvSpPr>
        <p:spPr>
          <a:xfrm>
            <a:off x="520669" y="2076348"/>
            <a:ext cx="39622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don’t</a:t>
            </a:r>
            <a:r>
              <a:rPr lang="en-US" dirty="0"/>
              <a:t> play football.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He </a:t>
            </a:r>
            <a:r>
              <a:rPr lang="en-US" altLang="zh-CN" dirty="0">
                <a:solidFill>
                  <a:srgbClr val="FF0000"/>
                </a:solidFill>
              </a:rPr>
              <a:t>doesn’t</a:t>
            </a:r>
            <a:r>
              <a:rPr lang="en-US" altLang="zh-CN" dirty="0"/>
              <a:t> play</a:t>
            </a:r>
            <a:r>
              <a:rPr lang="en-US" altLang="zh-CN" strike="sngStrike" dirty="0">
                <a:solidFill>
                  <a:srgbClr val="0000FF"/>
                </a:solidFill>
              </a:rPr>
              <a:t>s</a:t>
            </a:r>
            <a:r>
              <a:rPr lang="en-US" altLang="zh-CN" dirty="0"/>
              <a:t> football.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 cat </a:t>
            </a:r>
            <a:r>
              <a:rPr lang="en-US" altLang="zh-CN" dirty="0">
                <a:solidFill>
                  <a:srgbClr val="FF0000"/>
                </a:solidFill>
              </a:rPr>
              <a:t>doesn’t</a:t>
            </a:r>
            <a:r>
              <a:rPr lang="en-US" altLang="zh-CN" dirty="0"/>
              <a:t> </a:t>
            </a:r>
            <a:r>
              <a:rPr lang="en-US" altLang="zh-CN" strike="sngStrike" dirty="0">
                <a:solidFill>
                  <a:srgbClr val="0000FF"/>
                </a:solidFill>
              </a:rPr>
              <a:t>has</a:t>
            </a:r>
            <a:r>
              <a:rPr lang="en-US" altLang="zh-CN" dirty="0"/>
              <a:t> have four legs.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Hofuf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isn’t</a:t>
            </a:r>
            <a:r>
              <a:rPr lang="en-US" altLang="zh-CN" dirty="0"/>
              <a:t> the capital of KSA.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28B0131-5347-44F6-8BCD-C6E2511FF6A3}"/>
              </a:ext>
            </a:extLst>
          </p:cNvPr>
          <p:cNvSpPr/>
          <p:nvPr/>
        </p:nvSpPr>
        <p:spPr>
          <a:xfrm>
            <a:off x="4599069" y="952497"/>
            <a:ext cx="4085561" cy="335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وسيلة الشرح: خط منحني 2">
            <a:extLst>
              <a:ext uri="{FF2B5EF4-FFF2-40B4-BE49-F238E27FC236}">
                <a16:creationId xmlns:a16="http://schemas.microsoft.com/office/drawing/2014/main" id="{F0E2BBA5-CB7C-495C-BA4F-C82414835A68}"/>
              </a:ext>
            </a:extLst>
          </p:cNvPr>
          <p:cNvSpPr/>
          <p:nvPr/>
        </p:nvSpPr>
        <p:spPr>
          <a:xfrm>
            <a:off x="5105375" y="1017275"/>
            <a:ext cx="3437891" cy="1158390"/>
          </a:xfrm>
          <a:prstGeom prst="borderCallout2">
            <a:avLst>
              <a:gd name="adj1" fmla="val 69910"/>
              <a:gd name="adj2" fmla="val -2540"/>
              <a:gd name="adj3" fmla="val 69911"/>
              <a:gd name="adj4" fmla="val -9820"/>
              <a:gd name="adj5" fmla="val 163123"/>
              <a:gd name="adj6" fmla="val -3271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when using </a:t>
            </a:r>
            <a:r>
              <a:rPr lang="en-US" b="1" u="sng" dirty="0">
                <a:solidFill>
                  <a:srgbClr val="FF0000"/>
                </a:solidFill>
              </a:rPr>
              <a:t>doesn’t</a:t>
            </a:r>
            <a:endParaRPr lang="en-US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rgbClr val="0000FF"/>
                </a:solidFill>
              </a:rPr>
              <a:t>base form</a:t>
            </a:r>
            <a:r>
              <a:rPr lang="en-US" dirty="0">
                <a:solidFill>
                  <a:schemeClr val="tx1"/>
                </a:solidFill>
              </a:rPr>
              <a:t> of the verb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</a:t>
            </a:r>
            <a:r>
              <a:rPr lang="en-US" b="1" dirty="0">
                <a:solidFill>
                  <a:srgbClr val="0000FF"/>
                </a:solidFill>
              </a:rPr>
              <a:t>–s</a:t>
            </a:r>
            <a:r>
              <a:rPr lang="en-US" dirty="0">
                <a:solidFill>
                  <a:schemeClr val="tx1"/>
                </a:solidFill>
              </a:rPr>
              <a:t> added at the end of the verb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4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0C3AB060-ACA7-4D93-B056-154A6B49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71869"/>
            <a:ext cx="764078" cy="7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56B6B8E7-EFCE-45DB-82C6-A4D9568ABBF3}"/>
              </a:ext>
            </a:extLst>
          </p:cNvPr>
          <p:cNvGrpSpPr/>
          <p:nvPr/>
        </p:nvGrpSpPr>
        <p:grpSpPr>
          <a:xfrm>
            <a:off x="5390466" y="2384554"/>
            <a:ext cx="2014133" cy="2031325"/>
            <a:chOff x="5390467" y="2072265"/>
            <a:chExt cx="2014133" cy="2031325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4A9D9A64-B0A3-41BF-9A5C-F5EB1FA1E71F}"/>
                </a:ext>
              </a:extLst>
            </p:cNvPr>
            <p:cNvSpPr txBox="1"/>
            <p:nvPr/>
          </p:nvSpPr>
          <p:spPr>
            <a:xfrm>
              <a:off x="5390467" y="2072265"/>
              <a:ext cx="837718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roxima Nova Light"/>
                </a:rPr>
                <a:t>I</a:t>
              </a:r>
            </a:p>
            <a:p>
              <a:r>
                <a:rPr lang="en-US" sz="1400" b="0" i="0" u="none" strike="noStrike" baseline="0" dirty="0">
                  <a:latin typeface="Proxima Nova Light"/>
                </a:rPr>
                <a:t>You</a:t>
              </a:r>
            </a:p>
            <a:p>
              <a:r>
                <a:rPr lang="en-US" sz="1400" dirty="0">
                  <a:latin typeface="Proxima Nova Light"/>
                </a:rPr>
                <a:t>We</a:t>
              </a:r>
            </a:p>
            <a:p>
              <a:r>
                <a:rPr lang="en-US" sz="1400" b="0" i="0" u="none" strike="noStrike" baseline="0" dirty="0">
                  <a:latin typeface="Proxima Nova Light"/>
                </a:rPr>
                <a:t>They</a:t>
              </a:r>
            </a:p>
            <a:p>
              <a:endParaRPr lang="en-US" sz="1400" dirty="0">
                <a:latin typeface="Proxima Nova Light"/>
              </a:endParaRPr>
            </a:p>
            <a:p>
              <a:endParaRPr lang="en-US" sz="1400" b="0" i="0" u="none" strike="noStrike" baseline="0" dirty="0">
                <a:latin typeface="Proxima Nova Light"/>
              </a:endParaRPr>
            </a:p>
            <a:p>
              <a:r>
                <a:rPr lang="en-US" sz="1400" dirty="0">
                  <a:latin typeface="Proxima Nova Light"/>
                </a:rPr>
                <a:t>He</a:t>
              </a:r>
            </a:p>
            <a:p>
              <a:r>
                <a:rPr lang="en-US" sz="1400" b="0" i="0" u="none" strike="noStrike" baseline="0" dirty="0">
                  <a:latin typeface="Proxima Nova Light"/>
                </a:rPr>
                <a:t>She</a:t>
              </a:r>
            </a:p>
            <a:p>
              <a:r>
                <a:rPr lang="en-US" sz="1400" dirty="0">
                  <a:latin typeface="Proxima Nova Light"/>
                </a:rPr>
                <a:t>It</a:t>
              </a:r>
              <a:endParaRPr lang="en-US" sz="1400" b="0" i="0" u="none" strike="noStrike" baseline="0" dirty="0">
                <a:latin typeface="Proxima Nova Light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E6E5F6F8-F95B-445C-90CD-B72F9FDA1AFA}"/>
                </a:ext>
              </a:extLst>
            </p:cNvPr>
            <p:cNvSpPr txBox="1"/>
            <p:nvPr/>
          </p:nvSpPr>
          <p:spPr>
            <a:xfrm>
              <a:off x="6566882" y="2425082"/>
              <a:ext cx="837718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i="0" u="none" strike="noStrike" baseline="0" dirty="0">
                  <a:solidFill>
                    <a:srgbClr val="FF0000"/>
                  </a:solidFill>
                  <a:latin typeface="Proxima Nova Light"/>
                </a:rPr>
                <a:t>don’t</a:t>
              </a:r>
            </a:p>
            <a:p>
              <a:endParaRPr lang="en-US" sz="1400" dirty="0">
                <a:latin typeface="Proxima Nova Light"/>
              </a:endParaRPr>
            </a:p>
            <a:p>
              <a:endParaRPr lang="en-US" sz="1400" b="0" i="0" u="none" strike="noStrike" baseline="0" dirty="0">
                <a:latin typeface="Proxima Nova Light"/>
              </a:endParaRPr>
            </a:p>
            <a:p>
              <a:endParaRPr lang="en-US" sz="1400" dirty="0">
                <a:latin typeface="Proxima Nova Light"/>
              </a:endParaRPr>
            </a:p>
            <a:p>
              <a:endParaRPr lang="en-US" sz="1400" dirty="0">
                <a:latin typeface="Proxima Nova Light"/>
              </a:endParaRPr>
            </a:p>
            <a:p>
              <a:r>
                <a:rPr lang="en-US" sz="1400" dirty="0">
                  <a:solidFill>
                    <a:srgbClr val="FF0000"/>
                  </a:solidFill>
                  <a:latin typeface="Proxima Nova Light"/>
                </a:rPr>
                <a:t>doesn’t</a:t>
              </a:r>
            </a:p>
            <a:p>
              <a:endParaRPr lang="en-US" sz="1400" b="0" i="0" u="none" strike="noStrike" baseline="0" dirty="0">
                <a:latin typeface="Proxima Nova Light"/>
              </a:endParaRPr>
            </a:p>
          </p:txBody>
        </p:sp>
        <p:sp>
          <p:nvSpPr>
            <p:cNvPr id="2" name="قوس كبير أيمن 1">
              <a:extLst>
                <a:ext uri="{FF2B5EF4-FFF2-40B4-BE49-F238E27FC236}">
                  <a16:creationId xmlns:a16="http://schemas.microsoft.com/office/drawing/2014/main" id="{03BC1C3B-D85D-4887-BF6D-8DECB66678EB}"/>
                </a:ext>
              </a:extLst>
            </p:cNvPr>
            <p:cNvSpPr/>
            <p:nvPr/>
          </p:nvSpPr>
          <p:spPr>
            <a:xfrm>
              <a:off x="5912810" y="2073554"/>
              <a:ext cx="476988" cy="1040339"/>
            </a:xfrm>
            <a:prstGeom prst="rightBrace">
              <a:avLst>
                <a:gd name="adj1" fmla="val 8333"/>
                <a:gd name="adj2" fmla="val 5087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قوس كبير أيمن 15">
              <a:extLst>
                <a:ext uri="{FF2B5EF4-FFF2-40B4-BE49-F238E27FC236}">
                  <a16:creationId xmlns:a16="http://schemas.microsoft.com/office/drawing/2014/main" id="{DDF883C4-0059-43DC-AE33-C8D87A5C2055}"/>
                </a:ext>
              </a:extLst>
            </p:cNvPr>
            <p:cNvSpPr/>
            <p:nvPr/>
          </p:nvSpPr>
          <p:spPr>
            <a:xfrm>
              <a:off x="5928281" y="3400952"/>
              <a:ext cx="476988" cy="702638"/>
            </a:xfrm>
            <a:prstGeom prst="rightBrace">
              <a:avLst>
                <a:gd name="adj1" fmla="val 8333"/>
                <a:gd name="adj2" fmla="val 5087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12A4B93-D65C-4113-B16E-D720EF972099}"/>
              </a:ext>
            </a:extLst>
          </p:cNvPr>
          <p:cNvSpPr txBox="1"/>
          <p:nvPr/>
        </p:nvSpPr>
        <p:spPr>
          <a:xfrm>
            <a:off x="2289961" y="2693614"/>
            <a:ext cx="443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 2" panose="05020102010507070707" pitchFamily="18" charset="2"/>
              </a:rPr>
              <a:t></a:t>
            </a:r>
            <a:endParaRPr lang="ar-SA" sz="3200" dirty="0">
              <a:solidFill>
                <a:srgbClr val="00B05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04FBC67-40F5-4DEA-917B-35C0DBCDD5D3}"/>
              </a:ext>
            </a:extLst>
          </p:cNvPr>
          <p:cNvSpPr txBox="1"/>
          <p:nvPr/>
        </p:nvSpPr>
        <p:spPr>
          <a:xfrm>
            <a:off x="2262892" y="3016933"/>
            <a:ext cx="443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 2" panose="05020102010507070707" pitchFamily="18" charset="2"/>
              </a:rPr>
              <a:t></a:t>
            </a:r>
            <a:endParaRPr lang="ar-SA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9" grpId="0" build="p"/>
      <p:bldP spid="3" grpId="0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4C27649-004E-440F-A7FE-A41785693CB0}"/>
              </a:ext>
            </a:extLst>
          </p:cNvPr>
          <p:cNvGraphicFramePr>
            <a:graphicFrameLocks noGrp="1"/>
          </p:cNvGraphicFramePr>
          <p:nvPr/>
        </p:nvGraphicFramePr>
        <p:xfrm>
          <a:off x="520669" y="952497"/>
          <a:ext cx="8136892" cy="33555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8446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068446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119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435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ABA4A3-05E9-4EA4-828E-C8C8AA3C944C}"/>
              </a:ext>
            </a:extLst>
          </p:cNvPr>
          <p:cNvSpPr txBox="1"/>
          <p:nvPr/>
        </p:nvSpPr>
        <p:spPr>
          <a:xfrm>
            <a:off x="582719" y="1676084"/>
            <a:ext cx="3962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Do</a:t>
            </a:r>
            <a:r>
              <a:rPr lang="en-US" altLang="zh-CN" sz="1600" dirty="0"/>
              <a:t> / </a:t>
            </a:r>
            <a:r>
              <a:rPr lang="en-US" altLang="zh-CN" sz="1600" b="1" dirty="0">
                <a:solidFill>
                  <a:srgbClr val="FF0000"/>
                </a:solidFill>
              </a:rPr>
              <a:t>Does</a:t>
            </a:r>
            <a:r>
              <a:rPr lang="en-US" altLang="zh-CN" sz="1600" dirty="0"/>
              <a:t>   subject  +  main verb   …</a:t>
            </a:r>
            <a:r>
              <a:rPr lang="en-US" altLang="zh-CN" sz="1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Rectangle 161">
            <a:extLst>
              <a:ext uri="{FF2B5EF4-FFF2-40B4-BE49-F238E27FC236}">
                <a16:creationId xmlns:a16="http://schemas.microsoft.com/office/drawing/2014/main" id="{68DC151D-D0B6-41D8-B066-1964B8F7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639" y="431438"/>
            <a:ext cx="2912721" cy="46734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Question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3EE7B26-BAEB-4817-B2A7-836A989B1C1B}"/>
              </a:ext>
            </a:extLst>
          </p:cNvPr>
          <p:cNvSpPr txBox="1"/>
          <p:nvPr/>
        </p:nvSpPr>
        <p:spPr>
          <a:xfrm>
            <a:off x="629549" y="1060376"/>
            <a:ext cx="3962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Simple Present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0969665-B890-4F4F-ADA8-82E45B9A1AC8}"/>
              </a:ext>
            </a:extLst>
          </p:cNvPr>
          <p:cNvSpPr txBox="1"/>
          <p:nvPr/>
        </p:nvSpPr>
        <p:spPr>
          <a:xfrm>
            <a:off x="4618830" y="1060376"/>
            <a:ext cx="4051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Present Progressive </a:t>
            </a:r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方正综艺简体" panose="02010601030101010101" pitchFamily="2" charset="-122"/>
              </a:rPr>
              <a:t>Tense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F425BD0-5A70-482E-8961-06D7F6CA0B52}"/>
              </a:ext>
            </a:extLst>
          </p:cNvPr>
          <p:cNvSpPr txBox="1"/>
          <p:nvPr/>
        </p:nvSpPr>
        <p:spPr>
          <a:xfrm>
            <a:off x="520669" y="2076348"/>
            <a:ext cx="39622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Do </a:t>
            </a:r>
            <a:r>
              <a:rPr lang="en-US" dirty="0"/>
              <a:t>you play football everyday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Does </a:t>
            </a:r>
            <a:r>
              <a:rPr lang="en-US" altLang="zh-CN" dirty="0"/>
              <a:t>he play football 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everyday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?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Does </a:t>
            </a:r>
            <a:r>
              <a:rPr lang="en-US" altLang="zh-CN" dirty="0"/>
              <a:t>the cat have four 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legs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?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Is </a:t>
            </a:r>
            <a:r>
              <a:rPr lang="en-US" altLang="zh-CN" dirty="0"/>
              <a:t>Riyadh the </a:t>
            </a:r>
            <a:r>
              <a:rPr lang="en-US" altLang="zh-CN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capital of KSA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28B0131-5347-44F6-8BCD-C6E2511FF6A3}"/>
              </a:ext>
            </a:extLst>
          </p:cNvPr>
          <p:cNvSpPr/>
          <p:nvPr/>
        </p:nvSpPr>
        <p:spPr>
          <a:xfrm>
            <a:off x="4599069" y="952497"/>
            <a:ext cx="4085561" cy="335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85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mic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1704</Words>
  <Application>Microsoft Office PowerPoint</Application>
  <PresentationFormat>مخصص</PresentationFormat>
  <Paragraphs>369</Paragraphs>
  <Slides>35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51" baseType="lpstr">
      <vt:lpstr>BatangChe</vt:lpstr>
      <vt:lpstr>微软雅黑</vt:lpstr>
      <vt:lpstr>Arial</vt:lpstr>
      <vt:lpstr>Arial Black</vt:lpstr>
      <vt:lpstr>Arial Rounded MT Bold</vt:lpstr>
      <vt:lpstr>Calibri</vt:lpstr>
      <vt:lpstr>Comic Sans MS</vt:lpstr>
      <vt:lpstr>Lato</vt:lpstr>
      <vt:lpstr>MV Boli</vt:lpstr>
      <vt:lpstr>Proxima Nova ExCn</vt:lpstr>
      <vt:lpstr>Proxima Nova Light</vt:lpstr>
      <vt:lpstr>ProximaNova-Bold</vt:lpstr>
      <vt:lpstr>ProximaNova-Light</vt:lpstr>
      <vt:lpstr>ProximaNova-LightIt</vt:lpstr>
      <vt:lpstr>Wingdings</vt:lpstr>
      <vt:lpstr>Office 主题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MG3 U6</dc:title>
  <dc:creator>Essa AlHussaini</dc:creator>
  <cp:lastModifiedBy>ESSA ALHUSSAINI</cp:lastModifiedBy>
  <cp:revision>476</cp:revision>
  <dcterms:created xsi:type="dcterms:W3CDTF">2017-04-10T04:57:01Z</dcterms:created>
  <dcterms:modified xsi:type="dcterms:W3CDTF">2020-12-01T09:15:26Z</dcterms:modified>
</cp:coreProperties>
</file>