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3"/>
  </p:notesMasterIdLst>
  <p:sldIdLst>
    <p:sldId id="256" r:id="rId2"/>
    <p:sldId id="258" r:id="rId3"/>
    <p:sldId id="261" r:id="rId4"/>
    <p:sldId id="291" r:id="rId5"/>
    <p:sldId id="266" r:id="rId6"/>
    <p:sldId id="269" r:id="rId7"/>
    <p:sldId id="277" r:id="rId8"/>
    <p:sldId id="259" r:id="rId9"/>
    <p:sldId id="288" r:id="rId10"/>
    <p:sldId id="264" r:id="rId11"/>
    <p:sldId id="267" r:id="rId12"/>
    <p:sldId id="271" r:id="rId13"/>
    <p:sldId id="296" r:id="rId14"/>
    <p:sldId id="278" r:id="rId15"/>
    <p:sldId id="295" r:id="rId16"/>
    <p:sldId id="263" r:id="rId17"/>
    <p:sldId id="265" r:id="rId18"/>
    <p:sldId id="279" r:id="rId19"/>
    <p:sldId id="273" r:id="rId20"/>
    <p:sldId id="276" r:id="rId21"/>
    <p:sldId id="285" r:id="rId22"/>
    <p:sldId id="284" r:id="rId23"/>
    <p:sldId id="294" r:id="rId24"/>
    <p:sldId id="283" r:id="rId25"/>
    <p:sldId id="293" r:id="rId26"/>
    <p:sldId id="289" r:id="rId27"/>
    <p:sldId id="292" r:id="rId28"/>
    <p:sldId id="281" r:id="rId29"/>
    <p:sldId id="286" r:id="rId30"/>
    <p:sldId id="287" r:id="rId31"/>
    <p:sldId id="290" r:id="rId32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34"/>
      <p:bold r:id="rId35"/>
      <p:italic r:id="rId36"/>
      <p:boldItalic r:id="rId37"/>
    </p:embeddedFont>
    <p:embeddedFont>
      <p:font typeface="Amasis MT Pro Light" panose="02040304050005020304" pitchFamily="18" charset="0"/>
      <p:regular r:id="rId38"/>
      <p:italic r:id="rId39"/>
    </p:embeddedFont>
    <p:embeddedFont>
      <p:font typeface="Amasis MT Pro Medium" panose="02040604050005020304" pitchFamily="18" charset="0"/>
      <p:regular r:id="rId40"/>
      <p:italic r:id="rId41"/>
    </p:embeddedFont>
    <p:embeddedFont>
      <p:font typeface="Anaheim" panose="020B0604020202020204" charset="0"/>
      <p:regular r:id="rId42"/>
    </p:embeddedFont>
    <p:embeddedFont>
      <p:font typeface="Bebas Neue" panose="020B0606020202050201" pitchFamily="34" charset="0"/>
      <p:regular r:id="rId43"/>
    </p:embeddedFont>
    <p:embeddedFont>
      <p:font typeface="Calibri" panose="020F0502020204030204" pitchFamily="34" charset="0"/>
      <p:regular r:id="rId44"/>
      <p:bold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  <p:embeddedFont>
      <p:font typeface="DM Sans" pitchFamily="2" charset="0"/>
      <p:regular r:id="rId50"/>
      <p:bold r:id="rId51"/>
      <p:italic r:id="rId52"/>
      <p:boldItalic r:id="rId53"/>
    </p:embeddedFont>
    <p:embeddedFont>
      <p:font typeface="Nunito" pitchFamily="2" charset="0"/>
      <p:regular r:id="rId54"/>
      <p:bold r:id="rId55"/>
      <p:italic r:id="rId56"/>
      <p:boldItalic r:id="rId57"/>
    </p:embeddedFont>
    <p:embeddedFont>
      <p:font typeface="Nunito ExtraBold" pitchFamily="2" charset="0"/>
      <p:bold r:id="rId58"/>
      <p:boldItalic r:id="rId59"/>
    </p:embeddedFont>
    <p:embeddedFont>
      <p:font typeface="Nunito Light" pitchFamily="2" charset="0"/>
      <p:regular r:id="rId60"/>
      <p:italic r:id="rId61"/>
    </p:embeddedFont>
    <p:embeddedFont>
      <p:font typeface="PT Sans" panose="020B0503020203020204" pitchFamily="34" charset="0"/>
      <p:regular r:id="rId62"/>
      <p:bold r:id="rId63"/>
      <p:italic r:id="rId64"/>
      <p:boldItalic r:id="rId65"/>
    </p:embeddedFont>
    <p:embeddedFont>
      <p:font typeface="Segoe Print" panose="02000600000000000000" pitchFamily="2" charset="0"/>
      <p:regular r:id="rId66"/>
      <p:bold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C4D418-8357-4492-97C4-0579202AD059}">
  <a:tblStyle styleId="{A7C4D418-8357-4492-97C4-0579202AD0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3BFF1C-7611-496E-B4D6-95DB2790B34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43" autoAdjust="0"/>
  </p:normalViewPr>
  <p:slideViewPr>
    <p:cSldViewPr snapToGrid="0">
      <p:cViewPr varScale="1">
        <p:scale>
          <a:sx n="77" d="100"/>
          <a:sy n="77" d="100"/>
        </p:scale>
        <p:origin x="9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63" Type="http://schemas.openxmlformats.org/officeDocument/2006/relationships/font" Target="fonts/font30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66" Type="http://schemas.openxmlformats.org/officeDocument/2006/relationships/font" Target="fonts/font3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61" Type="http://schemas.openxmlformats.org/officeDocument/2006/relationships/font" Target="fonts/font2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font" Target="fonts/font27.fntdata"/><Relationship Id="rId65" Type="http://schemas.openxmlformats.org/officeDocument/2006/relationships/font" Target="fonts/font3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64" Type="http://schemas.openxmlformats.org/officeDocument/2006/relationships/font" Target="fonts/font31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font" Target="fonts/font26.fntdata"/><Relationship Id="rId67" Type="http://schemas.openxmlformats.org/officeDocument/2006/relationships/font" Target="fonts/font34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font" Target="fonts/font29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425aa8101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425aa8101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2a9dc97d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42a9dc97d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313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42a9dc97d7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42a9dc97d7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915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42a9dc97d7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42a9dc97d7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424de4cfd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424de4cfd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211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89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42a9dc97d7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142a9dc97d7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42a9dc97d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42a9dc97d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42a9dc97d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42a9dc97d7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54dda1946d_4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677850"/>
            <a:ext cx="6038400" cy="2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51400" y="3402700"/>
            <a:ext cx="5038200" cy="42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8514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915604" y="392300"/>
            <a:ext cx="3228396" cy="4751067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 flipH="1">
            <a:off x="5079206" y="1078705"/>
            <a:ext cx="5143581" cy="2986000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2070175" y="19366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2"/>
          </p:nvPr>
        </p:nvSpPr>
        <p:spPr>
          <a:xfrm>
            <a:off x="5742344" y="19366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3"/>
          </p:nvPr>
        </p:nvSpPr>
        <p:spPr>
          <a:xfrm>
            <a:off x="2070175" y="34713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4"/>
          </p:nvPr>
        </p:nvSpPr>
        <p:spPr>
          <a:xfrm>
            <a:off x="5742344" y="34713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5" hasCustomPrompt="1"/>
          </p:nvPr>
        </p:nvSpPr>
        <p:spPr>
          <a:xfrm>
            <a:off x="1139056" y="1803531"/>
            <a:ext cx="715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6" hasCustomPrompt="1"/>
          </p:nvPr>
        </p:nvSpPr>
        <p:spPr>
          <a:xfrm>
            <a:off x="1139056" y="3332276"/>
            <a:ext cx="715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7" hasCustomPrompt="1"/>
          </p:nvPr>
        </p:nvSpPr>
        <p:spPr>
          <a:xfrm>
            <a:off x="4811457" y="180353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8" hasCustomPrompt="1"/>
          </p:nvPr>
        </p:nvSpPr>
        <p:spPr>
          <a:xfrm>
            <a:off x="4811457" y="333227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9"/>
          </p:nvPr>
        </p:nvSpPr>
        <p:spPr>
          <a:xfrm>
            <a:off x="2070175" y="161830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3"/>
          </p:nvPr>
        </p:nvSpPr>
        <p:spPr>
          <a:xfrm>
            <a:off x="5742344" y="161830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4"/>
          </p:nvPr>
        </p:nvSpPr>
        <p:spPr>
          <a:xfrm>
            <a:off x="2070175" y="31530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5"/>
          </p:nvPr>
        </p:nvSpPr>
        <p:spPr>
          <a:xfrm>
            <a:off x="5742344" y="31530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-801325" y="3918275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 rot="10800000" flipH="1">
            <a:off x="69654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74751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 rot="10800000">
            <a:off x="1857925" y="2897023"/>
            <a:ext cx="6258849" cy="2239652"/>
          </a:xfrm>
          <a:custGeom>
            <a:avLst/>
            <a:gdLst/>
            <a:ahLst/>
            <a:cxnLst/>
            <a:rect l="l" t="t" r="r" b="b"/>
            <a:pathLst>
              <a:path w="144864" h="44105" extrusionOk="0">
                <a:moveTo>
                  <a:pt x="0" y="25247"/>
                </a:moveTo>
                <a:cubicBezTo>
                  <a:pt x="11244" y="31975"/>
                  <a:pt x="26945" y="29174"/>
                  <a:pt x="40292" y="24460"/>
                </a:cubicBezTo>
                <a:cubicBezTo>
                  <a:pt x="55612" y="19057"/>
                  <a:pt x="66988" y="20201"/>
                  <a:pt x="78878" y="25694"/>
                </a:cubicBezTo>
                <a:cubicBezTo>
                  <a:pt x="90768" y="31187"/>
                  <a:pt x="124589" y="44104"/>
                  <a:pt x="144864" y="20988"/>
                </a:cubicBezTo>
                <a:lnTo>
                  <a:pt x="14486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557400" y="27044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1226400" y="6831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50" y="3322549"/>
            <a:ext cx="9144016" cy="1820948"/>
          </a:xfrm>
          <a:custGeom>
            <a:avLst/>
            <a:gdLst/>
            <a:ahLst/>
            <a:cxnLst/>
            <a:rect l="l" t="t" r="r" b="b"/>
            <a:pathLst>
              <a:path w="116288" h="34038" extrusionOk="0">
                <a:moveTo>
                  <a:pt x="116288" y="15262"/>
                </a:moveTo>
                <a:cubicBezTo>
                  <a:pt x="108798" y="6082"/>
                  <a:pt x="96775" y="0"/>
                  <a:pt x="74355" y="8916"/>
                </a:cubicBezTo>
                <a:cubicBezTo>
                  <a:pt x="51934" y="17831"/>
                  <a:pt x="40003" y="21476"/>
                  <a:pt x="30798" y="16414"/>
                </a:cubicBezTo>
                <a:cubicBezTo>
                  <a:pt x="25015" y="13232"/>
                  <a:pt x="23167" y="7159"/>
                  <a:pt x="14790" y="7971"/>
                </a:cubicBezTo>
                <a:cubicBezTo>
                  <a:pt x="4831" y="8932"/>
                  <a:pt x="1" y="17292"/>
                  <a:pt x="1" y="17292"/>
                </a:cubicBezTo>
                <a:lnTo>
                  <a:pt x="1" y="34037"/>
                </a:lnTo>
                <a:lnTo>
                  <a:pt x="116288" y="340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0" y="0"/>
            <a:ext cx="2119846" cy="1717369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0" y="0"/>
            <a:ext cx="1883056" cy="1272303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803725" y="-1344150"/>
            <a:ext cx="2022000" cy="202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/>
          <p:nvPr/>
        </p:nvSpPr>
        <p:spPr>
          <a:xfrm rot="10800000">
            <a:off x="7528846" y="123"/>
            <a:ext cx="1615154" cy="160902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5400000">
            <a:off x="7666032" y="174558"/>
            <a:ext cx="1652526" cy="130340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-810825" y="-12633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 hasCustomPrompt="1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2038200" y="354121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3"/>
          </p:nvPr>
        </p:nvSpPr>
        <p:spPr>
          <a:xfrm>
            <a:off x="2038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-805125" y="-57750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10800000">
            <a:off x="5554642" y="154"/>
            <a:ext cx="3589358" cy="3576008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5400000">
            <a:off x="5859355" y="387877"/>
            <a:ext cx="3672522" cy="2896768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5209375" y="985186"/>
            <a:ext cx="2848800" cy="229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5209375" y="3281185"/>
            <a:ext cx="28488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>
            <a:spLocks noGrp="1"/>
          </p:cNvSpPr>
          <p:nvPr>
            <p:ph type="pic" idx="2"/>
          </p:nvPr>
        </p:nvSpPr>
        <p:spPr>
          <a:xfrm>
            <a:off x="1247925" y="851900"/>
            <a:ext cx="3451500" cy="34398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8"/>
          <p:cNvSpPr/>
          <p:nvPr/>
        </p:nvSpPr>
        <p:spPr>
          <a:xfrm>
            <a:off x="7778725" y="-111072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5233138" y="1398364"/>
            <a:ext cx="2862900" cy="12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1"/>
          </p:nvPr>
        </p:nvSpPr>
        <p:spPr>
          <a:xfrm>
            <a:off x="5233138" y="2641564"/>
            <a:ext cx="2862900" cy="9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5739850" y="-1394175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5249322" y="1398364"/>
            <a:ext cx="2862900" cy="12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5249322" y="2641564"/>
            <a:ext cx="2862900" cy="9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/>
          <p:nvPr/>
        </p:nvSpPr>
        <p:spPr>
          <a:xfrm rot="5400000">
            <a:off x="6961877" y="282356"/>
            <a:ext cx="2464423" cy="189976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-1275350" y="3807300"/>
            <a:ext cx="2022000" cy="202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/>
          <p:nvPr/>
        </p:nvSpPr>
        <p:spPr>
          <a:xfrm rot="-5400000" flipH="1">
            <a:off x="-175868" y="196088"/>
            <a:ext cx="2065031" cy="1672861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"/>
          <p:cNvSpPr/>
          <p:nvPr/>
        </p:nvSpPr>
        <p:spPr>
          <a:xfrm rot="5400000" flipH="1">
            <a:off x="-325007" y="312122"/>
            <a:ext cx="2377984" cy="1753978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0"/>
          <p:cNvSpPr/>
          <p:nvPr/>
        </p:nvSpPr>
        <p:spPr>
          <a:xfrm rot="-5400000">
            <a:off x="6831935" y="200965"/>
            <a:ext cx="2513027" cy="2111102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 flipH="1">
            <a:off x="0" y="114675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 rot="10800000">
            <a:off x="5" y="51"/>
            <a:ext cx="3524720" cy="2611949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1768650" y="1398375"/>
            <a:ext cx="2630400" cy="12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1"/>
          </p:nvPr>
        </p:nvSpPr>
        <p:spPr>
          <a:xfrm>
            <a:off x="1768775" y="2641575"/>
            <a:ext cx="2630400" cy="9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8200" y="24881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8200" y="338436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3319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523316" cy="2716145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-44" y="-37"/>
            <a:ext cx="3592868" cy="3018236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2833063" y="2108475"/>
            <a:ext cx="55977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1"/>
          </p:nvPr>
        </p:nvSpPr>
        <p:spPr>
          <a:xfrm>
            <a:off x="2833063" y="3278277"/>
            <a:ext cx="5597700" cy="9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/>
          <p:nvPr/>
        </p:nvSpPr>
        <p:spPr>
          <a:xfrm rot="-10573112">
            <a:off x="394187" y="-130029"/>
            <a:ext cx="6518223" cy="1890710"/>
          </a:xfrm>
          <a:custGeom>
            <a:avLst/>
            <a:gdLst/>
            <a:ahLst/>
            <a:cxnLst/>
            <a:rect l="l" t="t" r="r" b="b"/>
            <a:pathLst>
              <a:path w="144864" h="29953" extrusionOk="0">
                <a:moveTo>
                  <a:pt x="144864" y="10267"/>
                </a:moveTo>
                <a:cubicBezTo>
                  <a:pt x="134689" y="4376"/>
                  <a:pt x="118027" y="1"/>
                  <a:pt x="94811" y="4376"/>
                </a:cubicBezTo>
                <a:cubicBezTo>
                  <a:pt x="71587" y="8750"/>
                  <a:pt x="27475" y="22181"/>
                  <a:pt x="0" y="11775"/>
                </a:cubicBezTo>
                <a:lnTo>
                  <a:pt x="0" y="29953"/>
                </a:lnTo>
                <a:lnTo>
                  <a:pt x="144864" y="299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3"/>
          <p:cNvSpPr/>
          <p:nvPr/>
        </p:nvSpPr>
        <p:spPr>
          <a:xfrm>
            <a:off x="0" y="-852506"/>
            <a:ext cx="9144178" cy="2784018"/>
          </a:xfrm>
          <a:custGeom>
            <a:avLst/>
            <a:gdLst/>
            <a:ahLst/>
            <a:cxnLst/>
            <a:rect l="l" t="t" r="r" b="b"/>
            <a:pathLst>
              <a:path w="144864" h="44105" extrusionOk="0">
                <a:moveTo>
                  <a:pt x="0" y="25247"/>
                </a:moveTo>
                <a:cubicBezTo>
                  <a:pt x="11244" y="31975"/>
                  <a:pt x="26945" y="29174"/>
                  <a:pt x="40292" y="24460"/>
                </a:cubicBezTo>
                <a:cubicBezTo>
                  <a:pt x="55612" y="19057"/>
                  <a:pt x="66988" y="20201"/>
                  <a:pt x="78878" y="25694"/>
                </a:cubicBezTo>
                <a:cubicBezTo>
                  <a:pt x="90768" y="31187"/>
                  <a:pt x="124589" y="44104"/>
                  <a:pt x="144864" y="20988"/>
                </a:cubicBezTo>
                <a:lnTo>
                  <a:pt x="14486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-387200" y="3918275"/>
            <a:ext cx="2022000" cy="202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1"/>
          </p:nvPr>
        </p:nvSpPr>
        <p:spPr>
          <a:xfrm>
            <a:off x="4963863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2"/>
          </p:nvPr>
        </p:nvSpPr>
        <p:spPr>
          <a:xfrm>
            <a:off x="1384137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3"/>
          </p:nvPr>
        </p:nvSpPr>
        <p:spPr>
          <a:xfrm>
            <a:off x="1384137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4"/>
          </p:nvPr>
        </p:nvSpPr>
        <p:spPr>
          <a:xfrm>
            <a:off x="4963863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713175" y="1806500"/>
            <a:ext cx="2468700" cy="19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2"/>
          </p:nvPr>
        </p:nvSpPr>
        <p:spPr>
          <a:xfrm>
            <a:off x="3337653" y="1806500"/>
            <a:ext cx="2468700" cy="19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3"/>
          </p:nvPr>
        </p:nvSpPr>
        <p:spPr>
          <a:xfrm>
            <a:off x="5962128" y="1806500"/>
            <a:ext cx="2468700" cy="19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ubTitle" idx="4"/>
          </p:nvPr>
        </p:nvSpPr>
        <p:spPr>
          <a:xfrm>
            <a:off x="713170" y="1351925"/>
            <a:ext cx="2468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5"/>
          </p:nvPr>
        </p:nvSpPr>
        <p:spPr>
          <a:xfrm>
            <a:off x="3337649" y="1351925"/>
            <a:ext cx="2468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6"/>
          </p:nvPr>
        </p:nvSpPr>
        <p:spPr>
          <a:xfrm>
            <a:off x="5962120" y="1351925"/>
            <a:ext cx="2468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8" name="Google Shape;168;p27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subTitle" idx="1"/>
          </p:nvPr>
        </p:nvSpPr>
        <p:spPr>
          <a:xfrm>
            <a:off x="1703638" y="1825700"/>
            <a:ext cx="26427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ubTitle" idx="2"/>
          </p:nvPr>
        </p:nvSpPr>
        <p:spPr>
          <a:xfrm>
            <a:off x="4797663" y="1825700"/>
            <a:ext cx="26427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3"/>
          </p:nvPr>
        </p:nvSpPr>
        <p:spPr>
          <a:xfrm>
            <a:off x="1703638" y="3430050"/>
            <a:ext cx="26427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ubTitle" idx="4"/>
          </p:nvPr>
        </p:nvSpPr>
        <p:spPr>
          <a:xfrm>
            <a:off x="4797663" y="3430050"/>
            <a:ext cx="26427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subTitle" idx="5"/>
          </p:nvPr>
        </p:nvSpPr>
        <p:spPr>
          <a:xfrm>
            <a:off x="1703638" y="1542100"/>
            <a:ext cx="26427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ubTitle" idx="6"/>
          </p:nvPr>
        </p:nvSpPr>
        <p:spPr>
          <a:xfrm>
            <a:off x="1703638" y="3146525"/>
            <a:ext cx="26427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7"/>
          </p:nvPr>
        </p:nvSpPr>
        <p:spPr>
          <a:xfrm>
            <a:off x="4797658" y="1542100"/>
            <a:ext cx="26427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8"/>
          </p:nvPr>
        </p:nvSpPr>
        <p:spPr>
          <a:xfrm>
            <a:off x="4797658" y="3146525"/>
            <a:ext cx="26427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/>
          <p:nvPr/>
        </p:nvSpPr>
        <p:spPr>
          <a:xfrm rot="10800000">
            <a:off x="-12" y="-2"/>
            <a:ext cx="1472531" cy="5143502"/>
          </a:xfrm>
          <a:custGeom>
            <a:avLst/>
            <a:gdLst/>
            <a:ahLst/>
            <a:cxnLst/>
            <a:rect l="l" t="t" r="r" b="b"/>
            <a:pathLst>
              <a:path w="48016" h="181685" extrusionOk="0">
                <a:moveTo>
                  <a:pt x="34999" y="1"/>
                </a:moveTo>
                <a:cubicBezTo>
                  <a:pt x="34999" y="1"/>
                  <a:pt x="23631" y="9993"/>
                  <a:pt x="24443" y="38188"/>
                </a:cubicBezTo>
                <a:cubicBezTo>
                  <a:pt x="24940" y="55215"/>
                  <a:pt x="34038" y="72797"/>
                  <a:pt x="24070" y="96294"/>
                </a:cubicBezTo>
                <a:cubicBezTo>
                  <a:pt x="14103" y="119792"/>
                  <a:pt x="1" y="153547"/>
                  <a:pt x="24070" y="181684"/>
                </a:cubicBezTo>
                <a:lnTo>
                  <a:pt x="48015" y="181684"/>
                </a:lnTo>
                <a:lnTo>
                  <a:pt x="480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/>
          <p:nvPr/>
        </p:nvSpPr>
        <p:spPr>
          <a:xfrm flipH="1">
            <a:off x="24" y="-7"/>
            <a:ext cx="1359333" cy="5143502"/>
          </a:xfrm>
          <a:custGeom>
            <a:avLst/>
            <a:gdLst/>
            <a:ahLst/>
            <a:cxnLst/>
            <a:rect l="l" t="t" r="r" b="b"/>
            <a:pathLst>
              <a:path w="48016" h="181685" extrusionOk="0">
                <a:moveTo>
                  <a:pt x="34999" y="1"/>
                </a:moveTo>
                <a:cubicBezTo>
                  <a:pt x="34999" y="1"/>
                  <a:pt x="23631" y="9993"/>
                  <a:pt x="24443" y="38188"/>
                </a:cubicBezTo>
                <a:cubicBezTo>
                  <a:pt x="24940" y="55215"/>
                  <a:pt x="34038" y="72797"/>
                  <a:pt x="24070" y="96294"/>
                </a:cubicBezTo>
                <a:cubicBezTo>
                  <a:pt x="14103" y="119792"/>
                  <a:pt x="1" y="153547"/>
                  <a:pt x="24070" y="181684"/>
                </a:cubicBezTo>
                <a:lnTo>
                  <a:pt x="48015" y="181684"/>
                </a:lnTo>
                <a:lnTo>
                  <a:pt x="480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/>
          <p:nvPr/>
        </p:nvSpPr>
        <p:spPr>
          <a:xfrm>
            <a:off x="8009875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/>
          </p:nvPr>
        </p:nvSpPr>
        <p:spPr>
          <a:xfrm>
            <a:off x="4430400" y="1253389"/>
            <a:ext cx="26730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ubTitle" idx="2"/>
          </p:nvPr>
        </p:nvSpPr>
        <p:spPr>
          <a:xfrm>
            <a:off x="4430405" y="2126180"/>
            <a:ext cx="26730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subTitle" idx="3"/>
          </p:nvPr>
        </p:nvSpPr>
        <p:spPr>
          <a:xfrm>
            <a:off x="4430400" y="2998971"/>
            <a:ext cx="26730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ubTitle" idx="4"/>
          </p:nvPr>
        </p:nvSpPr>
        <p:spPr>
          <a:xfrm>
            <a:off x="4430405" y="3871762"/>
            <a:ext cx="26730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5"/>
          </p:nvPr>
        </p:nvSpPr>
        <p:spPr>
          <a:xfrm>
            <a:off x="2889125" y="1397539"/>
            <a:ext cx="15414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subTitle" idx="6"/>
          </p:nvPr>
        </p:nvSpPr>
        <p:spPr>
          <a:xfrm>
            <a:off x="2889125" y="3143121"/>
            <a:ext cx="15414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7"/>
          </p:nvPr>
        </p:nvSpPr>
        <p:spPr>
          <a:xfrm>
            <a:off x="2889125" y="2270330"/>
            <a:ext cx="15414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subTitle" idx="8"/>
          </p:nvPr>
        </p:nvSpPr>
        <p:spPr>
          <a:xfrm>
            <a:off x="2889125" y="4015912"/>
            <a:ext cx="15414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" name="Google Shape;192;p29"/>
          <p:cNvSpPr/>
          <p:nvPr/>
        </p:nvSpPr>
        <p:spPr>
          <a:xfrm rot="-5400000" flipH="1">
            <a:off x="-282327" y="282356"/>
            <a:ext cx="2464423" cy="189976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9"/>
          <p:cNvSpPr/>
          <p:nvPr/>
        </p:nvSpPr>
        <p:spPr>
          <a:xfrm rot="5400000" flipH="1">
            <a:off x="-200990" y="200965"/>
            <a:ext cx="2513027" cy="2111102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9"/>
          <p:cNvSpPr/>
          <p:nvPr/>
        </p:nvSpPr>
        <p:spPr>
          <a:xfrm>
            <a:off x="7023275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/>
          <p:nvPr/>
        </p:nvSpPr>
        <p:spPr>
          <a:xfrm>
            <a:off x="74517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subTitle" idx="1"/>
          </p:nvPr>
        </p:nvSpPr>
        <p:spPr>
          <a:xfrm>
            <a:off x="948581" y="2050311"/>
            <a:ext cx="2209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2"/>
          </p:nvPr>
        </p:nvSpPr>
        <p:spPr>
          <a:xfrm>
            <a:off x="3467400" y="2050311"/>
            <a:ext cx="2209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subTitle" idx="3"/>
          </p:nvPr>
        </p:nvSpPr>
        <p:spPr>
          <a:xfrm>
            <a:off x="948581" y="3559903"/>
            <a:ext cx="2209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4"/>
          </p:nvPr>
        </p:nvSpPr>
        <p:spPr>
          <a:xfrm>
            <a:off x="3467400" y="3559903"/>
            <a:ext cx="2209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subTitle" idx="5"/>
          </p:nvPr>
        </p:nvSpPr>
        <p:spPr>
          <a:xfrm>
            <a:off x="5986219" y="2050311"/>
            <a:ext cx="2209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6"/>
          </p:nvPr>
        </p:nvSpPr>
        <p:spPr>
          <a:xfrm>
            <a:off x="5986219" y="3559903"/>
            <a:ext cx="2209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subTitle" idx="7"/>
          </p:nvPr>
        </p:nvSpPr>
        <p:spPr>
          <a:xfrm>
            <a:off x="952919" y="1826750"/>
            <a:ext cx="2200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subTitle" idx="8"/>
          </p:nvPr>
        </p:nvSpPr>
        <p:spPr>
          <a:xfrm>
            <a:off x="3471738" y="1826750"/>
            <a:ext cx="2200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subTitle" idx="9"/>
          </p:nvPr>
        </p:nvSpPr>
        <p:spPr>
          <a:xfrm>
            <a:off x="5990557" y="1826750"/>
            <a:ext cx="2200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subTitle" idx="13"/>
          </p:nvPr>
        </p:nvSpPr>
        <p:spPr>
          <a:xfrm>
            <a:off x="952919" y="3259004"/>
            <a:ext cx="2200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subTitle" idx="14"/>
          </p:nvPr>
        </p:nvSpPr>
        <p:spPr>
          <a:xfrm>
            <a:off x="3471738" y="3259004"/>
            <a:ext cx="2200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subTitle" idx="15"/>
          </p:nvPr>
        </p:nvSpPr>
        <p:spPr>
          <a:xfrm>
            <a:off x="5990557" y="3259004"/>
            <a:ext cx="2200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0" name="Google Shape;210;p30"/>
          <p:cNvSpPr/>
          <p:nvPr/>
        </p:nvSpPr>
        <p:spPr>
          <a:xfrm>
            <a:off x="-602500" y="-135310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0"/>
          <p:cNvSpPr/>
          <p:nvPr/>
        </p:nvSpPr>
        <p:spPr>
          <a:xfrm rot="10800000" flipH="1">
            <a:off x="69420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 hasCustomPrompt="1"/>
          </p:nvPr>
        </p:nvSpPr>
        <p:spPr>
          <a:xfrm>
            <a:off x="713225" y="670225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713225" y="1362926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68361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3"/>
          </p:nvPr>
        </p:nvSpPr>
        <p:spPr>
          <a:xfrm>
            <a:off x="713225" y="2761061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66463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5"/>
          </p:nvPr>
        </p:nvSpPr>
        <p:spPr>
          <a:xfrm>
            <a:off x="713225" y="4159172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/>
          <p:nvPr/>
        </p:nvSpPr>
        <p:spPr>
          <a:xfrm rot="5400000" flipH="1">
            <a:off x="5763213" y="1082539"/>
            <a:ext cx="4463287" cy="2298185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 rot="-5400000">
            <a:off x="5433915" y="1433468"/>
            <a:ext cx="4659943" cy="2760121"/>
          </a:xfrm>
          <a:custGeom>
            <a:avLst/>
            <a:gdLst/>
            <a:ahLst/>
            <a:cxnLst/>
            <a:rect l="l" t="t" r="r" b="b"/>
            <a:pathLst>
              <a:path w="37041" h="26184" extrusionOk="0">
                <a:moveTo>
                  <a:pt x="29910" y="15094"/>
                </a:moveTo>
                <a:cubicBezTo>
                  <a:pt x="27210" y="14327"/>
                  <a:pt x="24222" y="14965"/>
                  <a:pt x="21568" y="14058"/>
                </a:cubicBezTo>
                <a:cubicBezTo>
                  <a:pt x="18840" y="13134"/>
                  <a:pt x="16907" y="10738"/>
                  <a:pt x="15288" y="8361"/>
                </a:cubicBezTo>
                <a:cubicBezTo>
                  <a:pt x="13661" y="5994"/>
                  <a:pt x="12116" y="3441"/>
                  <a:pt x="9693" y="1878"/>
                </a:cubicBezTo>
                <a:cubicBezTo>
                  <a:pt x="7436" y="435"/>
                  <a:pt x="4690" y="1"/>
                  <a:pt x="2100" y="676"/>
                </a:cubicBezTo>
                <a:cubicBezTo>
                  <a:pt x="1369" y="861"/>
                  <a:pt x="667" y="1129"/>
                  <a:pt x="1" y="1462"/>
                </a:cubicBezTo>
                <a:lnTo>
                  <a:pt x="1" y="26183"/>
                </a:lnTo>
                <a:lnTo>
                  <a:pt x="36134" y="26183"/>
                </a:lnTo>
                <a:cubicBezTo>
                  <a:pt x="36134" y="26155"/>
                  <a:pt x="36144" y="26128"/>
                  <a:pt x="36144" y="26100"/>
                </a:cubicBezTo>
                <a:cubicBezTo>
                  <a:pt x="37041" y="21559"/>
                  <a:pt x="34386" y="16361"/>
                  <a:pt x="29910" y="150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-43922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 hasCustomPrompt="1"/>
          </p:nvPr>
        </p:nvSpPr>
        <p:spPr>
          <a:xfrm>
            <a:off x="1321800" y="2029037"/>
            <a:ext cx="11004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4" name="Google Shape;224;p32"/>
          <p:cNvSpPr txBox="1">
            <a:spLocks noGrp="1"/>
          </p:cNvSpPr>
          <p:nvPr>
            <p:ph type="subTitle" idx="1"/>
          </p:nvPr>
        </p:nvSpPr>
        <p:spPr>
          <a:xfrm>
            <a:off x="720000" y="3696050"/>
            <a:ext cx="23040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subTitle" idx="2"/>
          </p:nvPr>
        </p:nvSpPr>
        <p:spPr>
          <a:xfrm>
            <a:off x="720000" y="3263975"/>
            <a:ext cx="23040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title" idx="3" hasCustomPrompt="1"/>
          </p:nvPr>
        </p:nvSpPr>
        <p:spPr>
          <a:xfrm>
            <a:off x="4023013" y="2029037"/>
            <a:ext cx="11004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7" name="Google Shape;227;p32"/>
          <p:cNvSpPr txBox="1">
            <a:spLocks noGrp="1"/>
          </p:cNvSpPr>
          <p:nvPr>
            <p:ph type="subTitle" idx="4"/>
          </p:nvPr>
        </p:nvSpPr>
        <p:spPr>
          <a:xfrm>
            <a:off x="3420057" y="3696050"/>
            <a:ext cx="23040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subTitle" idx="5"/>
          </p:nvPr>
        </p:nvSpPr>
        <p:spPr>
          <a:xfrm>
            <a:off x="3420057" y="3263975"/>
            <a:ext cx="23040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title" idx="6" hasCustomPrompt="1"/>
          </p:nvPr>
        </p:nvSpPr>
        <p:spPr>
          <a:xfrm>
            <a:off x="6721915" y="2029037"/>
            <a:ext cx="11004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32"/>
          <p:cNvSpPr txBox="1">
            <a:spLocks noGrp="1"/>
          </p:cNvSpPr>
          <p:nvPr>
            <p:ph type="subTitle" idx="7"/>
          </p:nvPr>
        </p:nvSpPr>
        <p:spPr>
          <a:xfrm>
            <a:off x="6120115" y="3696050"/>
            <a:ext cx="23040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2"/>
          <p:cNvSpPr txBox="1">
            <a:spLocks noGrp="1"/>
          </p:cNvSpPr>
          <p:nvPr>
            <p:ph type="subTitle" idx="8"/>
          </p:nvPr>
        </p:nvSpPr>
        <p:spPr>
          <a:xfrm>
            <a:off x="6120115" y="3263975"/>
            <a:ext cx="23040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2"/>
          <p:cNvSpPr/>
          <p:nvPr/>
        </p:nvSpPr>
        <p:spPr>
          <a:xfrm>
            <a:off x="-946475" y="44556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2"/>
          <p:cNvSpPr/>
          <p:nvPr/>
        </p:nvSpPr>
        <p:spPr>
          <a:xfrm>
            <a:off x="8189825" y="-12370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1686686" y="818050"/>
            <a:ext cx="39993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subTitle" idx="1"/>
          </p:nvPr>
        </p:nvSpPr>
        <p:spPr>
          <a:xfrm>
            <a:off x="1686650" y="2029000"/>
            <a:ext cx="39993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subTitle" idx="2"/>
          </p:nvPr>
        </p:nvSpPr>
        <p:spPr>
          <a:xfrm>
            <a:off x="5925175" y="3198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9" name="Google Shape;239;p33"/>
          <p:cNvSpPr/>
          <p:nvPr/>
        </p:nvSpPr>
        <p:spPr>
          <a:xfrm rot="-5400000" flipH="1">
            <a:off x="-56902" y="479606"/>
            <a:ext cx="2464423" cy="189976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3"/>
          <p:cNvSpPr/>
          <p:nvPr/>
        </p:nvSpPr>
        <p:spPr>
          <a:xfrm rot="5400000" flipH="1">
            <a:off x="-244769" y="244805"/>
            <a:ext cx="3060840" cy="2571299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3"/>
          <p:cNvSpPr/>
          <p:nvPr/>
        </p:nvSpPr>
        <p:spPr>
          <a:xfrm>
            <a:off x="-1549850" y="359300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3"/>
          <p:cNvSpPr/>
          <p:nvPr/>
        </p:nvSpPr>
        <p:spPr>
          <a:xfrm>
            <a:off x="7572100" y="41331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3"/>
          <p:cNvSpPr txBox="1"/>
          <p:nvPr/>
        </p:nvSpPr>
        <p:spPr>
          <a:xfrm>
            <a:off x="1692518" y="3838100"/>
            <a:ext cx="49458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200"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 flipH="1">
            <a:off x="5915604" y="392300"/>
            <a:ext cx="3228396" cy="4751067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/>
          <p:nvPr/>
        </p:nvSpPr>
        <p:spPr>
          <a:xfrm rot="5400000" flipH="1">
            <a:off x="5079206" y="1078705"/>
            <a:ext cx="5143581" cy="2986000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74517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-602500" y="-135310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 rot="10800000" flipH="1">
            <a:off x="69420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454382" y="3531250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2454350" y="1927125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2454351" y="3223226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2454350" y="1619100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872550" y="4362975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9730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0" y="0"/>
            <a:ext cx="1647521" cy="1334630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 rot="10800000">
            <a:off x="79" y="53"/>
            <a:ext cx="1897221" cy="1399372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390600" cy="13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720000" y="1963800"/>
            <a:ext cx="46887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 rot="5400000" flipH="1">
            <a:off x="5532270" y="1815333"/>
            <a:ext cx="4463287" cy="2096998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 rot="-5400000">
            <a:off x="5433915" y="1433468"/>
            <a:ext cx="4659943" cy="2760121"/>
          </a:xfrm>
          <a:custGeom>
            <a:avLst/>
            <a:gdLst/>
            <a:ahLst/>
            <a:cxnLst/>
            <a:rect l="l" t="t" r="r" b="b"/>
            <a:pathLst>
              <a:path w="37041" h="26184" extrusionOk="0">
                <a:moveTo>
                  <a:pt x="29910" y="15094"/>
                </a:moveTo>
                <a:cubicBezTo>
                  <a:pt x="27210" y="14327"/>
                  <a:pt x="24222" y="14965"/>
                  <a:pt x="21568" y="14058"/>
                </a:cubicBezTo>
                <a:cubicBezTo>
                  <a:pt x="18840" y="13134"/>
                  <a:pt x="16907" y="10738"/>
                  <a:pt x="15288" y="8361"/>
                </a:cubicBezTo>
                <a:cubicBezTo>
                  <a:pt x="13661" y="5994"/>
                  <a:pt x="12116" y="3441"/>
                  <a:pt x="9693" y="1878"/>
                </a:cubicBezTo>
                <a:cubicBezTo>
                  <a:pt x="7436" y="435"/>
                  <a:pt x="4690" y="1"/>
                  <a:pt x="2100" y="676"/>
                </a:cubicBezTo>
                <a:cubicBezTo>
                  <a:pt x="1369" y="861"/>
                  <a:pt x="667" y="1129"/>
                  <a:pt x="1" y="1462"/>
                </a:cubicBezTo>
                <a:lnTo>
                  <a:pt x="1" y="26183"/>
                </a:lnTo>
                <a:lnTo>
                  <a:pt x="36134" y="26183"/>
                </a:lnTo>
                <a:cubicBezTo>
                  <a:pt x="36134" y="26155"/>
                  <a:pt x="36144" y="26128"/>
                  <a:pt x="36144" y="26100"/>
                </a:cubicBezTo>
                <a:cubicBezTo>
                  <a:pt x="37041" y="21559"/>
                  <a:pt x="34386" y="16361"/>
                  <a:pt x="29910" y="150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837350" y="1615200"/>
            <a:ext cx="5469300" cy="19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3319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135550" y="1323188"/>
            <a:ext cx="48729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35550" y="3019288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60351"/>
            <a:ext cx="2866702" cy="2794222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3140555" cy="2187025"/>
          </a:xfrm>
          <a:custGeom>
            <a:avLst/>
            <a:gdLst/>
            <a:ahLst/>
            <a:cxnLst/>
            <a:rect l="l" t="t" r="r" b="b"/>
            <a:pathLst>
              <a:path w="76107" h="52865" extrusionOk="0">
                <a:moveTo>
                  <a:pt x="0" y="0"/>
                </a:moveTo>
                <a:lnTo>
                  <a:pt x="0" y="51422"/>
                </a:lnTo>
                <a:cubicBezTo>
                  <a:pt x="3052" y="52864"/>
                  <a:pt x="6964" y="52800"/>
                  <a:pt x="9508" y="50589"/>
                </a:cubicBezTo>
                <a:cubicBezTo>
                  <a:pt x="12023" y="48397"/>
                  <a:pt x="12615" y="44892"/>
                  <a:pt x="14391" y="42229"/>
                </a:cubicBezTo>
                <a:cubicBezTo>
                  <a:pt x="16139" y="39611"/>
                  <a:pt x="18821" y="38613"/>
                  <a:pt x="21919" y="38557"/>
                </a:cubicBezTo>
                <a:cubicBezTo>
                  <a:pt x="24907" y="38502"/>
                  <a:pt x="28005" y="39047"/>
                  <a:pt x="30798" y="37993"/>
                </a:cubicBezTo>
                <a:cubicBezTo>
                  <a:pt x="34127" y="36744"/>
                  <a:pt x="36245" y="33535"/>
                  <a:pt x="38021" y="30465"/>
                </a:cubicBezTo>
                <a:cubicBezTo>
                  <a:pt x="39806" y="27394"/>
                  <a:pt x="41646" y="24092"/>
                  <a:pt x="44763" y="22400"/>
                </a:cubicBezTo>
                <a:cubicBezTo>
                  <a:pt x="47399" y="20966"/>
                  <a:pt x="50562" y="20911"/>
                  <a:pt x="53549" y="21161"/>
                </a:cubicBezTo>
                <a:cubicBezTo>
                  <a:pt x="54298" y="21225"/>
                  <a:pt x="55047" y="21309"/>
                  <a:pt x="55796" y="21392"/>
                </a:cubicBezTo>
                <a:cubicBezTo>
                  <a:pt x="58044" y="21632"/>
                  <a:pt x="60291" y="21864"/>
                  <a:pt x="62520" y="21577"/>
                </a:cubicBezTo>
                <a:cubicBezTo>
                  <a:pt x="67218" y="20976"/>
                  <a:pt x="71537" y="17951"/>
                  <a:pt x="73711" y="13743"/>
                </a:cubicBezTo>
                <a:cubicBezTo>
                  <a:pt x="76106" y="9101"/>
                  <a:pt x="75690" y="4301"/>
                  <a:pt x="736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 rot="10800000">
            <a:off x="6868078" y="31"/>
            <a:ext cx="2275923" cy="226747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rot="5400000">
            <a:off x="7061291" y="245874"/>
            <a:ext cx="2328658" cy="1836761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7558450" y="39182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127300" y="1326613"/>
            <a:ext cx="4889400" cy="156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127300" y="3167388"/>
            <a:ext cx="48894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7161825" y="114675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 rot="10800000">
            <a:off x="-26" y="-5"/>
            <a:ext cx="1895552" cy="5143502"/>
          </a:xfrm>
          <a:custGeom>
            <a:avLst/>
            <a:gdLst/>
            <a:ahLst/>
            <a:cxnLst/>
            <a:rect l="l" t="t" r="r" b="b"/>
            <a:pathLst>
              <a:path w="48016" h="181685" extrusionOk="0">
                <a:moveTo>
                  <a:pt x="34999" y="1"/>
                </a:moveTo>
                <a:cubicBezTo>
                  <a:pt x="34999" y="1"/>
                  <a:pt x="23631" y="9993"/>
                  <a:pt x="24443" y="38188"/>
                </a:cubicBezTo>
                <a:cubicBezTo>
                  <a:pt x="24940" y="55215"/>
                  <a:pt x="34038" y="72797"/>
                  <a:pt x="24070" y="96294"/>
                </a:cubicBezTo>
                <a:cubicBezTo>
                  <a:pt x="14103" y="119792"/>
                  <a:pt x="1" y="153547"/>
                  <a:pt x="24070" y="181684"/>
                </a:cubicBezTo>
                <a:lnTo>
                  <a:pt x="48015" y="181684"/>
                </a:lnTo>
                <a:lnTo>
                  <a:pt x="4801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34" y="2"/>
            <a:ext cx="1749823" cy="5143502"/>
          </a:xfrm>
          <a:custGeom>
            <a:avLst/>
            <a:gdLst/>
            <a:ahLst/>
            <a:cxnLst/>
            <a:rect l="l" t="t" r="r" b="b"/>
            <a:pathLst>
              <a:path w="48016" h="181685" extrusionOk="0">
                <a:moveTo>
                  <a:pt x="34999" y="1"/>
                </a:moveTo>
                <a:cubicBezTo>
                  <a:pt x="34999" y="1"/>
                  <a:pt x="23631" y="9993"/>
                  <a:pt x="24443" y="38188"/>
                </a:cubicBezTo>
                <a:cubicBezTo>
                  <a:pt x="24940" y="55215"/>
                  <a:pt x="34038" y="72797"/>
                  <a:pt x="24070" y="96294"/>
                </a:cubicBezTo>
                <a:cubicBezTo>
                  <a:pt x="14103" y="119792"/>
                  <a:pt x="1" y="153547"/>
                  <a:pt x="24070" y="181684"/>
                </a:cubicBezTo>
                <a:lnTo>
                  <a:pt x="48015" y="181684"/>
                </a:lnTo>
                <a:lnTo>
                  <a:pt x="4801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 flipH="1">
            <a:off x="5619350" y="51"/>
            <a:ext cx="3524720" cy="2611949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760425" y="4362975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21B1A08-11CE-97CE-B915-C9A5971E147D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1595" y="4480048"/>
            <a:ext cx="613872" cy="63185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vc989787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hyperlink" Target="https://wordwall.net/resource/28250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iu10735v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hyperlink" Target="https://wordwall.net/resource/28250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ar/resource/10346362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hyperlink" Target="https://wordwall.net/resource/282509" TargetMode="External"/><Relationship Id="rId4" Type="http://schemas.openxmlformats.org/officeDocument/2006/relationships/hyperlink" Target="https://wordwall.net/ar/resource/1052553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>
            <a:spLocks noGrp="1"/>
          </p:cNvSpPr>
          <p:nvPr>
            <p:ph type="ctrTitle"/>
          </p:nvPr>
        </p:nvSpPr>
        <p:spPr>
          <a:xfrm>
            <a:off x="114708" y="1209864"/>
            <a:ext cx="7183867" cy="2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lt2"/>
                </a:solidFill>
              </a:rPr>
              <a:t>Unit 1</a:t>
            </a:r>
            <a:br>
              <a:rPr lang="en" sz="5400" dirty="0">
                <a:solidFill>
                  <a:schemeClr val="lt2"/>
                </a:solidFill>
              </a:rPr>
            </a:br>
            <a:br>
              <a:rPr lang="en" sz="900" dirty="0">
                <a:solidFill>
                  <a:schemeClr val="lt2"/>
                </a:solidFill>
              </a:rPr>
            </a:br>
            <a:r>
              <a:rPr lang="en" dirty="0">
                <a:solidFill>
                  <a:schemeClr val="accent1"/>
                </a:solidFill>
              </a:rPr>
              <a:t>Did You Hurt Yourself ?</a:t>
            </a:r>
            <a:br>
              <a:rPr lang="en" dirty="0">
                <a:solidFill>
                  <a:schemeClr val="accent1"/>
                </a:solidFill>
              </a:rPr>
            </a:br>
            <a:br>
              <a:rPr lang="en" sz="1600" dirty="0">
                <a:solidFill>
                  <a:schemeClr val="accent1"/>
                </a:solidFill>
              </a:rPr>
            </a:br>
            <a:r>
              <a:rPr lang="en" sz="1600" dirty="0">
                <a:solidFill>
                  <a:schemeClr val="dk2"/>
                </a:solidFill>
              </a:rPr>
              <a:t>Form, Meaning &amp; Function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63" name="Google Shape;263;p39"/>
          <p:cNvSpPr txBox="1">
            <a:spLocks noGrp="1"/>
          </p:cNvSpPr>
          <p:nvPr>
            <p:ph type="subTitle" idx="1"/>
          </p:nvPr>
        </p:nvSpPr>
        <p:spPr>
          <a:xfrm>
            <a:off x="2502176" y="4511309"/>
            <a:ext cx="3396919" cy="4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accent3"/>
                </a:solidFill>
              </a:rPr>
              <a:t>Done by</a:t>
            </a:r>
            <a:r>
              <a:rPr lang="en" b="1" dirty="0"/>
              <a:t>: 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  <a:t>Entisar Al-Obaidallah</a:t>
            </a:r>
            <a:endParaRPr b="1" dirty="0">
              <a:solidFill>
                <a:schemeClr val="accent4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264" name="Google Shape;264;p39"/>
          <p:cNvSpPr/>
          <p:nvPr/>
        </p:nvSpPr>
        <p:spPr>
          <a:xfrm rot="10800000" flipH="1">
            <a:off x="2460568" y="3424844"/>
            <a:ext cx="2335876" cy="74814"/>
          </a:xfrm>
          <a:custGeom>
            <a:avLst/>
            <a:gdLst/>
            <a:ahLst/>
            <a:cxnLst/>
            <a:rect l="l" t="t" r="r" b="b"/>
            <a:pathLst>
              <a:path w="51915" h="4640" fill="none" extrusionOk="0">
                <a:moveTo>
                  <a:pt x="0" y="1"/>
                </a:moveTo>
                <a:cubicBezTo>
                  <a:pt x="2598" y="1"/>
                  <a:pt x="2598" y="4639"/>
                  <a:pt x="5195" y="4639"/>
                </a:cubicBezTo>
                <a:cubicBezTo>
                  <a:pt x="7793" y="4639"/>
                  <a:pt x="7774" y="1"/>
                  <a:pt x="10372" y="1"/>
                </a:cubicBezTo>
                <a:cubicBezTo>
                  <a:pt x="12969" y="1"/>
                  <a:pt x="12969" y="4639"/>
                  <a:pt x="15567" y="4639"/>
                </a:cubicBezTo>
                <a:cubicBezTo>
                  <a:pt x="18164" y="4639"/>
                  <a:pt x="18164" y="1"/>
                  <a:pt x="20762" y="1"/>
                </a:cubicBezTo>
                <a:cubicBezTo>
                  <a:pt x="23359" y="1"/>
                  <a:pt x="23359" y="4639"/>
                  <a:pt x="25957" y="4639"/>
                </a:cubicBezTo>
                <a:cubicBezTo>
                  <a:pt x="28555" y="4639"/>
                  <a:pt x="28555" y="1"/>
                  <a:pt x="31134" y="1"/>
                </a:cubicBezTo>
                <a:cubicBezTo>
                  <a:pt x="33731" y="1"/>
                  <a:pt x="33731" y="4639"/>
                  <a:pt x="36329" y="4639"/>
                </a:cubicBezTo>
                <a:cubicBezTo>
                  <a:pt x="38926" y="4639"/>
                  <a:pt x="38926" y="1"/>
                  <a:pt x="41524" y="1"/>
                </a:cubicBezTo>
                <a:cubicBezTo>
                  <a:pt x="44121" y="1"/>
                  <a:pt x="44121" y="4639"/>
                  <a:pt x="46719" y="4639"/>
                </a:cubicBezTo>
                <a:cubicBezTo>
                  <a:pt x="49317" y="4639"/>
                  <a:pt x="49317" y="1"/>
                  <a:pt x="51914" y="1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9"/>
          <p:cNvSpPr txBox="1">
            <a:spLocks noGrp="1"/>
          </p:cNvSpPr>
          <p:nvPr>
            <p:ph type="subTitle" idx="2"/>
          </p:nvPr>
        </p:nvSpPr>
        <p:spPr>
          <a:xfrm>
            <a:off x="6790954" y="15539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Mega Goal </a:t>
            </a:r>
            <a:r>
              <a:rPr lang="en" sz="2000" dirty="0">
                <a:solidFill>
                  <a:schemeClr val="accent1">
                    <a:lumMod val="75000"/>
                  </a:schemeClr>
                </a:solidFill>
              </a:rPr>
              <a:t>1.2</a:t>
            </a: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7"/>
          <p:cNvSpPr txBox="1">
            <a:spLocks noGrp="1"/>
          </p:cNvSpPr>
          <p:nvPr>
            <p:ph type="title"/>
          </p:nvPr>
        </p:nvSpPr>
        <p:spPr>
          <a:xfrm>
            <a:off x="1375320" y="147845"/>
            <a:ext cx="5924640" cy="682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</a:rPr>
              <a:t>must </a:t>
            </a:r>
            <a:r>
              <a:rPr lang="en" sz="4800" dirty="0"/>
              <a:t>or </a:t>
            </a:r>
            <a:r>
              <a:rPr lang="en" sz="4800" dirty="0">
                <a:solidFill>
                  <a:schemeClr val="lt2"/>
                </a:solidFill>
              </a:rPr>
              <a:t>mustn’t</a:t>
            </a:r>
            <a:endParaRPr sz="4800" dirty="0">
              <a:solidFill>
                <a:schemeClr val="lt2"/>
              </a:solidFill>
            </a:endParaRPr>
          </a:p>
        </p:txBody>
      </p:sp>
      <p:pic>
        <p:nvPicPr>
          <p:cNvPr id="4098" name="Picture 2" descr="Happy Good Man Help Kids Cross Road Stock Vector - Illustration of  isolated, learning: 160957991">
            <a:extLst>
              <a:ext uri="{FF2B5EF4-FFF2-40B4-BE49-F238E27FC236}">
                <a16:creationId xmlns:a16="http://schemas.microsoft.com/office/drawing/2014/main" id="{202E0C7B-D541-9D79-8A52-65BE4DC3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764947"/>
            <a:ext cx="3231624" cy="20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B959845-8E41-B191-9525-AA61F12E178D}"/>
              </a:ext>
            </a:extLst>
          </p:cNvPr>
          <p:cNvSpPr txBox="1"/>
          <p:nvPr/>
        </p:nvSpPr>
        <p:spPr>
          <a:xfrm>
            <a:off x="2875857" y="1614296"/>
            <a:ext cx="440055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Drivers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………………………………..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because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 kids are crossing.</a:t>
            </a:r>
          </a:p>
          <a:p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52B3C2C-A08C-0FAB-CD6C-B285B122DBA2}"/>
              </a:ext>
            </a:extLst>
          </p:cNvPr>
          <p:cNvSpPr txBox="1"/>
          <p:nvPr/>
        </p:nvSpPr>
        <p:spPr>
          <a:xfrm>
            <a:off x="4294910" y="1611773"/>
            <a:ext cx="9220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EE485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must</a:t>
            </a:r>
            <a:endParaRPr lang="ar-SA" sz="2200" dirty="0"/>
          </a:p>
        </p:txBody>
      </p:sp>
      <p:pic>
        <p:nvPicPr>
          <p:cNvPr id="4100" name="Picture 4" descr="No Swimming Sign On White Background, Vector Illustration. Royalty Free  SVG, Cliparts, Vectors, And Stock Illustration. Image 98517136.">
            <a:extLst>
              <a:ext uri="{FF2B5EF4-FFF2-40B4-BE49-F238E27FC236}">
                <a16:creationId xmlns:a16="http://schemas.microsoft.com/office/drawing/2014/main" id="{D41F6FD4-426B-A406-05AE-04B0A7721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98" y="3049588"/>
            <a:ext cx="1802765" cy="18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28186A0-AB67-5865-0F86-EB4432C94003}"/>
              </a:ext>
            </a:extLst>
          </p:cNvPr>
          <p:cNvSpPr txBox="1"/>
          <p:nvPr/>
        </p:nvSpPr>
        <p:spPr>
          <a:xfrm>
            <a:off x="560070" y="3754130"/>
            <a:ext cx="44005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………………………………..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Swim here .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986DE6B-7523-673F-E412-64B7D6FAD0C0}"/>
              </a:ext>
            </a:extLst>
          </p:cNvPr>
          <p:cNvSpPr txBox="1"/>
          <p:nvPr/>
        </p:nvSpPr>
        <p:spPr>
          <a:xfrm>
            <a:off x="1910715" y="3773775"/>
            <a:ext cx="11372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EE485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mustn’t</a:t>
            </a:r>
            <a:endParaRPr lang="ar-SA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0"/>
          <p:cNvSpPr txBox="1">
            <a:spLocks noGrp="1"/>
          </p:cNvSpPr>
          <p:nvPr>
            <p:ph type="title" idx="2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08" name="Google Shape;408;p50"/>
          <p:cNvSpPr/>
          <p:nvPr/>
        </p:nvSpPr>
        <p:spPr>
          <a:xfrm rot="10800000" flipH="1">
            <a:off x="2707780" y="824480"/>
            <a:ext cx="1297875" cy="116000"/>
          </a:xfrm>
          <a:custGeom>
            <a:avLst/>
            <a:gdLst/>
            <a:ahLst/>
            <a:cxnLst/>
            <a:rect l="l" t="t" r="r" b="b"/>
            <a:pathLst>
              <a:path w="51915" h="4640" fill="none" extrusionOk="0">
                <a:moveTo>
                  <a:pt x="0" y="1"/>
                </a:moveTo>
                <a:cubicBezTo>
                  <a:pt x="2598" y="1"/>
                  <a:pt x="2598" y="4639"/>
                  <a:pt x="5195" y="4639"/>
                </a:cubicBezTo>
                <a:cubicBezTo>
                  <a:pt x="7793" y="4639"/>
                  <a:pt x="7774" y="1"/>
                  <a:pt x="10372" y="1"/>
                </a:cubicBezTo>
                <a:cubicBezTo>
                  <a:pt x="12969" y="1"/>
                  <a:pt x="12969" y="4639"/>
                  <a:pt x="15567" y="4639"/>
                </a:cubicBezTo>
                <a:cubicBezTo>
                  <a:pt x="18164" y="4639"/>
                  <a:pt x="18164" y="1"/>
                  <a:pt x="20762" y="1"/>
                </a:cubicBezTo>
                <a:cubicBezTo>
                  <a:pt x="23359" y="1"/>
                  <a:pt x="23359" y="4639"/>
                  <a:pt x="25957" y="4639"/>
                </a:cubicBezTo>
                <a:cubicBezTo>
                  <a:pt x="28555" y="4639"/>
                  <a:pt x="28555" y="1"/>
                  <a:pt x="31134" y="1"/>
                </a:cubicBezTo>
                <a:cubicBezTo>
                  <a:pt x="33731" y="1"/>
                  <a:pt x="33731" y="4639"/>
                  <a:pt x="36329" y="4639"/>
                </a:cubicBezTo>
                <a:cubicBezTo>
                  <a:pt x="38926" y="4639"/>
                  <a:pt x="38926" y="1"/>
                  <a:pt x="41524" y="1"/>
                </a:cubicBezTo>
                <a:cubicBezTo>
                  <a:pt x="44121" y="1"/>
                  <a:pt x="44121" y="4639"/>
                  <a:pt x="46719" y="4639"/>
                </a:cubicBezTo>
                <a:cubicBezTo>
                  <a:pt x="49317" y="4639"/>
                  <a:pt x="49317" y="1"/>
                  <a:pt x="51914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855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679;p66">
            <a:extLst>
              <a:ext uri="{FF2B5EF4-FFF2-40B4-BE49-F238E27FC236}">
                <a16:creationId xmlns:a16="http://schemas.microsoft.com/office/drawing/2014/main" id="{8DD341D5-881B-DC10-8E12-A05467FB0D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146061"/>
            <a:ext cx="5783580" cy="668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2"/>
                </a:solidFill>
              </a:rPr>
              <a:t>Should </a:t>
            </a:r>
            <a:r>
              <a:rPr lang="en" sz="3600" dirty="0">
                <a:solidFill>
                  <a:schemeClr val="tx2"/>
                </a:solidFill>
              </a:rPr>
              <a:t>or</a:t>
            </a:r>
            <a:r>
              <a:rPr lang="en" sz="3600" dirty="0"/>
              <a:t> </a:t>
            </a:r>
            <a:r>
              <a:rPr lang="en" sz="3600" dirty="0">
                <a:solidFill>
                  <a:schemeClr val="accent1"/>
                </a:solidFill>
              </a:rPr>
              <a:t>Shouldn’t</a:t>
            </a:r>
            <a:endParaRPr sz="3600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Small School Bus with Children Clip Art Free PNG Image｜Illustoon">
            <a:extLst>
              <a:ext uri="{FF2B5EF4-FFF2-40B4-BE49-F238E27FC236}">
                <a16:creationId xmlns:a16="http://schemas.microsoft.com/office/drawing/2014/main" id="{75F059E3-C00C-563B-8A97-B005FCDC0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1" b="18222"/>
          <a:stretch/>
        </p:blipFill>
        <p:spPr bwMode="auto">
          <a:xfrm>
            <a:off x="259134" y="1466415"/>
            <a:ext cx="2903371" cy="177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A98B267-72DC-C9E1-4CB5-2B2545D11E75}"/>
              </a:ext>
            </a:extLst>
          </p:cNvPr>
          <p:cNvSpPr txBox="1"/>
          <p:nvPr/>
        </p:nvSpPr>
        <p:spPr>
          <a:xfrm>
            <a:off x="5926455" y="1960215"/>
            <a:ext cx="12592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EE485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should</a:t>
            </a:r>
            <a:endParaRPr lang="ar-SA" sz="22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2EF4649-4BB7-F375-ED9C-53A6647F1E40}"/>
              </a:ext>
            </a:extLst>
          </p:cNvPr>
          <p:cNvSpPr txBox="1"/>
          <p:nvPr/>
        </p:nvSpPr>
        <p:spPr>
          <a:xfrm>
            <a:off x="3036570" y="1986290"/>
            <a:ext cx="44005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is dangerous . They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………………………………..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Sit down .</a:t>
            </a:r>
            <a:endParaRPr lang="en-US" sz="1200" dirty="0"/>
          </a:p>
        </p:txBody>
      </p:sp>
      <p:pic>
        <p:nvPicPr>
          <p:cNvPr id="5" name="Picture 4" descr="6,375 Stop Junk Food Images, Stock Photos &amp; Vectors | Shutterstock">
            <a:extLst>
              <a:ext uri="{FF2B5EF4-FFF2-40B4-BE49-F238E27FC236}">
                <a16:creationId xmlns:a16="http://schemas.microsoft.com/office/drawing/2014/main" id="{DDCEAB78-2EA7-FDC5-5202-0FBF8412D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 bwMode="auto">
          <a:xfrm>
            <a:off x="5410893" y="2756362"/>
            <a:ext cx="2528455" cy="230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839C515-01A0-0DFF-6F03-B9EEE158E4F9}"/>
              </a:ext>
            </a:extLst>
          </p:cNvPr>
          <p:cNvSpPr txBox="1"/>
          <p:nvPr/>
        </p:nvSpPr>
        <p:spPr>
          <a:xfrm>
            <a:off x="342900" y="3929390"/>
            <a:ext cx="516636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Kids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………………………………..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junk food. It is not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good for their health . </a:t>
            </a:r>
          </a:p>
          <a:p>
            <a:endParaRPr lang="en-US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2AEFE02-7137-DD12-40B9-F0ADF87BC777}"/>
              </a:ext>
            </a:extLst>
          </p:cNvPr>
          <p:cNvSpPr txBox="1"/>
          <p:nvPr/>
        </p:nvSpPr>
        <p:spPr>
          <a:xfrm>
            <a:off x="1247775" y="3933795"/>
            <a:ext cx="14039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EE485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shouldn't</a:t>
            </a:r>
            <a:endParaRPr lang="ar-SA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4"/>
          <p:cNvSpPr/>
          <p:nvPr/>
        </p:nvSpPr>
        <p:spPr>
          <a:xfrm rot="-5400000" flipH="1">
            <a:off x="253499" y="-253574"/>
            <a:ext cx="2726652" cy="3233652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4"/>
          <p:cNvSpPr/>
          <p:nvPr/>
        </p:nvSpPr>
        <p:spPr>
          <a:xfrm rot="16200000" flipH="1">
            <a:off x="6334301" y="2333802"/>
            <a:ext cx="2119743" cy="3499656"/>
          </a:xfrm>
          <a:custGeom>
            <a:avLst/>
            <a:gdLst/>
            <a:ahLst/>
            <a:cxnLst/>
            <a:rect l="l" t="t" r="r" b="b"/>
            <a:pathLst>
              <a:path w="27007" h="20450" extrusionOk="0">
                <a:moveTo>
                  <a:pt x="27006" y="1"/>
                </a:moveTo>
                <a:cubicBezTo>
                  <a:pt x="25665" y="158"/>
                  <a:pt x="24380" y="611"/>
                  <a:pt x="23233" y="1323"/>
                </a:cubicBezTo>
                <a:cubicBezTo>
                  <a:pt x="20773" y="2886"/>
                  <a:pt x="19090" y="5365"/>
                  <a:pt x="17332" y="7686"/>
                </a:cubicBezTo>
                <a:cubicBezTo>
                  <a:pt x="15575" y="10008"/>
                  <a:pt x="13522" y="12310"/>
                  <a:pt x="10766" y="13226"/>
                </a:cubicBezTo>
                <a:cubicBezTo>
                  <a:pt x="8926" y="13836"/>
                  <a:pt x="6937" y="13772"/>
                  <a:pt x="5032" y="14114"/>
                </a:cubicBezTo>
                <a:cubicBezTo>
                  <a:pt x="3127" y="14465"/>
                  <a:pt x="1120" y="15409"/>
                  <a:pt x="408" y="17212"/>
                </a:cubicBezTo>
                <a:cubicBezTo>
                  <a:pt x="1" y="18248"/>
                  <a:pt x="103" y="19413"/>
                  <a:pt x="519" y="20449"/>
                </a:cubicBezTo>
                <a:lnTo>
                  <a:pt x="26997" y="2044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4"/>
          <p:cNvSpPr/>
          <p:nvPr/>
        </p:nvSpPr>
        <p:spPr>
          <a:xfrm>
            <a:off x="8133000" y="-677486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DCEA5EA-B9EA-11ED-A8F1-FD3D5AD84739}"/>
              </a:ext>
            </a:extLst>
          </p:cNvPr>
          <p:cNvSpPr txBox="1"/>
          <p:nvPr/>
        </p:nvSpPr>
        <p:spPr>
          <a:xfrm>
            <a:off x="1965958" y="2506184"/>
            <a:ext cx="6355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https://www.liveworksheets.com/vc989787px</a:t>
            </a:r>
            <a:endParaRPr lang="en-US" sz="2400" dirty="0"/>
          </a:p>
          <a:p>
            <a:endParaRPr lang="ar-SA" sz="2400" dirty="0"/>
          </a:p>
        </p:txBody>
      </p:sp>
      <p:sp>
        <p:nvSpPr>
          <p:cNvPr id="6" name="Google Shape;792;p74">
            <a:extLst>
              <a:ext uri="{FF2B5EF4-FFF2-40B4-BE49-F238E27FC236}">
                <a16:creationId xmlns:a16="http://schemas.microsoft.com/office/drawing/2014/main" id="{9B719773-984A-979F-6777-4BCC581A84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9495" y="636808"/>
            <a:ext cx="57859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2"/>
                </a:solidFill>
              </a:rPr>
              <a:t>Extra </a:t>
            </a:r>
            <a:r>
              <a:rPr lang="en" sz="5400" dirty="0"/>
              <a:t>Activity</a:t>
            </a:r>
            <a:endParaRPr sz="5400" dirty="0"/>
          </a:p>
        </p:txBody>
      </p:sp>
      <p:pic>
        <p:nvPicPr>
          <p:cNvPr id="7" name="صورة 6">
            <a:hlinkClick r:id="rId4"/>
            <a:extLst>
              <a:ext uri="{FF2B5EF4-FFF2-40B4-BE49-F238E27FC236}">
                <a16:creationId xmlns:a16="http://schemas.microsoft.com/office/drawing/2014/main" id="{E90F2749-0547-1608-3F56-9841168769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6889" l="4444" r="100000">
                        <a14:foregroundMark x1="22667" y1="74222" x2="22667" y2="74222"/>
                        <a14:foregroundMark x1="31556" y1="70222" x2="31556" y2="70222"/>
                        <a14:foregroundMark x1="41778" y1="73778" x2="41778" y2="73778"/>
                        <a14:foregroundMark x1="47556" y1="74222" x2="47556" y2="74222"/>
                        <a14:foregroundMark x1="64889" y1="76000" x2="64889" y2="76000"/>
                        <a14:foregroundMark x1="77333" y1="75111" x2="77333" y2="75111"/>
                        <a14:foregroundMark x1="85778" y1="74222" x2="85778" y2="74222"/>
                        <a14:foregroundMark x1="92000" y1="69778" x2="92000" y2="6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8" t="6435" b="11207"/>
          <a:stretch/>
        </p:blipFill>
        <p:spPr>
          <a:xfrm>
            <a:off x="589317" y="2267102"/>
            <a:ext cx="1511329" cy="1326074"/>
          </a:xfrm>
          <a:prstGeom prst="rect">
            <a:avLst/>
          </a:prstGeom>
        </p:spPr>
      </p:pic>
      <p:sp>
        <p:nvSpPr>
          <p:cNvPr id="8" name="Google Shape;668;p64">
            <a:extLst>
              <a:ext uri="{FF2B5EF4-FFF2-40B4-BE49-F238E27FC236}">
                <a16:creationId xmlns:a16="http://schemas.microsoft.com/office/drawing/2014/main" id="{196E09B9-E09C-BECE-CB34-A8A5E661FBFD}"/>
              </a:ext>
            </a:extLst>
          </p:cNvPr>
          <p:cNvSpPr/>
          <p:nvPr/>
        </p:nvSpPr>
        <p:spPr>
          <a:xfrm rot="10800000" flipH="1">
            <a:off x="3715860" y="1431932"/>
            <a:ext cx="2435559" cy="97609"/>
          </a:xfrm>
          <a:custGeom>
            <a:avLst/>
            <a:gdLst/>
            <a:ahLst/>
            <a:cxnLst/>
            <a:rect l="l" t="t" r="r" b="b"/>
            <a:pathLst>
              <a:path w="51915" h="4640" fill="none" extrusionOk="0">
                <a:moveTo>
                  <a:pt x="0" y="1"/>
                </a:moveTo>
                <a:cubicBezTo>
                  <a:pt x="2598" y="1"/>
                  <a:pt x="2598" y="4639"/>
                  <a:pt x="5195" y="4639"/>
                </a:cubicBezTo>
                <a:cubicBezTo>
                  <a:pt x="7793" y="4639"/>
                  <a:pt x="7774" y="1"/>
                  <a:pt x="10372" y="1"/>
                </a:cubicBezTo>
                <a:cubicBezTo>
                  <a:pt x="12969" y="1"/>
                  <a:pt x="12969" y="4639"/>
                  <a:pt x="15567" y="4639"/>
                </a:cubicBezTo>
                <a:cubicBezTo>
                  <a:pt x="18164" y="4639"/>
                  <a:pt x="18164" y="1"/>
                  <a:pt x="20762" y="1"/>
                </a:cubicBezTo>
                <a:cubicBezTo>
                  <a:pt x="23359" y="1"/>
                  <a:pt x="23359" y="4639"/>
                  <a:pt x="25957" y="4639"/>
                </a:cubicBezTo>
                <a:cubicBezTo>
                  <a:pt x="28555" y="4639"/>
                  <a:pt x="28555" y="1"/>
                  <a:pt x="31134" y="1"/>
                </a:cubicBezTo>
                <a:cubicBezTo>
                  <a:pt x="33731" y="1"/>
                  <a:pt x="33731" y="4639"/>
                  <a:pt x="36329" y="4639"/>
                </a:cubicBezTo>
                <a:cubicBezTo>
                  <a:pt x="38926" y="4639"/>
                  <a:pt x="38926" y="1"/>
                  <a:pt x="41524" y="1"/>
                </a:cubicBezTo>
                <a:cubicBezTo>
                  <a:pt x="44121" y="1"/>
                  <a:pt x="44121" y="4639"/>
                  <a:pt x="46719" y="4639"/>
                </a:cubicBezTo>
                <a:cubicBezTo>
                  <a:pt x="49317" y="4639"/>
                  <a:pt x="49317" y="1"/>
                  <a:pt x="51914" y="1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74"/>
          <p:cNvSpPr/>
          <p:nvPr/>
        </p:nvSpPr>
        <p:spPr>
          <a:xfrm flipH="1">
            <a:off x="5383449" y="4263381"/>
            <a:ext cx="2348238" cy="971560"/>
          </a:xfrm>
          <a:custGeom>
            <a:avLst/>
            <a:gdLst/>
            <a:ahLst/>
            <a:cxnLst/>
            <a:rect l="l" t="t" r="r" b="b"/>
            <a:pathLst>
              <a:path w="60335" h="24963" extrusionOk="0">
                <a:moveTo>
                  <a:pt x="24458" y="0"/>
                </a:moveTo>
                <a:cubicBezTo>
                  <a:pt x="18033" y="0"/>
                  <a:pt x="11530" y="1029"/>
                  <a:pt x="5073" y="1029"/>
                </a:cubicBezTo>
                <a:cubicBezTo>
                  <a:pt x="3460" y="1029"/>
                  <a:pt x="1849" y="964"/>
                  <a:pt x="243" y="804"/>
                </a:cubicBezTo>
                <a:lnTo>
                  <a:pt x="243" y="804"/>
                </a:lnTo>
                <a:cubicBezTo>
                  <a:pt x="370" y="931"/>
                  <a:pt x="1" y="1404"/>
                  <a:pt x="128" y="1531"/>
                </a:cubicBezTo>
                <a:lnTo>
                  <a:pt x="128" y="24963"/>
                </a:lnTo>
                <a:lnTo>
                  <a:pt x="60334" y="24963"/>
                </a:lnTo>
                <a:cubicBezTo>
                  <a:pt x="58372" y="20184"/>
                  <a:pt x="55648" y="15728"/>
                  <a:pt x="52151" y="11931"/>
                </a:cubicBezTo>
                <a:cubicBezTo>
                  <a:pt x="46956" y="6287"/>
                  <a:pt x="40042" y="2154"/>
                  <a:pt x="32517" y="700"/>
                </a:cubicBezTo>
                <a:cubicBezTo>
                  <a:pt x="29850" y="182"/>
                  <a:pt x="27161" y="0"/>
                  <a:pt x="244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74"/>
          <p:cNvSpPr/>
          <p:nvPr/>
        </p:nvSpPr>
        <p:spPr>
          <a:xfrm>
            <a:off x="6928792" y="3591893"/>
            <a:ext cx="2348187" cy="1759417"/>
          </a:xfrm>
          <a:custGeom>
            <a:avLst/>
            <a:gdLst/>
            <a:ahLst/>
            <a:cxnLst/>
            <a:rect l="l" t="t" r="r" b="b"/>
            <a:pathLst>
              <a:path w="46679" h="34975" extrusionOk="0">
                <a:moveTo>
                  <a:pt x="46679" y="0"/>
                </a:moveTo>
                <a:cubicBezTo>
                  <a:pt x="46679" y="0"/>
                  <a:pt x="43597" y="7538"/>
                  <a:pt x="35032" y="10943"/>
                </a:cubicBezTo>
                <a:cubicBezTo>
                  <a:pt x="32602" y="11912"/>
                  <a:pt x="30194" y="12189"/>
                  <a:pt x="27785" y="12189"/>
                </a:cubicBezTo>
                <a:cubicBezTo>
                  <a:pt x="24572" y="12189"/>
                  <a:pt x="21355" y="11697"/>
                  <a:pt x="18074" y="11697"/>
                </a:cubicBezTo>
                <a:cubicBezTo>
                  <a:pt x="15147" y="11697"/>
                  <a:pt x="12168" y="12089"/>
                  <a:pt x="9096" y="13574"/>
                </a:cubicBezTo>
                <a:cubicBezTo>
                  <a:pt x="0" y="17972"/>
                  <a:pt x="808" y="28326"/>
                  <a:pt x="10747" y="34975"/>
                </a:cubicBezTo>
                <a:lnTo>
                  <a:pt x="46679" y="34975"/>
                </a:lnTo>
                <a:lnTo>
                  <a:pt x="4667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6D5A2C9-D904-5C3F-8729-0CB2537664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38466" r="19909" b="14666"/>
          <a:stretch/>
        </p:blipFill>
        <p:spPr>
          <a:xfrm>
            <a:off x="459445" y="960537"/>
            <a:ext cx="8308238" cy="2916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Google Shape;797;p74">
            <a:extLst>
              <a:ext uri="{FF2B5EF4-FFF2-40B4-BE49-F238E27FC236}">
                <a16:creationId xmlns:a16="http://schemas.microsoft.com/office/drawing/2014/main" id="{6373B125-7A67-8607-32C6-980ED34AF5A0}"/>
              </a:ext>
            </a:extLst>
          </p:cNvPr>
          <p:cNvSpPr/>
          <p:nvPr/>
        </p:nvSpPr>
        <p:spPr>
          <a:xfrm rot="20732834">
            <a:off x="-855950" y="-1104794"/>
            <a:ext cx="1711900" cy="1759421"/>
          </a:xfrm>
          <a:custGeom>
            <a:avLst/>
            <a:gdLst/>
            <a:ahLst/>
            <a:cxnLst/>
            <a:rect l="l" t="t" r="r" b="b"/>
            <a:pathLst>
              <a:path w="28927" h="29730" extrusionOk="0">
                <a:moveTo>
                  <a:pt x="809" y="1"/>
                </a:moveTo>
                <a:lnTo>
                  <a:pt x="1" y="24794"/>
                </a:lnTo>
                <a:cubicBezTo>
                  <a:pt x="4214" y="27337"/>
                  <a:pt x="9028" y="29729"/>
                  <a:pt x="13795" y="29729"/>
                </a:cubicBezTo>
                <a:cubicBezTo>
                  <a:pt x="15088" y="29729"/>
                  <a:pt x="16377" y="29554"/>
                  <a:pt x="17649" y="29157"/>
                </a:cubicBezTo>
                <a:cubicBezTo>
                  <a:pt x="22994" y="27484"/>
                  <a:pt x="26560" y="22174"/>
                  <a:pt x="27749" y="16703"/>
                </a:cubicBezTo>
                <a:cubicBezTo>
                  <a:pt x="28927" y="11232"/>
                  <a:pt x="28176" y="5541"/>
                  <a:pt x="274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23;p68">
            <a:extLst>
              <a:ext uri="{FF2B5EF4-FFF2-40B4-BE49-F238E27FC236}">
                <a16:creationId xmlns:a16="http://schemas.microsoft.com/office/drawing/2014/main" id="{7F3A2BE8-FCAB-81E0-8C6E-6F302F6619E4}"/>
              </a:ext>
            </a:extLst>
          </p:cNvPr>
          <p:cNvSpPr/>
          <p:nvPr/>
        </p:nvSpPr>
        <p:spPr>
          <a:xfrm rot="10800000" flipH="1">
            <a:off x="811327" y="1308660"/>
            <a:ext cx="1536982" cy="51464"/>
          </a:xfrm>
          <a:custGeom>
            <a:avLst/>
            <a:gdLst/>
            <a:ahLst/>
            <a:cxnLst/>
            <a:rect l="l" t="t" r="r" b="b"/>
            <a:pathLst>
              <a:path w="51915" h="4640" fill="none" extrusionOk="0">
                <a:moveTo>
                  <a:pt x="0" y="1"/>
                </a:moveTo>
                <a:cubicBezTo>
                  <a:pt x="2598" y="1"/>
                  <a:pt x="2598" y="4639"/>
                  <a:pt x="5195" y="4639"/>
                </a:cubicBezTo>
                <a:cubicBezTo>
                  <a:pt x="7793" y="4639"/>
                  <a:pt x="7774" y="1"/>
                  <a:pt x="10372" y="1"/>
                </a:cubicBezTo>
                <a:cubicBezTo>
                  <a:pt x="12969" y="1"/>
                  <a:pt x="12969" y="4639"/>
                  <a:pt x="15567" y="4639"/>
                </a:cubicBezTo>
                <a:cubicBezTo>
                  <a:pt x="18164" y="4639"/>
                  <a:pt x="18164" y="1"/>
                  <a:pt x="20762" y="1"/>
                </a:cubicBezTo>
                <a:cubicBezTo>
                  <a:pt x="23359" y="1"/>
                  <a:pt x="23359" y="4639"/>
                  <a:pt x="25957" y="4639"/>
                </a:cubicBezTo>
                <a:cubicBezTo>
                  <a:pt x="28555" y="4639"/>
                  <a:pt x="28555" y="1"/>
                  <a:pt x="31134" y="1"/>
                </a:cubicBezTo>
                <a:cubicBezTo>
                  <a:pt x="33731" y="1"/>
                  <a:pt x="33731" y="4639"/>
                  <a:pt x="36329" y="4639"/>
                </a:cubicBezTo>
                <a:cubicBezTo>
                  <a:pt x="38926" y="4639"/>
                  <a:pt x="38926" y="1"/>
                  <a:pt x="41524" y="1"/>
                </a:cubicBezTo>
                <a:cubicBezTo>
                  <a:pt x="44121" y="1"/>
                  <a:pt x="44121" y="4639"/>
                  <a:pt x="46719" y="4639"/>
                </a:cubicBezTo>
                <a:cubicBezTo>
                  <a:pt x="49317" y="4639"/>
                  <a:pt x="49317" y="1"/>
                  <a:pt x="51914" y="1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FABD882-B439-1968-FF5D-196109E005E5}"/>
              </a:ext>
            </a:extLst>
          </p:cNvPr>
          <p:cNvSpPr/>
          <p:nvPr/>
        </p:nvSpPr>
        <p:spPr>
          <a:xfrm>
            <a:off x="715869" y="1458174"/>
            <a:ext cx="7871178" cy="220997"/>
          </a:xfrm>
          <a:prstGeom prst="rect">
            <a:avLst/>
          </a:prstGeom>
          <a:solidFill>
            <a:srgbClr val="92D05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66AE3D4-5848-F129-9ED1-48CF5D51FFD6}"/>
              </a:ext>
            </a:extLst>
          </p:cNvPr>
          <p:cNvSpPr/>
          <p:nvPr/>
        </p:nvSpPr>
        <p:spPr>
          <a:xfrm>
            <a:off x="743578" y="2649666"/>
            <a:ext cx="4917389" cy="168350"/>
          </a:xfrm>
          <a:prstGeom prst="rect">
            <a:avLst/>
          </a:prstGeom>
          <a:solidFill>
            <a:srgbClr val="92D05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BF6D865-BFCF-21DD-1577-85302633BF49}"/>
              </a:ext>
            </a:extLst>
          </p:cNvPr>
          <p:cNvSpPr/>
          <p:nvPr/>
        </p:nvSpPr>
        <p:spPr>
          <a:xfrm>
            <a:off x="663221" y="3275891"/>
            <a:ext cx="4917389" cy="257017"/>
          </a:xfrm>
          <a:prstGeom prst="rect">
            <a:avLst/>
          </a:prstGeom>
          <a:solidFill>
            <a:srgbClr val="92D05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4587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سهم: خماسي 24">
            <a:extLst>
              <a:ext uri="{FF2B5EF4-FFF2-40B4-BE49-F238E27FC236}">
                <a16:creationId xmlns:a16="http://schemas.microsoft.com/office/drawing/2014/main" id="{3CFE51CD-4C1E-D057-F988-1D6DD97170C1}"/>
              </a:ext>
            </a:extLst>
          </p:cNvPr>
          <p:cNvSpPr/>
          <p:nvPr/>
        </p:nvSpPr>
        <p:spPr>
          <a:xfrm>
            <a:off x="0" y="561807"/>
            <a:ext cx="2776451" cy="40011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masis MT Pro" panose="02040504050005020304" pitchFamily="18" charset="0"/>
              </a:rPr>
              <a:t>Adverb of Manner</a:t>
            </a:r>
            <a:endParaRPr kumimoji="0" lang="ar-SA" sz="2800" b="1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masis MT Pro" panose="020405040500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2FD81618-FA95-81C9-2AA6-2391E881B648}"/>
              </a:ext>
            </a:extLst>
          </p:cNvPr>
          <p:cNvSpPr txBox="1"/>
          <p:nvPr/>
        </p:nvSpPr>
        <p:spPr>
          <a:xfrm>
            <a:off x="2990554" y="149071"/>
            <a:ext cx="5205796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tell how something is done or happens.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examples:</a:t>
            </a:r>
          </a:p>
          <a:p>
            <a:r>
              <a:rPr lang="en-US" sz="2000" dirty="0">
                <a:solidFill>
                  <a:schemeClr val="bg1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How did he drive?         He drove </a:t>
            </a:r>
            <a:r>
              <a:rPr lang="en-US" sz="2000" b="1" dirty="0">
                <a:solidFill>
                  <a:schemeClr val="bg1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slowly.</a:t>
            </a:r>
          </a:p>
          <a:p>
            <a:r>
              <a:rPr lang="en-US" sz="2000" dirty="0">
                <a:solidFill>
                  <a:schemeClr val="bg1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How did she walk?        She walked </a:t>
            </a:r>
            <a:r>
              <a:rPr lang="en-US" sz="2000" b="1" dirty="0">
                <a:solidFill>
                  <a:schemeClr val="bg1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quickly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44A51BD-6A4F-A1FE-8D32-F342BBD39F54}"/>
              </a:ext>
            </a:extLst>
          </p:cNvPr>
          <p:cNvSpPr txBox="1"/>
          <p:nvPr/>
        </p:nvSpPr>
        <p:spPr>
          <a:xfrm>
            <a:off x="202029" y="1625855"/>
            <a:ext cx="4247210" cy="140038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latin typeface="Amasis MT Pro Light" panose="02040304050005020304" pitchFamily="18" charset="0"/>
                <a:sym typeface="Wingdings" panose="05000000000000000000" pitchFamily="2" charset="2"/>
              </a:rPr>
              <a:t></a:t>
            </a:r>
            <a:r>
              <a:rPr lang="en-US" sz="1800" b="1" dirty="0">
                <a:latin typeface="Amasis MT Pro Light" panose="02040304050005020304" pitchFamily="18" charset="0"/>
              </a:rPr>
              <a:t> formed by </a:t>
            </a:r>
            <a:r>
              <a:rPr lang="en-US" sz="2000" b="1" dirty="0">
                <a:latin typeface="Amasis MT Pro Light" panose="02040304050005020304" pitchFamily="18" charset="0"/>
              </a:rPr>
              <a:t>adding –</a:t>
            </a:r>
            <a:r>
              <a:rPr lang="en-US" sz="2000" b="1" dirty="0" err="1">
                <a:latin typeface="Amasis MT Pro Light" panose="02040304050005020304" pitchFamily="18" charset="0"/>
              </a:rPr>
              <a:t>ly</a:t>
            </a:r>
            <a:r>
              <a:rPr lang="en-US" sz="2000" b="1" dirty="0">
                <a:latin typeface="Amasis MT Pro Light" panose="02040304050005020304" pitchFamily="18" charset="0"/>
              </a:rPr>
              <a:t>  </a:t>
            </a:r>
            <a:r>
              <a:rPr lang="en-US" sz="1800" b="1" dirty="0">
                <a:latin typeface="Amasis MT Pro Light" panose="02040304050005020304" pitchFamily="18" charset="0"/>
              </a:rPr>
              <a:t>to an adjective.</a:t>
            </a:r>
          </a:p>
          <a:p>
            <a:endParaRPr lang="en-US" sz="300" b="1" dirty="0">
              <a:latin typeface="Amasis MT Pro Light" panose="02040304050005020304" pitchFamily="18" charset="0"/>
            </a:endParaRPr>
          </a:p>
          <a:p>
            <a:r>
              <a:rPr lang="en-US" sz="1800" b="1" dirty="0">
                <a:latin typeface="Amasis MT Pro Light" panose="02040304050005020304" pitchFamily="18" charset="0"/>
              </a:rPr>
              <a:t>quick   –  quickly</a:t>
            </a:r>
          </a:p>
          <a:p>
            <a:r>
              <a:rPr lang="en-US" sz="1800" b="1" dirty="0">
                <a:latin typeface="Amasis MT Pro Light" panose="02040304050005020304" pitchFamily="18" charset="0"/>
              </a:rPr>
              <a:t>careful –  carefully</a:t>
            </a:r>
          </a:p>
          <a:p>
            <a:r>
              <a:rPr lang="en-US" sz="1800" b="1" dirty="0">
                <a:latin typeface="Amasis MT Pro Light" panose="02040304050005020304" pitchFamily="18" charset="0"/>
              </a:rPr>
              <a:t>gentle  –  gently</a:t>
            </a:r>
          </a:p>
          <a:p>
            <a:endParaRPr lang="en-US" sz="700" dirty="0">
              <a:latin typeface="Amasis MT Pro Light" panose="02040304050005020304" pitchFamily="18" charset="0"/>
            </a:endParaRPr>
          </a:p>
        </p:txBody>
      </p:sp>
      <p:sp>
        <p:nvSpPr>
          <p:cNvPr id="546" name="مربع نص 545">
            <a:extLst>
              <a:ext uri="{FF2B5EF4-FFF2-40B4-BE49-F238E27FC236}">
                <a16:creationId xmlns:a16="http://schemas.microsoft.com/office/drawing/2014/main" id="{9FB248F5-4505-1D12-718F-55247CD31EBE}"/>
              </a:ext>
            </a:extLst>
          </p:cNvPr>
          <p:cNvSpPr txBox="1"/>
          <p:nvPr/>
        </p:nvSpPr>
        <p:spPr>
          <a:xfrm>
            <a:off x="4554186" y="1602512"/>
            <a:ext cx="4442264" cy="140038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1800" dirty="0">
                <a:effectLst/>
                <a:latin typeface="Amasis MT Pro Light" panose="02040304050005020304" pitchFamily="18" charset="0"/>
                <a:sym typeface="Wingdings" panose="05000000000000000000" pitchFamily="2" charset="2"/>
              </a:rPr>
              <a:t></a:t>
            </a:r>
            <a:r>
              <a:rPr lang="en-US" sz="1800" dirty="0">
                <a:effectLst/>
                <a:latin typeface="Amasis MT Pro Light" panose="02040304050005020304" pitchFamily="18" charset="0"/>
              </a:rPr>
              <a:t>When an adjective ends in -</a:t>
            </a:r>
            <a:r>
              <a:rPr lang="en-US" sz="2000" b="1" dirty="0">
                <a:effectLst/>
                <a:latin typeface="Amasis MT Pro Light" panose="02040304050005020304" pitchFamily="18" charset="0"/>
              </a:rPr>
              <a:t>y </a:t>
            </a:r>
            <a:r>
              <a:rPr lang="en-US" sz="1800" dirty="0">
                <a:effectLst/>
                <a:latin typeface="Amasis MT Pro Light" panose="02040304050005020304" pitchFamily="18" charset="0"/>
              </a:rPr>
              <a:t>we </a:t>
            </a:r>
            <a:r>
              <a:rPr lang="en-US" sz="2000" b="1" dirty="0">
                <a:effectLst/>
                <a:latin typeface="Amasis MT Pro Light" panose="02040304050005020304" pitchFamily="18" charset="0"/>
              </a:rPr>
              <a:t>change </a:t>
            </a:r>
          </a:p>
          <a:p>
            <a:pPr algn="l"/>
            <a:r>
              <a:rPr lang="en-US" sz="2000" b="1" dirty="0">
                <a:effectLst/>
                <a:latin typeface="Amasis MT Pro Light" panose="02040304050005020304" pitchFamily="18" charset="0"/>
              </a:rPr>
              <a:t>the -y to -</a:t>
            </a:r>
            <a:r>
              <a:rPr lang="en-US" sz="2000" b="1" dirty="0" err="1">
                <a:effectLst/>
                <a:latin typeface="Amasis MT Pro Light" panose="02040304050005020304" pitchFamily="18" charset="0"/>
              </a:rPr>
              <a:t>i</a:t>
            </a:r>
            <a:r>
              <a:rPr lang="en-US" sz="2000" b="1" dirty="0">
                <a:effectLst/>
                <a:latin typeface="Amasis MT Pro Light" panose="02040304050005020304" pitchFamily="18" charset="0"/>
              </a:rPr>
              <a:t> </a:t>
            </a:r>
            <a:r>
              <a:rPr lang="en-US" sz="1800" dirty="0">
                <a:effectLst/>
                <a:latin typeface="Amasis MT Pro Light" panose="02040304050005020304" pitchFamily="18" charset="0"/>
              </a:rPr>
              <a:t>then </a:t>
            </a:r>
            <a:r>
              <a:rPr lang="en-US" sz="2000" b="1" dirty="0">
                <a:effectLst/>
                <a:latin typeface="Amasis MT Pro Light" panose="02040304050005020304" pitchFamily="18" charset="0"/>
              </a:rPr>
              <a:t>add -</a:t>
            </a:r>
            <a:r>
              <a:rPr lang="en-US" sz="2000" b="1" dirty="0" err="1">
                <a:effectLst/>
                <a:latin typeface="Amasis MT Pro Light" panose="02040304050005020304" pitchFamily="18" charset="0"/>
              </a:rPr>
              <a:t>ly</a:t>
            </a:r>
            <a:r>
              <a:rPr lang="en-US" sz="1800" dirty="0">
                <a:effectLst/>
                <a:latin typeface="Amasis MT Pro Light" panose="02040304050005020304" pitchFamily="18" charset="0"/>
              </a:rPr>
              <a:t>. </a:t>
            </a:r>
            <a:r>
              <a:rPr lang="en-US" sz="1800" b="1" dirty="0">
                <a:effectLst/>
                <a:latin typeface="Amasis MT Pro Light" panose="02040304050005020304" pitchFamily="18" charset="0"/>
              </a:rPr>
              <a:t>For example:</a:t>
            </a:r>
          </a:p>
          <a:p>
            <a:pPr algn="l"/>
            <a:endParaRPr lang="en-US" sz="900" b="1" dirty="0">
              <a:effectLst/>
              <a:latin typeface="Amasis MT Pro Light" panose="020403040500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masis MT Pro Light" panose="02040304050005020304" pitchFamily="18" charset="0"/>
              </a:rPr>
              <a:t>happy – happily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masis MT Pro Light" panose="02040304050005020304" pitchFamily="18" charset="0"/>
              </a:rPr>
              <a:t>easy – easily</a:t>
            </a:r>
          </a:p>
        </p:txBody>
      </p:sp>
      <p:sp>
        <p:nvSpPr>
          <p:cNvPr id="547" name="سهم: خماسي 546">
            <a:extLst>
              <a:ext uri="{FF2B5EF4-FFF2-40B4-BE49-F238E27FC236}">
                <a16:creationId xmlns:a16="http://schemas.microsoft.com/office/drawing/2014/main" id="{D3B99173-DB58-8B91-CED7-B0FA74EF0006}"/>
              </a:ext>
            </a:extLst>
          </p:cNvPr>
          <p:cNvSpPr/>
          <p:nvPr/>
        </p:nvSpPr>
        <p:spPr>
          <a:xfrm>
            <a:off x="0" y="3678929"/>
            <a:ext cx="2801389" cy="40011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lvl="0" algn="ctr">
              <a:buClrTx/>
            </a:pPr>
            <a:r>
              <a:rPr lang="en-US" sz="20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masis MT Pro" panose="02040504050005020304" pitchFamily="18" charset="0"/>
              </a:rPr>
              <a:t>Exceptions</a:t>
            </a:r>
          </a:p>
        </p:txBody>
      </p:sp>
      <p:sp>
        <p:nvSpPr>
          <p:cNvPr id="549" name="مربع نص 548">
            <a:extLst>
              <a:ext uri="{FF2B5EF4-FFF2-40B4-BE49-F238E27FC236}">
                <a16:creationId xmlns:a16="http://schemas.microsoft.com/office/drawing/2014/main" id="{B80FCF5D-6F10-1691-D685-40B67F3CBEA1}"/>
              </a:ext>
            </a:extLst>
          </p:cNvPr>
          <p:cNvSpPr txBox="1"/>
          <p:nvPr/>
        </p:nvSpPr>
        <p:spPr>
          <a:xfrm>
            <a:off x="3054928" y="3194615"/>
            <a:ext cx="5577840" cy="144655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latin typeface="Amasis MT Pro Light" panose="02040304050005020304" pitchFamily="18" charset="0"/>
                <a:sym typeface="Wingdings" panose="05000000000000000000" pitchFamily="2" charset="2"/>
              </a:rPr>
              <a:t></a:t>
            </a:r>
            <a:r>
              <a:rPr lang="en-US" sz="1800" b="1" dirty="0">
                <a:latin typeface="Amasis MT Pro Light" panose="02040304050005020304" pitchFamily="18" charset="0"/>
              </a:rPr>
              <a:t>There are also some irregular adverbs:</a:t>
            </a:r>
          </a:p>
          <a:p>
            <a:endParaRPr lang="en-US" sz="600" b="1" dirty="0">
              <a:latin typeface="Amasis MT Pro Light" panose="02040304050005020304" pitchFamily="18" charset="0"/>
            </a:endParaRPr>
          </a:p>
          <a:p>
            <a:r>
              <a:rPr lang="en-US" sz="1800" b="1" dirty="0">
                <a:latin typeface="Amasis MT Pro Light" panose="02040304050005020304" pitchFamily="18" charset="0"/>
              </a:rPr>
              <a:t>good     – well                            late – late</a:t>
            </a:r>
          </a:p>
          <a:p>
            <a:r>
              <a:rPr lang="en-US" sz="1800" b="1" dirty="0">
                <a:latin typeface="Amasis MT Pro Light" panose="02040304050005020304" pitchFamily="18" charset="0"/>
              </a:rPr>
              <a:t>straight – straight                      hard – hard</a:t>
            </a:r>
          </a:p>
          <a:p>
            <a:r>
              <a:rPr lang="en-US" sz="1800" b="1" dirty="0">
                <a:latin typeface="Amasis MT Pro Light" panose="02040304050005020304" pitchFamily="18" charset="0"/>
              </a:rPr>
              <a:t>High     – high                           fast   – fast</a:t>
            </a:r>
          </a:p>
          <a:p>
            <a:endParaRPr lang="en-US" sz="700" b="1" dirty="0">
              <a:latin typeface="Amasis MT Pro Light" panose="020403040500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 animBg="1"/>
      <p:bldP spid="546" grpId="0" animBg="1"/>
      <p:bldP spid="547" grpId="0" animBg="1"/>
      <p:bldP spid="5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01E073E8-21C9-B623-E3B5-90C8ADD91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7" t="40404" r="16302" b="13858"/>
          <a:stretch/>
        </p:blipFill>
        <p:spPr>
          <a:xfrm>
            <a:off x="224445" y="1457098"/>
            <a:ext cx="8636923" cy="2846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Google Shape;409;p37">
            <a:extLst>
              <a:ext uri="{FF2B5EF4-FFF2-40B4-BE49-F238E27FC236}">
                <a16:creationId xmlns:a16="http://schemas.microsoft.com/office/drawing/2014/main" id="{4A1638AD-5254-E893-4C35-209645BD054B}"/>
              </a:ext>
            </a:extLst>
          </p:cNvPr>
          <p:cNvSpPr/>
          <p:nvPr/>
        </p:nvSpPr>
        <p:spPr>
          <a:xfrm>
            <a:off x="2260704" y="246022"/>
            <a:ext cx="2978818" cy="606622"/>
          </a:xfrm>
          <a:custGeom>
            <a:avLst/>
            <a:gdLst/>
            <a:ahLst/>
            <a:cxnLst/>
            <a:rect l="l" t="t" r="r" b="b"/>
            <a:pathLst>
              <a:path w="30962" h="6928" extrusionOk="0">
                <a:moveTo>
                  <a:pt x="1" y="0"/>
                </a:moveTo>
                <a:lnTo>
                  <a:pt x="605" y="502"/>
                </a:lnTo>
                <a:lnTo>
                  <a:pt x="23" y="993"/>
                </a:lnTo>
                <a:lnTo>
                  <a:pt x="617" y="1495"/>
                </a:lnTo>
                <a:lnTo>
                  <a:pt x="46" y="1986"/>
                </a:lnTo>
                <a:lnTo>
                  <a:pt x="617" y="2465"/>
                </a:lnTo>
                <a:lnTo>
                  <a:pt x="617" y="2488"/>
                </a:lnTo>
                <a:lnTo>
                  <a:pt x="46" y="2967"/>
                </a:lnTo>
                <a:lnTo>
                  <a:pt x="617" y="3447"/>
                </a:lnTo>
                <a:lnTo>
                  <a:pt x="617" y="3469"/>
                </a:lnTo>
                <a:lnTo>
                  <a:pt x="46" y="3949"/>
                </a:lnTo>
                <a:lnTo>
                  <a:pt x="617" y="4428"/>
                </a:lnTo>
                <a:lnTo>
                  <a:pt x="617" y="4462"/>
                </a:lnTo>
                <a:lnTo>
                  <a:pt x="46" y="4942"/>
                </a:lnTo>
                <a:lnTo>
                  <a:pt x="617" y="5421"/>
                </a:lnTo>
                <a:lnTo>
                  <a:pt x="23" y="5923"/>
                </a:lnTo>
                <a:lnTo>
                  <a:pt x="605" y="6414"/>
                </a:lnTo>
                <a:lnTo>
                  <a:pt x="1" y="6927"/>
                </a:lnTo>
                <a:lnTo>
                  <a:pt x="30962" y="6927"/>
                </a:lnTo>
                <a:lnTo>
                  <a:pt x="30357" y="6414"/>
                </a:lnTo>
                <a:lnTo>
                  <a:pt x="30939" y="5923"/>
                </a:lnTo>
                <a:lnTo>
                  <a:pt x="30346" y="5421"/>
                </a:lnTo>
                <a:lnTo>
                  <a:pt x="30916" y="4942"/>
                </a:lnTo>
                <a:lnTo>
                  <a:pt x="30346" y="4462"/>
                </a:lnTo>
                <a:lnTo>
                  <a:pt x="30346" y="4428"/>
                </a:lnTo>
                <a:lnTo>
                  <a:pt x="30916" y="3949"/>
                </a:lnTo>
                <a:lnTo>
                  <a:pt x="30346" y="3469"/>
                </a:lnTo>
                <a:lnTo>
                  <a:pt x="30346" y="3447"/>
                </a:lnTo>
                <a:lnTo>
                  <a:pt x="30916" y="2967"/>
                </a:lnTo>
                <a:lnTo>
                  <a:pt x="30346" y="2488"/>
                </a:lnTo>
                <a:lnTo>
                  <a:pt x="30346" y="2465"/>
                </a:lnTo>
                <a:lnTo>
                  <a:pt x="30916" y="1986"/>
                </a:lnTo>
                <a:lnTo>
                  <a:pt x="30346" y="1495"/>
                </a:lnTo>
                <a:lnTo>
                  <a:pt x="30939" y="993"/>
                </a:lnTo>
                <a:lnTo>
                  <a:pt x="30357" y="502"/>
                </a:lnTo>
                <a:lnTo>
                  <a:pt x="30962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Student’s book p.(14)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" descr="Challenge for you, Imgurians - GIF on Imgur">
            <a:extLst>
              <a:ext uri="{FF2B5EF4-FFF2-40B4-BE49-F238E27FC236}">
                <a16:creationId xmlns:a16="http://schemas.microsoft.com/office/drawing/2014/main" id="{2191ED9D-5EC6-7148-704B-D10A1D0606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29" y="3810455"/>
            <a:ext cx="1333045" cy="133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3">
            <a:extLst>
              <a:ext uri="{FF2B5EF4-FFF2-40B4-BE49-F238E27FC236}">
                <a16:creationId xmlns:a16="http://schemas.microsoft.com/office/drawing/2014/main" id="{ECFA8BE9-5CE6-2D62-A4D4-49C12EDC7216}"/>
              </a:ext>
            </a:extLst>
          </p:cNvPr>
          <p:cNvSpPr txBox="1"/>
          <p:nvPr/>
        </p:nvSpPr>
        <p:spPr>
          <a:xfrm>
            <a:off x="2710071" y="2319501"/>
            <a:ext cx="175409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3"/>
                </a:solidFill>
                <a:latin typeface="Amasis MT Pro" panose="02040504050005020304" pitchFamily="18" charset="0"/>
              </a:rPr>
              <a:t>recklessly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9F0D8139-BB8F-789B-E915-9C4A9FEB6FE5}"/>
              </a:ext>
            </a:extLst>
          </p:cNvPr>
          <p:cNvSpPr txBox="1"/>
          <p:nvPr/>
        </p:nvSpPr>
        <p:spPr>
          <a:xfrm>
            <a:off x="2771032" y="2796097"/>
            <a:ext cx="115257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/>
                </a:solidFill>
                <a:latin typeface="Amasis MT Pro" panose="02040504050005020304" pitchFamily="18" charset="0"/>
              </a:rPr>
              <a:t>well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ABA2A25E-B580-4364-A352-D3505EAF082B}"/>
              </a:ext>
            </a:extLst>
          </p:cNvPr>
          <p:cNvSpPr txBox="1"/>
          <p:nvPr/>
        </p:nvSpPr>
        <p:spPr>
          <a:xfrm>
            <a:off x="6628136" y="2821035"/>
            <a:ext cx="106944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/>
                </a:solidFill>
                <a:latin typeface="Amasis MT Pro" panose="02040504050005020304" pitchFamily="18" charset="0"/>
              </a:rPr>
              <a:t>fast</a:t>
            </a: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F8DFCB67-0576-2AD9-B3C8-E232A85CCD31}"/>
              </a:ext>
            </a:extLst>
          </p:cNvPr>
          <p:cNvSpPr txBox="1"/>
          <p:nvPr/>
        </p:nvSpPr>
        <p:spPr>
          <a:xfrm>
            <a:off x="4608144" y="3311485"/>
            <a:ext cx="116920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/>
                </a:solidFill>
                <a:latin typeface="Amasis MT Pro" panose="02040504050005020304" pitchFamily="18" charset="0"/>
              </a:rPr>
              <a:t>fast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0124D45E-D142-9CD3-9952-B87134CA7DB6}"/>
              </a:ext>
            </a:extLst>
          </p:cNvPr>
          <p:cNvSpPr txBox="1"/>
          <p:nvPr/>
        </p:nvSpPr>
        <p:spPr>
          <a:xfrm>
            <a:off x="2155890" y="3560869"/>
            <a:ext cx="1754092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Amasis MT Pro" panose="02040504050005020304" pitchFamily="18" charset="0"/>
              </a:rPr>
              <a:t>dangerously</a:t>
            </a:r>
          </a:p>
        </p:txBody>
      </p:sp>
      <p:sp>
        <p:nvSpPr>
          <p:cNvPr id="448" name="TextBox 3">
            <a:extLst>
              <a:ext uri="{FF2B5EF4-FFF2-40B4-BE49-F238E27FC236}">
                <a16:creationId xmlns:a16="http://schemas.microsoft.com/office/drawing/2014/main" id="{7AFECFA7-F8F2-6CB9-E0EE-1130BF4748FA}"/>
              </a:ext>
            </a:extLst>
          </p:cNvPr>
          <p:cNvSpPr txBox="1"/>
          <p:nvPr/>
        </p:nvSpPr>
        <p:spPr>
          <a:xfrm>
            <a:off x="6145999" y="3544242"/>
            <a:ext cx="175409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3"/>
                </a:solidFill>
                <a:latin typeface="Amasis MT Pro" panose="02040504050005020304" pitchFamily="18" charset="0"/>
              </a:rPr>
              <a:t>carefully</a:t>
            </a:r>
          </a:p>
          <a:p>
            <a:endParaRPr lang="en-US" sz="1800" b="1" dirty="0">
              <a:solidFill>
                <a:schemeClr val="accent3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4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Text Animation by Scott Rinebold | Dribbble">
            <a:extLst>
              <a:ext uri="{FF2B5EF4-FFF2-40B4-BE49-F238E27FC236}">
                <a16:creationId xmlns:a16="http://schemas.microsoft.com/office/drawing/2014/main" id="{85B3E3FE-F33E-90F9-EFF6-EAF92E254C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80" y="539403"/>
            <a:ext cx="3620797" cy="369551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8"/>
          <p:cNvSpPr txBox="1">
            <a:spLocks noGrp="1"/>
          </p:cNvSpPr>
          <p:nvPr>
            <p:ph type="title"/>
          </p:nvPr>
        </p:nvSpPr>
        <p:spPr>
          <a:xfrm>
            <a:off x="1573440" y="0"/>
            <a:ext cx="55817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Complete </a:t>
            </a:r>
            <a:r>
              <a:rPr lang="en" dirty="0"/>
              <a:t>with </a:t>
            </a:r>
            <a:r>
              <a:rPr lang="en" dirty="0">
                <a:solidFill>
                  <a:schemeClr val="lt2"/>
                </a:solidFill>
              </a:rPr>
              <a:t>adverbs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70" name="Google Shape;370;p48"/>
          <p:cNvSpPr/>
          <p:nvPr/>
        </p:nvSpPr>
        <p:spPr>
          <a:xfrm>
            <a:off x="-1523814" y="1249879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8"/>
          <p:cNvSpPr/>
          <p:nvPr/>
        </p:nvSpPr>
        <p:spPr>
          <a:xfrm rot="5400000">
            <a:off x="7176144" y="206491"/>
            <a:ext cx="2174345" cy="1761366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8"/>
          <p:cNvSpPr/>
          <p:nvPr/>
        </p:nvSpPr>
        <p:spPr>
          <a:xfrm rot="-5400000">
            <a:off x="6968622" y="328524"/>
            <a:ext cx="2503902" cy="1846854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CA6E3DE-4E1A-3036-FB93-0D5590E11AB2}"/>
              </a:ext>
            </a:extLst>
          </p:cNvPr>
          <p:cNvSpPr txBox="1"/>
          <p:nvPr/>
        </p:nvSpPr>
        <p:spPr>
          <a:xfrm>
            <a:off x="3017848" y="1010264"/>
            <a:ext cx="4617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masis MT Pro Medium" panose="02040604050005020304" pitchFamily="18" charset="0"/>
              </a:rPr>
              <a:t>He ran </a:t>
            </a:r>
            <a:r>
              <a:rPr lang="en-US" sz="1200" dirty="0">
                <a:latin typeface="Amasis MT Pro Medium" panose="02040604050005020304" pitchFamily="18" charset="0"/>
              </a:rPr>
              <a:t>_____________________(</a:t>
            </a:r>
            <a:r>
              <a:rPr lang="en-US" sz="1800" dirty="0">
                <a:latin typeface="Amasis MT Pro Medium" panose="02040604050005020304" pitchFamily="18" charset="0"/>
              </a:rPr>
              <a:t>quick) </a:t>
            </a:r>
          </a:p>
          <a:p>
            <a:pPr algn="ctr"/>
            <a:r>
              <a:rPr lang="en-US" sz="1800" dirty="0">
                <a:latin typeface="Amasis MT Pro Medium" panose="02040604050005020304" pitchFamily="18" charset="0"/>
              </a:rPr>
              <a:t>in order to catch the bus.</a:t>
            </a:r>
            <a:endParaRPr lang="ar-SA" sz="1800" dirty="0">
              <a:latin typeface="Amasis MT Pro Medium" panose="02040604050005020304" pitchFamily="18" charset="0"/>
            </a:endParaRPr>
          </a:p>
        </p:txBody>
      </p:sp>
      <p:pic>
        <p:nvPicPr>
          <p:cNvPr id="1026" name="Picture 2" descr="Running Bus Stock Illustrations – 517 Running Bus Stock Illustrations,  Vectors &amp; Clipart - Dreamstime">
            <a:extLst>
              <a:ext uri="{FF2B5EF4-FFF2-40B4-BE49-F238E27FC236}">
                <a16:creationId xmlns:a16="http://schemas.microsoft.com/office/drawing/2014/main" id="{3129D9F1-67A3-6B02-3781-6954A698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02" y="651091"/>
            <a:ext cx="2397112" cy="16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57D4207-8977-3677-EBC3-23E8C83484F9}"/>
              </a:ext>
            </a:extLst>
          </p:cNvPr>
          <p:cNvSpPr txBox="1"/>
          <p:nvPr/>
        </p:nvSpPr>
        <p:spPr>
          <a:xfrm>
            <a:off x="4699635" y="977235"/>
            <a:ext cx="13963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EE485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quick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ly</a:t>
            </a:r>
            <a:endParaRPr lang="ar-SA" sz="2200" dirty="0">
              <a:solidFill>
                <a:schemeClr val="accent3"/>
              </a:solidFill>
            </a:endParaRPr>
          </a:p>
        </p:txBody>
      </p:sp>
      <p:pic>
        <p:nvPicPr>
          <p:cNvPr id="1028" name="Picture 4" descr="Free Bad Behavior Cliparts, Download Free Bad Behavior Cliparts png images,  Free ClipArts on Clipart Library">
            <a:extLst>
              <a:ext uri="{FF2B5EF4-FFF2-40B4-BE49-F238E27FC236}">
                <a16:creationId xmlns:a16="http://schemas.microsoft.com/office/drawing/2014/main" id="{0F4CD835-51FD-D6BD-5C60-7A4895D00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7"/>
          <a:stretch/>
        </p:blipFill>
        <p:spPr bwMode="auto">
          <a:xfrm>
            <a:off x="6144664" y="1832696"/>
            <a:ext cx="2173432" cy="156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D50B120-4E18-C759-F21C-DA2A5DC7C588}"/>
              </a:ext>
            </a:extLst>
          </p:cNvPr>
          <p:cNvSpPr txBox="1"/>
          <p:nvPr/>
        </p:nvSpPr>
        <p:spPr>
          <a:xfrm>
            <a:off x="907108" y="2640944"/>
            <a:ext cx="5139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masis MT Pro Medium" panose="02040604050005020304" pitchFamily="18" charset="0"/>
              </a:rPr>
              <a:t>These two boys behave </a:t>
            </a:r>
            <a:r>
              <a:rPr lang="en-US" sz="1200" dirty="0">
                <a:latin typeface="Amasis MT Pro Medium" panose="02040604050005020304" pitchFamily="18" charset="0"/>
              </a:rPr>
              <a:t>___________________</a:t>
            </a:r>
            <a:r>
              <a:rPr lang="en-US" sz="1800" dirty="0">
                <a:latin typeface="Amasis MT Pro Medium" panose="02040604050005020304" pitchFamily="18" charset="0"/>
              </a:rPr>
              <a:t>(bad) .</a:t>
            </a:r>
            <a:endParaRPr lang="ar-SA" sz="1800" dirty="0">
              <a:latin typeface="Amasis MT Pro Medium" panose="020406040500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CAB4DFE-E2F3-6004-CF0A-248CAD53D4BE}"/>
              </a:ext>
            </a:extLst>
          </p:cNvPr>
          <p:cNvSpPr txBox="1"/>
          <p:nvPr/>
        </p:nvSpPr>
        <p:spPr>
          <a:xfrm>
            <a:off x="3777615" y="2592675"/>
            <a:ext cx="13963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EE485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bad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ly</a:t>
            </a:r>
            <a:endParaRPr lang="ar-SA" sz="2200" dirty="0">
              <a:solidFill>
                <a:schemeClr val="accent3"/>
              </a:solidFill>
            </a:endParaRPr>
          </a:p>
        </p:txBody>
      </p:sp>
      <p:pic>
        <p:nvPicPr>
          <p:cNvPr id="1030" name="Picture 6" descr="Students Solving Math Problems Clip Art N2 free image download">
            <a:extLst>
              <a:ext uri="{FF2B5EF4-FFF2-40B4-BE49-F238E27FC236}">
                <a16:creationId xmlns:a16="http://schemas.microsoft.com/office/drawing/2014/main" id="{7C9CAFD6-A4C2-E48B-76E7-FF2435893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7" y="3214941"/>
            <a:ext cx="1836150" cy="169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7D8EF10-146A-8797-ACD4-5BD96CE3809F}"/>
              </a:ext>
            </a:extLst>
          </p:cNvPr>
          <p:cNvSpPr txBox="1"/>
          <p:nvPr/>
        </p:nvSpPr>
        <p:spPr>
          <a:xfrm>
            <a:off x="2568268" y="4111604"/>
            <a:ext cx="6339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masis MT Pro Medium" panose="02040604050005020304" pitchFamily="18" charset="0"/>
              </a:rPr>
              <a:t>The student could solve the problem</a:t>
            </a:r>
            <a:r>
              <a:rPr lang="en-US" sz="1200" dirty="0">
                <a:latin typeface="Amasis MT Pro Medium" panose="02040604050005020304" pitchFamily="18" charset="0"/>
              </a:rPr>
              <a:t>___________________</a:t>
            </a:r>
            <a:r>
              <a:rPr lang="en-US" sz="1800" dirty="0">
                <a:latin typeface="Amasis MT Pro Medium" panose="02040604050005020304" pitchFamily="18" charset="0"/>
              </a:rPr>
              <a:t>(easy) .</a:t>
            </a:r>
            <a:endParaRPr lang="ar-SA" sz="1800" dirty="0">
              <a:latin typeface="Amasis MT Pro Medium" panose="02040604050005020304" pitchFamily="18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41BAE23-2D0C-2D16-7DED-66C59C1B7E4C}"/>
              </a:ext>
            </a:extLst>
          </p:cNvPr>
          <p:cNvSpPr txBox="1"/>
          <p:nvPr/>
        </p:nvSpPr>
        <p:spPr>
          <a:xfrm>
            <a:off x="6551295" y="4093815"/>
            <a:ext cx="13963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EE485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eas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ly</a:t>
            </a:r>
            <a:endParaRPr lang="ar-SA" sz="2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C946FF8C-1326-1504-D326-C9EB97401D82}"/>
              </a:ext>
            </a:extLst>
          </p:cNvPr>
          <p:cNvSpPr txBox="1">
            <a:spLocks/>
          </p:cNvSpPr>
          <p:nvPr/>
        </p:nvSpPr>
        <p:spPr>
          <a:xfrm>
            <a:off x="2213520" y="68580"/>
            <a:ext cx="56579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dirty="0">
                <a:solidFill>
                  <a:schemeClr val="dk2"/>
                </a:solidFill>
              </a:rPr>
              <a:t>Complete </a:t>
            </a:r>
            <a:r>
              <a:rPr lang="en-US" dirty="0"/>
              <a:t>with </a:t>
            </a:r>
            <a:r>
              <a:rPr lang="en-US" dirty="0">
                <a:solidFill>
                  <a:schemeClr val="lt2"/>
                </a:solidFill>
              </a:rPr>
              <a:t>adverbs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4C9DAE3-8003-EEDB-1A17-09D6D7A89670}"/>
              </a:ext>
            </a:extLst>
          </p:cNvPr>
          <p:cNvSpPr txBox="1"/>
          <p:nvPr/>
        </p:nvSpPr>
        <p:spPr>
          <a:xfrm>
            <a:off x="1531948" y="1276964"/>
            <a:ext cx="5554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masis MT Pro Medium" panose="02040604050005020304" pitchFamily="18" charset="0"/>
              </a:rPr>
              <a:t>He must study </a:t>
            </a:r>
            <a:r>
              <a:rPr lang="en-US" sz="1200" dirty="0">
                <a:latin typeface="Amasis MT Pro Medium" panose="02040604050005020304" pitchFamily="18" charset="0"/>
              </a:rPr>
              <a:t>_________________</a:t>
            </a:r>
            <a:r>
              <a:rPr lang="en-US" sz="1800" dirty="0">
                <a:latin typeface="Amasis MT Pro Medium" panose="02040604050005020304" pitchFamily="18" charset="0"/>
              </a:rPr>
              <a:t>(hard) to pass the exam.</a:t>
            </a:r>
            <a:endParaRPr lang="ar-SA" sz="1800" dirty="0">
              <a:latin typeface="Amasis MT Pro Medium" panose="02040604050005020304" pitchFamily="18" charset="0"/>
            </a:endParaRPr>
          </a:p>
        </p:txBody>
      </p:sp>
      <p:pic>
        <p:nvPicPr>
          <p:cNvPr id="2052" name="Picture 4" descr="Boy Studying Vector Art, Icons, and Graphics for Free Download">
            <a:extLst>
              <a:ext uri="{FF2B5EF4-FFF2-40B4-BE49-F238E27FC236}">
                <a16:creationId xmlns:a16="http://schemas.microsoft.com/office/drawing/2014/main" id="{5F517B4D-9ECA-6BFF-B191-34643B57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24" y="694360"/>
            <a:ext cx="1496312" cy="13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eaking French Stock Illustrations – 451 Speaking French Stock  Illustrations, Vectors &amp; Clipart - Dreamstime">
            <a:extLst>
              <a:ext uri="{FF2B5EF4-FFF2-40B4-BE49-F238E27FC236}">
                <a16:creationId xmlns:a16="http://schemas.microsoft.com/office/drawing/2014/main" id="{378CDB5F-3906-23CB-234A-FD5EC046E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5" y="1700848"/>
            <a:ext cx="1532351" cy="18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12CF679-9FA4-74D6-1F9C-8EAABBFB7B7D}"/>
              </a:ext>
            </a:extLst>
          </p:cNvPr>
          <p:cNvSpPr txBox="1"/>
          <p:nvPr/>
        </p:nvSpPr>
        <p:spPr>
          <a:xfrm>
            <a:off x="1463368" y="2526644"/>
            <a:ext cx="6217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masis MT Pro Medium" panose="02040604050005020304" pitchFamily="18" charset="0"/>
              </a:rPr>
              <a:t>He speaks a lot of languages very ______________( good)</a:t>
            </a:r>
            <a:endParaRPr lang="ar-SA" sz="1800" dirty="0">
              <a:latin typeface="Amasis MT Pro Medium" panose="02040604050005020304" pitchFamily="18" charset="0"/>
            </a:endParaRPr>
          </a:p>
        </p:txBody>
      </p:sp>
      <p:pic>
        <p:nvPicPr>
          <p:cNvPr id="2056" name="Picture 8" descr="Speeding Convertible Sports Car Driver High-Res Vector Graphic - Getty  Images">
            <a:extLst>
              <a:ext uri="{FF2B5EF4-FFF2-40B4-BE49-F238E27FC236}">
                <a16:creationId xmlns:a16="http://schemas.microsoft.com/office/drawing/2014/main" id="{A4B1FB0A-487D-10C6-08BB-75751D532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31" y="3015069"/>
            <a:ext cx="2002627" cy="19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C0C7379-7016-D110-117C-594AF95076CE}"/>
              </a:ext>
            </a:extLst>
          </p:cNvPr>
          <p:cNvSpPr txBox="1"/>
          <p:nvPr/>
        </p:nvSpPr>
        <p:spPr>
          <a:xfrm>
            <a:off x="2606368" y="3916948"/>
            <a:ext cx="4266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masis MT Pro Medium" panose="02040604050005020304" pitchFamily="18" charset="0"/>
              </a:rPr>
              <a:t>He drives very ______________( fast)</a:t>
            </a:r>
            <a:endParaRPr lang="ar-SA" sz="1800" dirty="0">
              <a:latin typeface="Amasis MT Pro Medium" panose="020406040500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B5DA3A1-A5ED-7D3A-A2EC-3BFCD7CF0451}"/>
              </a:ext>
            </a:extLst>
          </p:cNvPr>
          <p:cNvSpPr txBox="1"/>
          <p:nvPr/>
        </p:nvSpPr>
        <p:spPr>
          <a:xfrm>
            <a:off x="3253220" y="1234929"/>
            <a:ext cx="13963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EE48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</a:t>
            </a:r>
            <a:endParaRPr lang="ar-SA" sz="2200" dirty="0">
              <a:solidFill>
                <a:schemeClr val="accent3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2A44CA-F7EB-E8DB-DEF2-CE9FD570D828}"/>
              </a:ext>
            </a:extLst>
          </p:cNvPr>
          <p:cNvSpPr txBox="1"/>
          <p:nvPr/>
        </p:nvSpPr>
        <p:spPr>
          <a:xfrm>
            <a:off x="5068165" y="2467984"/>
            <a:ext cx="13963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EE48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endParaRPr lang="ar-SA" sz="2200" dirty="0">
              <a:solidFill>
                <a:schemeClr val="accent3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C2602E4-4C6A-F0FD-8FD3-F85875C5EAC1}"/>
              </a:ext>
            </a:extLst>
          </p:cNvPr>
          <p:cNvSpPr txBox="1"/>
          <p:nvPr/>
        </p:nvSpPr>
        <p:spPr>
          <a:xfrm>
            <a:off x="4369896" y="3881147"/>
            <a:ext cx="13963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EE48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</a:t>
            </a:r>
            <a:endParaRPr lang="ar-SA" sz="2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D7AD0F9E-64FD-81E4-BF54-C22A49EB2A63}"/>
              </a:ext>
            </a:extLst>
          </p:cNvPr>
          <p:cNvSpPr txBox="1"/>
          <p:nvPr/>
        </p:nvSpPr>
        <p:spPr>
          <a:xfrm>
            <a:off x="1521230" y="2140424"/>
            <a:ext cx="62844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https://www.liveworksheets.com/iu10735vt</a:t>
            </a:r>
            <a:endParaRPr lang="en-US" sz="2400" dirty="0"/>
          </a:p>
          <a:p>
            <a:endParaRPr lang="ar-SA" sz="2400" dirty="0"/>
          </a:p>
        </p:txBody>
      </p:sp>
      <p:sp>
        <p:nvSpPr>
          <p:cNvPr id="9" name="Google Shape;792;p74">
            <a:extLst>
              <a:ext uri="{FF2B5EF4-FFF2-40B4-BE49-F238E27FC236}">
                <a16:creationId xmlns:a16="http://schemas.microsoft.com/office/drawing/2014/main" id="{E290BF6A-5471-E212-2918-E0640E27C7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4848" y="354175"/>
            <a:ext cx="57859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2"/>
                </a:solidFill>
              </a:rPr>
              <a:t>Extra </a:t>
            </a:r>
            <a:r>
              <a:rPr lang="en" sz="5400" dirty="0"/>
              <a:t>Activity</a:t>
            </a:r>
            <a:endParaRPr sz="5400" dirty="0"/>
          </a:p>
        </p:txBody>
      </p:sp>
      <p:pic>
        <p:nvPicPr>
          <p:cNvPr id="10" name="صورة 9">
            <a:hlinkClick r:id="rId4"/>
            <a:extLst>
              <a:ext uri="{FF2B5EF4-FFF2-40B4-BE49-F238E27FC236}">
                <a16:creationId xmlns:a16="http://schemas.microsoft.com/office/drawing/2014/main" id="{6339305A-A8A3-3AE4-57F7-FFB1002640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6889" l="4444" r="100000">
                        <a14:foregroundMark x1="22667" y1="74222" x2="22667" y2="74222"/>
                        <a14:foregroundMark x1="31556" y1="70222" x2="31556" y2="70222"/>
                        <a14:foregroundMark x1="41778" y1="73778" x2="41778" y2="73778"/>
                        <a14:foregroundMark x1="47556" y1="74222" x2="47556" y2="74222"/>
                        <a14:foregroundMark x1="64889" y1="76000" x2="64889" y2="76000"/>
                        <a14:foregroundMark x1="77333" y1="75111" x2="77333" y2="75111"/>
                        <a14:foregroundMark x1="85778" y1="74222" x2="85778" y2="74222"/>
                        <a14:foregroundMark x1="92000" y1="69778" x2="92000" y2="6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8" t="6435" b="11207"/>
          <a:stretch/>
        </p:blipFill>
        <p:spPr>
          <a:xfrm>
            <a:off x="539441" y="1984469"/>
            <a:ext cx="1511329" cy="1326074"/>
          </a:xfrm>
          <a:prstGeom prst="rect">
            <a:avLst/>
          </a:prstGeom>
        </p:spPr>
      </p:pic>
      <p:sp>
        <p:nvSpPr>
          <p:cNvPr id="11" name="Google Shape;668;p64">
            <a:extLst>
              <a:ext uri="{FF2B5EF4-FFF2-40B4-BE49-F238E27FC236}">
                <a16:creationId xmlns:a16="http://schemas.microsoft.com/office/drawing/2014/main" id="{85610EF1-206B-1CDA-DCA0-D8D3DD3B2C11}"/>
              </a:ext>
            </a:extLst>
          </p:cNvPr>
          <p:cNvSpPr/>
          <p:nvPr/>
        </p:nvSpPr>
        <p:spPr>
          <a:xfrm rot="10800000" flipH="1">
            <a:off x="2784834" y="1265678"/>
            <a:ext cx="2435559" cy="97609"/>
          </a:xfrm>
          <a:custGeom>
            <a:avLst/>
            <a:gdLst/>
            <a:ahLst/>
            <a:cxnLst/>
            <a:rect l="l" t="t" r="r" b="b"/>
            <a:pathLst>
              <a:path w="51915" h="4640" fill="none" extrusionOk="0">
                <a:moveTo>
                  <a:pt x="0" y="1"/>
                </a:moveTo>
                <a:cubicBezTo>
                  <a:pt x="2598" y="1"/>
                  <a:pt x="2598" y="4639"/>
                  <a:pt x="5195" y="4639"/>
                </a:cubicBezTo>
                <a:cubicBezTo>
                  <a:pt x="7793" y="4639"/>
                  <a:pt x="7774" y="1"/>
                  <a:pt x="10372" y="1"/>
                </a:cubicBezTo>
                <a:cubicBezTo>
                  <a:pt x="12969" y="1"/>
                  <a:pt x="12969" y="4639"/>
                  <a:pt x="15567" y="4639"/>
                </a:cubicBezTo>
                <a:cubicBezTo>
                  <a:pt x="18164" y="4639"/>
                  <a:pt x="18164" y="1"/>
                  <a:pt x="20762" y="1"/>
                </a:cubicBezTo>
                <a:cubicBezTo>
                  <a:pt x="23359" y="1"/>
                  <a:pt x="23359" y="4639"/>
                  <a:pt x="25957" y="4639"/>
                </a:cubicBezTo>
                <a:cubicBezTo>
                  <a:pt x="28555" y="4639"/>
                  <a:pt x="28555" y="1"/>
                  <a:pt x="31134" y="1"/>
                </a:cubicBezTo>
                <a:cubicBezTo>
                  <a:pt x="33731" y="1"/>
                  <a:pt x="33731" y="4639"/>
                  <a:pt x="36329" y="4639"/>
                </a:cubicBezTo>
                <a:cubicBezTo>
                  <a:pt x="38926" y="4639"/>
                  <a:pt x="38926" y="1"/>
                  <a:pt x="41524" y="1"/>
                </a:cubicBezTo>
                <a:cubicBezTo>
                  <a:pt x="44121" y="1"/>
                  <a:pt x="44121" y="4639"/>
                  <a:pt x="46719" y="4639"/>
                </a:cubicBezTo>
                <a:cubicBezTo>
                  <a:pt x="49317" y="4639"/>
                  <a:pt x="49317" y="1"/>
                  <a:pt x="51914" y="1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/>
          <p:nvPr/>
        </p:nvSpPr>
        <p:spPr>
          <a:xfrm>
            <a:off x="4778157" y="1626681"/>
            <a:ext cx="801300" cy="801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"/>
          <p:cNvSpPr/>
          <p:nvPr/>
        </p:nvSpPr>
        <p:spPr>
          <a:xfrm>
            <a:off x="1096156" y="3155426"/>
            <a:ext cx="801300" cy="801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>
            <a:off x="4778157" y="3155426"/>
            <a:ext cx="801300" cy="801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>
            <a:off x="1096156" y="1626681"/>
            <a:ext cx="801300" cy="801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 txBox="1">
            <a:spLocks noGrp="1"/>
          </p:cNvSpPr>
          <p:nvPr>
            <p:ph type="title"/>
          </p:nvPr>
        </p:nvSpPr>
        <p:spPr>
          <a:xfrm>
            <a:off x="88234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2"/>
                </a:solidFill>
              </a:rPr>
              <a:t>Lesson </a:t>
            </a:r>
            <a:r>
              <a:rPr lang="en" sz="4400" dirty="0"/>
              <a:t>Objectives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285" name="Google Shape;285;p41"/>
          <p:cNvSpPr txBox="1">
            <a:spLocks noGrp="1"/>
          </p:cNvSpPr>
          <p:nvPr>
            <p:ph type="subTitle" idx="3"/>
          </p:nvPr>
        </p:nvSpPr>
        <p:spPr>
          <a:xfrm>
            <a:off x="1820794" y="3446362"/>
            <a:ext cx="2543388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prepositions of place to describe directions</a:t>
            </a:r>
          </a:p>
        </p:txBody>
      </p:sp>
      <p:sp>
        <p:nvSpPr>
          <p:cNvPr id="286" name="Google Shape;286;p41"/>
          <p:cNvSpPr txBox="1">
            <a:spLocks noGrp="1"/>
          </p:cNvSpPr>
          <p:nvPr>
            <p:ph type="subTitle" idx="1"/>
          </p:nvPr>
        </p:nvSpPr>
        <p:spPr>
          <a:xfrm>
            <a:off x="1829106" y="1903350"/>
            <a:ext cx="2535076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Between the Modal Auxiliaries (</a:t>
            </a:r>
            <a:r>
              <a:rPr lang="en-US" sz="1800" b="1" dirty="0"/>
              <a:t>must &amp; should</a:t>
            </a:r>
            <a:r>
              <a:rPr lang="en-US" sz="1800" dirty="0"/>
              <a:t>)</a:t>
            </a:r>
          </a:p>
        </p:txBody>
      </p:sp>
      <p:sp>
        <p:nvSpPr>
          <p:cNvPr id="287" name="Google Shape;287;p41"/>
          <p:cNvSpPr txBox="1">
            <a:spLocks noGrp="1"/>
          </p:cNvSpPr>
          <p:nvPr>
            <p:ph type="subTitle" idx="2"/>
          </p:nvPr>
        </p:nvSpPr>
        <p:spPr>
          <a:xfrm>
            <a:off x="5642591" y="19282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adverbs of manner correctly.</a:t>
            </a:r>
          </a:p>
        </p:txBody>
      </p:sp>
      <p:sp>
        <p:nvSpPr>
          <p:cNvPr id="288" name="Google Shape;288;p41"/>
          <p:cNvSpPr txBox="1">
            <a:spLocks noGrp="1"/>
          </p:cNvSpPr>
          <p:nvPr>
            <p:ph type="subTitle" idx="4"/>
          </p:nvPr>
        </p:nvSpPr>
        <p:spPr>
          <a:xfrm>
            <a:off x="5451399" y="3396485"/>
            <a:ext cx="2761576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 imperative for giving directions correctly </a:t>
            </a:r>
          </a:p>
        </p:txBody>
      </p:sp>
      <p:sp>
        <p:nvSpPr>
          <p:cNvPr id="289" name="Google Shape;289;p41"/>
          <p:cNvSpPr txBox="1">
            <a:spLocks noGrp="1"/>
          </p:cNvSpPr>
          <p:nvPr>
            <p:ph type="title" idx="5"/>
          </p:nvPr>
        </p:nvSpPr>
        <p:spPr>
          <a:xfrm>
            <a:off x="1139056" y="1803531"/>
            <a:ext cx="71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90" name="Google Shape;290;p41"/>
          <p:cNvSpPr txBox="1">
            <a:spLocks noGrp="1"/>
          </p:cNvSpPr>
          <p:nvPr>
            <p:ph type="title" idx="6"/>
          </p:nvPr>
        </p:nvSpPr>
        <p:spPr>
          <a:xfrm>
            <a:off x="1139056" y="3332276"/>
            <a:ext cx="715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91" name="Google Shape;291;p41"/>
          <p:cNvSpPr txBox="1">
            <a:spLocks noGrp="1"/>
          </p:cNvSpPr>
          <p:nvPr>
            <p:ph type="title" idx="7"/>
          </p:nvPr>
        </p:nvSpPr>
        <p:spPr>
          <a:xfrm>
            <a:off x="4811457" y="180353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92" name="Google Shape;292;p41"/>
          <p:cNvSpPr txBox="1">
            <a:spLocks noGrp="1"/>
          </p:cNvSpPr>
          <p:nvPr>
            <p:ph type="title" idx="8"/>
          </p:nvPr>
        </p:nvSpPr>
        <p:spPr>
          <a:xfrm>
            <a:off x="4811457" y="333227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93" name="Google Shape;293;p41"/>
          <p:cNvSpPr txBox="1">
            <a:spLocks noGrp="1"/>
          </p:cNvSpPr>
          <p:nvPr>
            <p:ph type="subTitle" idx="9"/>
          </p:nvPr>
        </p:nvSpPr>
        <p:spPr>
          <a:xfrm>
            <a:off x="2070175" y="161830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Distinguish</a:t>
            </a:r>
            <a:endParaRPr dirty="0"/>
          </a:p>
        </p:txBody>
      </p:sp>
      <p:sp>
        <p:nvSpPr>
          <p:cNvPr id="294" name="Google Shape;294;p41"/>
          <p:cNvSpPr txBox="1">
            <a:spLocks noGrp="1"/>
          </p:cNvSpPr>
          <p:nvPr>
            <p:ph type="subTitle" idx="13"/>
          </p:nvPr>
        </p:nvSpPr>
        <p:spPr>
          <a:xfrm>
            <a:off x="5742344" y="161830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295" name="Google Shape;295;p41"/>
          <p:cNvSpPr txBox="1">
            <a:spLocks noGrp="1"/>
          </p:cNvSpPr>
          <p:nvPr>
            <p:ph type="subTitle" idx="14"/>
          </p:nvPr>
        </p:nvSpPr>
        <p:spPr>
          <a:xfrm>
            <a:off x="2070175" y="31530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296" name="Google Shape;296;p41"/>
          <p:cNvSpPr txBox="1">
            <a:spLocks noGrp="1"/>
          </p:cNvSpPr>
          <p:nvPr>
            <p:ph type="subTitle" idx="15"/>
          </p:nvPr>
        </p:nvSpPr>
        <p:spPr>
          <a:xfrm>
            <a:off x="5742344" y="31530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297" name="Google Shape;297;p41"/>
          <p:cNvSpPr/>
          <p:nvPr/>
        </p:nvSpPr>
        <p:spPr>
          <a:xfrm rot="10800000" flipH="1">
            <a:off x="2560321" y="805883"/>
            <a:ext cx="2693324" cy="141768"/>
          </a:xfrm>
          <a:custGeom>
            <a:avLst/>
            <a:gdLst/>
            <a:ahLst/>
            <a:cxnLst/>
            <a:rect l="l" t="t" r="r" b="b"/>
            <a:pathLst>
              <a:path w="51915" h="4640" fill="none" extrusionOk="0">
                <a:moveTo>
                  <a:pt x="0" y="1"/>
                </a:moveTo>
                <a:cubicBezTo>
                  <a:pt x="2598" y="1"/>
                  <a:pt x="2598" y="4639"/>
                  <a:pt x="5195" y="4639"/>
                </a:cubicBezTo>
                <a:cubicBezTo>
                  <a:pt x="7793" y="4639"/>
                  <a:pt x="7774" y="1"/>
                  <a:pt x="10372" y="1"/>
                </a:cubicBezTo>
                <a:cubicBezTo>
                  <a:pt x="12969" y="1"/>
                  <a:pt x="12969" y="4639"/>
                  <a:pt x="15567" y="4639"/>
                </a:cubicBezTo>
                <a:cubicBezTo>
                  <a:pt x="18164" y="4639"/>
                  <a:pt x="18164" y="1"/>
                  <a:pt x="20762" y="1"/>
                </a:cubicBezTo>
                <a:cubicBezTo>
                  <a:pt x="23359" y="1"/>
                  <a:pt x="23359" y="4639"/>
                  <a:pt x="25957" y="4639"/>
                </a:cubicBezTo>
                <a:cubicBezTo>
                  <a:pt x="28555" y="4639"/>
                  <a:pt x="28555" y="1"/>
                  <a:pt x="31134" y="1"/>
                </a:cubicBezTo>
                <a:cubicBezTo>
                  <a:pt x="33731" y="1"/>
                  <a:pt x="33731" y="4639"/>
                  <a:pt x="36329" y="4639"/>
                </a:cubicBezTo>
                <a:cubicBezTo>
                  <a:pt x="38926" y="4639"/>
                  <a:pt x="38926" y="1"/>
                  <a:pt x="41524" y="1"/>
                </a:cubicBezTo>
                <a:cubicBezTo>
                  <a:pt x="44121" y="1"/>
                  <a:pt x="44121" y="4639"/>
                  <a:pt x="46719" y="4639"/>
                </a:cubicBezTo>
                <a:cubicBezTo>
                  <a:pt x="49317" y="4639"/>
                  <a:pt x="49317" y="1"/>
                  <a:pt x="51914" y="1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9"/>
          <p:cNvSpPr/>
          <p:nvPr/>
        </p:nvSpPr>
        <p:spPr>
          <a:xfrm>
            <a:off x="429585" y="2996518"/>
            <a:ext cx="1756200" cy="1756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9"/>
          <p:cNvSpPr txBox="1">
            <a:spLocks noGrp="1"/>
          </p:cNvSpPr>
          <p:nvPr>
            <p:ph type="title"/>
          </p:nvPr>
        </p:nvSpPr>
        <p:spPr>
          <a:xfrm>
            <a:off x="5192750" y="1471353"/>
            <a:ext cx="2848800" cy="11530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dk2"/>
                </a:solidFill>
              </a:rPr>
              <a:t>Open</a:t>
            </a:r>
            <a:endParaRPr sz="7200" dirty="0">
              <a:solidFill>
                <a:schemeClr val="lt2"/>
              </a:solidFill>
            </a:endParaRPr>
          </a:p>
        </p:txBody>
      </p:sp>
      <p:sp>
        <p:nvSpPr>
          <p:cNvPr id="535" name="Google Shape;535;p59"/>
          <p:cNvSpPr txBox="1">
            <a:spLocks noGrp="1"/>
          </p:cNvSpPr>
          <p:nvPr>
            <p:ph type="subTitle" idx="1"/>
          </p:nvPr>
        </p:nvSpPr>
        <p:spPr>
          <a:xfrm>
            <a:off x="5275877" y="2632792"/>
            <a:ext cx="3061788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S</a:t>
            </a:r>
            <a:r>
              <a:rPr lang="en" sz="2000" dirty="0"/>
              <a:t>tudent’s book , p. </a:t>
            </a:r>
            <a:r>
              <a:rPr lang="en" sz="2000" b="1" dirty="0">
                <a:solidFill>
                  <a:schemeClr val="accent3"/>
                </a:solidFill>
              </a:rPr>
              <a:t>( 15 )</a:t>
            </a:r>
            <a:endParaRPr sz="2000" b="1" dirty="0">
              <a:solidFill>
                <a:schemeClr val="accent3"/>
              </a:solidFill>
            </a:endParaRPr>
          </a:p>
        </p:txBody>
      </p:sp>
      <p:sp>
        <p:nvSpPr>
          <p:cNvPr id="536" name="Google Shape;536;p59"/>
          <p:cNvSpPr/>
          <p:nvPr/>
        </p:nvSpPr>
        <p:spPr>
          <a:xfrm rot="10800000" flipH="1">
            <a:off x="0" y="2847573"/>
            <a:ext cx="3305327" cy="2295927"/>
          </a:xfrm>
          <a:custGeom>
            <a:avLst/>
            <a:gdLst/>
            <a:ahLst/>
            <a:cxnLst/>
            <a:rect l="l" t="t" r="r" b="b"/>
            <a:pathLst>
              <a:path w="76107" h="52865" extrusionOk="0">
                <a:moveTo>
                  <a:pt x="0" y="0"/>
                </a:moveTo>
                <a:lnTo>
                  <a:pt x="0" y="51422"/>
                </a:lnTo>
                <a:cubicBezTo>
                  <a:pt x="3052" y="52864"/>
                  <a:pt x="6964" y="52800"/>
                  <a:pt x="9508" y="50589"/>
                </a:cubicBezTo>
                <a:cubicBezTo>
                  <a:pt x="12023" y="48397"/>
                  <a:pt x="12615" y="44892"/>
                  <a:pt x="14391" y="42229"/>
                </a:cubicBezTo>
                <a:cubicBezTo>
                  <a:pt x="16139" y="39611"/>
                  <a:pt x="18821" y="38613"/>
                  <a:pt x="21919" y="38557"/>
                </a:cubicBezTo>
                <a:cubicBezTo>
                  <a:pt x="24907" y="38502"/>
                  <a:pt x="28005" y="39047"/>
                  <a:pt x="30798" y="37993"/>
                </a:cubicBezTo>
                <a:cubicBezTo>
                  <a:pt x="34127" y="36744"/>
                  <a:pt x="36245" y="33535"/>
                  <a:pt x="38021" y="30465"/>
                </a:cubicBezTo>
                <a:cubicBezTo>
                  <a:pt x="39806" y="27394"/>
                  <a:pt x="41646" y="24092"/>
                  <a:pt x="44763" y="22400"/>
                </a:cubicBezTo>
                <a:cubicBezTo>
                  <a:pt x="47399" y="20966"/>
                  <a:pt x="50562" y="20911"/>
                  <a:pt x="53549" y="21161"/>
                </a:cubicBezTo>
                <a:cubicBezTo>
                  <a:pt x="54298" y="21225"/>
                  <a:pt x="55047" y="21309"/>
                  <a:pt x="55796" y="21392"/>
                </a:cubicBezTo>
                <a:cubicBezTo>
                  <a:pt x="58044" y="21632"/>
                  <a:pt x="60291" y="21864"/>
                  <a:pt x="62520" y="21577"/>
                </a:cubicBezTo>
                <a:cubicBezTo>
                  <a:pt x="67218" y="20976"/>
                  <a:pt x="71537" y="17951"/>
                  <a:pt x="73711" y="13743"/>
                </a:cubicBezTo>
                <a:cubicBezTo>
                  <a:pt x="76106" y="9101"/>
                  <a:pt x="75690" y="4301"/>
                  <a:pt x="736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 descr="Mega Goal | Creative-Teachers">
            <a:extLst>
              <a:ext uri="{FF2B5EF4-FFF2-40B4-BE49-F238E27FC236}">
                <a16:creationId xmlns:a16="http://schemas.microsoft.com/office/drawing/2014/main" id="{45BB842C-A327-5D69-D387-BA9B1188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59" y="486365"/>
            <a:ext cx="3532909" cy="3498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4707BF2-2E05-14CC-4C77-E3AB67E1D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82" t="18250" r="12654" b="12527"/>
          <a:stretch/>
        </p:blipFill>
        <p:spPr>
          <a:xfrm>
            <a:off x="1036319" y="752559"/>
            <a:ext cx="7127735" cy="3916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23" name="Google Shape;723;p68"/>
          <p:cNvSpPr/>
          <p:nvPr/>
        </p:nvSpPr>
        <p:spPr>
          <a:xfrm rot="10800000" flipH="1">
            <a:off x="1359967" y="1283722"/>
            <a:ext cx="1536982" cy="51464"/>
          </a:xfrm>
          <a:custGeom>
            <a:avLst/>
            <a:gdLst/>
            <a:ahLst/>
            <a:cxnLst/>
            <a:rect l="l" t="t" r="r" b="b"/>
            <a:pathLst>
              <a:path w="51915" h="4640" fill="none" extrusionOk="0">
                <a:moveTo>
                  <a:pt x="0" y="1"/>
                </a:moveTo>
                <a:cubicBezTo>
                  <a:pt x="2598" y="1"/>
                  <a:pt x="2598" y="4639"/>
                  <a:pt x="5195" y="4639"/>
                </a:cubicBezTo>
                <a:cubicBezTo>
                  <a:pt x="7793" y="4639"/>
                  <a:pt x="7774" y="1"/>
                  <a:pt x="10372" y="1"/>
                </a:cubicBezTo>
                <a:cubicBezTo>
                  <a:pt x="12969" y="1"/>
                  <a:pt x="12969" y="4639"/>
                  <a:pt x="15567" y="4639"/>
                </a:cubicBezTo>
                <a:cubicBezTo>
                  <a:pt x="18164" y="4639"/>
                  <a:pt x="18164" y="1"/>
                  <a:pt x="20762" y="1"/>
                </a:cubicBezTo>
                <a:cubicBezTo>
                  <a:pt x="23359" y="1"/>
                  <a:pt x="23359" y="4639"/>
                  <a:pt x="25957" y="4639"/>
                </a:cubicBezTo>
                <a:cubicBezTo>
                  <a:pt x="28555" y="4639"/>
                  <a:pt x="28555" y="1"/>
                  <a:pt x="31134" y="1"/>
                </a:cubicBezTo>
                <a:cubicBezTo>
                  <a:pt x="33731" y="1"/>
                  <a:pt x="33731" y="4639"/>
                  <a:pt x="36329" y="4639"/>
                </a:cubicBezTo>
                <a:cubicBezTo>
                  <a:pt x="38926" y="4639"/>
                  <a:pt x="38926" y="1"/>
                  <a:pt x="41524" y="1"/>
                </a:cubicBezTo>
                <a:cubicBezTo>
                  <a:pt x="44121" y="1"/>
                  <a:pt x="44121" y="4639"/>
                  <a:pt x="46719" y="4639"/>
                </a:cubicBezTo>
                <a:cubicBezTo>
                  <a:pt x="49317" y="4639"/>
                  <a:pt x="49317" y="1"/>
                  <a:pt x="51914" y="1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7401F514-713F-03A7-1216-57332BEDDC0D}"/>
              </a:ext>
            </a:extLst>
          </p:cNvPr>
          <p:cNvSpPr txBox="1"/>
          <p:nvPr/>
        </p:nvSpPr>
        <p:spPr>
          <a:xfrm>
            <a:off x="1933088" y="2273862"/>
            <a:ext cx="777744" cy="194209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C5ED0733-BF90-F11B-7D81-7EF99BC711B8}"/>
              </a:ext>
            </a:extLst>
          </p:cNvPr>
          <p:cNvSpPr txBox="1"/>
          <p:nvPr/>
        </p:nvSpPr>
        <p:spPr>
          <a:xfrm>
            <a:off x="4059944" y="2272514"/>
            <a:ext cx="584884" cy="187465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913A0C3D-36FF-63C7-E6C7-B539EBCCCA37}"/>
              </a:ext>
            </a:extLst>
          </p:cNvPr>
          <p:cNvSpPr txBox="1"/>
          <p:nvPr/>
        </p:nvSpPr>
        <p:spPr>
          <a:xfrm>
            <a:off x="6430911" y="2272514"/>
            <a:ext cx="512055" cy="203649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20486F0C-F854-2EED-A0D4-19E33DDFA601}"/>
              </a:ext>
            </a:extLst>
          </p:cNvPr>
          <p:cNvSpPr txBox="1"/>
          <p:nvPr/>
        </p:nvSpPr>
        <p:spPr>
          <a:xfrm>
            <a:off x="2158316" y="3704804"/>
            <a:ext cx="228834" cy="163190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B9B70AE4-78D9-07B0-3C76-FE71137D08E4}"/>
              </a:ext>
            </a:extLst>
          </p:cNvPr>
          <p:cNvSpPr txBox="1"/>
          <p:nvPr/>
        </p:nvSpPr>
        <p:spPr>
          <a:xfrm>
            <a:off x="4278429" y="3704804"/>
            <a:ext cx="334031" cy="171282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51526166-D8F6-7721-EC14-ED2978AD64DB}"/>
              </a:ext>
            </a:extLst>
          </p:cNvPr>
          <p:cNvSpPr txBox="1"/>
          <p:nvPr/>
        </p:nvSpPr>
        <p:spPr>
          <a:xfrm>
            <a:off x="6236702" y="3680528"/>
            <a:ext cx="576792" cy="195557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89C3911-3EAA-A972-C0CF-A502C77368D5}"/>
              </a:ext>
            </a:extLst>
          </p:cNvPr>
          <p:cNvSpPr/>
          <p:nvPr/>
        </p:nvSpPr>
        <p:spPr>
          <a:xfrm>
            <a:off x="1314385" y="4010181"/>
            <a:ext cx="4050634" cy="197677"/>
          </a:xfrm>
          <a:prstGeom prst="rect">
            <a:avLst/>
          </a:prstGeom>
          <a:solidFill>
            <a:srgbClr val="92D05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1003350A-70F3-23F3-39B7-7BC2091DAC31}"/>
              </a:ext>
            </a:extLst>
          </p:cNvPr>
          <p:cNvSpPr txBox="1"/>
          <p:nvPr/>
        </p:nvSpPr>
        <p:spPr>
          <a:xfrm>
            <a:off x="1574341" y="4253714"/>
            <a:ext cx="228834" cy="16319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E4806DB1-F4F5-0597-6295-4035336A338F}"/>
              </a:ext>
            </a:extLst>
          </p:cNvPr>
          <p:cNvSpPr txBox="1"/>
          <p:nvPr/>
        </p:nvSpPr>
        <p:spPr>
          <a:xfrm>
            <a:off x="3686362" y="4261806"/>
            <a:ext cx="228834" cy="16319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2F9EF8A7-065A-C067-E6F2-FD53451A54CF}"/>
              </a:ext>
            </a:extLst>
          </p:cNvPr>
          <p:cNvSpPr txBox="1"/>
          <p:nvPr/>
        </p:nvSpPr>
        <p:spPr>
          <a:xfrm>
            <a:off x="5830751" y="4261806"/>
            <a:ext cx="228834" cy="16319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sic Prepositions of Place in English - YouTube">
            <a:extLst>
              <a:ext uri="{FF2B5EF4-FFF2-40B4-BE49-F238E27FC236}">
                <a16:creationId xmlns:a16="http://schemas.microsoft.com/office/drawing/2014/main" id="{24C70C5F-476C-D01B-5F30-098AFD94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8" y="446337"/>
            <a:ext cx="7557025" cy="4250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ext Animation by Scott Rinebold | Dribbble">
            <a:extLst>
              <a:ext uri="{FF2B5EF4-FFF2-40B4-BE49-F238E27FC236}">
                <a16:creationId xmlns:a16="http://schemas.microsoft.com/office/drawing/2014/main" id="{7CE0AA6A-B460-3B4B-593B-9DF4C2C5A7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23" y="1133763"/>
            <a:ext cx="3562406" cy="369551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73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6"/>
          <p:cNvSpPr txBox="1">
            <a:spLocks noGrp="1"/>
          </p:cNvSpPr>
          <p:nvPr>
            <p:ph type="title"/>
          </p:nvPr>
        </p:nvSpPr>
        <p:spPr>
          <a:xfrm>
            <a:off x="711908" y="12943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Use</a:t>
            </a:r>
            <a:r>
              <a:rPr lang="en" dirty="0"/>
              <a:t> Preposition of place</a:t>
            </a:r>
            <a:endParaRPr dirty="0"/>
          </a:p>
        </p:txBody>
      </p:sp>
      <p:pic>
        <p:nvPicPr>
          <p:cNvPr id="2050" name="Picture 2" descr="25,935 Kid Board Writing Images, Stock Photos &amp; Vectors | Shutterstock">
            <a:extLst>
              <a:ext uri="{FF2B5EF4-FFF2-40B4-BE49-F238E27FC236}">
                <a16:creationId xmlns:a16="http://schemas.microsoft.com/office/drawing/2014/main" id="{9342D7B4-28C1-C587-5EB5-A8182BA08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8"/>
          <a:stretch/>
        </p:blipFill>
        <p:spPr bwMode="auto">
          <a:xfrm>
            <a:off x="949096" y="1028346"/>
            <a:ext cx="3296222" cy="3370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85F677B-1397-2032-AB3A-C4D986913E55}"/>
              </a:ext>
            </a:extLst>
          </p:cNvPr>
          <p:cNvSpPr txBox="1"/>
          <p:nvPr/>
        </p:nvSpPr>
        <p:spPr>
          <a:xfrm>
            <a:off x="4347445" y="2718784"/>
            <a:ext cx="4213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masis MT Pro" panose="02040504050005020304" pitchFamily="18" charset="0"/>
              </a:rPr>
              <a:t>He is writing</a:t>
            </a:r>
            <a:r>
              <a:rPr lang="en-US" sz="1800" dirty="0">
                <a:latin typeface="Comic Sans MS" panose="030F0702030302020204" pitchFamily="66" charset="0"/>
              </a:rPr>
              <a:t>………………………</a:t>
            </a:r>
            <a:r>
              <a:rPr lang="en-US" sz="2000" dirty="0">
                <a:latin typeface="Amasis MT Pro" panose="02040504050005020304" pitchFamily="18" charset="0"/>
              </a:rPr>
              <a:t>the board.</a:t>
            </a:r>
            <a:endParaRPr lang="ar-SA" sz="2000" dirty="0">
              <a:latin typeface="Amasis MT Pro" panose="02040504050005020304" pitchFamily="18" charset="0"/>
            </a:endParaRPr>
          </a:p>
        </p:txBody>
      </p:sp>
      <p:sp>
        <p:nvSpPr>
          <p:cNvPr id="4" name="Google Shape;599;p63">
            <a:extLst>
              <a:ext uri="{FF2B5EF4-FFF2-40B4-BE49-F238E27FC236}">
                <a16:creationId xmlns:a16="http://schemas.microsoft.com/office/drawing/2014/main" id="{D4837A5D-9CE5-BFFA-7A05-F7D9C07E271A}"/>
              </a:ext>
            </a:extLst>
          </p:cNvPr>
          <p:cNvSpPr txBox="1"/>
          <p:nvPr/>
        </p:nvSpPr>
        <p:spPr>
          <a:xfrm flipH="1">
            <a:off x="6109485" y="2770008"/>
            <a:ext cx="597455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on</a:t>
            </a:r>
            <a:endParaRPr sz="2400" b="1" dirty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6"/>
          <p:cNvSpPr txBox="1">
            <a:spLocks noGrp="1"/>
          </p:cNvSpPr>
          <p:nvPr>
            <p:ph type="title"/>
          </p:nvPr>
        </p:nvSpPr>
        <p:spPr>
          <a:xfrm>
            <a:off x="711908" y="12943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Use</a:t>
            </a:r>
            <a:r>
              <a:rPr lang="en" dirty="0"/>
              <a:t> Preposition of place</a:t>
            </a:r>
            <a:endParaRPr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5F677B-1397-2032-AB3A-C4D986913E55}"/>
              </a:ext>
            </a:extLst>
          </p:cNvPr>
          <p:cNvSpPr txBox="1"/>
          <p:nvPr/>
        </p:nvSpPr>
        <p:spPr>
          <a:xfrm>
            <a:off x="3959026" y="2767336"/>
            <a:ext cx="48936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masis MT Pro" panose="02040504050005020304" pitchFamily="18" charset="0"/>
              </a:rPr>
              <a:t>He is standing</a:t>
            </a:r>
            <a:r>
              <a:rPr lang="en-US" sz="1800" dirty="0">
                <a:latin typeface="Comic Sans MS" panose="030F0702030302020204" pitchFamily="66" charset="0"/>
              </a:rPr>
              <a:t>…………………………………</a:t>
            </a:r>
            <a:r>
              <a:rPr lang="en-US" sz="2000" dirty="0">
                <a:latin typeface="Amasis MT Pro" panose="02040504050005020304" pitchFamily="18" charset="0"/>
              </a:rPr>
              <a:t>bookcase.</a:t>
            </a:r>
            <a:endParaRPr lang="ar-SA" sz="2000" dirty="0">
              <a:latin typeface="Amasis MT Pro" panose="02040504050005020304" pitchFamily="18" charset="0"/>
            </a:endParaRPr>
          </a:p>
        </p:txBody>
      </p:sp>
      <p:pic>
        <p:nvPicPr>
          <p:cNvPr id="3074" name="Picture 2" descr="A vector illustration of Student Boy Reading in the Library Stock Vector  Image &amp; Art - Alamy">
            <a:extLst>
              <a:ext uri="{FF2B5EF4-FFF2-40B4-BE49-F238E27FC236}">
                <a16:creationId xmlns:a16="http://schemas.microsoft.com/office/drawing/2014/main" id="{920AB3EC-7C58-4ED7-9EEF-D04C34E41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9"/>
          <a:stretch/>
        </p:blipFill>
        <p:spPr bwMode="auto">
          <a:xfrm>
            <a:off x="1271425" y="960218"/>
            <a:ext cx="2648895" cy="3972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Google Shape;599;p63">
            <a:extLst>
              <a:ext uri="{FF2B5EF4-FFF2-40B4-BE49-F238E27FC236}">
                <a16:creationId xmlns:a16="http://schemas.microsoft.com/office/drawing/2014/main" id="{2A55116D-A5D5-3761-B88B-89AAD4725390}"/>
              </a:ext>
            </a:extLst>
          </p:cNvPr>
          <p:cNvSpPr txBox="1"/>
          <p:nvPr/>
        </p:nvSpPr>
        <p:spPr>
          <a:xfrm flipH="1">
            <a:off x="5672517" y="2842836"/>
            <a:ext cx="1925903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" sz="2400" b="1" dirty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n front of</a:t>
            </a:r>
            <a:endParaRPr sz="2400" b="1" dirty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17014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72"/>
          <p:cNvSpPr/>
          <p:nvPr/>
        </p:nvSpPr>
        <p:spPr>
          <a:xfrm flipH="1">
            <a:off x="7528846" y="3534349"/>
            <a:ext cx="1615154" cy="160902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72"/>
          <p:cNvSpPr/>
          <p:nvPr/>
        </p:nvSpPr>
        <p:spPr>
          <a:xfrm rot="5400000" flipH="1">
            <a:off x="7666032" y="3665533"/>
            <a:ext cx="1652526" cy="130340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72"/>
          <p:cNvSpPr/>
          <p:nvPr/>
        </p:nvSpPr>
        <p:spPr>
          <a:xfrm>
            <a:off x="-1275350" y="-94000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85F1054-97AC-987A-8AC3-C829C6DC2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43" t="43367" r="18132" b="26844"/>
          <a:stretch/>
        </p:blipFill>
        <p:spPr>
          <a:xfrm>
            <a:off x="1078830" y="291314"/>
            <a:ext cx="7393531" cy="1853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D72BE41-74BF-6C39-74AA-2EA2BA5CD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4237" y="3248519"/>
            <a:ext cx="1513477" cy="196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فقاعة الكلام: مستطيلة مستديرة الزوايا 7">
            <a:extLst>
              <a:ext uri="{FF2B5EF4-FFF2-40B4-BE49-F238E27FC236}">
                <a16:creationId xmlns:a16="http://schemas.microsoft.com/office/drawing/2014/main" id="{6D9E90C1-8969-7839-E2AC-E221361B5749}"/>
              </a:ext>
            </a:extLst>
          </p:cNvPr>
          <p:cNvSpPr/>
          <p:nvPr/>
        </p:nvSpPr>
        <p:spPr>
          <a:xfrm>
            <a:off x="202299" y="2413335"/>
            <a:ext cx="6967244" cy="783019"/>
          </a:xfrm>
          <a:prstGeom prst="wedgeRoundRectCallout">
            <a:avLst>
              <a:gd name="adj1" fmla="val 54895"/>
              <a:gd name="adj2" fmla="val 2776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1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masis MT Pro Light" panose="020403040500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The imperative </a:t>
            </a:r>
            <a:r>
              <a:rPr lang="en-US" sz="1600" dirty="0">
                <a:latin typeface="Amasis MT Pro Medium" panose="02040604050005020304" pitchFamily="18" charset="0"/>
                <a:cs typeface="Calibri" panose="020F0502020204030204" pitchFamily="34" charset="0"/>
              </a:rPr>
              <a:t>is the form of the verb we use </a:t>
            </a:r>
            <a:r>
              <a:rPr lang="en-US" sz="18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to give directions</a:t>
            </a:r>
          </a:p>
          <a:p>
            <a:pPr algn="ctr"/>
            <a:r>
              <a:rPr lang="en-US" sz="1600" b="1" dirty="0">
                <a:latin typeface="Amasis MT Pro Medium" panose="020406040500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1600" dirty="0">
                <a:latin typeface="Amasis MT Pro Medium" panose="02040604050005020304" pitchFamily="18" charset="0"/>
                <a:cs typeface="Calibri" panose="020F0502020204030204" pitchFamily="34" charset="0"/>
              </a:rPr>
              <a:t>We simply use </a:t>
            </a:r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the base form </a:t>
            </a:r>
            <a:r>
              <a:rPr lang="en-US" sz="1600" dirty="0">
                <a:latin typeface="Amasis MT Pro Medium" panose="02040604050005020304" pitchFamily="18" charset="0"/>
                <a:cs typeface="Calibri" panose="020F0502020204030204" pitchFamily="34" charset="0"/>
              </a:rPr>
              <a:t>of the verb </a:t>
            </a:r>
          </a:p>
          <a:p>
            <a:endParaRPr lang="en-US" sz="1600" b="1" dirty="0"/>
          </a:p>
        </p:txBody>
      </p:sp>
      <p:sp>
        <p:nvSpPr>
          <p:cNvPr id="9" name="فقاعة الكلام: مستطيلة مستديرة الزوايا 8">
            <a:extLst>
              <a:ext uri="{FF2B5EF4-FFF2-40B4-BE49-F238E27FC236}">
                <a16:creationId xmlns:a16="http://schemas.microsoft.com/office/drawing/2014/main" id="{1F7E7D67-4E20-FF08-DB8B-7909F263568C}"/>
              </a:ext>
            </a:extLst>
          </p:cNvPr>
          <p:cNvSpPr/>
          <p:nvPr/>
        </p:nvSpPr>
        <p:spPr>
          <a:xfrm>
            <a:off x="210970" y="3341304"/>
            <a:ext cx="1193767" cy="361269"/>
          </a:xfrm>
          <a:prstGeom prst="wedgeRoundRectCallout">
            <a:avLst>
              <a:gd name="adj1" fmla="val 33454"/>
              <a:gd name="adj2" fmla="val 3170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Example:</a:t>
            </a:r>
            <a:endParaRPr lang="ar-SA" sz="1600" b="1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60F01D-4584-5E78-9627-EC7F5347CD54}"/>
              </a:ext>
            </a:extLst>
          </p:cNvPr>
          <p:cNvSpPr txBox="1"/>
          <p:nvPr/>
        </p:nvSpPr>
        <p:spPr>
          <a:xfrm>
            <a:off x="774115" y="3866162"/>
            <a:ext cx="6117136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Ali: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 Can you tell me where the airport is?</a:t>
            </a:r>
          </a:p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Saad: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en-US" sz="1800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Go straight </a:t>
            </a:r>
            <a:r>
              <a:rPr lang="en-US" sz="1600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and </a:t>
            </a:r>
            <a:r>
              <a:rPr lang="en-US" sz="1800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turn right </a:t>
            </a:r>
            <a:r>
              <a:rPr lang="en-US" sz="1600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after the petrol station. </a:t>
            </a:r>
          </a:p>
          <a:p>
            <a:pPr algn="l"/>
            <a:r>
              <a:rPr lang="en-US" sz="1600" dirty="0">
                <a:solidFill>
                  <a:srgbClr val="222222"/>
                </a:solidFill>
                <a:latin typeface="Amasis MT Pro" panose="02040504050005020304" pitchFamily="18" charset="0"/>
              </a:rPr>
              <a:t>          </a:t>
            </a:r>
            <a:r>
              <a:rPr lang="en-US" sz="1600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Take this road. Go past the car park and you’ll find the airport</a:t>
            </a:r>
            <a:r>
              <a:rPr lang="en-US" sz="1800" i="0" dirty="0">
                <a:solidFill>
                  <a:srgbClr val="222222"/>
                </a:solidFill>
                <a:effectLst/>
                <a:latin typeface="Amasis MT Pro" panose="02040504050005020304" pitchFamily="18" charset="0"/>
              </a:rPr>
              <a:t>.</a:t>
            </a:r>
            <a:endParaRPr lang="en-US" sz="1600" b="0" i="0" dirty="0">
              <a:solidFill>
                <a:srgbClr val="222222"/>
              </a:solidFill>
              <a:effectLst/>
              <a:latin typeface="Amasis MT Pro" panose="020405040500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75"/>
          <p:cNvGrpSpPr/>
          <p:nvPr/>
        </p:nvGrpSpPr>
        <p:grpSpPr>
          <a:xfrm>
            <a:off x="6107750" y="2592850"/>
            <a:ext cx="3036275" cy="2550659"/>
            <a:chOff x="6107750" y="2592850"/>
            <a:chExt cx="3036275" cy="2550659"/>
          </a:xfrm>
        </p:grpSpPr>
        <p:sp>
          <p:nvSpPr>
            <p:cNvPr id="806" name="Google Shape;806;p75"/>
            <p:cNvSpPr/>
            <p:nvPr/>
          </p:nvSpPr>
          <p:spPr>
            <a:xfrm rot="10800000">
              <a:off x="6453144" y="3381415"/>
              <a:ext cx="2690881" cy="1762080"/>
            </a:xfrm>
            <a:custGeom>
              <a:avLst/>
              <a:gdLst/>
              <a:ahLst/>
              <a:cxnLst/>
              <a:rect l="l" t="t" r="r" b="b"/>
              <a:pathLst>
                <a:path w="51636" h="33813" extrusionOk="0">
                  <a:moveTo>
                    <a:pt x="1" y="1"/>
                  </a:moveTo>
                  <a:lnTo>
                    <a:pt x="1" y="32093"/>
                  </a:lnTo>
                  <a:cubicBezTo>
                    <a:pt x="1296" y="32093"/>
                    <a:pt x="2590" y="32185"/>
                    <a:pt x="3876" y="32370"/>
                  </a:cubicBezTo>
                  <a:cubicBezTo>
                    <a:pt x="7622" y="32860"/>
                    <a:pt x="11330" y="33813"/>
                    <a:pt x="15104" y="33674"/>
                  </a:cubicBezTo>
                  <a:cubicBezTo>
                    <a:pt x="20662" y="33480"/>
                    <a:pt x="26091" y="30807"/>
                    <a:pt x="29624" y="26525"/>
                  </a:cubicBezTo>
                  <a:cubicBezTo>
                    <a:pt x="32278" y="23307"/>
                    <a:pt x="33832" y="19358"/>
                    <a:pt x="35635" y="15594"/>
                  </a:cubicBezTo>
                  <a:cubicBezTo>
                    <a:pt x="37429" y="11829"/>
                    <a:pt x="39640" y="8065"/>
                    <a:pt x="43127" y="5762"/>
                  </a:cubicBezTo>
                  <a:cubicBezTo>
                    <a:pt x="46012" y="3857"/>
                    <a:pt x="49878" y="2812"/>
                    <a:pt x="51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5"/>
            <p:cNvSpPr/>
            <p:nvPr/>
          </p:nvSpPr>
          <p:spPr>
            <a:xfrm>
              <a:off x="6107750" y="2592850"/>
              <a:ext cx="3036271" cy="2550659"/>
            </a:xfrm>
            <a:custGeom>
              <a:avLst/>
              <a:gdLst/>
              <a:ahLst/>
              <a:cxnLst/>
              <a:rect l="l" t="t" r="r" b="b"/>
              <a:pathLst>
                <a:path w="59561" h="50035" extrusionOk="0">
                  <a:moveTo>
                    <a:pt x="59561" y="0"/>
                  </a:moveTo>
                  <a:cubicBezTo>
                    <a:pt x="58257" y="1554"/>
                    <a:pt x="57119" y="3237"/>
                    <a:pt x="56176" y="5031"/>
                  </a:cubicBezTo>
                  <a:cubicBezTo>
                    <a:pt x="53309" y="10451"/>
                    <a:pt x="52032" y="16546"/>
                    <a:pt x="49877" y="22280"/>
                  </a:cubicBezTo>
                  <a:cubicBezTo>
                    <a:pt x="47713" y="28004"/>
                    <a:pt x="44319" y="33711"/>
                    <a:pt x="38807" y="36384"/>
                  </a:cubicBezTo>
                  <a:cubicBezTo>
                    <a:pt x="34849" y="38307"/>
                    <a:pt x="30280" y="38437"/>
                    <a:pt x="25887" y="38178"/>
                  </a:cubicBezTo>
                  <a:cubicBezTo>
                    <a:pt x="21494" y="37910"/>
                    <a:pt x="17082" y="37281"/>
                    <a:pt x="12717" y="37826"/>
                  </a:cubicBezTo>
                  <a:cubicBezTo>
                    <a:pt x="8361" y="38372"/>
                    <a:pt x="3913" y="40305"/>
                    <a:pt x="1563" y="44023"/>
                  </a:cubicBezTo>
                  <a:cubicBezTo>
                    <a:pt x="454" y="45780"/>
                    <a:pt x="0" y="47972"/>
                    <a:pt x="213" y="50034"/>
                  </a:cubicBezTo>
                  <a:lnTo>
                    <a:pt x="59561" y="500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75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93B28F7-7B84-24AC-6262-150F75E5E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92" t="24542" r="14071" b="14730"/>
          <a:stretch/>
        </p:blipFill>
        <p:spPr>
          <a:xfrm>
            <a:off x="944879" y="691628"/>
            <a:ext cx="7472537" cy="3779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E2B2CB17-7BE6-E4EC-A8DC-FD07291F8C62}"/>
              </a:ext>
            </a:extLst>
          </p:cNvPr>
          <p:cNvSpPr txBox="1"/>
          <p:nvPr/>
        </p:nvSpPr>
        <p:spPr>
          <a:xfrm>
            <a:off x="1879150" y="1297359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straight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C70FF0E-DEAF-C8FF-69D6-B2194539C38C}"/>
              </a:ext>
            </a:extLst>
          </p:cNvPr>
          <p:cNvSpPr txBox="1"/>
          <p:nvPr/>
        </p:nvSpPr>
        <p:spPr>
          <a:xfrm>
            <a:off x="3593312" y="1304102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turn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B57EF10-1C13-CCF1-8A7B-0241ADCF1A6A}"/>
              </a:ext>
            </a:extLst>
          </p:cNvPr>
          <p:cNvSpPr txBox="1"/>
          <p:nvPr/>
        </p:nvSpPr>
        <p:spPr>
          <a:xfrm>
            <a:off x="3123975" y="1506403"/>
            <a:ext cx="99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3"/>
                </a:solidFill>
                <a:latin typeface="Amasis MT Pro Medium" panose="02040604050005020304" pitchFamily="18" charset="0"/>
              </a:rPr>
              <a:t>to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2A3BF0F0-0103-58FC-438C-DB0BDCB97FB8}"/>
              </a:ext>
            </a:extLst>
          </p:cNvPr>
          <p:cNvSpPr txBox="1"/>
          <p:nvPr/>
        </p:nvSpPr>
        <p:spPr>
          <a:xfrm>
            <a:off x="5592046" y="1498311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3"/>
                </a:solidFill>
                <a:latin typeface="Amasis MT Pro Medium" panose="02040604050005020304" pitchFamily="18" charset="0"/>
              </a:rPr>
              <a:t>from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8EDD5C63-4DA4-4571-7A5E-3DD753622602}"/>
              </a:ext>
            </a:extLst>
          </p:cNvPr>
          <p:cNvSpPr txBox="1"/>
          <p:nvPr/>
        </p:nvSpPr>
        <p:spPr>
          <a:xfrm>
            <a:off x="4604817" y="2307515"/>
            <a:ext cx="66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3"/>
                </a:solidFill>
                <a:latin typeface="Amasis MT Pro Medium" panose="02040604050005020304" pitchFamily="18" charset="0"/>
              </a:rPr>
              <a:t>on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5F1E3B8D-63BA-39CE-6DC1-5CB09DE70482}"/>
              </a:ext>
            </a:extLst>
          </p:cNvPr>
          <p:cNvSpPr txBox="1"/>
          <p:nvPr/>
        </p:nvSpPr>
        <p:spPr>
          <a:xfrm>
            <a:off x="4086927" y="2517908"/>
            <a:ext cx="84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3"/>
                </a:solidFill>
                <a:latin typeface="Amasis MT Pro Medium" panose="02040604050005020304" pitchFamily="18" charset="0"/>
              </a:rPr>
              <a:t>on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2B4F1792-38B7-B527-154D-C8B42053611D}"/>
              </a:ext>
            </a:extLst>
          </p:cNvPr>
          <p:cNvSpPr txBox="1"/>
          <p:nvPr/>
        </p:nvSpPr>
        <p:spPr>
          <a:xfrm>
            <a:off x="2007274" y="3335203"/>
            <a:ext cx="102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go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94F8C926-4598-CF49-7D6F-C1D725F64746}"/>
              </a:ext>
            </a:extLst>
          </p:cNvPr>
          <p:cNvSpPr txBox="1"/>
          <p:nvPr/>
        </p:nvSpPr>
        <p:spPr>
          <a:xfrm>
            <a:off x="3439564" y="3545596"/>
            <a:ext cx="101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3"/>
                </a:solidFill>
                <a:latin typeface="Amasis MT Pro Medium" panose="02040604050005020304" pitchFamily="18" charset="0"/>
              </a:rPr>
              <a:t>on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EB2D1634-A46E-5913-63F6-C182252B27AC}"/>
              </a:ext>
            </a:extLst>
          </p:cNvPr>
          <p:cNvSpPr txBox="1"/>
          <p:nvPr/>
        </p:nvSpPr>
        <p:spPr>
          <a:xfrm>
            <a:off x="1910170" y="3715529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take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F9503965-C285-40AB-81E0-05B057F6962A}"/>
              </a:ext>
            </a:extLst>
          </p:cNvPr>
          <p:cNvSpPr txBox="1"/>
          <p:nvPr/>
        </p:nvSpPr>
        <p:spPr>
          <a:xfrm>
            <a:off x="5405929" y="3707437"/>
            <a:ext cx="110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4"/>
          <p:cNvSpPr/>
          <p:nvPr/>
        </p:nvSpPr>
        <p:spPr>
          <a:xfrm rot="10800000" flipH="1">
            <a:off x="2909525" y="1997198"/>
            <a:ext cx="2435559" cy="97609"/>
          </a:xfrm>
          <a:custGeom>
            <a:avLst/>
            <a:gdLst/>
            <a:ahLst/>
            <a:cxnLst/>
            <a:rect l="l" t="t" r="r" b="b"/>
            <a:pathLst>
              <a:path w="51915" h="4640" fill="none" extrusionOk="0">
                <a:moveTo>
                  <a:pt x="0" y="1"/>
                </a:moveTo>
                <a:cubicBezTo>
                  <a:pt x="2598" y="1"/>
                  <a:pt x="2598" y="4639"/>
                  <a:pt x="5195" y="4639"/>
                </a:cubicBezTo>
                <a:cubicBezTo>
                  <a:pt x="7793" y="4639"/>
                  <a:pt x="7774" y="1"/>
                  <a:pt x="10372" y="1"/>
                </a:cubicBezTo>
                <a:cubicBezTo>
                  <a:pt x="12969" y="1"/>
                  <a:pt x="12969" y="4639"/>
                  <a:pt x="15567" y="4639"/>
                </a:cubicBezTo>
                <a:cubicBezTo>
                  <a:pt x="18164" y="4639"/>
                  <a:pt x="18164" y="1"/>
                  <a:pt x="20762" y="1"/>
                </a:cubicBezTo>
                <a:cubicBezTo>
                  <a:pt x="23359" y="1"/>
                  <a:pt x="23359" y="4639"/>
                  <a:pt x="25957" y="4639"/>
                </a:cubicBezTo>
                <a:cubicBezTo>
                  <a:pt x="28555" y="4639"/>
                  <a:pt x="28555" y="1"/>
                  <a:pt x="31134" y="1"/>
                </a:cubicBezTo>
                <a:cubicBezTo>
                  <a:pt x="33731" y="1"/>
                  <a:pt x="33731" y="4639"/>
                  <a:pt x="36329" y="4639"/>
                </a:cubicBezTo>
                <a:cubicBezTo>
                  <a:pt x="38926" y="4639"/>
                  <a:pt x="38926" y="1"/>
                  <a:pt x="41524" y="1"/>
                </a:cubicBezTo>
                <a:cubicBezTo>
                  <a:pt x="44121" y="1"/>
                  <a:pt x="44121" y="4639"/>
                  <a:pt x="46719" y="4639"/>
                </a:cubicBezTo>
                <a:cubicBezTo>
                  <a:pt x="49317" y="4639"/>
                  <a:pt x="49317" y="1"/>
                  <a:pt x="51914" y="1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92;p74">
            <a:extLst>
              <a:ext uri="{FF2B5EF4-FFF2-40B4-BE49-F238E27FC236}">
                <a16:creationId xmlns:a16="http://schemas.microsoft.com/office/drawing/2014/main" id="{09CA308D-E99B-161E-91B5-B073CEF3E4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8346" y="1044131"/>
            <a:ext cx="57859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2"/>
                </a:solidFill>
              </a:rPr>
              <a:t>More </a:t>
            </a:r>
            <a:r>
              <a:rPr lang="en" sz="5400" dirty="0"/>
              <a:t>Activities</a:t>
            </a:r>
            <a:endParaRPr sz="5400" dirty="0"/>
          </a:p>
        </p:txBody>
      </p:sp>
      <p:sp>
        <p:nvSpPr>
          <p:cNvPr id="7" name="Google Shape;793;p74">
            <a:extLst>
              <a:ext uri="{FF2B5EF4-FFF2-40B4-BE49-F238E27FC236}">
                <a16:creationId xmlns:a16="http://schemas.microsoft.com/office/drawing/2014/main" id="{B9595A2E-9A57-3C03-E9F4-8D056786F6C5}"/>
              </a:ext>
            </a:extLst>
          </p:cNvPr>
          <p:cNvSpPr txBox="1">
            <a:spLocks/>
          </p:cNvSpPr>
          <p:nvPr/>
        </p:nvSpPr>
        <p:spPr>
          <a:xfrm>
            <a:off x="1546857" y="2600738"/>
            <a:ext cx="6368623" cy="125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39700" indent="0" algn="l">
              <a:buSzPts val="1400"/>
            </a:pPr>
            <a:endParaRPr lang="en-US" dirty="0">
              <a:solidFill>
                <a:schemeClr val="hlink"/>
              </a:solidFill>
              <a:uFill>
                <a:noFill/>
              </a:uFill>
            </a:endParaRPr>
          </a:p>
          <a:p>
            <a:pPr algn="l">
              <a:buSzPts val="1400"/>
              <a:buFont typeface="DM Sans"/>
              <a:buChar char="●"/>
            </a:pPr>
            <a:r>
              <a:rPr lang="en-US" sz="1800" b="1" dirty="0">
                <a:hlinkClick r:id="rId3"/>
              </a:rPr>
              <a:t>https://wordwall.net/ar/resource/10346362</a:t>
            </a:r>
            <a:endParaRPr lang="en-US" sz="1800" b="1" dirty="0"/>
          </a:p>
          <a:p>
            <a:pPr algn="l">
              <a:buSzPts val="1400"/>
              <a:buFont typeface="DM Sans"/>
              <a:buChar char="●"/>
            </a:pPr>
            <a:endParaRPr lang="en-US" sz="1800" b="1" dirty="0"/>
          </a:p>
          <a:p>
            <a:pPr algn="l">
              <a:buSzPts val="1400"/>
              <a:buFont typeface="DM Sans"/>
              <a:buChar char="●"/>
            </a:pPr>
            <a:r>
              <a:rPr lang="en-US" sz="1800" b="1" dirty="0">
                <a:hlinkClick r:id="rId4"/>
              </a:rPr>
              <a:t>https://wordwall.net/ar/resource/10525535</a:t>
            </a:r>
            <a:endParaRPr lang="en-US" sz="1800" b="1" dirty="0"/>
          </a:p>
          <a:p>
            <a:pPr algn="l">
              <a:buSzPts val="1400"/>
              <a:buFont typeface="DM Sans"/>
              <a:buChar char="●"/>
            </a:pPr>
            <a:endParaRPr lang="en-US" sz="1800" b="1" dirty="0"/>
          </a:p>
          <a:p>
            <a:pPr marL="139700" indent="0" algn="l">
              <a:buSzPts val="1400"/>
            </a:pPr>
            <a:endParaRPr lang="en-US" dirty="0"/>
          </a:p>
        </p:txBody>
      </p:sp>
      <p:pic>
        <p:nvPicPr>
          <p:cNvPr id="8" name="صورة 7">
            <a:hlinkClick r:id="rId5"/>
            <a:extLst>
              <a:ext uri="{FF2B5EF4-FFF2-40B4-BE49-F238E27FC236}">
                <a16:creationId xmlns:a16="http://schemas.microsoft.com/office/drawing/2014/main" id="{BBBE569B-8566-4365-3B77-02022628CB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96889" l="4444" r="100000">
                        <a14:foregroundMark x1="22667" y1="74222" x2="22667" y2="74222"/>
                        <a14:foregroundMark x1="31556" y1="70222" x2="31556" y2="70222"/>
                        <a14:foregroundMark x1="41778" y1="73778" x2="41778" y2="73778"/>
                        <a14:foregroundMark x1="47556" y1="74222" x2="47556" y2="74222"/>
                        <a14:foregroundMark x1="64889" y1="76000" x2="64889" y2="76000"/>
                        <a14:foregroundMark x1="77333" y1="75111" x2="77333" y2="75111"/>
                        <a14:foregroundMark x1="85778" y1="74222" x2="85778" y2="74222"/>
                        <a14:foregroundMark x1="92000" y1="69778" x2="92000" y2="6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8" t="6435" b="11207"/>
          <a:stretch/>
        </p:blipFill>
        <p:spPr>
          <a:xfrm>
            <a:off x="7272750" y="2549735"/>
            <a:ext cx="1511329" cy="132607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9"/>
          <p:cNvSpPr/>
          <p:nvPr/>
        </p:nvSpPr>
        <p:spPr>
          <a:xfrm>
            <a:off x="1047962" y="1175851"/>
            <a:ext cx="3727985" cy="2944182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69"/>
          <p:cNvSpPr/>
          <p:nvPr/>
        </p:nvSpPr>
        <p:spPr>
          <a:xfrm rot="-139279" flipH="1">
            <a:off x="398605" y="3692994"/>
            <a:ext cx="6509373" cy="1162450"/>
          </a:xfrm>
          <a:custGeom>
            <a:avLst/>
            <a:gdLst/>
            <a:ahLst/>
            <a:cxnLst/>
            <a:rect l="l" t="t" r="r" b="b"/>
            <a:pathLst>
              <a:path w="144864" h="29953" extrusionOk="0">
                <a:moveTo>
                  <a:pt x="144864" y="10267"/>
                </a:moveTo>
                <a:cubicBezTo>
                  <a:pt x="134689" y="4376"/>
                  <a:pt x="118027" y="1"/>
                  <a:pt x="94811" y="4376"/>
                </a:cubicBezTo>
                <a:cubicBezTo>
                  <a:pt x="71587" y="8750"/>
                  <a:pt x="27475" y="22181"/>
                  <a:pt x="0" y="11775"/>
                </a:cubicBezTo>
                <a:lnTo>
                  <a:pt x="0" y="29953"/>
                </a:lnTo>
                <a:lnTo>
                  <a:pt x="144864" y="2995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69"/>
          <p:cNvSpPr/>
          <p:nvPr/>
        </p:nvSpPr>
        <p:spPr>
          <a:xfrm rot="10800000" flipH="1">
            <a:off x="0" y="3590249"/>
            <a:ext cx="9144178" cy="1705651"/>
          </a:xfrm>
          <a:custGeom>
            <a:avLst/>
            <a:gdLst/>
            <a:ahLst/>
            <a:cxnLst/>
            <a:rect l="l" t="t" r="r" b="b"/>
            <a:pathLst>
              <a:path w="144864" h="44105" extrusionOk="0">
                <a:moveTo>
                  <a:pt x="0" y="25247"/>
                </a:moveTo>
                <a:cubicBezTo>
                  <a:pt x="11244" y="31975"/>
                  <a:pt x="26945" y="29174"/>
                  <a:pt x="40292" y="24460"/>
                </a:cubicBezTo>
                <a:cubicBezTo>
                  <a:pt x="55612" y="19057"/>
                  <a:pt x="66988" y="20201"/>
                  <a:pt x="78878" y="25694"/>
                </a:cubicBezTo>
                <a:cubicBezTo>
                  <a:pt x="90768" y="31187"/>
                  <a:pt x="124589" y="44104"/>
                  <a:pt x="144864" y="20988"/>
                </a:cubicBezTo>
                <a:lnTo>
                  <a:pt x="14486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763;p73">
            <a:extLst>
              <a:ext uri="{FF2B5EF4-FFF2-40B4-BE49-F238E27FC236}">
                <a16:creationId xmlns:a16="http://schemas.microsoft.com/office/drawing/2014/main" id="{97D579F5-4F69-E18C-C441-8F80C447B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4700" y="1279297"/>
            <a:ext cx="3635158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Remember !</a:t>
            </a:r>
            <a:endParaRPr sz="4800" dirty="0"/>
          </a:p>
        </p:txBody>
      </p:sp>
      <p:pic>
        <p:nvPicPr>
          <p:cNvPr id="2050" name="Picture 2" descr="SLATNI - ۚ وَلَا تَقْتُلُوا أَنفُسَكُمْ ۚ إِنَّ اللَّهَ... | Facebook">
            <a:extLst>
              <a:ext uri="{FF2B5EF4-FFF2-40B4-BE49-F238E27FC236}">
                <a16:creationId xmlns:a16="http://schemas.microsoft.com/office/drawing/2014/main" id="{A081872B-B778-815C-E4BC-802CA2091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7"/>
          <a:stretch/>
        </p:blipFill>
        <p:spPr bwMode="auto">
          <a:xfrm>
            <a:off x="1271360" y="1385568"/>
            <a:ext cx="3283544" cy="1978715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34;p59">
            <a:extLst>
              <a:ext uri="{FF2B5EF4-FFF2-40B4-BE49-F238E27FC236}">
                <a16:creationId xmlns:a16="http://schemas.microsoft.com/office/drawing/2014/main" id="{89A0164B-7ED7-F75C-46B7-81374C554F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4710" y="1768533"/>
            <a:ext cx="2848800" cy="11530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dk2"/>
                </a:solidFill>
              </a:rPr>
              <a:t>Open</a:t>
            </a:r>
            <a:endParaRPr sz="7200" dirty="0">
              <a:solidFill>
                <a:schemeClr val="lt2"/>
              </a:solidFill>
            </a:endParaRPr>
          </a:p>
        </p:txBody>
      </p:sp>
      <p:pic>
        <p:nvPicPr>
          <p:cNvPr id="11" name="Picture 2" descr="Mega Goal | Creative-Teachers">
            <a:extLst>
              <a:ext uri="{FF2B5EF4-FFF2-40B4-BE49-F238E27FC236}">
                <a16:creationId xmlns:a16="http://schemas.microsoft.com/office/drawing/2014/main" id="{E4D567B2-0BB8-5B28-84FD-9E3DC94B1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06" y="858766"/>
            <a:ext cx="3211735" cy="3180813"/>
          </a:xfrm>
          <a:prstGeom prst="ellipse">
            <a:avLst/>
          </a:prstGeom>
          <a:ln w="76200" cap="rnd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Google Shape;535;p59">
            <a:extLst>
              <a:ext uri="{FF2B5EF4-FFF2-40B4-BE49-F238E27FC236}">
                <a16:creationId xmlns:a16="http://schemas.microsoft.com/office/drawing/2014/main" id="{489BFAE5-CB63-1F65-60B5-D0D32ABF236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79237" y="2777572"/>
            <a:ext cx="3061788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S</a:t>
            </a:r>
            <a:r>
              <a:rPr lang="en" sz="2000" dirty="0"/>
              <a:t>tudent’s book , p. </a:t>
            </a:r>
            <a:r>
              <a:rPr lang="en" sz="2000" b="1" dirty="0">
                <a:solidFill>
                  <a:schemeClr val="accent3"/>
                </a:solidFill>
              </a:rPr>
              <a:t>( 1</a:t>
            </a:r>
            <a:r>
              <a:rPr lang="en-US" sz="2000" b="1" dirty="0">
                <a:solidFill>
                  <a:schemeClr val="accent3"/>
                </a:solidFill>
              </a:rPr>
              <a:t>4</a:t>
            </a:r>
            <a:r>
              <a:rPr lang="en" sz="2000" b="1" dirty="0">
                <a:solidFill>
                  <a:schemeClr val="accent3"/>
                </a:solidFill>
              </a:rPr>
              <a:t> )</a:t>
            </a:r>
            <a:endParaRPr sz="2000" b="1" dirty="0">
              <a:solidFill>
                <a:schemeClr val="accent3"/>
              </a:solidFill>
            </a:endParaRPr>
          </a:p>
        </p:txBody>
      </p:sp>
      <p:sp>
        <p:nvSpPr>
          <p:cNvPr id="14" name="Google Shape;372;p48">
            <a:extLst>
              <a:ext uri="{FF2B5EF4-FFF2-40B4-BE49-F238E27FC236}">
                <a16:creationId xmlns:a16="http://schemas.microsoft.com/office/drawing/2014/main" id="{8FE27E2D-109E-2C7E-98BD-EF00BDC158E5}"/>
              </a:ext>
            </a:extLst>
          </p:cNvPr>
          <p:cNvSpPr/>
          <p:nvPr/>
        </p:nvSpPr>
        <p:spPr>
          <a:xfrm>
            <a:off x="6134100" y="3296646"/>
            <a:ext cx="3009900" cy="1846854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70"/>
          <p:cNvSpPr txBox="1">
            <a:spLocks noGrp="1"/>
          </p:cNvSpPr>
          <p:nvPr>
            <p:ph type="title"/>
          </p:nvPr>
        </p:nvSpPr>
        <p:spPr>
          <a:xfrm>
            <a:off x="1865753" y="1301271"/>
            <a:ext cx="3903867" cy="12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2"/>
                </a:solidFill>
              </a:rPr>
              <a:t>Home</a:t>
            </a:r>
            <a:r>
              <a:rPr lang="en" sz="5400" dirty="0"/>
              <a:t>work</a:t>
            </a:r>
            <a:endParaRPr sz="5400" dirty="0"/>
          </a:p>
        </p:txBody>
      </p:sp>
      <p:sp>
        <p:nvSpPr>
          <p:cNvPr id="739" name="Google Shape;739;p70"/>
          <p:cNvSpPr txBox="1">
            <a:spLocks noGrp="1"/>
          </p:cNvSpPr>
          <p:nvPr>
            <p:ph type="subTitle" idx="1"/>
          </p:nvPr>
        </p:nvSpPr>
        <p:spPr>
          <a:xfrm>
            <a:off x="2176757" y="2673943"/>
            <a:ext cx="3112541" cy="9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Workbook p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</a:rPr>
              <a:t>.( 85 ) </a:t>
            </a:r>
            <a:r>
              <a:rPr lang="en" sz="2000" dirty="0"/>
              <a:t>, exercise </a:t>
            </a:r>
            <a:r>
              <a:rPr lang="en" sz="2000" b="1" dirty="0">
                <a:solidFill>
                  <a:srgbClr val="0070C0"/>
                </a:solidFill>
              </a:rPr>
              <a:t>( O )</a:t>
            </a:r>
            <a:endParaRPr sz="2000" b="1" dirty="0">
              <a:solidFill>
                <a:srgbClr val="0070C0"/>
              </a:solidFill>
            </a:endParaRPr>
          </a:p>
        </p:txBody>
      </p:sp>
      <p:sp>
        <p:nvSpPr>
          <p:cNvPr id="740" name="Google Shape;740;p70"/>
          <p:cNvSpPr/>
          <p:nvPr/>
        </p:nvSpPr>
        <p:spPr>
          <a:xfrm>
            <a:off x="5765232" y="916696"/>
            <a:ext cx="3047934" cy="375925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Mega Goal | Creative-Teachers">
            <a:extLst>
              <a:ext uri="{FF2B5EF4-FFF2-40B4-BE49-F238E27FC236}">
                <a16:creationId xmlns:a16="http://schemas.microsoft.com/office/drawing/2014/main" id="{5E965674-0E25-F475-3FD4-F08BB971A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31" y="1255986"/>
            <a:ext cx="2590571" cy="3019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3"/>
          <p:cNvSpPr txBox="1">
            <a:spLocks noGrp="1"/>
          </p:cNvSpPr>
          <p:nvPr>
            <p:ph type="title"/>
          </p:nvPr>
        </p:nvSpPr>
        <p:spPr>
          <a:xfrm>
            <a:off x="1856619" y="356804"/>
            <a:ext cx="39993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785" name="Google Shape;785;p73"/>
          <p:cNvSpPr/>
          <p:nvPr/>
        </p:nvSpPr>
        <p:spPr>
          <a:xfrm rot="10800000" flipH="1">
            <a:off x="1784150" y="3391500"/>
            <a:ext cx="1297875" cy="116000"/>
          </a:xfrm>
          <a:custGeom>
            <a:avLst/>
            <a:gdLst/>
            <a:ahLst/>
            <a:cxnLst/>
            <a:rect l="l" t="t" r="r" b="b"/>
            <a:pathLst>
              <a:path w="51915" h="4640" fill="none" extrusionOk="0">
                <a:moveTo>
                  <a:pt x="0" y="1"/>
                </a:moveTo>
                <a:cubicBezTo>
                  <a:pt x="2598" y="1"/>
                  <a:pt x="2598" y="4639"/>
                  <a:pt x="5195" y="4639"/>
                </a:cubicBezTo>
                <a:cubicBezTo>
                  <a:pt x="7793" y="4639"/>
                  <a:pt x="7774" y="1"/>
                  <a:pt x="10372" y="1"/>
                </a:cubicBezTo>
                <a:cubicBezTo>
                  <a:pt x="12969" y="1"/>
                  <a:pt x="12969" y="4639"/>
                  <a:pt x="15567" y="4639"/>
                </a:cubicBezTo>
                <a:cubicBezTo>
                  <a:pt x="18164" y="4639"/>
                  <a:pt x="18164" y="1"/>
                  <a:pt x="20762" y="1"/>
                </a:cubicBezTo>
                <a:cubicBezTo>
                  <a:pt x="23359" y="1"/>
                  <a:pt x="23359" y="4639"/>
                  <a:pt x="25957" y="4639"/>
                </a:cubicBezTo>
                <a:cubicBezTo>
                  <a:pt x="28555" y="4639"/>
                  <a:pt x="28555" y="1"/>
                  <a:pt x="31134" y="1"/>
                </a:cubicBezTo>
                <a:cubicBezTo>
                  <a:pt x="33731" y="1"/>
                  <a:pt x="33731" y="4639"/>
                  <a:pt x="36329" y="4639"/>
                </a:cubicBezTo>
                <a:cubicBezTo>
                  <a:pt x="38926" y="4639"/>
                  <a:pt x="38926" y="1"/>
                  <a:pt x="41524" y="1"/>
                </a:cubicBezTo>
                <a:cubicBezTo>
                  <a:pt x="44121" y="1"/>
                  <a:pt x="44121" y="4639"/>
                  <a:pt x="46719" y="4639"/>
                </a:cubicBezTo>
                <a:cubicBezTo>
                  <a:pt x="49317" y="4639"/>
                  <a:pt x="49317" y="1"/>
                  <a:pt x="51914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855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Have A Nice Day Card With Colorful Tulips On Wooden Surface Stock Photo,  Picture And Royalty Free Image. Image 52045067.">
            <a:extLst>
              <a:ext uri="{FF2B5EF4-FFF2-40B4-BE49-F238E27FC236}">
                <a16:creationId xmlns:a16="http://schemas.microsoft.com/office/drawing/2014/main" id="{10A206A3-ECE4-9688-52D4-71176A8BD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10" y="1654627"/>
            <a:ext cx="4884205" cy="3193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74"/>
          <p:cNvSpPr/>
          <p:nvPr/>
        </p:nvSpPr>
        <p:spPr>
          <a:xfrm flipH="1">
            <a:off x="4992750" y="4171941"/>
            <a:ext cx="2348238" cy="971560"/>
          </a:xfrm>
          <a:custGeom>
            <a:avLst/>
            <a:gdLst/>
            <a:ahLst/>
            <a:cxnLst/>
            <a:rect l="l" t="t" r="r" b="b"/>
            <a:pathLst>
              <a:path w="60335" h="24963" extrusionOk="0">
                <a:moveTo>
                  <a:pt x="24458" y="0"/>
                </a:moveTo>
                <a:cubicBezTo>
                  <a:pt x="18033" y="0"/>
                  <a:pt x="11530" y="1029"/>
                  <a:pt x="5073" y="1029"/>
                </a:cubicBezTo>
                <a:cubicBezTo>
                  <a:pt x="3460" y="1029"/>
                  <a:pt x="1849" y="964"/>
                  <a:pt x="243" y="804"/>
                </a:cubicBezTo>
                <a:lnTo>
                  <a:pt x="243" y="804"/>
                </a:lnTo>
                <a:cubicBezTo>
                  <a:pt x="370" y="931"/>
                  <a:pt x="1" y="1404"/>
                  <a:pt x="128" y="1531"/>
                </a:cubicBezTo>
                <a:lnTo>
                  <a:pt x="128" y="24963"/>
                </a:lnTo>
                <a:lnTo>
                  <a:pt x="60334" y="24963"/>
                </a:lnTo>
                <a:cubicBezTo>
                  <a:pt x="58372" y="20184"/>
                  <a:pt x="55648" y="15728"/>
                  <a:pt x="52151" y="11931"/>
                </a:cubicBezTo>
                <a:cubicBezTo>
                  <a:pt x="46956" y="6287"/>
                  <a:pt x="40042" y="2154"/>
                  <a:pt x="32517" y="700"/>
                </a:cubicBezTo>
                <a:cubicBezTo>
                  <a:pt x="29850" y="182"/>
                  <a:pt x="27161" y="0"/>
                  <a:pt x="244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74"/>
          <p:cNvGrpSpPr/>
          <p:nvPr/>
        </p:nvGrpSpPr>
        <p:grpSpPr>
          <a:xfrm rot="5400000">
            <a:off x="-153440" y="153440"/>
            <a:ext cx="2275364" cy="1968484"/>
            <a:chOff x="-1" y="3282225"/>
            <a:chExt cx="2151441" cy="1861275"/>
          </a:xfrm>
        </p:grpSpPr>
        <p:sp>
          <p:nvSpPr>
            <p:cNvPr id="795" name="Google Shape;795;p74"/>
            <p:cNvSpPr/>
            <p:nvPr/>
          </p:nvSpPr>
          <p:spPr>
            <a:xfrm>
              <a:off x="-1" y="3473199"/>
              <a:ext cx="2151441" cy="1670264"/>
            </a:xfrm>
            <a:custGeom>
              <a:avLst/>
              <a:gdLst/>
              <a:ahLst/>
              <a:cxnLst/>
              <a:rect l="l" t="t" r="r" b="b"/>
              <a:pathLst>
                <a:path w="38749" h="30084" extrusionOk="0">
                  <a:moveTo>
                    <a:pt x="2838" y="0"/>
                  </a:moveTo>
                  <a:cubicBezTo>
                    <a:pt x="1899" y="0"/>
                    <a:pt x="951" y="58"/>
                    <a:pt x="0" y="177"/>
                  </a:cubicBezTo>
                  <a:lnTo>
                    <a:pt x="0" y="30084"/>
                  </a:lnTo>
                  <a:lnTo>
                    <a:pt x="38749" y="30084"/>
                  </a:lnTo>
                  <a:cubicBezTo>
                    <a:pt x="35863" y="27568"/>
                    <a:pt x="31246" y="26875"/>
                    <a:pt x="28441" y="24047"/>
                  </a:cubicBezTo>
                  <a:cubicBezTo>
                    <a:pt x="25971" y="21531"/>
                    <a:pt x="25348" y="17791"/>
                    <a:pt x="24067" y="14501"/>
                  </a:cubicBezTo>
                  <a:cubicBezTo>
                    <a:pt x="20608" y="5675"/>
                    <a:pt x="12122" y="0"/>
                    <a:pt x="2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4"/>
            <p:cNvSpPr/>
            <p:nvPr/>
          </p:nvSpPr>
          <p:spPr>
            <a:xfrm rot="-5400000">
              <a:off x="-84975" y="3367200"/>
              <a:ext cx="1861275" cy="1691325"/>
            </a:xfrm>
            <a:custGeom>
              <a:avLst/>
              <a:gdLst/>
              <a:ahLst/>
              <a:cxnLst/>
              <a:rect l="l" t="t" r="r" b="b"/>
              <a:pathLst>
                <a:path w="74451" h="67653" extrusionOk="0">
                  <a:moveTo>
                    <a:pt x="0" y="1"/>
                  </a:moveTo>
                  <a:lnTo>
                    <a:pt x="0" y="67652"/>
                  </a:lnTo>
                  <a:cubicBezTo>
                    <a:pt x="474" y="67167"/>
                    <a:pt x="970" y="66729"/>
                    <a:pt x="1489" y="66313"/>
                  </a:cubicBezTo>
                  <a:cubicBezTo>
                    <a:pt x="4541" y="63918"/>
                    <a:pt x="7398" y="63203"/>
                    <a:pt x="10293" y="63203"/>
                  </a:cubicBezTo>
                  <a:cubicBezTo>
                    <a:pt x="14587" y="63203"/>
                    <a:pt x="18967" y="64776"/>
                    <a:pt x="24200" y="64776"/>
                  </a:cubicBezTo>
                  <a:cubicBezTo>
                    <a:pt x="25354" y="64776"/>
                    <a:pt x="26550" y="64699"/>
                    <a:pt x="27795" y="64513"/>
                  </a:cubicBezTo>
                  <a:cubicBezTo>
                    <a:pt x="38483" y="62897"/>
                    <a:pt x="39188" y="56987"/>
                    <a:pt x="40861" y="42847"/>
                  </a:cubicBezTo>
                  <a:cubicBezTo>
                    <a:pt x="42523" y="28707"/>
                    <a:pt x="47579" y="24517"/>
                    <a:pt x="59122" y="19473"/>
                  </a:cubicBezTo>
                  <a:cubicBezTo>
                    <a:pt x="70664" y="14429"/>
                    <a:pt x="74450" y="7931"/>
                    <a:pt x="73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7" name="Google Shape;797;p74"/>
          <p:cNvSpPr/>
          <p:nvPr/>
        </p:nvSpPr>
        <p:spPr>
          <a:xfrm rot="10800000">
            <a:off x="7250063" y="3384079"/>
            <a:ext cx="1711900" cy="1759421"/>
          </a:xfrm>
          <a:custGeom>
            <a:avLst/>
            <a:gdLst/>
            <a:ahLst/>
            <a:cxnLst/>
            <a:rect l="l" t="t" r="r" b="b"/>
            <a:pathLst>
              <a:path w="28927" h="29730" extrusionOk="0">
                <a:moveTo>
                  <a:pt x="809" y="1"/>
                </a:moveTo>
                <a:lnTo>
                  <a:pt x="1" y="24794"/>
                </a:lnTo>
                <a:cubicBezTo>
                  <a:pt x="4214" y="27337"/>
                  <a:pt x="9028" y="29729"/>
                  <a:pt x="13795" y="29729"/>
                </a:cubicBezTo>
                <a:cubicBezTo>
                  <a:pt x="15088" y="29729"/>
                  <a:pt x="16377" y="29554"/>
                  <a:pt x="17649" y="29157"/>
                </a:cubicBezTo>
                <a:cubicBezTo>
                  <a:pt x="22994" y="27484"/>
                  <a:pt x="26560" y="22174"/>
                  <a:pt x="27749" y="16703"/>
                </a:cubicBezTo>
                <a:cubicBezTo>
                  <a:pt x="28927" y="11232"/>
                  <a:pt x="28176" y="5541"/>
                  <a:pt x="274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74"/>
          <p:cNvSpPr/>
          <p:nvPr/>
        </p:nvSpPr>
        <p:spPr>
          <a:xfrm>
            <a:off x="6795789" y="3384075"/>
            <a:ext cx="2348187" cy="1759417"/>
          </a:xfrm>
          <a:custGeom>
            <a:avLst/>
            <a:gdLst/>
            <a:ahLst/>
            <a:cxnLst/>
            <a:rect l="l" t="t" r="r" b="b"/>
            <a:pathLst>
              <a:path w="46679" h="34975" extrusionOk="0">
                <a:moveTo>
                  <a:pt x="46679" y="0"/>
                </a:moveTo>
                <a:cubicBezTo>
                  <a:pt x="46679" y="0"/>
                  <a:pt x="43597" y="7538"/>
                  <a:pt x="35032" y="10943"/>
                </a:cubicBezTo>
                <a:cubicBezTo>
                  <a:pt x="32602" y="11912"/>
                  <a:pt x="30194" y="12189"/>
                  <a:pt x="27785" y="12189"/>
                </a:cubicBezTo>
                <a:cubicBezTo>
                  <a:pt x="24572" y="12189"/>
                  <a:pt x="21355" y="11697"/>
                  <a:pt x="18074" y="11697"/>
                </a:cubicBezTo>
                <a:cubicBezTo>
                  <a:pt x="15147" y="11697"/>
                  <a:pt x="12168" y="12089"/>
                  <a:pt x="9096" y="13574"/>
                </a:cubicBezTo>
                <a:cubicBezTo>
                  <a:pt x="0" y="17972"/>
                  <a:pt x="808" y="28326"/>
                  <a:pt x="10747" y="34975"/>
                </a:cubicBezTo>
                <a:lnTo>
                  <a:pt x="46679" y="34975"/>
                </a:lnTo>
                <a:lnTo>
                  <a:pt x="4667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75A565F-B261-89D1-41F5-2813B5370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9" t="37657" r="12728" b="26949"/>
          <a:stretch/>
        </p:blipFill>
        <p:spPr>
          <a:xfrm>
            <a:off x="597270" y="1139257"/>
            <a:ext cx="8074152" cy="2002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>
            <a:extLst>
              <a:ext uri="{FF2B5EF4-FFF2-40B4-BE49-F238E27FC236}">
                <a16:creationId xmlns:a16="http://schemas.microsoft.com/office/drawing/2014/main" id="{BFEBB7ED-DDFB-B6CF-7055-B8D6F9482BAE}"/>
              </a:ext>
            </a:extLst>
          </p:cNvPr>
          <p:cNvSpPr txBox="1"/>
          <p:nvPr/>
        </p:nvSpPr>
        <p:spPr>
          <a:xfrm>
            <a:off x="1656806" y="831335"/>
            <a:ext cx="606987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Amasis MT Pro Medium" panose="02040604050005020304" pitchFamily="18" charset="0"/>
                <a:cs typeface="Cavolini" panose="03000502040302020204" pitchFamily="66" charset="0"/>
              </a:rPr>
              <a:t>       </a:t>
            </a:r>
            <a:r>
              <a:rPr lang="en-US" sz="1600" dirty="0">
                <a:solidFill>
                  <a:schemeClr val="tx1"/>
                </a:solidFill>
                <a:latin typeface="Amasis MT Pro Medium" panose="02040604050005020304" pitchFamily="18" charset="0"/>
                <a:cs typeface="Cavolini" panose="03000502040302020204" pitchFamily="66" charset="0"/>
              </a:rPr>
              <a:t>To talk about laws and rules .</a:t>
            </a:r>
          </a:p>
          <a:p>
            <a:r>
              <a:rPr lang="en-US" sz="1600" dirty="0">
                <a:solidFill>
                  <a:schemeClr val="tx1"/>
                </a:solidFill>
                <a:latin typeface="Amasis MT Pro Medium" panose="02040604050005020304" pitchFamily="18" charset="0"/>
                <a:cs typeface="Cavolini" panose="03000502040302020204" pitchFamily="66" charset="0"/>
              </a:rPr>
              <a:t>       To express obligation or something that is necessary to do</a:t>
            </a:r>
            <a:r>
              <a:rPr lang="en-US" sz="1800" dirty="0">
                <a:solidFill>
                  <a:schemeClr val="tx1"/>
                </a:solidFill>
                <a:latin typeface="Amasis MT Pro Medium" panose="02040604050005020304" pitchFamily="18" charset="0"/>
                <a:cs typeface="Cavolini" panose="03000502040302020204" pitchFamily="66" charset="0"/>
              </a:rPr>
              <a:t>.</a:t>
            </a:r>
          </a:p>
          <a:p>
            <a:endParaRPr lang="en-US" sz="400" dirty="0">
              <a:solidFill>
                <a:schemeClr val="tx1"/>
              </a:solidFill>
              <a:latin typeface="Amasis MT Pro Medium" panose="02040604050005020304" pitchFamily="18" charset="0"/>
              <a:cs typeface="Cavolini" panose="03000502040302020204" pitchFamily="66" charset="0"/>
            </a:endParaRPr>
          </a:p>
        </p:txBody>
      </p:sp>
      <p:sp>
        <p:nvSpPr>
          <p:cNvPr id="377" name="Google Shape;377;p49"/>
          <p:cNvSpPr txBox="1">
            <a:spLocks noGrp="1"/>
          </p:cNvSpPr>
          <p:nvPr>
            <p:ph type="title"/>
          </p:nvPr>
        </p:nvSpPr>
        <p:spPr>
          <a:xfrm>
            <a:off x="2424109" y="0"/>
            <a:ext cx="516541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Modal Auxiliaries</a:t>
            </a:r>
            <a:br>
              <a:rPr lang="en-US" sz="4400" dirty="0"/>
            </a:br>
            <a:r>
              <a:rPr lang="en" sz="4400" dirty="0"/>
              <a:t> </a:t>
            </a:r>
            <a:endParaRPr sz="4400" dirty="0"/>
          </a:p>
        </p:txBody>
      </p:sp>
      <p:sp>
        <p:nvSpPr>
          <p:cNvPr id="384" name="Google Shape;384;p49"/>
          <p:cNvSpPr/>
          <p:nvPr/>
        </p:nvSpPr>
        <p:spPr>
          <a:xfrm rot="10800000" flipH="1">
            <a:off x="7448699" y="483392"/>
            <a:ext cx="1297875" cy="116000"/>
          </a:xfrm>
          <a:custGeom>
            <a:avLst/>
            <a:gdLst/>
            <a:ahLst/>
            <a:cxnLst/>
            <a:rect l="l" t="t" r="r" b="b"/>
            <a:pathLst>
              <a:path w="51915" h="4640" fill="none" extrusionOk="0">
                <a:moveTo>
                  <a:pt x="0" y="1"/>
                </a:moveTo>
                <a:cubicBezTo>
                  <a:pt x="2598" y="1"/>
                  <a:pt x="2598" y="4639"/>
                  <a:pt x="5195" y="4639"/>
                </a:cubicBezTo>
                <a:cubicBezTo>
                  <a:pt x="7793" y="4639"/>
                  <a:pt x="7774" y="1"/>
                  <a:pt x="10372" y="1"/>
                </a:cubicBezTo>
                <a:cubicBezTo>
                  <a:pt x="12969" y="1"/>
                  <a:pt x="12969" y="4639"/>
                  <a:pt x="15567" y="4639"/>
                </a:cubicBezTo>
                <a:cubicBezTo>
                  <a:pt x="18164" y="4639"/>
                  <a:pt x="18164" y="1"/>
                  <a:pt x="20762" y="1"/>
                </a:cubicBezTo>
                <a:cubicBezTo>
                  <a:pt x="23359" y="1"/>
                  <a:pt x="23359" y="4639"/>
                  <a:pt x="25957" y="4639"/>
                </a:cubicBezTo>
                <a:cubicBezTo>
                  <a:pt x="28555" y="4639"/>
                  <a:pt x="28555" y="1"/>
                  <a:pt x="31134" y="1"/>
                </a:cubicBezTo>
                <a:cubicBezTo>
                  <a:pt x="33731" y="1"/>
                  <a:pt x="33731" y="4639"/>
                  <a:pt x="36329" y="4639"/>
                </a:cubicBezTo>
                <a:cubicBezTo>
                  <a:pt x="38926" y="4639"/>
                  <a:pt x="38926" y="1"/>
                  <a:pt x="41524" y="1"/>
                </a:cubicBezTo>
                <a:cubicBezTo>
                  <a:pt x="44121" y="1"/>
                  <a:pt x="44121" y="4639"/>
                  <a:pt x="46719" y="4639"/>
                </a:cubicBezTo>
                <a:cubicBezTo>
                  <a:pt x="49317" y="4639"/>
                  <a:pt x="49317" y="1"/>
                  <a:pt x="51914" y="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855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رسم 3" descr="سحابة مع تعبئة خالصة">
            <a:extLst>
              <a:ext uri="{FF2B5EF4-FFF2-40B4-BE49-F238E27FC236}">
                <a16:creationId xmlns:a16="http://schemas.microsoft.com/office/drawing/2014/main" id="{42CBC3CC-69C0-2399-F1B0-68E1C1695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141" b="19424"/>
          <a:stretch/>
        </p:blipFill>
        <p:spPr>
          <a:xfrm>
            <a:off x="104046" y="629689"/>
            <a:ext cx="2080934" cy="101138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53B3505-B98F-08E9-99DA-3E99D5C92AB9}"/>
              </a:ext>
            </a:extLst>
          </p:cNvPr>
          <p:cNvSpPr txBox="1"/>
          <p:nvPr/>
        </p:nvSpPr>
        <p:spPr>
          <a:xfrm>
            <a:off x="594360" y="912912"/>
            <a:ext cx="13639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Amasis MT Pro" panose="02040504050005020304" pitchFamily="18" charset="0"/>
              </a:rPr>
              <a:t>Must</a:t>
            </a:r>
            <a:endParaRPr lang="ar-SA" sz="3200" b="1" dirty="0">
              <a:solidFill>
                <a:schemeClr val="accent5"/>
              </a:solidFill>
              <a:latin typeface="Amasis MT Pro" panose="02040504050005020304" pitchFamily="18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81D3C12-9BC9-7BBC-91D1-76252CCCDC7C}"/>
              </a:ext>
            </a:extLst>
          </p:cNvPr>
          <p:cNvSpPr txBox="1"/>
          <p:nvPr/>
        </p:nvSpPr>
        <p:spPr>
          <a:xfrm>
            <a:off x="1817370" y="1842552"/>
            <a:ext cx="445389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Amasis MT Pro Medium" panose="02040604050005020304" pitchFamily="18" charset="0"/>
              </a:rPr>
              <a:t>Followed by the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0"/>
              </a:rPr>
              <a:t>base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Amasis MT Pro Medium" panose="02040604050005020304" pitchFamily="18" charset="0"/>
              </a:rPr>
              <a:t> form of the verb .</a:t>
            </a:r>
            <a:endParaRPr lang="ar-SA" sz="1800" dirty="0">
              <a:solidFill>
                <a:schemeClr val="bg2">
                  <a:lumMod val="75000"/>
                </a:schemeClr>
              </a:solidFill>
              <a:latin typeface="Amasis MT Pro Medium" panose="02040604050005020304" pitchFamily="18" charset="0"/>
            </a:endParaRPr>
          </a:p>
        </p:txBody>
      </p:sp>
      <p:pic>
        <p:nvPicPr>
          <p:cNvPr id="1026" name="Picture 2" descr="You are Here Vector Illustration Stock Vector - Illustration of banner,  icon: 135524914">
            <a:extLst>
              <a:ext uri="{FF2B5EF4-FFF2-40B4-BE49-F238E27FC236}">
                <a16:creationId xmlns:a16="http://schemas.microsoft.com/office/drawing/2014/main" id="{5298A228-E0BB-5B30-F05D-DA9460F71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7333"/>
          <a:stretch/>
        </p:blipFill>
        <p:spPr bwMode="auto">
          <a:xfrm>
            <a:off x="253024" y="1653405"/>
            <a:ext cx="1552916" cy="8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477;p55">
            <a:extLst>
              <a:ext uri="{FF2B5EF4-FFF2-40B4-BE49-F238E27FC236}">
                <a16:creationId xmlns:a16="http://schemas.microsoft.com/office/drawing/2014/main" id="{5B3DD202-4A63-4A29-9968-35F3B203EFF2}"/>
              </a:ext>
            </a:extLst>
          </p:cNvPr>
          <p:cNvSpPr txBox="1">
            <a:spLocks/>
          </p:cNvSpPr>
          <p:nvPr/>
        </p:nvSpPr>
        <p:spPr>
          <a:xfrm>
            <a:off x="321185" y="2617341"/>
            <a:ext cx="1347595" cy="377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Examples: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193F51D-A1EE-B40B-A66B-F171C7379E51}"/>
              </a:ext>
            </a:extLst>
          </p:cNvPr>
          <p:cNvSpPr txBox="1"/>
          <p:nvPr/>
        </p:nvSpPr>
        <p:spPr>
          <a:xfrm>
            <a:off x="1764030" y="2961650"/>
            <a:ext cx="4945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Drivers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seat belt.</a:t>
            </a:r>
          </a:p>
          <a:p>
            <a:endParaRPr lang="en-US" dirty="0"/>
          </a:p>
        </p:txBody>
      </p:sp>
      <p:pic>
        <p:nvPicPr>
          <p:cNvPr id="1038" name="Picture 14" descr="Improving Seatbelt Use at Ypsilanti High School">
            <a:extLst>
              <a:ext uri="{FF2B5EF4-FFF2-40B4-BE49-F238E27FC236}">
                <a16:creationId xmlns:a16="http://schemas.microsoft.com/office/drawing/2014/main" id="{079E78FB-E4B8-6E6E-9635-FD6BEB61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98" y="2333233"/>
            <a:ext cx="1230845" cy="142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499 Nurse Silence Illustrations &amp; Clip Art - iStock">
            <a:extLst>
              <a:ext uri="{FF2B5EF4-FFF2-40B4-BE49-F238E27FC236}">
                <a16:creationId xmlns:a16="http://schemas.microsoft.com/office/drawing/2014/main" id="{CC55FD2C-8D4D-3B35-0C81-B863A86CE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7" y="3201988"/>
            <a:ext cx="1502307" cy="18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9100B0D-0293-98EB-224E-1CBDC5D7AF57}"/>
              </a:ext>
            </a:extLst>
          </p:cNvPr>
          <p:cNvSpPr txBox="1"/>
          <p:nvPr/>
        </p:nvSpPr>
        <p:spPr>
          <a:xfrm>
            <a:off x="1596390" y="3708410"/>
            <a:ext cx="4945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silent in hospital</a:t>
            </a:r>
          </a:p>
          <a:p>
            <a:endParaRPr lang="en-US" dirty="0"/>
          </a:p>
        </p:txBody>
      </p:sp>
      <p:pic>
        <p:nvPicPr>
          <p:cNvPr id="1042" name="Picture 18" descr="Kids Respect Vector Art, Icons, and Graphics for Free Download">
            <a:extLst>
              <a:ext uri="{FF2B5EF4-FFF2-40B4-BE49-F238E27FC236}">
                <a16:creationId xmlns:a16="http://schemas.microsoft.com/office/drawing/2014/main" id="{6E7EA611-15CB-C02B-24BB-87E968B83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04" y="3201988"/>
            <a:ext cx="1641965" cy="18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26052A6-B843-DEA8-404C-3A6C0C5E9AC7}"/>
              </a:ext>
            </a:extLst>
          </p:cNvPr>
          <p:cNvSpPr txBox="1"/>
          <p:nvPr/>
        </p:nvSpPr>
        <p:spPr>
          <a:xfrm>
            <a:off x="3112770" y="4394210"/>
            <a:ext cx="3493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your parents.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2"/>
          <p:cNvSpPr txBox="1">
            <a:spLocks noGrp="1"/>
          </p:cNvSpPr>
          <p:nvPr>
            <p:ph type="title"/>
          </p:nvPr>
        </p:nvSpPr>
        <p:spPr>
          <a:xfrm>
            <a:off x="670124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Modal Auxiliaries</a:t>
            </a:r>
            <a:br>
              <a:rPr lang="en-US" sz="4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E6C8AB91-610A-FFD8-9574-B7FC9BA79088}"/>
              </a:ext>
            </a:extLst>
          </p:cNvPr>
          <p:cNvSpPr txBox="1"/>
          <p:nvPr/>
        </p:nvSpPr>
        <p:spPr>
          <a:xfrm>
            <a:off x="1572986" y="785615"/>
            <a:ext cx="606987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masis MT Pro Medium" panose="02040604050005020304" pitchFamily="18" charset="0"/>
                <a:cs typeface="Cavolini" panose="03000502040302020204" pitchFamily="66" charset="0"/>
              </a:rPr>
              <a:t>       Use to give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0"/>
                <a:cs typeface="Cavolini" panose="03000502040302020204" pitchFamily="66" charset="0"/>
              </a:rPr>
              <a:t>advice</a:t>
            </a:r>
            <a:endParaRPr lang="en-US" sz="1600" dirty="0">
              <a:solidFill>
                <a:schemeClr val="tx1"/>
              </a:solidFill>
              <a:latin typeface="Amasis MT Pro Medium" panose="02040604050005020304" pitchFamily="18" charset="0"/>
              <a:cs typeface="Cavolini" panose="03000502040302020204" pitchFamily="66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masis MT Pro Medium" panose="02040604050005020304" pitchFamily="18" charset="0"/>
                <a:cs typeface="Cavolini" panose="03000502040302020204" pitchFamily="66" charset="0"/>
              </a:rPr>
              <a:t>       Use to make a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0"/>
                <a:cs typeface="Cavolini" panose="03000502040302020204" pitchFamily="66" charset="0"/>
              </a:rPr>
              <a:t>suggestion</a:t>
            </a:r>
            <a:r>
              <a:rPr lang="en-US" sz="1600" dirty="0">
                <a:solidFill>
                  <a:schemeClr val="tx1"/>
                </a:solidFill>
                <a:latin typeface="Amasis MT Pro Medium" panose="02040604050005020304" pitchFamily="18" charset="0"/>
                <a:cs typeface="Cavolini" panose="03000502040302020204" pitchFamily="66" charset="0"/>
              </a:rPr>
              <a:t> that might be important.</a:t>
            </a:r>
          </a:p>
          <a:p>
            <a:endParaRPr lang="en-US" sz="400" dirty="0">
              <a:solidFill>
                <a:schemeClr val="tx1"/>
              </a:solidFill>
              <a:latin typeface="Amasis MT Pro Medium" panose="02040604050005020304" pitchFamily="18" charset="0"/>
              <a:cs typeface="Cavolini" panose="03000502040302020204" pitchFamily="66" charset="0"/>
            </a:endParaRPr>
          </a:p>
        </p:txBody>
      </p:sp>
      <p:sp>
        <p:nvSpPr>
          <p:cNvPr id="429" name="Google Shape;429;p52"/>
          <p:cNvSpPr/>
          <p:nvPr/>
        </p:nvSpPr>
        <p:spPr>
          <a:xfrm rot="10800000">
            <a:off x="0" y="4064923"/>
            <a:ext cx="9144178" cy="1413853"/>
          </a:xfrm>
          <a:custGeom>
            <a:avLst/>
            <a:gdLst/>
            <a:ahLst/>
            <a:cxnLst/>
            <a:rect l="l" t="t" r="r" b="b"/>
            <a:pathLst>
              <a:path w="144864" h="44105" extrusionOk="0">
                <a:moveTo>
                  <a:pt x="0" y="25247"/>
                </a:moveTo>
                <a:cubicBezTo>
                  <a:pt x="11244" y="31975"/>
                  <a:pt x="26945" y="29174"/>
                  <a:pt x="40292" y="24460"/>
                </a:cubicBezTo>
                <a:cubicBezTo>
                  <a:pt x="55612" y="19057"/>
                  <a:pt x="66988" y="20201"/>
                  <a:pt x="78878" y="25694"/>
                </a:cubicBezTo>
                <a:cubicBezTo>
                  <a:pt x="90768" y="31187"/>
                  <a:pt x="124589" y="44104"/>
                  <a:pt x="144864" y="20988"/>
                </a:cubicBezTo>
                <a:lnTo>
                  <a:pt x="14486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رسم 1" descr="سحابة مع تعبئة خالصة">
            <a:extLst>
              <a:ext uri="{FF2B5EF4-FFF2-40B4-BE49-F238E27FC236}">
                <a16:creationId xmlns:a16="http://schemas.microsoft.com/office/drawing/2014/main" id="{32F937A2-77DB-3C0A-C35D-F9DAAB56A2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141" b="19424"/>
          <a:stretch/>
        </p:blipFill>
        <p:spPr>
          <a:xfrm>
            <a:off x="53340" y="523009"/>
            <a:ext cx="2080934" cy="101138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E3D5E4D-8B9E-3F97-700E-B2583B2DEA01}"/>
              </a:ext>
            </a:extLst>
          </p:cNvPr>
          <p:cNvSpPr txBox="1"/>
          <p:nvPr/>
        </p:nvSpPr>
        <p:spPr>
          <a:xfrm>
            <a:off x="259080" y="836712"/>
            <a:ext cx="1562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b="1" dirty="0">
                <a:solidFill>
                  <a:schemeClr val="accent5"/>
                </a:solidFill>
                <a:latin typeface="Amasis MT Pro" panose="02040504050005020304" pitchFamily="18" charset="0"/>
              </a:rPr>
              <a:t>Should</a:t>
            </a:r>
            <a:endParaRPr lang="ar-SA" sz="3100" b="1" dirty="0">
              <a:solidFill>
                <a:schemeClr val="accent5"/>
              </a:solidFill>
              <a:latin typeface="Amasis MT Pro" panose="02040504050005020304" pitchFamily="18" charset="0"/>
            </a:endParaRPr>
          </a:p>
        </p:txBody>
      </p:sp>
      <p:pic>
        <p:nvPicPr>
          <p:cNvPr id="2050" name="Picture 2" descr="Traffic Police Safety Guide Wearing Helmet PNG White Transparent And Clipart  Image For Free Download - Lovepik | 401742922">
            <a:extLst>
              <a:ext uri="{FF2B5EF4-FFF2-40B4-BE49-F238E27FC236}">
                <a16:creationId xmlns:a16="http://schemas.microsoft.com/office/drawing/2014/main" id="{C60AC571-8919-136C-EA1E-7A85585CB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1" b="1"/>
          <a:stretch/>
        </p:blipFill>
        <p:spPr bwMode="auto">
          <a:xfrm>
            <a:off x="4485807" y="2205328"/>
            <a:ext cx="2031667" cy="1408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ou are Here Vector Illustration Stock Vector - Illustration of banner,  icon: 135524914">
            <a:extLst>
              <a:ext uri="{FF2B5EF4-FFF2-40B4-BE49-F238E27FC236}">
                <a16:creationId xmlns:a16="http://schemas.microsoft.com/office/drawing/2014/main" id="{CBDE72FF-9163-6421-0EE7-5329CC9EB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7333"/>
          <a:stretch/>
        </p:blipFill>
        <p:spPr bwMode="auto">
          <a:xfrm>
            <a:off x="207304" y="1539105"/>
            <a:ext cx="1552916" cy="8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C79CBB7-0F39-DDAA-4163-BF5F2107A3CB}"/>
              </a:ext>
            </a:extLst>
          </p:cNvPr>
          <p:cNvSpPr txBox="1"/>
          <p:nvPr/>
        </p:nvSpPr>
        <p:spPr>
          <a:xfrm>
            <a:off x="1786890" y="1781592"/>
            <a:ext cx="445389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Amasis MT Pro Medium" panose="02040604050005020304" pitchFamily="18" charset="0"/>
              </a:rPr>
              <a:t>Followed by the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0"/>
              </a:rPr>
              <a:t>base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Amasis MT Pro Medium" panose="02040604050005020304" pitchFamily="18" charset="0"/>
              </a:rPr>
              <a:t> form of the verb .</a:t>
            </a:r>
            <a:endParaRPr lang="ar-SA" sz="1800" dirty="0">
              <a:solidFill>
                <a:schemeClr val="bg2">
                  <a:lumMod val="75000"/>
                </a:schemeClr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8" name="Google Shape;477;p55">
            <a:extLst>
              <a:ext uri="{FF2B5EF4-FFF2-40B4-BE49-F238E27FC236}">
                <a16:creationId xmlns:a16="http://schemas.microsoft.com/office/drawing/2014/main" id="{16AC9317-AA08-CD95-BF34-6CF16F9B4C08}"/>
              </a:ext>
            </a:extLst>
          </p:cNvPr>
          <p:cNvSpPr txBox="1">
            <a:spLocks/>
          </p:cNvSpPr>
          <p:nvPr/>
        </p:nvSpPr>
        <p:spPr>
          <a:xfrm>
            <a:off x="435485" y="2480181"/>
            <a:ext cx="1347595" cy="377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Examples: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8599554-3FCA-CC24-F2A7-D663B87FA02D}"/>
              </a:ext>
            </a:extLst>
          </p:cNvPr>
          <p:cNvSpPr txBox="1"/>
          <p:nvPr/>
        </p:nvSpPr>
        <p:spPr>
          <a:xfrm>
            <a:off x="2061210" y="2687330"/>
            <a:ext cx="25412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helmet.</a:t>
            </a:r>
          </a:p>
          <a:p>
            <a:endParaRPr lang="en-US" dirty="0"/>
          </a:p>
        </p:txBody>
      </p:sp>
      <p:pic>
        <p:nvPicPr>
          <p:cNvPr id="2054" name="Picture 6" descr="2,519 Pregnant Woman Smoking Images, Stock Photos &amp; Vectors | Shutterstock">
            <a:extLst>
              <a:ext uri="{FF2B5EF4-FFF2-40B4-BE49-F238E27FC236}">
                <a16:creationId xmlns:a16="http://schemas.microsoft.com/office/drawing/2014/main" id="{C58677D5-2C68-8F9E-F022-F20A168F4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5"/>
          <a:stretch/>
        </p:blipFill>
        <p:spPr bwMode="auto">
          <a:xfrm>
            <a:off x="1008108" y="3068428"/>
            <a:ext cx="2311944" cy="130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1994485-81CC-3559-4ADB-02ED294656C2}"/>
              </a:ext>
            </a:extLst>
          </p:cNvPr>
          <p:cNvSpPr txBox="1"/>
          <p:nvPr/>
        </p:nvSpPr>
        <p:spPr>
          <a:xfrm>
            <a:off x="3371850" y="3891290"/>
            <a:ext cx="25412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smoking .</a:t>
            </a:r>
          </a:p>
          <a:p>
            <a:endParaRPr lang="en-US" dirty="0"/>
          </a:p>
        </p:txBody>
      </p:sp>
      <p:pic>
        <p:nvPicPr>
          <p:cNvPr id="2058" name="Picture 10" descr="Giving Advice - SHOULD SHOULDN'T by Natalia Wityk | TpT">
            <a:extLst>
              <a:ext uri="{FF2B5EF4-FFF2-40B4-BE49-F238E27FC236}">
                <a16:creationId xmlns:a16="http://schemas.microsoft.com/office/drawing/2014/main" id="{2C4984B9-7E79-4922-DE3B-6DCC2BBAF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t="3503" r="20058" b="2284"/>
          <a:stretch/>
        </p:blipFill>
        <p:spPr bwMode="auto">
          <a:xfrm>
            <a:off x="6571372" y="2252778"/>
            <a:ext cx="2424914" cy="21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88EC7CF9-A282-5975-0F5D-3693F64A2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6" t="28606" r="5728" b="9495"/>
          <a:stretch/>
        </p:blipFill>
        <p:spPr>
          <a:xfrm>
            <a:off x="465513" y="1238595"/>
            <a:ext cx="8021782" cy="3183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Google Shape;409;p37">
            <a:extLst>
              <a:ext uri="{FF2B5EF4-FFF2-40B4-BE49-F238E27FC236}">
                <a16:creationId xmlns:a16="http://schemas.microsoft.com/office/drawing/2014/main" id="{4389E548-B8F8-82E2-AFF0-853199D67284}"/>
              </a:ext>
            </a:extLst>
          </p:cNvPr>
          <p:cNvSpPr/>
          <p:nvPr/>
        </p:nvSpPr>
        <p:spPr>
          <a:xfrm>
            <a:off x="1645562" y="113018"/>
            <a:ext cx="2978818" cy="606622"/>
          </a:xfrm>
          <a:custGeom>
            <a:avLst/>
            <a:gdLst/>
            <a:ahLst/>
            <a:cxnLst/>
            <a:rect l="l" t="t" r="r" b="b"/>
            <a:pathLst>
              <a:path w="30962" h="6928" extrusionOk="0">
                <a:moveTo>
                  <a:pt x="1" y="0"/>
                </a:moveTo>
                <a:lnTo>
                  <a:pt x="605" y="502"/>
                </a:lnTo>
                <a:lnTo>
                  <a:pt x="23" y="993"/>
                </a:lnTo>
                <a:lnTo>
                  <a:pt x="617" y="1495"/>
                </a:lnTo>
                <a:lnTo>
                  <a:pt x="46" y="1986"/>
                </a:lnTo>
                <a:lnTo>
                  <a:pt x="617" y="2465"/>
                </a:lnTo>
                <a:lnTo>
                  <a:pt x="617" y="2488"/>
                </a:lnTo>
                <a:lnTo>
                  <a:pt x="46" y="2967"/>
                </a:lnTo>
                <a:lnTo>
                  <a:pt x="617" y="3447"/>
                </a:lnTo>
                <a:lnTo>
                  <a:pt x="617" y="3469"/>
                </a:lnTo>
                <a:lnTo>
                  <a:pt x="46" y="3949"/>
                </a:lnTo>
                <a:lnTo>
                  <a:pt x="617" y="4428"/>
                </a:lnTo>
                <a:lnTo>
                  <a:pt x="617" y="4462"/>
                </a:lnTo>
                <a:lnTo>
                  <a:pt x="46" y="4942"/>
                </a:lnTo>
                <a:lnTo>
                  <a:pt x="617" y="5421"/>
                </a:lnTo>
                <a:lnTo>
                  <a:pt x="23" y="5923"/>
                </a:lnTo>
                <a:lnTo>
                  <a:pt x="605" y="6414"/>
                </a:lnTo>
                <a:lnTo>
                  <a:pt x="1" y="6927"/>
                </a:lnTo>
                <a:lnTo>
                  <a:pt x="30962" y="6927"/>
                </a:lnTo>
                <a:lnTo>
                  <a:pt x="30357" y="6414"/>
                </a:lnTo>
                <a:lnTo>
                  <a:pt x="30939" y="5923"/>
                </a:lnTo>
                <a:lnTo>
                  <a:pt x="30346" y="5421"/>
                </a:lnTo>
                <a:lnTo>
                  <a:pt x="30916" y="4942"/>
                </a:lnTo>
                <a:lnTo>
                  <a:pt x="30346" y="4462"/>
                </a:lnTo>
                <a:lnTo>
                  <a:pt x="30346" y="4428"/>
                </a:lnTo>
                <a:lnTo>
                  <a:pt x="30916" y="3949"/>
                </a:lnTo>
                <a:lnTo>
                  <a:pt x="30346" y="3469"/>
                </a:lnTo>
                <a:lnTo>
                  <a:pt x="30346" y="3447"/>
                </a:lnTo>
                <a:lnTo>
                  <a:pt x="30916" y="2967"/>
                </a:lnTo>
                <a:lnTo>
                  <a:pt x="30346" y="2488"/>
                </a:lnTo>
                <a:lnTo>
                  <a:pt x="30346" y="2465"/>
                </a:lnTo>
                <a:lnTo>
                  <a:pt x="30916" y="1986"/>
                </a:lnTo>
                <a:lnTo>
                  <a:pt x="30346" y="1495"/>
                </a:lnTo>
                <a:lnTo>
                  <a:pt x="30939" y="993"/>
                </a:lnTo>
                <a:lnTo>
                  <a:pt x="30357" y="502"/>
                </a:lnTo>
                <a:lnTo>
                  <a:pt x="30962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Student’s book p.(14)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F83C4DC-EA2F-C50D-6938-C86CCAAA850E}"/>
              </a:ext>
            </a:extLst>
          </p:cNvPr>
          <p:cNvSpPr txBox="1"/>
          <p:nvPr/>
        </p:nvSpPr>
        <p:spPr>
          <a:xfrm>
            <a:off x="1880754" y="1886886"/>
            <a:ext cx="4792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stop at a gas station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0D67169-C8F9-589A-4C90-21E368365319}"/>
              </a:ext>
            </a:extLst>
          </p:cNvPr>
          <p:cNvSpPr txBox="1"/>
          <p:nvPr/>
        </p:nvSpPr>
        <p:spPr>
          <a:xfrm>
            <a:off x="2016528" y="2338544"/>
            <a:ext cx="4792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slow down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E7A908A-8ABE-293C-BB6F-1C8D0891B79D}"/>
              </a:ext>
            </a:extLst>
          </p:cNvPr>
          <p:cNvSpPr txBox="1"/>
          <p:nvPr/>
        </p:nvSpPr>
        <p:spPr>
          <a:xfrm>
            <a:off x="2182783" y="2795744"/>
            <a:ext cx="4792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ask someone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C874711-96FF-4264-5CB5-EE978B856796}"/>
              </a:ext>
            </a:extLst>
          </p:cNvPr>
          <p:cNvSpPr txBox="1"/>
          <p:nvPr/>
        </p:nvSpPr>
        <p:spPr>
          <a:xfrm>
            <a:off x="1958340" y="3244632"/>
            <a:ext cx="4792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speak on the phone when driving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176C779-9BA8-EA81-B2D9-CB29C19CDE04}"/>
              </a:ext>
            </a:extLst>
          </p:cNvPr>
          <p:cNvSpPr txBox="1"/>
          <p:nvPr/>
        </p:nvSpPr>
        <p:spPr>
          <a:xfrm>
            <a:off x="1800398" y="3901337"/>
            <a:ext cx="4792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take it to a car mechanic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ext Animation by Scott Rinebold | Dribbble">
            <a:extLst>
              <a:ext uri="{FF2B5EF4-FFF2-40B4-BE49-F238E27FC236}">
                <a16:creationId xmlns:a16="http://schemas.microsoft.com/office/drawing/2014/main" id="{63CD7D82-EC5D-BAF6-9F2D-7B989B8495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22" y="905163"/>
            <a:ext cx="3620797" cy="369551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9;p66">
            <a:extLst>
              <a:ext uri="{FF2B5EF4-FFF2-40B4-BE49-F238E27FC236}">
                <a16:creationId xmlns:a16="http://schemas.microsoft.com/office/drawing/2014/main" id="{E33E77A2-C7F8-33AD-79CF-F7CB1B5F2D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1108" y="62241"/>
            <a:ext cx="4972612" cy="668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2"/>
                </a:solidFill>
              </a:rPr>
              <a:t>Must </a:t>
            </a:r>
            <a:r>
              <a:rPr lang="en" sz="4800" dirty="0"/>
              <a:t> </a:t>
            </a:r>
            <a:r>
              <a:rPr lang="en" sz="4800" dirty="0">
                <a:solidFill>
                  <a:schemeClr val="accent3"/>
                </a:solidFill>
              </a:rPr>
              <a:t>or</a:t>
            </a:r>
            <a:r>
              <a:rPr lang="en" sz="4800" dirty="0"/>
              <a:t> mustn’t</a:t>
            </a:r>
            <a:endParaRPr sz="4800" dirty="0"/>
          </a:p>
        </p:txBody>
      </p:sp>
      <p:pic>
        <p:nvPicPr>
          <p:cNvPr id="3074" name="Picture 2" descr="Cupcakelicious- Woodstock, Georgia - EMPTY FRIDGE? Fill it up with  ready-to-eat fresh market or frozen take-home meals from Cupcakelicious  Sweets &amp; Eats in downtown Woodstock. | Facebook">
            <a:extLst>
              <a:ext uri="{FF2B5EF4-FFF2-40B4-BE49-F238E27FC236}">
                <a16:creationId xmlns:a16="http://schemas.microsoft.com/office/drawing/2014/main" id="{38E1F141-E1B5-3BF7-50E7-760AD3BF3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64" y="961073"/>
            <a:ext cx="2713673" cy="203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B4DA5A7-B32B-FCA0-5217-A66A878AE511}"/>
              </a:ext>
            </a:extLst>
          </p:cNvPr>
          <p:cNvSpPr txBox="1"/>
          <p:nvPr/>
        </p:nvSpPr>
        <p:spPr>
          <a:xfrm>
            <a:off x="3973830" y="1597670"/>
            <a:ext cx="440055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………………………………..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shopping .His fridge is empty</a:t>
            </a:r>
          </a:p>
          <a:p>
            <a:endParaRPr lang="en-US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989ACEE-13D9-99A2-BD34-16ECD24BFBAD}"/>
              </a:ext>
            </a:extLst>
          </p:cNvPr>
          <p:cNvSpPr txBox="1"/>
          <p:nvPr/>
        </p:nvSpPr>
        <p:spPr>
          <a:xfrm>
            <a:off x="5012055" y="1609695"/>
            <a:ext cx="8782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EE485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must</a:t>
            </a:r>
            <a:endParaRPr lang="ar-SA" sz="22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3735E5D-75DA-C594-24FE-4B32A5E9DECF}"/>
              </a:ext>
            </a:extLst>
          </p:cNvPr>
          <p:cNvSpPr txBox="1"/>
          <p:nvPr/>
        </p:nvSpPr>
        <p:spPr>
          <a:xfrm>
            <a:off x="1013460" y="3982730"/>
            <a:ext cx="503682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………………………………..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his mobile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phone while driving.</a:t>
            </a:r>
          </a:p>
          <a:p>
            <a:endParaRPr lang="en-US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88C8224-22E8-AF9A-14CD-C0FFC46C9ED3}"/>
              </a:ext>
            </a:extLst>
          </p:cNvPr>
          <p:cNvSpPr txBox="1"/>
          <p:nvPr/>
        </p:nvSpPr>
        <p:spPr>
          <a:xfrm>
            <a:off x="2314575" y="4017615"/>
            <a:ext cx="11677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EE485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mustn’t</a:t>
            </a:r>
            <a:endParaRPr lang="ar-SA" sz="2200" dirty="0"/>
          </a:p>
        </p:txBody>
      </p:sp>
      <p:pic>
        <p:nvPicPr>
          <p:cNvPr id="3080" name="Picture 8" descr="Circular Sign With A Cross Over The Illustration Of A Man Driving A Car While  Talking On The Phone Royalty Free SVG, Cliparts, Vectors, And Stock  Illustration. Image 97497714.">
            <a:extLst>
              <a:ext uri="{FF2B5EF4-FFF2-40B4-BE49-F238E27FC236}">
                <a16:creationId xmlns:a16="http://schemas.microsoft.com/office/drawing/2014/main" id="{906DA76C-A3FC-F81D-626A-A19225A70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80" y="2629310"/>
            <a:ext cx="2399480" cy="23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aching Methods - Project-Based Learning: Improve your school by Slidesgo">
  <a:themeElements>
    <a:clrScheme name="Simple Light">
      <a:dk1>
        <a:srgbClr val="191919"/>
      </a:dk1>
      <a:lt1>
        <a:srgbClr val="FFFFFF"/>
      </a:lt1>
      <a:dk2>
        <a:srgbClr val="67A1FF"/>
      </a:dk2>
      <a:lt2>
        <a:srgbClr val="ABCB3B"/>
      </a:lt2>
      <a:accent1>
        <a:srgbClr val="D8659E"/>
      </a:accent1>
      <a:accent2>
        <a:srgbClr val="FFC800"/>
      </a:accent2>
      <a:accent3>
        <a:srgbClr val="F79B1D"/>
      </a:accent3>
      <a:accent4>
        <a:srgbClr val="EE485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632</Words>
  <Application>Microsoft Office PowerPoint</Application>
  <PresentationFormat>عرض على الشاشة (16:9)</PresentationFormat>
  <Paragraphs>143</Paragraphs>
  <Slides>31</Slides>
  <Notes>31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46" baseType="lpstr">
      <vt:lpstr>Amasis MT Pro Medium</vt:lpstr>
      <vt:lpstr>Nunito</vt:lpstr>
      <vt:lpstr>Nunito Light</vt:lpstr>
      <vt:lpstr>PT Sans</vt:lpstr>
      <vt:lpstr>DM Sans</vt:lpstr>
      <vt:lpstr>Bebas Neue</vt:lpstr>
      <vt:lpstr>Amasis MT Pro</vt:lpstr>
      <vt:lpstr>Amasis MT Pro Light</vt:lpstr>
      <vt:lpstr>Segoe Print</vt:lpstr>
      <vt:lpstr>Arial</vt:lpstr>
      <vt:lpstr>Anaheim</vt:lpstr>
      <vt:lpstr>Nunito ExtraBold</vt:lpstr>
      <vt:lpstr>Comic Sans MS</vt:lpstr>
      <vt:lpstr>Calibri</vt:lpstr>
      <vt:lpstr>Teaching Methods - Project-Based Learning: Improve your school by Slidesgo</vt:lpstr>
      <vt:lpstr>Unit 1  Did You Hurt Yourself ?  Form, Meaning &amp; Function</vt:lpstr>
      <vt:lpstr>Lesson Objectives</vt:lpstr>
      <vt:lpstr>Open</vt:lpstr>
      <vt:lpstr>عرض تقديمي في PowerPoint</vt:lpstr>
      <vt:lpstr>Modal Auxiliaries  </vt:lpstr>
      <vt:lpstr>Modal Auxiliaries  </vt:lpstr>
      <vt:lpstr>عرض تقديمي في PowerPoint</vt:lpstr>
      <vt:lpstr>عرض تقديمي في PowerPoint</vt:lpstr>
      <vt:lpstr>Must  or mustn’t</vt:lpstr>
      <vt:lpstr>must or mustn’t</vt:lpstr>
      <vt:lpstr>02</vt:lpstr>
      <vt:lpstr>Extra Activity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Complete with adverbs</vt:lpstr>
      <vt:lpstr>عرض تقديمي في PowerPoint</vt:lpstr>
      <vt:lpstr>Extra Activity</vt:lpstr>
      <vt:lpstr>Open</vt:lpstr>
      <vt:lpstr>عرض تقديمي في PowerPoint</vt:lpstr>
      <vt:lpstr>عرض تقديمي في PowerPoint</vt:lpstr>
      <vt:lpstr>عرض تقديمي في PowerPoint</vt:lpstr>
      <vt:lpstr>Use Preposition of place</vt:lpstr>
      <vt:lpstr>Use Preposition of place</vt:lpstr>
      <vt:lpstr>عرض تقديمي في PowerPoint</vt:lpstr>
      <vt:lpstr>عرض تقديمي في PowerPoint</vt:lpstr>
      <vt:lpstr>More Activities</vt:lpstr>
      <vt:lpstr>Remember !</vt:lpstr>
      <vt:lpstr>Homework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Did You Hurt Yourself ? Form, Meaning &amp; Function</dc:title>
  <cp:lastModifiedBy>انتصار بنت العبيدالله</cp:lastModifiedBy>
  <cp:revision>11</cp:revision>
  <dcterms:modified xsi:type="dcterms:W3CDTF">2022-12-17T02:44:33Z</dcterms:modified>
</cp:coreProperties>
</file>