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9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753600" cy="7315200"/>
  <p:notesSz cx="6858000" cy="9144000"/>
  <p:embeddedFontLst>
    <p:embeddedFont>
      <p:font typeface="Canva Sans Bold" panose="020B0604020202020204" charset="0"/>
      <p:regular r:id="rId16"/>
    </p:embeddedFont>
    <p:embeddedFont>
      <p:font typeface="Canva Sans" panose="020B0604020202020204" charset="0"/>
      <p:regular r:id="rId17"/>
    </p:embeddedFont>
    <p:embeddedFont>
      <p:font typeface="Canva Sans Bold Italics" panose="020B0604020202020204" charset="0"/>
      <p:regular r:id="rId18"/>
    </p:embeddedFont>
    <p:embeddedFont>
      <p:font typeface="Canva Sans Italic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13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629"/>
            <a:ext cx="2970271" cy="20197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73751" y="5764723"/>
            <a:ext cx="1279849" cy="15504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11796" y="1316572"/>
            <a:ext cx="6930009" cy="452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470" dirty="0">
                <a:solidFill>
                  <a:srgbClr val="000000"/>
                </a:solidFill>
                <a:latin typeface="Canva Sans Bold Italics"/>
              </a:rPr>
              <a:t>Meaning and Function</a:t>
            </a:r>
          </a:p>
          <a:p>
            <a:pPr algn="ctr">
              <a:lnSpc>
                <a:spcPts val="5161"/>
              </a:lnSpc>
            </a:pPr>
            <a:r>
              <a:rPr lang="en-US" sz="3686" dirty="0" smtClean="0">
                <a:solidFill>
                  <a:srgbClr val="000000"/>
                </a:solidFill>
                <a:latin typeface="Canva Sans Bold Italics"/>
              </a:rPr>
              <a:t>Count/</a:t>
            </a:r>
            <a:r>
              <a:rPr lang="en-US" sz="3686" dirty="0" err="1">
                <a:solidFill>
                  <a:srgbClr val="000000"/>
                </a:solidFill>
                <a:latin typeface="Canva Sans Bold Italics"/>
              </a:rPr>
              <a:t>n</a:t>
            </a:r>
            <a:r>
              <a:rPr lang="en-US" sz="3686" dirty="0" err="1" smtClean="0">
                <a:solidFill>
                  <a:srgbClr val="000000"/>
                </a:solidFill>
                <a:latin typeface="Canva Sans Bold Italics"/>
              </a:rPr>
              <a:t>oncount</a:t>
            </a:r>
            <a:r>
              <a:rPr lang="en-US" sz="3686" dirty="0" smtClean="0">
                <a:solidFill>
                  <a:srgbClr val="000000"/>
                </a:solidFill>
                <a:latin typeface="Canva Sans Bold Italics"/>
              </a:rPr>
              <a:t> Nouns</a:t>
            </a:r>
          </a:p>
          <a:p>
            <a:pPr algn="ctr">
              <a:lnSpc>
                <a:spcPts val="5161"/>
              </a:lnSpc>
            </a:pPr>
            <a:r>
              <a:rPr lang="en-US" sz="4000" dirty="0" smtClean="0">
                <a:solidFill>
                  <a:srgbClr val="FFFFFF"/>
                </a:solidFill>
                <a:latin typeface="Canva Sans Bold Italics"/>
              </a:rPr>
              <a:t>Grammar</a:t>
            </a:r>
            <a:r>
              <a:rPr lang="en-US" sz="3686" dirty="0" smtClean="0">
                <a:solidFill>
                  <a:srgbClr val="FF5757"/>
                </a:solidFill>
                <a:latin typeface="Canva Sans Bold Italics"/>
              </a:rPr>
              <a:t> </a:t>
            </a:r>
            <a:endParaRPr lang="en-US" sz="3686" dirty="0">
              <a:solidFill>
                <a:srgbClr val="FF5757"/>
              </a:solidFill>
              <a:latin typeface="Canva Sans Bold Italics"/>
            </a:endParaRPr>
          </a:p>
          <a:p>
            <a:pPr algn="ctr">
              <a:lnSpc>
                <a:spcPts val="6258"/>
              </a:lnSpc>
            </a:pPr>
            <a:r>
              <a:rPr lang="en-US" sz="4470" dirty="0">
                <a:solidFill>
                  <a:srgbClr val="F2BCD6"/>
                </a:solidFill>
                <a:latin typeface="Canva Sans Bold Italics"/>
              </a:rPr>
              <a:t>Wishful thinking</a:t>
            </a:r>
            <a:r>
              <a:rPr lang="en-US" sz="4470" dirty="0">
                <a:solidFill>
                  <a:srgbClr val="000000"/>
                </a:solidFill>
                <a:latin typeface="Canva Sans"/>
              </a:rPr>
              <a:t> </a:t>
            </a:r>
          </a:p>
          <a:p>
            <a:pPr algn="ctr">
              <a:lnSpc>
                <a:spcPts val="4101"/>
              </a:lnSpc>
            </a:pPr>
            <a:endParaRPr lang="en-US" sz="4470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101"/>
              </a:lnSpc>
            </a:pPr>
            <a:r>
              <a:rPr lang="en-US" sz="2929" dirty="0">
                <a:solidFill>
                  <a:srgbClr val="000000"/>
                </a:solidFill>
                <a:latin typeface="Canva Sans Bold"/>
              </a:rPr>
              <a:t>Done by :</a:t>
            </a:r>
          </a:p>
          <a:p>
            <a:pPr algn="ctr">
              <a:lnSpc>
                <a:spcPts val="4101"/>
              </a:lnSpc>
              <a:spcBef>
                <a:spcPct val="0"/>
              </a:spcBef>
            </a:pPr>
            <a:r>
              <a:rPr lang="en-US" sz="2929" dirty="0">
                <a:solidFill>
                  <a:srgbClr val="000000"/>
                </a:solidFill>
                <a:latin typeface="Canva Sans"/>
              </a:rPr>
              <a:t>Deema </a:t>
            </a:r>
            <a:r>
              <a:rPr lang="en-US" sz="2929" dirty="0" err="1">
                <a:solidFill>
                  <a:srgbClr val="000000"/>
                </a:solidFill>
                <a:latin typeface="Canva Sans"/>
              </a:rPr>
              <a:t>Aldossari</a:t>
            </a:r>
            <a:endParaRPr lang="en-US" sz="2929" dirty="0">
              <a:solidFill>
                <a:srgbClr val="000000"/>
              </a:solidFill>
              <a:latin typeface="Canva San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05860" y="3727974"/>
            <a:ext cx="1752241" cy="12861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89401" y="309099"/>
            <a:ext cx="2168700" cy="42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6"/>
              </a:lnSpc>
            </a:pPr>
            <a:r>
              <a:rPr lang="en-US" sz="2497">
                <a:solidFill>
                  <a:srgbClr val="FFFFFF"/>
                </a:solidFill>
                <a:latin typeface="Canva Sans"/>
              </a:rPr>
              <a:t>Mega: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307" y="360939"/>
            <a:ext cx="9442987" cy="632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dirty="0">
                <a:latin typeface="Canva Sans"/>
              </a:rPr>
              <a:t>3- </a:t>
            </a:r>
            <a:r>
              <a:rPr lang="en-US" sz="4200" dirty="0">
                <a:latin typeface="Canva Sans"/>
              </a:rPr>
              <a:t>N</a:t>
            </a:r>
            <a:r>
              <a:rPr lang="en-US" sz="4200" dirty="0" smtClean="0">
                <a:latin typeface="Canva Sans"/>
              </a:rPr>
              <a:t>o</a:t>
            </a:r>
            <a:endParaRPr lang="en-US" sz="4200" dirty="0">
              <a:latin typeface="Canva Sans"/>
            </a:endParaRPr>
          </a:p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Canva Sans"/>
              </a:rPr>
              <a:t>with </a:t>
            </a:r>
            <a:r>
              <a:rPr lang="en-US" sz="3600" dirty="0" err="1">
                <a:solidFill>
                  <a:srgbClr val="FFFFFF"/>
                </a:solidFill>
                <a:latin typeface="Canva Sans"/>
              </a:rPr>
              <a:t>noncount</a:t>
            </a:r>
            <a:r>
              <a:rPr lang="en-US" sz="3600" dirty="0">
                <a:solidFill>
                  <a:srgbClr val="FFFFFF"/>
                </a:solidFill>
                <a:latin typeface="Canva Sans"/>
              </a:rPr>
              <a:t> and plural nouns in affirmative sentences </a:t>
            </a:r>
            <a:r>
              <a:rPr lang="en-US" sz="3600" dirty="0">
                <a:solidFill>
                  <a:srgbClr val="B20707"/>
                </a:solidFill>
                <a:latin typeface="Canva Sans Bold"/>
              </a:rPr>
              <a:t>to give a negative meaning.</a:t>
            </a:r>
          </a:p>
          <a:p>
            <a:pPr>
              <a:lnSpc>
                <a:spcPts val="5040"/>
              </a:lnSpc>
            </a:pPr>
            <a:endParaRPr lang="en-US" sz="3600" dirty="0">
              <a:solidFill>
                <a:srgbClr val="B20707"/>
              </a:solidFill>
              <a:latin typeface="Canva Sans Bold"/>
            </a:endParaRPr>
          </a:p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Canva Sans"/>
              </a:rPr>
              <a:t>There is no crime</a:t>
            </a:r>
            <a:r>
              <a:rPr lang="en-US" sz="3600" dirty="0">
                <a:solidFill>
                  <a:srgbClr val="000000"/>
                </a:solidFill>
                <a:latin typeface="Canva Sans"/>
              </a:rPr>
              <a:t>--- There is not any crime. </a:t>
            </a:r>
          </a:p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Canva Sans"/>
              </a:rPr>
              <a:t>There are no recycling facilities--- </a:t>
            </a:r>
            <a:r>
              <a:rPr lang="en-US" sz="3600" dirty="0">
                <a:solidFill>
                  <a:srgbClr val="000000"/>
                </a:solidFill>
                <a:latin typeface="Canva Sans"/>
              </a:rPr>
              <a:t>There are not any recycling facilities.  </a:t>
            </a:r>
          </a:p>
          <a:p>
            <a:pPr>
              <a:lnSpc>
                <a:spcPts val="8400"/>
              </a:lnSpc>
            </a:pPr>
            <a:endParaRPr lang="en-US" sz="3600" dirty="0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49" b="1549"/>
          <a:stretch>
            <a:fillRect/>
          </a:stretch>
        </p:blipFill>
        <p:spPr>
          <a:xfrm>
            <a:off x="228600" y="1295400"/>
            <a:ext cx="9296400" cy="58638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-38100"/>
            <a:ext cx="9753600" cy="16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4"/>
              </a:lnSpc>
            </a:pPr>
            <a:r>
              <a:rPr lang="en-US" sz="2417">
                <a:solidFill>
                  <a:srgbClr val="000000"/>
                </a:solidFill>
                <a:latin typeface="Canva Sans Bold"/>
              </a:rPr>
              <a:t>some words that we commonly use when we talk about shopping habits and prices:</a:t>
            </a:r>
          </a:p>
          <a:p>
            <a:pPr algn="ctr">
              <a:lnSpc>
                <a:spcPts val="3384"/>
              </a:lnSpc>
            </a:pPr>
            <a:r>
              <a:rPr lang="en-US" sz="2417">
                <a:solidFill>
                  <a:srgbClr val="FFFFFF"/>
                </a:solidFill>
                <a:latin typeface="Canva Sans Bold Italics"/>
              </a:rPr>
              <a:t>Guess how to say them in English</a:t>
            </a:r>
          </a:p>
          <a:p>
            <a:pPr>
              <a:lnSpc>
                <a:spcPts val="3384"/>
              </a:lnSpc>
            </a:pPr>
            <a:r>
              <a:rPr lang="en-US" sz="2417">
                <a:solidFill>
                  <a:srgbClr val="000000"/>
                </a:solidFill>
                <a:latin typeface="Canva Sans Bold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735" y="366265"/>
            <a:ext cx="9512131" cy="65826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9696" y="430376"/>
            <a:ext cx="9512131" cy="6582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914400"/>
            <a:ext cx="1219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help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1863" y="1276475"/>
            <a:ext cx="1447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looking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9863" y="1447800"/>
            <a:ext cx="762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size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9863" y="1796534"/>
            <a:ext cx="1143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medium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9500" y="2316593"/>
            <a:ext cx="838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much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2591582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wool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6650" y="2999875"/>
            <a:ext cx="7239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SAR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0889" y="2776248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discount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5762" y="3721711"/>
            <a:ext cx="8228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cash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8200" y="4069272"/>
            <a:ext cx="13488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Credit card</a:t>
            </a:r>
            <a:endParaRPr lang="ar-SA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24676" y="2637761"/>
            <a:ext cx="4812968" cy="26077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5946" y="1377102"/>
            <a:ext cx="2282452" cy="18259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69553">
            <a:off x="349068" y="5907214"/>
            <a:ext cx="764904" cy="1339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653" y="3657600"/>
            <a:ext cx="2649289" cy="2357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499" y="5529199"/>
            <a:ext cx="2974899" cy="15543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34130">
            <a:off x="1308275" y="4751028"/>
            <a:ext cx="1294128" cy="149610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6552" y="714045"/>
            <a:ext cx="7750315" cy="87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  <a:spcBef>
                <a:spcPct val="0"/>
              </a:spcBef>
            </a:pPr>
            <a:r>
              <a:rPr lang="en-US" sz="5087" dirty="0">
                <a:solidFill>
                  <a:srgbClr val="FFFFFF"/>
                </a:solidFill>
                <a:latin typeface="Canva Sans Bold Italics"/>
              </a:rPr>
              <a:t>Today's 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3668" y="1941210"/>
            <a:ext cx="7645861" cy="32316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/>
              <a:t>- Differentiate </a:t>
            </a:r>
            <a:r>
              <a:rPr lang="en-US" sz="2800" dirty="0" smtClean="0"/>
              <a:t>between count nouns and </a:t>
            </a:r>
            <a:r>
              <a:rPr lang="en-US" sz="2800" dirty="0" err="1" smtClean="0"/>
              <a:t>noncount</a:t>
            </a:r>
            <a:r>
              <a:rPr lang="en-US" sz="2800" dirty="0" smtClean="0"/>
              <a:t> nouns</a:t>
            </a:r>
          </a:p>
          <a:p>
            <a:r>
              <a:rPr lang="en-US" sz="2800" dirty="0" smtClean="0"/>
              <a:t>- Using </a:t>
            </a:r>
            <a:r>
              <a:rPr lang="en-US" sz="2800" dirty="0" smtClean="0"/>
              <a:t>the quantifiers (some, any, no) in the sentence</a:t>
            </a:r>
          </a:p>
          <a:p>
            <a:r>
              <a:rPr lang="en-US" sz="2800" dirty="0" smtClean="0"/>
              <a:t>- Completing </a:t>
            </a:r>
            <a:r>
              <a:rPr lang="en-US" sz="2800" dirty="0" smtClean="0"/>
              <a:t>the sentence using words connected with money, shopping habits, and prices. </a:t>
            </a:r>
          </a:p>
          <a:p>
            <a:endParaRPr lang="en-US" dirty="0" smtClean="0"/>
          </a:p>
          <a:p>
            <a:endParaRPr lang="ar-S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098491"/>
            <a:ext cx="1265757" cy="121670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1770" y="4087693"/>
            <a:ext cx="8349975" cy="1804670"/>
            <a:chOff x="0" y="0"/>
            <a:chExt cx="309258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92583" cy="812800"/>
            </a:xfrm>
            <a:custGeom>
              <a:avLst/>
              <a:gdLst/>
              <a:ahLst/>
              <a:cxnLst/>
              <a:rect l="l" t="t" r="r" b="b"/>
              <a:pathLst>
                <a:path w="3092583" h="812800">
                  <a:moveTo>
                    <a:pt x="33378" y="0"/>
                  </a:moveTo>
                  <a:lnTo>
                    <a:pt x="3059205" y="0"/>
                  </a:lnTo>
                  <a:cubicBezTo>
                    <a:pt x="3068057" y="0"/>
                    <a:pt x="3076547" y="3517"/>
                    <a:pt x="3082807" y="9776"/>
                  </a:cubicBezTo>
                  <a:cubicBezTo>
                    <a:pt x="3089067" y="16036"/>
                    <a:pt x="3092583" y="24526"/>
                    <a:pt x="3092583" y="33378"/>
                  </a:cubicBezTo>
                  <a:lnTo>
                    <a:pt x="3092583" y="779422"/>
                  </a:lnTo>
                  <a:cubicBezTo>
                    <a:pt x="3092583" y="797856"/>
                    <a:pt x="3077639" y="812800"/>
                    <a:pt x="3059205" y="812800"/>
                  </a:cubicBezTo>
                  <a:lnTo>
                    <a:pt x="33378" y="812800"/>
                  </a:lnTo>
                  <a:cubicBezTo>
                    <a:pt x="24526" y="812800"/>
                    <a:pt x="16036" y="809283"/>
                    <a:pt x="9776" y="803024"/>
                  </a:cubicBezTo>
                  <a:cubicBezTo>
                    <a:pt x="3517" y="796764"/>
                    <a:pt x="0" y="788274"/>
                    <a:pt x="0" y="779422"/>
                  </a:cubicBezTo>
                  <a:lnTo>
                    <a:pt x="0" y="33378"/>
                  </a:lnTo>
                  <a:cubicBezTo>
                    <a:pt x="0" y="24526"/>
                    <a:pt x="3517" y="16036"/>
                    <a:pt x="9776" y="9776"/>
                  </a:cubicBezTo>
                  <a:cubicBezTo>
                    <a:pt x="16036" y="3517"/>
                    <a:pt x="24526" y="0"/>
                    <a:pt x="333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9191" y="4087693"/>
            <a:ext cx="3444409" cy="32275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4377" y="1917113"/>
            <a:ext cx="8760310" cy="118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Canva Sans Italics"/>
              </a:rPr>
              <a:t>Count nouns are used to </a:t>
            </a:r>
            <a:r>
              <a:rPr lang="en-US" sz="2800" dirty="0" smtClean="0">
                <a:solidFill>
                  <a:srgbClr val="FFFFFF"/>
                </a:solidFill>
                <a:latin typeface="Canva Sans Italics"/>
              </a:rPr>
              <a:t>name </a:t>
            </a:r>
            <a:r>
              <a:rPr lang="en-US" sz="2800" dirty="0">
                <a:solidFill>
                  <a:srgbClr val="FFFFFF"/>
                </a:solidFill>
                <a:latin typeface="Canva Sans Italics"/>
              </a:rPr>
              <a:t>things </a:t>
            </a:r>
            <a:r>
              <a:rPr lang="en-US" sz="2800">
                <a:solidFill>
                  <a:srgbClr val="FFFFFF"/>
                </a:solidFill>
                <a:latin typeface="Canva Sans Italics"/>
              </a:rPr>
              <a:t>that </a:t>
            </a:r>
            <a:r>
              <a:rPr lang="en-US" sz="2800" smtClean="0">
                <a:solidFill>
                  <a:srgbClr val="FFFFFF"/>
                </a:solidFill>
                <a:latin typeface="Canva Sans Italics"/>
              </a:rPr>
              <a:t>we </a:t>
            </a:r>
            <a:r>
              <a:rPr lang="en-US" sz="2800" dirty="0">
                <a:solidFill>
                  <a:srgbClr val="FFFFFF"/>
                </a:solidFill>
                <a:latin typeface="Canva Sans Italics"/>
              </a:rPr>
              <a:t>can count</a:t>
            </a:r>
            <a:r>
              <a:rPr lang="en-US" sz="3391" dirty="0">
                <a:solidFill>
                  <a:srgbClr val="FFFFFF"/>
                </a:solidFill>
                <a:latin typeface="Canva Sans Italics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4377" y="655320"/>
            <a:ext cx="9469223" cy="679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88"/>
              </a:lnSpc>
              <a:spcBef>
                <a:spcPct val="0"/>
              </a:spcBef>
            </a:pPr>
            <a:r>
              <a:rPr lang="en-US" sz="3991" dirty="0">
                <a:solidFill>
                  <a:srgbClr val="FFFFFF"/>
                </a:solidFill>
                <a:latin typeface="Canva Sans Bold Italics"/>
              </a:rPr>
              <a:t>What do we mean by count nouns?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810" y="4001968"/>
            <a:ext cx="8236230" cy="145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0"/>
              </a:lnSpc>
            </a:pPr>
            <a:r>
              <a:rPr lang="en-US" sz="2400" dirty="0">
                <a:latin typeface="Canva Sans"/>
              </a:rPr>
              <a:t>1- Singular count nouns</a:t>
            </a:r>
          </a:p>
          <a:p>
            <a:pPr>
              <a:lnSpc>
                <a:spcPts val="6020"/>
              </a:lnSpc>
            </a:pPr>
            <a:r>
              <a:rPr lang="en-US" sz="2400" dirty="0">
                <a:latin typeface="Canva Sans"/>
              </a:rPr>
              <a:t>2- Plural count </a:t>
            </a:r>
            <a:r>
              <a:rPr lang="en-US" sz="2400" dirty="0" smtClean="0">
                <a:latin typeface="Canva Sans"/>
              </a:rPr>
              <a:t>nouns  </a:t>
            </a:r>
            <a:endParaRPr lang="en-US" sz="3200" dirty="0">
              <a:latin typeface="Canv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Nouns types: 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971" y="2232025"/>
            <a:ext cx="7543800" cy="37338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1- count nouns</a:t>
            </a:r>
          </a:p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Books, tables, fingers, friends, trees  </a:t>
            </a:r>
          </a:p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2- </a:t>
            </a:r>
            <a:r>
              <a:rPr lang="en-US" sz="4000" dirty="0" err="1" smtClean="0">
                <a:solidFill>
                  <a:schemeClr val="bg1"/>
                </a:solidFill>
              </a:rPr>
              <a:t>noncount</a:t>
            </a:r>
            <a:r>
              <a:rPr lang="en-US" sz="4000" dirty="0" smtClean="0">
                <a:solidFill>
                  <a:schemeClr val="bg1"/>
                </a:solidFill>
              </a:rPr>
              <a:t> nouns (mass)</a:t>
            </a:r>
            <a:endParaRPr lang="en-US" sz="4000" dirty="0">
              <a:solidFill>
                <a:schemeClr val="bg1"/>
              </a:solidFill>
            </a:endParaRPr>
          </a:p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Water, money, homework, sand, information, oil, salt</a:t>
            </a:r>
            <a:endParaRPr lang="ar-S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2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78128" y="5435972"/>
            <a:ext cx="975472" cy="16978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0415" y="645795"/>
            <a:ext cx="8811665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nva Sans"/>
              </a:rPr>
              <a:t>Examples of count nouns</a:t>
            </a:r>
            <a:r>
              <a:rPr lang="en-US" sz="2800" dirty="0" smtClean="0">
                <a:solidFill>
                  <a:srgbClr val="FFFFFF"/>
                </a:solidFill>
                <a:latin typeface="Canva Sans"/>
              </a:rPr>
              <a:t>: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nva Sans"/>
              </a:rPr>
              <a:t>We can add a / an in front of them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nva Sans"/>
              </a:rPr>
              <a:t>Vowel sounds take an </a:t>
            </a:r>
            <a:endParaRPr lang="en-US" sz="2800" dirty="0">
              <a:solidFill>
                <a:srgbClr val="FF0000"/>
              </a:solidFill>
              <a:latin typeface="Canva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10375" y="2740800"/>
            <a:ext cx="9580031" cy="365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1"/>
              </a:lnSpc>
            </a:pPr>
            <a:r>
              <a:rPr lang="en-US" sz="4093" dirty="0">
                <a:solidFill>
                  <a:srgbClr val="FFFFFF"/>
                </a:solidFill>
                <a:latin typeface="Canva Sans Italics"/>
              </a:rPr>
              <a:t>a coin              </a:t>
            </a:r>
            <a:r>
              <a:rPr lang="en-US" sz="4093" dirty="0" smtClean="0">
                <a:solidFill>
                  <a:srgbClr val="FFFFFF"/>
                </a:solidFill>
                <a:latin typeface="Canva Sans Italics"/>
              </a:rPr>
              <a:t>three coin</a:t>
            </a:r>
            <a:r>
              <a:rPr lang="en-US" sz="4093" dirty="0" smtClean="0">
                <a:solidFill>
                  <a:srgbClr val="FF0000"/>
                </a:solidFill>
                <a:latin typeface="Canva Sans Italics"/>
              </a:rPr>
              <a:t>s</a:t>
            </a:r>
            <a:endParaRPr lang="en-US" sz="4093" dirty="0">
              <a:solidFill>
                <a:srgbClr val="FF0000"/>
              </a:solidFill>
              <a:latin typeface="Canva Sans Italics"/>
            </a:endParaRPr>
          </a:p>
          <a:p>
            <a:pPr>
              <a:lnSpc>
                <a:spcPts val="5731"/>
              </a:lnSpc>
            </a:pPr>
            <a:r>
              <a:rPr lang="en-US" sz="4093" dirty="0">
                <a:solidFill>
                  <a:srgbClr val="FFFFFF"/>
                </a:solidFill>
                <a:latin typeface="Canva Sans Italics"/>
              </a:rPr>
              <a:t>a wish              </a:t>
            </a:r>
            <a:r>
              <a:rPr lang="en-US" sz="4093" dirty="0" smtClean="0">
                <a:solidFill>
                  <a:srgbClr val="FFFFFF"/>
                </a:solidFill>
                <a:latin typeface="Canva Sans Italics"/>
              </a:rPr>
              <a:t>a lot of wishe</a:t>
            </a:r>
            <a:r>
              <a:rPr lang="en-US" sz="4093" dirty="0" smtClean="0">
                <a:solidFill>
                  <a:srgbClr val="FF0000"/>
                </a:solidFill>
                <a:latin typeface="Canva Sans Italics"/>
              </a:rPr>
              <a:t>s</a:t>
            </a:r>
            <a:r>
              <a:rPr lang="en-US" sz="4093" dirty="0" smtClean="0">
                <a:solidFill>
                  <a:srgbClr val="FFFFFF"/>
                </a:solidFill>
                <a:latin typeface="Canva Sans Italics"/>
              </a:rPr>
              <a:t> </a:t>
            </a:r>
            <a:endParaRPr lang="en-US" sz="4093" dirty="0">
              <a:solidFill>
                <a:srgbClr val="FFFFFF"/>
              </a:solidFill>
              <a:latin typeface="Canva Sans Italics"/>
            </a:endParaRPr>
          </a:p>
          <a:p>
            <a:pPr>
              <a:lnSpc>
                <a:spcPts val="5731"/>
              </a:lnSpc>
            </a:pPr>
            <a:r>
              <a:rPr lang="en-US" sz="4093" dirty="0">
                <a:solidFill>
                  <a:srgbClr val="FFFFFF"/>
                </a:solidFill>
                <a:latin typeface="Canva Sans Italics"/>
              </a:rPr>
              <a:t>a prize             </a:t>
            </a:r>
            <a:r>
              <a:rPr lang="en-US" sz="4093" dirty="0" smtClean="0">
                <a:solidFill>
                  <a:srgbClr val="FFFFFF"/>
                </a:solidFill>
                <a:latin typeface="Canva Sans Italics"/>
              </a:rPr>
              <a:t>five </a:t>
            </a:r>
            <a:r>
              <a:rPr lang="en-US" sz="4093" dirty="0">
                <a:solidFill>
                  <a:srgbClr val="FFFFFF"/>
                </a:solidFill>
                <a:latin typeface="Canva Sans Italics"/>
              </a:rPr>
              <a:t>prize</a:t>
            </a:r>
            <a:r>
              <a:rPr lang="en-US" sz="4093" dirty="0">
                <a:solidFill>
                  <a:srgbClr val="FF0000"/>
                </a:solidFill>
                <a:latin typeface="Canva Sans Italics"/>
              </a:rPr>
              <a:t>s</a:t>
            </a:r>
          </a:p>
          <a:p>
            <a:pPr>
              <a:lnSpc>
                <a:spcPts val="5731"/>
              </a:lnSpc>
            </a:pPr>
            <a:r>
              <a:rPr lang="en-US" sz="4093" dirty="0">
                <a:solidFill>
                  <a:srgbClr val="FFFFFF"/>
                </a:solidFill>
                <a:latin typeface="Canva Sans Italics"/>
              </a:rPr>
              <a:t>a </a:t>
            </a:r>
            <a:r>
              <a:rPr lang="en-US" sz="4093" dirty="0" smtClean="0">
                <a:solidFill>
                  <a:srgbClr val="FFFFFF"/>
                </a:solidFill>
                <a:latin typeface="Canva Sans Italics"/>
              </a:rPr>
              <a:t>chair          four chair</a:t>
            </a:r>
            <a:r>
              <a:rPr lang="en-US" sz="4093" dirty="0" smtClean="0">
                <a:solidFill>
                  <a:srgbClr val="FF0000"/>
                </a:solidFill>
                <a:latin typeface="Canva Sans Italics"/>
              </a:rPr>
              <a:t>s</a:t>
            </a:r>
            <a:endParaRPr lang="en-US" sz="4093" dirty="0">
              <a:solidFill>
                <a:srgbClr val="FF0000"/>
              </a:solidFill>
              <a:latin typeface="Canva Sans Italics"/>
            </a:endParaRPr>
          </a:p>
          <a:p>
            <a:pPr>
              <a:lnSpc>
                <a:spcPts val="5731"/>
              </a:lnSpc>
              <a:spcBef>
                <a:spcPct val="0"/>
              </a:spcBef>
            </a:pPr>
            <a:endParaRPr lang="en-US" sz="4093" dirty="0">
              <a:solidFill>
                <a:srgbClr val="FFFFFF"/>
              </a:solidFill>
              <a:latin typeface="Canva Sans Itali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819400" y="2740800"/>
            <a:ext cx="76200" cy="3355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3200400" y="2740800"/>
            <a:ext cx="457200" cy="609600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905" y="3538749"/>
            <a:ext cx="359695" cy="426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152" y="4294812"/>
            <a:ext cx="359695" cy="426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304" y="5032696"/>
            <a:ext cx="359695" cy="4267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09152" y="5869758"/>
            <a:ext cx="2144448" cy="142784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61925"/>
            <a:ext cx="9470058" cy="6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1"/>
              </a:lnSpc>
              <a:spcBef>
                <a:spcPct val="0"/>
              </a:spcBef>
            </a:pPr>
            <a:r>
              <a:rPr lang="en-US" sz="3893">
                <a:solidFill>
                  <a:srgbClr val="000000"/>
                </a:solidFill>
                <a:latin typeface="Canva Sans Italics"/>
              </a:rPr>
              <a:t> </a:t>
            </a:r>
            <a:r>
              <a:rPr lang="en-US" sz="3893">
                <a:solidFill>
                  <a:srgbClr val="FFFFFF"/>
                </a:solidFill>
                <a:latin typeface="Canva Sans"/>
              </a:rPr>
              <a:t>What do we mean by noncount nouns?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7830" y="1182782"/>
            <a:ext cx="9137939" cy="428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1"/>
              </a:lnSpc>
            </a:pPr>
            <a:r>
              <a:rPr lang="en-US" sz="3693" dirty="0">
                <a:solidFill>
                  <a:srgbClr val="EFD7FF"/>
                </a:solidFill>
                <a:latin typeface="Canva Sans Italics"/>
              </a:rPr>
              <a:t>we cannot count them in number.</a:t>
            </a:r>
          </a:p>
          <a:p>
            <a:pPr>
              <a:lnSpc>
                <a:spcPts val="4331"/>
              </a:lnSpc>
            </a:pPr>
            <a:r>
              <a:rPr lang="en-US" sz="2400" dirty="0">
                <a:solidFill>
                  <a:srgbClr val="FFFFFF"/>
                </a:solidFill>
                <a:latin typeface="Canva Sans Bold"/>
              </a:rPr>
              <a:t>Ex, money, news, information, advice, rice, tea, </a:t>
            </a:r>
          </a:p>
          <a:p>
            <a:pPr>
              <a:lnSpc>
                <a:spcPts val="4331"/>
              </a:lnSpc>
            </a:pPr>
            <a:r>
              <a:rPr lang="en-US" sz="2400" dirty="0">
                <a:solidFill>
                  <a:srgbClr val="FFFFFF"/>
                </a:solidFill>
                <a:latin typeface="Canva Sans Bold"/>
              </a:rPr>
              <a:t>m</a:t>
            </a:r>
            <a:r>
              <a:rPr lang="en-US" sz="2400" dirty="0" smtClean="0">
                <a:solidFill>
                  <a:srgbClr val="FFFFFF"/>
                </a:solidFill>
                <a:latin typeface="Canva Sans Bold"/>
              </a:rPr>
              <a:t>ilk</a:t>
            </a:r>
            <a:r>
              <a:rPr lang="en-US" sz="2400" dirty="0">
                <a:solidFill>
                  <a:srgbClr val="FFFFFF"/>
                </a:solidFill>
                <a:latin typeface="Canva Sans Bold"/>
              </a:rPr>
              <a:t>, homework, assignment. </a:t>
            </a:r>
          </a:p>
          <a:p>
            <a:pPr marL="754305" lvl="1" indent="-377152">
              <a:lnSpc>
                <a:spcPts val="4891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nva Sans Italics"/>
              </a:rPr>
              <a:t>They </a:t>
            </a:r>
            <a:r>
              <a:rPr lang="en-US" sz="2400" dirty="0">
                <a:solidFill>
                  <a:srgbClr val="FF0000"/>
                </a:solidFill>
                <a:latin typeface="Canva Sans Italics"/>
              </a:rPr>
              <a:t>don't use a/ an </a:t>
            </a:r>
            <a:endParaRPr lang="en-US" sz="2400" dirty="0" smtClean="0">
              <a:solidFill>
                <a:srgbClr val="FF0000"/>
              </a:solidFill>
              <a:latin typeface="Canva Sans Italics"/>
            </a:endParaRPr>
          </a:p>
          <a:p>
            <a:pPr marL="754305" lvl="1" indent="-377152">
              <a:lnSpc>
                <a:spcPts val="4891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nva Sans Italics"/>
              </a:rPr>
              <a:t>They </a:t>
            </a:r>
            <a:r>
              <a:rPr lang="en-US" sz="2400" dirty="0">
                <a:solidFill>
                  <a:srgbClr val="000000"/>
                </a:solidFill>
                <a:latin typeface="Canva Sans Italics"/>
              </a:rPr>
              <a:t>don't have plural </a:t>
            </a:r>
            <a:r>
              <a:rPr lang="en-US" sz="2400" dirty="0" smtClean="0">
                <a:solidFill>
                  <a:srgbClr val="000000"/>
                </a:solidFill>
                <a:latin typeface="Canva Sans Italics"/>
              </a:rPr>
              <a:t>forms </a:t>
            </a:r>
            <a:r>
              <a:rPr lang="en-US" sz="2400" dirty="0" smtClean="0">
                <a:solidFill>
                  <a:srgbClr val="FF0000"/>
                </a:solidFill>
                <a:latin typeface="Canva Sans Italics"/>
              </a:rPr>
              <a:t>s/</a:t>
            </a:r>
            <a:r>
              <a:rPr lang="en-US" sz="2400" dirty="0" err="1" smtClean="0">
                <a:solidFill>
                  <a:srgbClr val="FF0000"/>
                </a:solidFill>
                <a:latin typeface="Canva Sans Italics"/>
              </a:rPr>
              <a:t>es</a:t>
            </a:r>
            <a:endParaRPr lang="en-US" sz="2400" dirty="0" smtClean="0">
              <a:solidFill>
                <a:srgbClr val="FF0000"/>
              </a:solidFill>
              <a:latin typeface="Canva Sans Italics"/>
            </a:endParaRPr>
          </a:p>
          <a:p>
            <a:pPr marL="754305" lvl="1" indent="-377152">
              <a:lnSpc>
                <a:spcPts val="4891"/>
              </a:lnSpc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anva Sans Italics"/>
              </a:rPr>
              <a:t>Ex, happiness- sadness- stress </a:t>
            </a:r>
          </a:p>
          <a:p>
            <a:pPr marL="377153" lvl="1">
              <a:lnSpc>
                <a:spcPts val="4891"/>
              </a:lnSpc>
            </a:pPr>
            <a:endParaRPr lang="en-US" sz="3493" dirty="0">
              <a:solidFill>
                <a:srgbClr val="000000"/>
              </a:solidFill>
              <a:latin typeface="Canva Sans Itali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Noncount</a:t>
            </a:r>
            <a:r>
              <a:rPr lang="en-US" dirty="0" smtClean="0"/>
              <a:t> nouns are categorized</a:t>
            </a:r>
            <a:br>
              <a:rPr lang="en-US" dirty="0" smtClean="0"/>
            </a:b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9067800" cy="2743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Furniture            I have furniture / pieces of furniture </a:t>
            </a:r>
          </a:p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Clothes                I have clothes/ types of clothes counted</a:t>
            </a:r>
          </a:p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Money                   I have a lot of money or no money We count coins</a:t>
            </a:r>
          </a:p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Juice                       I will have two glasses of juice.</a:t>
            </a:r>
          </a:p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351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760" y="664845"/>
            <a:ext cx="9022080" cy="126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3"/>
              </a:lnSpc>
            </a:pPr>
            <a:r>
              <a:rPr lang="en-US" sz="3695">
                <a:solidFill>
                  <a:srgbClr val="FFFFFF"/>
                </a:solidFill>
                <a:latin typeface="Canva Sans Bold"/>
              </a:rPr>
              <a:t>Expressions of quantity: </a:t>
            </a:r>
          </a:p>
          <a:p>
            <a:pPr>
              <a:lnSpc>
                <a:spcPts val="5173"/>
              </a:lnSpc>
            </a:pPr>
            <a:r>
              <a:rPr lang="en-US" sz="3695">
                <a:solidFill>
                  <a:srgbClr val="FFC8C9"/>
                </a:solidFill>
                <a:latin typeface="Canva Sans Bold"/>
              </a:rPr>
              <a:t>some, any, and no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8600" y="2362200"/>
            <a:ext cx="8610600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2400" dirty="0">
                <a:solidFill>
                  <a:srgbClr val="000000"/>
                </a:solidFill>
                <a:latin typeface="Canva Sans Bold"/>
              </a:rPr>
              <a:t>1- Some </a:t>
            </a:r>
            <a:r>
              <a:rPr lang="en-US" sz="2400" dirty="0">
                <a:solidFill>
                  <a:srgbClr val="B20707"/>
                </a:solidFill>
                <a:latin typeface="Canva Sans Bold"/>
              </a:rPr>
              <a:t>(used with countable and </a:t>
            </a:r>
            <a:r>
              <a:rPr lang="en-US" sz="2400" dirty="0" smtClean="0">
                <a:solidFill>
                  <a:srgbClr val="B20707"/>
                </a:solidFill>
                <a:latin typeface="Canva Sans Bold"/>
              </a:rPr>
              <a:t>non countable)</a:t>
            </a:r>
            <a:endParaRPr lang="en-US" sz="2400" dirty="0">
              <a:solidFill>
                <a:srgbClr val="B20707"/>
              </a:solidFill>
              <a:latin typeface="Canva Sans Bold"/>
            </a:endParaRPr>
          </a:p>
          <a:p>
            <a:pPr>
              <a:lnSpc>
                <a:spcPts val="5320"/>
              </a:lnSpc>
            </a:pPr>
            <a:r>
              <a:rPr lang="en-US" sz="3800" dirty="0">
                <a:solidFill>
                  <a:srgbClr val="FFFFFF"/>
                </a:solidFill>
                <a:latin typeface="Canva Sans Italics"/>
              </a:rPr>
              <a:t>is used in affirmative statements </a:t>
            </a:r>
            <a:r>
              <a:rPr lang="en-US" sz="3800" dirty="0" smtClean="0">
                <a:solidFill>
                  <a:srgbClr val="FFFFFF"/>
                </a:solidFill>
                <a:latin typeface="Canva Sans Italics"/>
              </a:rPr>
              <a:t>(+)</a:t>
            </a:r>
            <a:endParaRPr lang="en-US" sz="3800" dirty="0">
              <a:solidFill>
                <a:srgbClr val="FFFFFF"/>
              </a:solidFill>
              <a:latin typeface="Canva Sans Italics"/>
            </a:endParaRPr>
          </a:p>
          <a:p>
            <a:pPr>
              <a:lnSpc>
                <a:spcPts val="5320"/>
              </a:lnSpc>
            </a:pPr>
            <a:r>
              <a:rPr lang="en-US" sz="3800" dirty="0">
                <a:solidFill>
                  <a:srgbClr val="FFFFFF"/>
                </a:solidFill>
                <a:latin typeface="Canva Sans Italics"/>
              </a:rPr>
              <a:t>ex,</a:t>
            </a:r>
          </a:p>
          <a:p>
            <a:pPr>
              <a:lnSpc>
                <a:spcPts val="5320"/>
              </a:lnSpc>
            </a:pPr>
            <a:r>
              <a:rPr lang="en-US" sz="3800" dirty="0">
                <a:solidFill>
                  <a:srgbClr val="FFFFFF"/>
                </a:solidFill>
                <a:latin typeface="Canva Sans Italics"/>
              </a:rPr>
              <a:t>there are some chairs. </a:t>
            </a:r>
          </a:p>
          <a:p>
            <a:pPr>
              <a:lnSpc>
                <a:spcPts val="5320"/>
              </a:lnSpc>
            </a:pPr>
            <a:r>
              <a:rPr lang="en-US" sz="3800" dirty="0">
                <a:solidFill>
                  <a:srgbClr val="FFFFFF"/>
                </a:solidFill>
                <a:latin typeface="Canva Sans Italics"/>
              </a:rPr>
              <a:t>there is some furniture.  </a:t>
            </a:r>
          </a:p>
          <a:p>
            <a:pPr>
              <a:lnSpc>
                <a:spcPts val="5320"/>
              </a:lnSpc>
            </a:pPr>
            <a:r>
              <a:rPr lang="en-US" sz="3800" dirty="0">
                <a:solidFill>
                  <a:srgbClr val="FFFFFF"/>
                </a:solidFill>
                <a:latin typeface="Canva Sans Italics"/>
              </a:rPr>
              <a:t>there is some coffee spilled. </a:t>
            </a:r>
          </a:p>
          <a:p>
            <a:pPr>
              <a:lnSpc>
                <a:spcPts val="5320"/>
              </a:lnSpc>
            </a:pPr>
            <a:endParaRPr lang="en-US" sz="3800" dirty="0">
              <a:solidFill>
                <a:srgbClr val="FFFFFF"/>
              </a:solidFill>
              <a:latin typeface="Canva Sans Itali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0795" y="144945"/>
            <a:ext cx="9012009" cy="700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0"/>
              </a:lnSpc>
            </a:pPr>
            <a:r>
              <a:rPr lang="en-US" sz="3921" dirty="0">
                <a:solidFill>
                  <a:srgbClr val="000000"/>
                </a:solidFill>
                <a:latin typeface="Canva Sans Bold"/>
              </a:rPr>
              <a:t>2- Any </a:t>
            </a:r>
          </a:p>
          <a:p>
            <a:pPr>
              <a:lnSpc>
                <a:spcPts val="5490"/>
              </a:lnSpc>
            </a:pPr>
            <a:r>
              <a:rPr lang="en-US" sz="3921" dirty="0">
                <a:solidFill>
                  <a:srgbClr val="000000"/>
                </a:solidFill>
                <a:latin typeface="Canva Sans Bold"/>
              </a:rPr>
              <a:t>is used in negative statements (-)</a:t>
            </a:r>
          </a:p>
          <a:p>
            <a:pPr>
              <a:lnSpc>
                <a:spcPts val="5490"/>
              </a:lnSpc>
            </a:pPr>
            <a:r>
              <a:rPr lang="en-US" sz="3921" dirty="0" smtClean="0">
                <a:solidFill>
                  <a:srgbClr val="FF0000"/>
                </a:solidFill>
                <a:latin typeface="Canva Sans Bold"/>
              </a:rPr>
              <a:t>Ex</a:t>
            </a:r>
            <a:r>
              <a:rPr lang="en-US" sz="3921" dirty="0">
                <a:solidFill>
                  <a:srgbClr val="000000"/>
                </a:solidFill>
                <a:latin typeface="Canva Sans Bold"/>
              </a:rPr>
              <a:t>,</a:t>
            </a:r>
            <a:r>
              <a:rPr lang="en-US" sz="3921" dirty="0" smtClean="0">
                <a:solidFill>
                  <a:srgbClr val="000000"/>
                </a:solidFill>
                <a:latin typeface="Canva Sans Bold"/>
              </a:rPr>
              <a:t> </a:t>
            </a:r>
            <a:endParaRPr lang="en-US" sz="3921" dirty="0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5490"/>
              </a:lnSpc>
            </a:pPr>
            <a:r>
              <a:rPr lang="en-US" sz="3921" dirty="0">
                <a:solidFill>
                  <a:srgbClr val="FFFFFF"/>
                </a:solidFill>
                <a:latin typeface="Canva Sans"/>
              </a:rPr>
              <a:t>There is not any pollution.</a:t>
            </a:r>
          </a:p>
          <a:p>
            <a:pPr>
              <a:lnSpc>
                <a:spcPts val="5490"/>
              </a:lnSpc>
            </a:pPr>
            <a:r>
              <a:rPr lang="en-US" sz="3921" dirty="0">
                <a:solidFill>
                  <a:srgbClr val="FFFFFF"/>
                </a:solidFill>
                <a:latin typeface="Canva Sans"/>
              </a:rPr>
              <a:t>There are not any sport facilities. </a:t>
            </a:r>
          </a:p>
          <a:p>
            <a:pPr>
              <a:lnSpc>
                <a:spcPts val="5490"/>
              </a:lnSpc>
            </a:pPr>
            <a:r>
              <a:rPr lang="en-US" sz="3921" b="1" dirty="0" smtClean="0">
                <a:solidFill>
                  <a:srgbClr val="000000"/>
                </a:solidFill>
                <a:latin typeface="Canva Sans"/>
              </a:rPr>
              <a:t>2- A</a:t>
            </a:r>
            <a:r>
              <a:rPr lang="en-US" sz="3921" dirty="0" smtClean="0">
                <a:solidFill>
                  <a:srgbClr val="000000"/>
                </a:solidFill>
                <a:latin typeface="Canva Sans Bold"/>
              </a:rPr>
              <a:t>ny </a:t>
            </a:r>
            <a:endParaRPr lang="en-US" sz="3921" dirty="0">
              <a:solidFill>
                <a:srgbClr val="000000"/>
              </a:solidFill>
              <a:latin typeface="Canva Sans Bold"/>
            </a:endParaRPr>
          </a:p>
          <a:p>
            <a:pPr>
              <a:lnSpc>
                <a:spcPts val="5490"/>
              </a:lnSpc>
            </a:pPr>
            <a:r>
              <a:rPr lang="en-US" sz="3921" dirty="0">
                <a:solidFill>
                  <a:srgbClr val="000000"/>
                </a:solidFill>
                <a:latin typeface="Canva Sans Bold"/>
              </a:rPr>
              <a:t>is used in questions (?)</a:t>
            </a:r>
          </a:p>
          <a:p>
            <a:pPr>
              <a:lnSpc>
                <a:spcPts val="5490"/>
              </a:lnSpc>
            </a:pPr>
            <a:r>
              <a:rPr lang="en-US" sz="3921" dirty="0">
                <a:solidFill>
                  <a:srgbClr val="FFFFFF"/>
                </a:solidFill>
                <a:latin typeface="Canva Sans"/>
              </a:rPr>
              <a:t>is there any pollution?</a:t>
            </a:r>
          </a:p>
          <a:p>
            <a:pPr>
              <a:lnSpc>
                <a:spcPts val="5490"/>
              </a:lnSpc>
            </a:pPr>
            <a:r>
              <a:rPr lang="en-US" sz="3921" dirty="0">
                <a:solidFill>
                  <a:srgbClr val="FFFFFF"/>
                </a:solidFill>
                <a:latin typeface="Canva Sans"/>
              </a:rPr>
              <a:t>Are there any sport facilities?</a:t>
            </a:r>
          </a:p>
          <a:p>
            <a:pPr algn="ctr">
              <a:lnSpc>
                <a:spcPts val="5490"/>
              </a:lnSpc>
            </a:pPr>
            <a:endParaRPr lang="en-US" sz="3921" dirty="0">
              <a:solidFill>
                <a:srgbClr val="FFFFFF"/>
              </a:solidFill>
              <a:latin typeface="Canv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411</Words>
  <Application>Microsoft Office PowerPoint</Application>
  <PresentationFormat>Custom</PresentationFormat>
  <Paragraphs>76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Times New Roman</vt:lpstr>
      <vt:lpstr>Canva Sans Bold</vt:lpstr>
      <vt:lpstr>Arial</vt:lpstr>
      <vt:lpstr>Canva Sans</vt:lpstr>
      <vt:lpstr>Canva Sans Bold Italics</vt:lpstr>
      <vt:lpstr>Canva Sans Italics</vt:lpstr>
      <vt:lpstr>Calibri</vt:lpstr>
      <vt:lpstr>Office Theme</vt:lpstr>
      <vt:lpstr>PowerPoint Presentation</vt:lpstr>
      <vt:lpstr>PowerPoint Presentation</vt:lpstr>
      <vt:lpstr>PowerPoint Presentation</vt:lpstr>
      <vt:lpstr>Nouns types: </vt:lpstr>
      <vt:lpstr>PowerPoint Presentation</vt:lpstr>
      <vt:lpstr>PowerPoint Presentation</vt:lpstr>
      <vt:lpstr>Noncount nouns are categorized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Meaning and Function Wishful thinking Done by : Deema Aldossari</dc:title>
  <cp:lastModifiedBy>نادر</cp:lastModifiedBy>
  <cp:revision>15</cp:revision>
  <dcterms:created xsi:type="dcterms:W3CDTF">2006-08-16T00:00:00Z</dcterms:created>
  <dcterms:modified xsi:type="dcterms:W3CDTF">2023-01-29T12:14:32Z</dcterms:modified>
  <dc:identifier>DAFY9bBekGI</dc:identifier>
</cp:coreProperties>
</file>