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3" r:id="rId1"/>
  </p:sldMasterIdLst>
  <p:notesMasterIdLst>
    <p:notesMasterId r:id="rId18"/>
  </p:notesMasterIdLst>
  <p:sldIdLst>
    <p:sldId id="275" r:id="rId2"/>
    <p:sldId id="257" r:id="rId3"/>
    <p:sldId id="264" r:id="rId4"/>
    <p:sldId id="256" r:id="rId5"/>
    <p:sldId id="271" r:id="rId6"/>
    <p:sldId id="265" r:id="rId7"/>
    <p:sldId id="272" r:id="rId8"/>
    <p:sldId id="273" r:id="rId9"/>
    <p:sldId id="274" r:id="rId10"/>
    <p:sldId id="276" r:id="rId11"/>
    <p:sldId id="277" r:id="rId12"/>
    <p:sldId id="279" r:id="rId13"/>
    <p:sldId id="278" r:id="rId14"/>
    <p:sldId id="280" r:id="rId15"/>
    <p:sldId id="281" r:id="rId16"/>
    <p:sldId id="270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46A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>
        <p:scale>
          <a:sx n="78" d="100"/>
          <a:sy n="78" d="100"/>
        </p:scale>
        <p:origin x="183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2FFCBA5-414F-4A17-806A-D24B9F8C6418}" type="datetimeFigureOut">
              <a:rPr lang="ar-SA" smtClean="0"/>
              <a:t>21 جمادى الثانية،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2067CAC-70DC-48A5-9099-95D26B2540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936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1"/>
            <a:fld id="{841221E5-7225-48EB-A4EE-420E7BFCF705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rtl="1"/>
              <a:t>2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1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37809D77-6270-417D-B912-9E40620F0D03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3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0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1"/>
            <a:fld id="{841221E5-7225-48EB-A4EE-420E7BFCF705}" type="slidenum">
              <a:rPr lang="ar-SA" smtClean="0"/>
              <a:pPr rtl="1"/>
              <a:t>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5522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B34DFF"/>
                </a:solidFill>
                <a:latin typeface="ProximaNovaExCn-Regular"/>
              </a:rPr>
              <a:t>Language Builder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Explain that to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transmit messages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means to send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from one place to another. Write on the board: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ProximaNova-BoldIt"/>
              </a:rPr>
              <a:t>trans- =</a:t>
            </a:r>
          </a:p>
          <a:p>
            <a:pPr algn="l"/>
            <a:r>
              <a:rPr lang="en-US" sz="1800" b="1" i="1" u="none" strike="noStrike" baseline="0" dirty="0">
                <a:solidFill>
                  <a:srgbClr val="000000"/>
                </a:solidFill>
                <a:latin typeface="ProximaNova-BoldIt"/>
              </a:rPr>
              <a:t>across, through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. Give examples of words with this prefix.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For example: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transport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= to carry across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transatlantic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= across the Atlantic Ocean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transcend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= to climb across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Have students use their dictionaries to find more words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with the prefix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trans-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67CAC-70DC-48A5-9099-95D26B25400E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520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ProximaNova-Bold"/>
              </a:rPr>
              <a:t>parallel </a:t>
            </a:r>
            <a:r>
              <a:rPr lang="en-US" sz="1800" b="0" i="0" u="none" strike="noStrike" baseline="0" dirty="0">
                <a:latin typeface="ProximaNova-Light"/>
              </a:rPr>
              <a:t>= extending in the same direction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dialect </a:t>
            </a:r>
            <a:r>
              <a:rPr lang="en-US" sz="1800" b="0" i="0" u="none" strike="noStrike" baseline="0" dirty="0">
                <a:latin typeface="ProximaNova-Light"/>
              </a:rPr>
              <a:t>= variety of a language spoken by people in a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geographical area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simulate </a:t>
            </a:r>
            <a:r>
              <a:rPr lang="en-US" sz="1800" b="0" i="0" u="none" strike="noStrike" baseline="0" dirty="0">
                <a:latin typeface="ProximaNova-Light"/>
              </a:rPr>
              <a:t>= assume the likeness of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widespread </a:t>
            </a:r>
            <a:r>
              <a:rPr lang="en-US" sz="1800" b="0" i="0" u="none" strike="noStrike" baseline="0" dirty="0">
                <a:latin typeface="ProximaNova-Light"/>
              </a:rPr>
              <a:t>= over a large area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revolution </a:t>
            </a:r>
            <a:r>
              <a:rPr lang="en-US" sz="1800" b="0" i="0" u="none" strike="noStrike" baseline="0" dirty="0">
                <a:latin typeface="ProximaNova-Light"/>
              </a:rPr>
              <a:t>= big change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nonsense </a:t>
            </a:r>
            <a:r>
              <a:rPr lang="en-US" sz="1800" b="0" i="0" u="none" strike="noStrike" baseline="0" dirty="0">
                <a:latin typeface="ProximaNova-Light"/>
              </a:rPr>
              <a:t>= without meaning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sites </a:t>
            </a:r>
            <a:r>
              <a:rPr lang="en-US" sz="1800" b="0" i="0" u="none" strike="noStrike" baseline="0" dirty="0">
                <a:latin typeface="ProximaNova-Light"/>
              </a:rPr>
              <a:t>= locations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67CAC-70DC-48A5-9099-95D26B25400E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4476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1" u="none" strike="noStrike" baseline="0" dirty="0">
                <a:latin typeface="ProximaNova-BoldIt"/>
              </a:rPr>
              <a:t>What does the reading say about fire and signaling?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(fire was used in ancient Greece to pass information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through the land)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How does the drummer simulate speech?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(by changing the tone)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Why did Tomlinson want to develop email?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(to communicate with other scientists working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with him)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Why did Tomlinson use @? </a:t>
            </a:r>
            <a:r>
              <a:rPr lang="en-US" sz="1800" b="0" i="0" u="none" strike="noStrike" baseline="0" dirty="0">
                <a:latin typeface="ProximaNova-Light"/>
              </a:rPr>
              <a:t>(to signal that messages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were for the distant computers)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Does the author of the article think email will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become even more popular? </a:t>
            </a:r>
            <a:r>
              <a:rPr lang="en-US" sz="1800" b="0" i="0" u="none" strike="noStrike" baseline="0" dirty="0">
                <a:latin typeface="ProximaNova-Light"/>
              </a:rPr>
              <a:t>(yes)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67CAC-70DC-48A5-9099-95D26B25400E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9461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/>
              <a:t>   يضض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67CAC-70DC-48A5-9099-95D26B25400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832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21B654-D0A3-4D84-853C-7CF69EC56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C7A57C5-7429-4573-B526-322938FDA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DEFBB33-EABA-4C41-80EB-AA9AD7CD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pPr/>
              <a:t>January 24, 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8988CB-2E53-4F65-91DC-7EA81296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7E75CE-CF89-46E6-865D-733FAF66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9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16D04-C6F5-4510-8F9B-E7CD0C88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01C3842-6872-4920-B785-2997C16CA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ECEF1F-528A-42F4-BDA7-9E25E12C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2E5763-C190-4501-ABA9-48A0F471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EBC555-2C65-4781-8286-2E681562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6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5A44969-B67B-4E8E-9C02-AFDD90CB9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D5CAD7F-4147-442A-9E84-42DF0A496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F7D1EE-800D-4B4F-B7F8-059E0D30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8FC9FA-31CD-46B9-B27C-AFBC02C40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D49FA4-08A8-4259-9CE1-CA2447DC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93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5791200" y="6356352"/>
            <a:ext cx="1219201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971C3273-3624-414A-BA86-84321EB15701}" type="datetime1">
              <a:rPr lang="ar-SA" noProof="0" smtClean="0"/>
              <a:t>21 جمادى الثانية، 1443</a:t>
            </a:fld>
            <a:endParaRPr lang="ar-SA" noProof="0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 flipH="1">
            <a:off x="1619249" y="6356352"/>
            <a:ext cx="3975100" cy="365125"/>
          </a:xfrm>
        </p:spPr>
        <p:txBody>
          <a:bodyPr rtlCol="1"/>
          <a:lstStyle>
            <a:lvl1pPr algn="ctr" rtl="1">
              <a:defRPr/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812800" y="6356352"/>
            <a:ext cx="609600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7DC1BBB0-96F0-4077-A278-0F3FB5C104D3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3309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3ED7B1-A02E-4B48-BDE1-BCB79321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BD4FC1-EAFB-4EFB-9496-FAD33106A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316105-6707-4C02-8DAD-3E69926C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091C97-0F97-4DA7-8C98-C75DA337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CE8682-CFF7-4C02-85D8-39D50013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90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C636C9-82EE-476A-ACC2-574A3D12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37CE468-6808-4DA6-B0A3-5839B20CC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70BC15-5FAC-42D9-B7B6-B035DA0B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CAEDCC-82FE-4CCA-AEEA-C864F4D58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D8DFE2-2028-43D0-A2AD-6D1CA75D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6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55C62D-339E-46E5-A73C-C6D222D7B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E9112E-D7FE-45A7-A8B0-AF8046C4D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034A41A-F572-47DC-85A9-08C46D5BE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73FC617-D364-41E5-AD18-C2452504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A3A90A-F73F-4E42-85DE-A2D94BD1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B9DA15F-BAB9-4771-884A-17296EBD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89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2E3294-C9AF-44AA-84E5-5E0E625D5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FF04F1-9E19-4915-8487-126D9D038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D9988D-F2CD-46E3-8386-637FA4EBD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2F26DA1-BBF1-43BE-8245-EFB37380D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A32A668-C53D-4F7E-8E35-02C1BD9AC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8755826-B59F-4F3F-BE25-491E4C6F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1/24/22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A6EBFEB-0C0C-4570-A417-15078F2F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E230916-B27D-4E5C-8130-B0CA1608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51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33B68C-708D-49A6-9B5F-F25C063A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CBFA507-4AF2-4238-8002-BE0E07429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1/24/22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9FE34C-274B-4099-A989-E5CC5EF1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130C38F-DA4C-4768-A14C-912AFEA2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8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69238BD-835E-4E83-BD3D-DEE33A25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/>
            <a:fld id="{15440463-0D64-4B5E-9E34-8376A299A134}" type="datetime1">
              <a:rPr lang="ar-SA" noProof="0" smtClean="0"/>
              <a:t>21 جمادى الثانية، 1443</a:t>
            </a:fld>
            <a:endParaRPr lang="ar-SA" noProof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2FD8B8B-B3EB-4810-A0D9-4A8BCFED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ar-SA"/>
              <a:t>إضافة تذييل</a:t>
            </a: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84CD67F-38F8-4CCC-BED6-D534E2FA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4102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417ACC-5A73-4A16-A096-53E21D3C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918F3A-CD77-4985-9DCD-59596ED8A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536AF3F-4F31-4EE8-A754-6AE28954E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522E9A-4DC5-4827-8E2C-97105CA6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075AB3-9998-4D11-A367-D1788D9B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5745CC7-9595-4E5A-B9F2-3EC529B5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531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B31B87-1150-4600-B5A8-2D4958754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7B3454F-4645-4F53-843A-A8E2407D0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EA90179-2332-470F-A76F-4B4F3E47E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C4CAA1-82F6-461E-851F-50A260E2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A1EE203-2F02-41C4-BD16-D76CEA9E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3001837-E052-4A99-8DDB-06A8AAAA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56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9ACFDE1-27A7-4ABF-AA86-4E9347D8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F94E96-D21E-4E48-8E89-344DDD122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A690F7-5259-4DF8-A5CC-61E4E36A8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1/24/22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1BD753-AE4F-4CCC-986D-289F73BF0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85EEEF-CE4B-419B-B197-197FEB2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8448975-CEDF-43C4-B1A8-74AE55419563}"/>
              </a:ext>
            </a:extLst>
          </p:cNvPr>
          <p:cNvSpPr txBox="1"/>
          <p:nvPr userDrawn="1"/>
        </p:nvSpPr>
        <p:spPr>
          <a:xfrm>
            <a:off x="0" y="6858000"/>
            <a:ext cx="47727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8ACF5C3-4BFC-4259-A2CF-DBD40980C9AC}"/>
              </a:ext>
            </a:extLst>
          </p:cNvPr>
          <p:cNvSpPr txBox="1"/>
          <p:nvPr userDrawn="1"/>
        </p:nvSpPr>
        <p:spPr>
          <a:xfrm rot="16200000">
            <a:off x="10536303" y="5202302"/>
            <a:ext cx="29420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b="1" dirty="0">
              <a:solidFill>
                <a:schemeClr val="accent3">
                  <a:lumMod val="60000"/>
                  <a:lumOff val="40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6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tm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tmp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tm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ordwall.net/play/9916/065/17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pngimg.com/download/51586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quotesgram.com/smoke-signals-quotes/" TargetMode="External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7" Type="http://schemas.openxmlformats.org/officeDocument/2006/relationships/image" Target="../media/image17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23CA00E-09E9-4BDB-A098-A3847F79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19" y="581892"/>
            <a:ext cx="7689273" cy="6276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82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4103D0-FCC3-4EF2-A84D-6CA017D3E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3082" r="33571" b="4829"/>
          <a:stretch/>
        </p:blipFill>
        <p:spPr>
          <a:xfrm>
            <a:off x="5958840" y="228600"/>
            <a:ext cx="5989504" cy="666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8C8D064-A8FA-40A6-B658-A883C9718A97}"/>
              </a:ext>
            </a:extLst>
          </p:cNvPr>
          <p:cNvGrpSpPr/>
          <p:nvPr/>
        </p:nvGrpSpPr>
        <p:grpSpPr>
          <a:xfrm>
            <a:off x="87170" y="19805"/>
            <a:ext cx="2771439" cy="1816220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0B17E09-4FDD-4B52-BF94-BB730ADA0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E45E9B1F-B338-481A-BA30-6D72136D5F1C}"/>
                </a:ext>
              </a:extLst>
            </p:cNvPr>
            <p:cNvSpPr txBox="1"/>
            <p:nvPr/>
          </p:nvSpPr>
          <p:spPr>
            <a:xfrm>
              <a:off x="689212" y="815419"/>
              <a:ext cx="2957259" cy="5186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listen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6" name="Picture 4" descr="Listening Icon #416587 - Free Icons Library">
            <a:extLst>
              <a:ext uri="{FF2B5EF4-FFF2-40B4-BE49-F238E27FC236}">
                <a16:creationId xmlns:a16="http://schemas.microsoft.com/office/drawing/2014/main" id="{1A0B1872-5E6B-4049-91F1-965F83DA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61" y="19805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G Bk 2 F-SA_2020_1-11">
            <a:hlinkClick r:id="" action="ppaction://media"/>
            <a:extLst>
              <a:ext uri="{FF2B5EF4-FFF2-40B4-BE49-F238E27FC236}">
                <a16:creationId xmlns:a16="http://schemas.microsoft.com/office/drawing/2014/main" id="{ED500FB9-0EBB-4B96-86F1-32F95AFAB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00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31930" y="5709424"/>
            <a:ext cx="569570" cy="5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75C43AE-CEED-434D-ACAB-D036ED031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3082" r="33571" b="4829"/>
          <a:stretch/>
        </p:blipFill>
        <p:spPr>
          <a:xfrm>
            <a:off x="5986001" y="244427"/>
            <a:ext cx="5989504" cy="666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57D16286-9794-46E3-8408-226A6B0F48F1}"/>
              </a:ext>
            </a:extLst>
          </p:cNvPr>
          <p:cNvGrpSpPr/>
          <p:nvPr/>
        </p:nvGrpSpPr>
        <p:grpSpPr>
          <a:xfrm>
            <a:off x="87170" y="19805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A6079FA1-3F4D-441D-B212-6785382F6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A6BB8BB-823E-4A22-836E-70549FED0E54}"/>
                </a:ext>
              </a:extLst>
            </p:cNvPr>
            <p:cNvSpPr txBox="1"/>
            <p:nvPr/>
          </p:nvSpPr>
          <p:spPr>
            <a:xfrm>
              <a:off x="837829" y="836711"/>
              <a:ext cx="2808312" cy="776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Scan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36E5CE7B-0825-4983-A61B-B12265B715E1}"/>
              </a:ext>
            </a:extLst>
          </p:cNvPr>
          <p:cNvGrpSpPr/>
          <p:nvPr/>
        </p:nvGrpSpPr>
        <p:grpSpPr>
          <a:xfrm>
            <a:off x="2339256" y="1081832"/>
            <a:ext cx="2758893" cy="2158404"/>
            <a:chOff x="1361482" y="1272275"/>
            <a:chExt cx="2758893" cy="215840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EEB3B52-D776-45B7-A6DD-577C7B172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361482" y="1272275"/>
              <a:ext cx="2758893" cy="2158404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DACF710F-F641-4C5C-8C57-7975C5084578}"/>
                </a:ext>
              </a:extLst>
            </p:cNvPr>
            <p:cNvSpPr txBox="1"/>
            <p:nvPr/>
          </p:nvSpPr>
          <p:spPr>
            <a:xfrm>
              <a:off x="1478556" y="1927184"/>
              <a:ext cx="252474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,,,,,forms of Communications?</a:t>
              </a:r>
              <a:endParaRPr lang="ar-SA" sz="2400" dirty="0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0EB42BE-FE2A-48B6-A741-87F53AB2D279}"/>
              </a:ext>
            </a:extLst>
          </p:cNvPr>
          <p:cNvGrpSpPr/>
          <p:nvPr/>
        </p:nvGrpSpPr>
        <p:grpSpPr>
          <a:xfrm>
            <a:off x="353655" y="2769629"/>
            <a:ext cx="2758893" cy="2158404"/>
            <a:chOff x="1402623" y="1185899"/>
            <a:chExt cx="2758893" cy="215840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6DEE5FC8-F385-40B9-9BED-493A1FF7B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402623" y="1185899"/>
              <a:ext cx="2758893" cy="2158404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E2B6E96-5898-45B3-83E1-B0FA7059A584}"/>
                </a:ext>
              </a:extLst>
            </p:cNvPr>
            <p:cNvSpPr txBox="1"/>
            <p:nvPr/>
          </p:nvSpPr>
          <p:spPr>
            <a:xfrm>
              <a:off x="1494169" y="2077457"/>
              <a:ext cx="257580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Unfamiliar words?</a:t>
              </a:r>
              <a:endParaRPr lang="ar-SA" sz="2400" dirty="0"/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75CA33E-FDAA-4359-B98A-B8137CEDDDD3}"/>
              </a:ext>
            </a:extLst>
          </p:cNvPr>
          <p:cNvSpPr txBox="1"/>
          <p:nvPr/>
        </p:nvSpPr>
        <p:spPr>
          <a:xfrm>
            <a:off x="133529" y="4777015"/>
            <a:ext cx="3585173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ProximaNova-Bold"/>
              </a:rPr>
              <a:t>parallel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dialect </a:t>
            </a:r>
            <a:endParaRPr lang="en-US" sz="1800" b="0" i="0" u="none" strike="noStrike" baseline="0" dirty="0">
              <a:latin typeface="ProximaNova-Light"/>
            </a:endParaRP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simulate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widespread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revolution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nonsense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sites </a:t>
            </a:r>
            <a:r>
              <a:rPr lang="en-US" sz="1800" b="0" i="0" u="none" strike="noStrike" baseline="0" dirty="0">
                <a:latin typeface="ProximaNova-Light"/>
              </a:rPr>
              <a:t>=</a:t>
            </a:r>
            <a:endParaRPr lang="ar-SA" dirty="0"/>
          </a:p>
        </p:txBody>
      </p:sp>
      <p:pic>
        <p:nvPicPr>
          <p:cNvPr id="17" name="Picture 4" descr="Listening Icon #416587 - Free Icons Library">
            <a:extLst>
              <a:ext uri="{FF2B5EF4-FFF2-40B4-BE49-F238E27FC236}">
                <a16:creationId xmlns:a16="http://schemas.microsoft.com/office/drawing/2014/main" id="{30808FDE-9C58-4FEE-A1EA-6CEC1FDE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20" y="-1514222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0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4103D0-FCC3-4EF2-A84D-6CA017D3E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3082" r="33571" b="4829"/>
          <a:stretch/>
        </p:blipFill>
        <p:spPr>
          <a:xfrm>
            <a:off x="5958840" y="228600"/>
            <a:ext cx="5989504" cy="666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8C8D064-A8FA-40A6-B658-A883C9718A97}"/>
              </a:ext>
            </a:extLst>
          </p:cNvPr>
          <p:cNvGrpSpPr/>
          <p:nvPr/>
        </p:nvGrpSpPr>
        <p:grpSpPr>
          <a:xfrm>
            <a:off x="87170" y="19805"/>
            <a:ext cx="2771439" cy="1816220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0B17E09-4FDD-4B52-BF94-BB730ADA0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E45E9B1F-B338-481A-BA30-6D72136D5F1C}"/>
                </a:ext>
              </a:extLst>
            </p:cNvPr>
            <p:cNvSpPr txBox="1"/>
            <p:nvPr/>
          </p:nvSpPr>
          <p:spPr>
            <a:xfrm>
              <a:off x="689212" y="644920"/>
              <a:ext cx="2957259" cy="9456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Read &amp; listen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6" name="Picture 4" descr="Listening Icon #416587 - Free Icons Library">
            <a:extLst>
              <a:ext uri="{FF2B5EF4-FFF2-40B4-BE49-F238E27FC236}">
                <a16:creationId xmlns:a16="http://schemas.microsoft.com/office/drawing/2014/main" id="{1A0B1872-5E6B-4049-91F1-965F83DA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61" y="19805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G Bk 2 F-SA_2020_1-11">
            <a:hlinkClick r:id="" action="ppaction://media"/>
            <a:extLst>
              <a:ext uri="{FF2B5EF4-FFF2-40B4-BE49-F238E27FC236}">
                <a16:creationId xmlns:a16="http://schemas.microsoft.com/office/drawing/2014/main" id="{ED500FB9-0EBB-4B96-86F1-32F95AFAB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00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31930" y="5709424"/>
            <a:ext cx="569570" cy="56957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48D38AB-7815-46BA-A08C-91C27AF4C6C0}"/>
              </a:ext>
            </a:extLst>
          </p:cNvPr>
          <p:cNvSpPr txBox="1"/>
          <p:nvPr/>
        </p:nvSpPr>
        <p:spPr>
          <a:xfrm>
            <a:off x="87170" y="3117672"/>
            <a:ext cx="631430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1" u="none" strike="noStrike" baseline="0" dirty="0">
                <a:latin typeface="ProximaNova-BoldIt"/>
              </a:rPr>
              <a:t>What does the reading say about fire and signaling?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How does the drummer simulate speech?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</a:t>
            </a:r>
            <a:r>
              <a:rPr lang="en-US" sz="1800" b="1" i="1" u="none" strike="noStrike" baseline="0" dirty="0">
                <a:latin typeface="ProximaNova-BoldIt"/>
              </a:rPr>
              <a:t>Why did Tomlinson want to develop email?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</a:t>
            </a:r>
            <a:r>
              <a:rPr lang="en-US" sz="1800" b="1" i="1" u="none" strike="noStrike" baseline="0" dirty="0">
                <a:latin typeface="ProximaNova-BoldIt"/>
              </a:rPr>
              <a:t>Why did Tomlinson use @? </a:t>
            </a:r>
            <a:endParaRPr lang="en-US" sz="1800" b="0" i="0" u="none" strike="noStrike" baseline="0" dirty="0">
              <a:latin typeface="ProximaNova-Light"/>
            </a:endParaRP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Does the author of the article think email will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become even more popular?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576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wall (@getwordwall) / Twitter">
            <a:hlinkClick r:id="rId2"/>
            <a:extLst>
              <a:ext uri="{FF2B5EF4-FFF2-40B4-BE49-F238E27FC236}">
                <a16:creationId xmlns:a16="http://schemas.microsoft.com/office/drawing/2014/main" id="{C876394D-CBFA-4A9F-9BEE-76876FBC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29" y="2677357"/>
            <a:ext cx="2603376" cy="26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80878C0-693D-401F-BE6D-3583481A5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851">
            <a:off x="8508030" y="295718"/>
            <a:ext cx="3893264" cy="3893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E73709A4-77B3-4ABE-9FCE-0DFEAEE79830}"/>
              </a:ext>
            </a:extLst>
          </p:cNvPr>
          <p:cNvSpPr txBox="1"/>
          <p:nvPr/>
        </p:nvSpPr>
        <p:spPr>
          <a:xfrm>
            <a:off x="3335517" y="874712"/>
            <a:ext cx="42608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highlight>
                  <a:srgbClr val="FFFF00"/>
                </a:highlight>
              </a:rPr>
              <a:t>Quick Check</a:t>
            </a:r>
            <a:endParaRPr lang="ar-SA" sz="3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90126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6E02F52-1C92-41CB-8375-912B2AC0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28" y="-30099"/>
            <a:ext cx="1668802" cy="2080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DF75071-39C0-4DAA-8D47-4FD484BB3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985" y="46073"/>
            <a:ext cx="1668802" cy="199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B388C09-59A9-476C-9835-154752D25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787" y="47986"/>
            <a:ext cx="1125241" cy="183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F7F1CF-A849-44A0-B8FA-2C370C51D4F9}"/>
              </a:ext>
            </a:extLst>
          </p:cNvPr>
          <p:cNvGrpSpPr/>
          <p:nvPr/>
        </p:nvGrpSpPr>
        <p:grpSpPr>
          <a:xfrm>
            <a:off x="87170" y="19805"/>
            <a:ext cx="2771439" cy="1595931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4F4FFC4-1D2E-4293-B09E-09E1E387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3F0A9A9E-BD62-4017-9C01-C7836A0EB257}"/>
                </a:ext>
              </a:extLst>
            </p:cNvPr>
            <p:cNvSpPr txBox="1"/>
            <p:nvPr/>
          </p:nvSpPr>
          <p:spPr>
            <a:xfrm>
              <a:off x="677217" y="514740"/>
              <a:ext cx="2957259" cy="9456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After Reading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FCDB4D6-8BED-4F6E-828D-BDBE4F53E61B}"/>
              </a:ext>
            </a:extLst>
          </p:cNvPr>
          <p:cNvSpPr txBox="1"/>
          <p:nvPr/>
        </p:nvSpPr>
        <p:spPr>
          <a:xfrm>
            <a:off x="159797" y="1959053"/>
            <a:ext cx="11585359" cy="46208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sng" strike="noStrike" baseline="0" dirty="0">
                <a:solidFill>
                  <a:srgbClr val="FF0000"/>
                </a:solidFill>
                <a:latin typeface="ProximaNova-Light"/>
              </a:rPr>
              <a:t>Complete the following sentences about the reading.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1. </a:t>
            </a:r>
            <a:r>
              <a:rPr lang="en-US" sz="2000" b="0" i="0" u="none" strike="noStrike" baseline="0" dirty="0">
                <a:latin typeface="ProximaNova-Light"/>
              </a:rPr>
              <a:t>People have shown a need to communicate with one another since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2. </a:t>
            </a:r>
            <a:r>
              <a:rPr lang="en-US" sz="2000" b="0" i="0" u="none" strike="noStrike" baseline="0" dirty="0">
                <a:latin typeface="ProximaNova-Light"/>
              </a:rPr>
              <a:t>When Native Americans saw two columns of smoke,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3. </a:t>
            </a:r>
            <a:r>
              <a:rPr lang="en-US" sz="2000" b="0" i="0" u="none" strike="noStrike" baseline="0" dirty="0">
                <a:latin typeface="ProximaNova-Light"/>
              </a:rPr>
              <a:t>Although drums are used in Central Africa to communicate messages, only a few non-natives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4. </a:t>
            </a:r>
            <a:r>
              <a:rPr lang="en-US" sz="2000" b="0" i="0" u="none" strike="noStrike" baseline="0" dirty="0">
                <a:latin typeface="ProximaNova-Light"/>
              </a:rPr>
              <a:t>When Tomlinson sent his first message, he wasn’t thinking of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5. </a:t>
            </a:r>
            <a:r>
              <a:rPr lang="en-US" sz="2000" b="0" i="0" u="none" strike="noStrike" baseline="0" dirty="0">
                <a:latin typeface="ProximaNova-Light"/>
              </a:rPr>
              <a:t>Although email only began in the 1970s, by the end of the 20th century,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6. </a:t>
            </a:r>
            <a:r>
              <a:rPr lang="en-US" sz="2000" b="0" i="0" u="none" strike="noStrike" baseline="0" dirty="0">
                <a:latin typeface="ProximaNova-Light"/>
              </a:rPr>
              <a:t>Nowadays, millions of people are used to ____________.</a:t>
            </a:r>
            <a:endParaRPr lang="ar-SA" sz="2000" dirty="0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666380EB-8745-4FAD-A9E6-DB5E18648402}"/>
              </a:ext>
            </a:extLst>
          </p:cNvPr>
          <p:cNvSpPr txBox="1"/>
          <p:nvPr/>
        </p:nvSpPr>
        <p:spPr>
          <a:xfrm>
            <a:off x="7526232" y="2433393"/>
            <a:ext cx="356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the stone Age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ADD40547-767B-4F33-8EEC-CC3358B24E95}"/>
              </a:ext>
            </a:extLst>
          </p:cNvPr>
          <p:cNvSpPr txBox="1"/>
          <p:nvPr/>
        </p:nvSpPr>
        <p:spPr>
          <a:xfrm>
            <a:off x="6096000" y="3072600"/>
            <a:ext cx="624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FF"/>
                </a:solidFill>
                <a:latin typeface="Comic Sans MS" panose="030F0702030302020204" pitchFamily="66" charset="0"/>
              </a:rPr>
              <a:t>the knew that a war party was returning and that it was successful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D6E4AE24-F9CD-436B-9EAD-042F88238A72}"/>
              </a:ext>
            </a:extLst>
          </p:cNvPr>
          <p:cNvSpPr txBox="1"/>
          <p:nvPr/>
        </p:nvSpPr>
        <p:spPr>
          <a:xfrm>
            <a:off x="234778" y="4301090"/>
            <a:ext cx="467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can understand the drum language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A1605A9D-7A93-4EF1-AD4A-A1D22634D03F}"/>
              </a:ext>
            </a:extLst>
          </p:cNvPr>
          <p:cNvSpPr txBox="1"/>
          <p:nvPr/>
        </p:nvSpPr>
        <p:spPr>
          <a:xfrm>
            <a:off x="6974960" y="4911149"/>
            <a:ext cx="467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FF"/>
                </a:solidFill>
                <a:latin typeface="Comic Sans MS" panose="030F0702030302020204" pitchFamily="66" charset="0"/>
              </a:rPr>
              <a:t>starting a revolution in communication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D3C56B87-F90C-471D-8826-7CDBD837C14B}"/>
              </a:ext>
            </a:extLst>
          </p:cNvPr>
          <p:cNvSpPr txBox="1"/>
          <p:nvPr/>
        </p:nvSpPr>
        <p:spPr>
          <a:xfrm>
            <a:off x="7758264" y="5464176"/>
            <a:ext cx="467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there were 263 million email boxes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5681ACD9-509E-4152-83E6-4163CA3A950A}"/>
              </a:ext>
            </a:extLst>
          </p:cNvPr>
          <p:cNvSpPr txBox="1"/>
          <p:nvPr/>
        </p:nvSpPr>
        <p:spPr>
          <a:xfrm>
            <a:off x="4662010" y="6074466"/>
            <a:ext cx="737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FF"/>
                </a:solidFill>
                <a:latin typeface="Comic Sans MS" panose="030F0702030302020204" pitchFamily="66" charset="0"/>
              </a:rPr>
              <a:t>being in constant touch with people who are long distances away </a:t>
            </a:r>
          </a:p>
        </p:txBody>
      </p:sp>
    </p:spTree>
    <p:extLst>
      <p:ext uri="{BB962C8B-B14F-4D97-AF65-F5344CB8AC3E}">
        <p14:creationId xmlns:p14="http://schemas.microsoft.com/office/powerpoint/2010/main" val="276374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087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AVE A NICE DAY!-Smile watercolor Dot- – LINE theme | LINE STORE">
            <a:extLst>
              <a:ext uri="{FF2B5EF4-FFF2-40B4-BE49-F238E27FC236}">
                <a16:creationId xmlns:a16="http://schemas.microsoft.com/office/drawing/2014/main" id="{6D4EDC8A-5136-4CF8-90A9-32045B63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5" y="541086"/>
            <a:ext cx="10166849" cy="55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10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 دعاء قصير اجمل دعاء الى الله دعاء الاستخارة">
            <a:extLst>
              <a:ext uri="{FF2B5EF4-FFF2-40B4-BE49-F238E27FC236}">
                <a16:creationId xmlns:a16="http://schemas.microsoft.com/office/drawing/2014/main" id="{01849DF2-7677-4615-B5D7-D2C5BE14B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b="18381"/>
          <a:stretch/>
        </p:blipFill>
        <p:spPr bwMode="auto">
          <a:xfrm>
            <a:off x="3405734" y="723207"/>
            <a:ext cx="6033468" cy="5411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17500" dir="13500000" algn="b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9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mail Marketing PNG Download Image | PNG Arts">
            <a:extLst>
              <a:ext uri="{FF2B5EF4-FFF2-40B4-BE49-F238E27FC236}">
                <a16:creationId xmlns:a16="http://schemas.microsoft.com/office/drawing/2014/main" id="{3125EF5B-01B2-4A94-AF89-996C0506B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4530436"/>
            <a:ext cx="4937761" cy="2327564"/>
          </a:xfrm>
          <a:prstGeom prst="rect">
            <a:avLst/>
          </a:prstGeom>
          <a:ln>
            <a:noFill/>
          </a:ln>
          <a:effectLst>
            <a:outerShdw dist="165100" dir="14400000" algn="ctr" rotWithShape="0">
              <a:srgbClr val="000000">
                <a:alpha val="1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0C715C6-6EEA-4C4E-A576-0BF576471FA6}"/>
              </a:ext>
            </a:extLst>
          </p:cNvPr>
          <p:cNvSpPr txBox="1"/>
          <p:nvPr/>
        </p:nvSpPr>
        <p:spPr>
          <a:xfrm>
            <a:off x="4465466" y="969369"/>
            <a:ext cx="5261667" cy="4154805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lgDashDot"/>
          </a:ln>
        </p:spPr>
        <p:txBody>
          <a:bodyPr wrap="square" rtlCol="1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badi" panose="020B0604020104020204" pitchFamily="34" charset="0"/>
                <a:cs typeface="+mj-cs"/>
              </a:rPr>
              <a:t>Unit -3-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ProximaNovaExCn-Regular"/>
                <a:cs typeface="+mj-cs"/>
              </a:rPr>
              <a:t>You’ve Got Mail!</a:t>
            </a:r>
          </a:p>
          <a:p>
            <a:pPr algn="ctr"/>
            <a:endParaRPr lang="en-US" sz="3600" b="1" dirty="0">
              <a:latin typeface="ProximaNovaExCn-Regular"/>
              <a:cs typeface="+mj-cs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7BD7F90-8B27-4D78-8CF8-3C23A4EADB72}"/>
              </a:ext>
            </a:extLst>
          </p:cNvPr>
          <p:cNvGrpSpPr/>
          <p:nvPr/>
        </p:nvGrpSpPr>
        <p:grpSpPr>
          <a:xfrm>
            <a:off x="-10580144" y="1283569"/>
            <a:ext cx="9977799" cy="3801292"/>
            <a:chOff x="1713455" y="1149531"/>
            <a:chExt cx="9977799" cy="3801292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E70D8D9B-85AF-48CD-8A96-36501FDD1BC9}"/>
                </a:ext>
              </a:extLst>
            </p:cNvPr>
            <p:cNvGrpSpPr/>
            <p:nvPr/>
          </p:nvGrpSpPr>
          <p:grpSpPr>
            <a:xfrm>
              <a:off x="1713455" y="1149531"/>
              <a:ext cx="9977799" cy="3801292"/>
              <a:chOff x="1713455" y="1149531"/>
              <a:chExt cx="9977799" cy="3801292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0EEFBEEA-5939-4D93-A742-70CA70B85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713455" y="1149531"/>
                <a:ext cx="9977799" cy="38012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C462BEF6-3825-4329-8F5B-18E6C57739B8}"/>
                  </a:ext>
                </a:extLst>
              </p:cNvPr>
              <p:cNvSpPr txBox="1"/>
              <p:nvPr/>
            </p:nvSpPr>
            <p:spPr>
              <a:xfrm>
                <a:off x="3769456" y="2620347"/>
                <a:ext cx="586579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 anchor="ctr" anchorCtr="1">
                <a:spAutoFit/>
              </a:bodyPr>
              <a:lstStyle/>
              <a:p>
                <a:pPr algn="l"/>
                <a:r>
                  <a:rPr lang="en-US" sz="3200" b="1" u="sng" dirty="0">
                    <a:solidFill>
                      <a:srgbClr val="0070C0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8-</a:t>
                </a:r>
                <a:r>
                  <a:rPr lang="en-US" sz="3200" b="1" u="sng" dirty="0">
                    <a:latin typeface="MV Boli" panose="02000500030200090000" pitchFamily="2" charset="0"/>
                    <a:cs typeface="MV Boli" panose="02000500030200090000" pitchFamily="2" charset="0"/>
                  </a:rPr>
                  <a:t>Conversation</a:t>
                </a:r>
                <a:endParaRPr lang="ar-SA" sz="3200" u="sng" dirty="0"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EB5D3F5-BA11-4715-A198-93241D1C8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9462" y="2206082"/>
              <a:ext cx="578734" cy="567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27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8C162FD-8F0F-4CB5-90DE-01F047374AC0}"/>
              </a:ext>
            </a:extLst>
          </p:cNvPr>
          <p:cNvGrpSpPr/>
          <p:nvPr/>
        </p:nvGrpSpPr>
        <p:grpSpPr>
          <a:xfrm>
            <a:off x="1713455" y="1149531"/>
            <a:ext cx="9977799" cy="3801292"/>
            <a:chOff x="1713455" y="1149531"/>
            <a:chExt cx="9977799" cy="3801292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B7D9E15E-8D28-42A9-A3CD-EC086836DB36}"/>
                </a:ext>
              </a:extLst>
            </p:cNvPr>
            <p:cNvGrpSpPr/>
            <p:nvPr/>
          </p:nvGrpSpPr>
          <p:grpSpPr>
            <a:xfrm>
              <a:off x="1713455" y="1149531"/>
              <a:ext cx="9977799" cy="3801292"/>
              <a:chOff x="1713455" y="1149531"/>
              <a:chExt cx="9977799" cy="3801292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2AD32261-2C94-4995-9EFB-D802D75FC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713455" y="1149531"/>
                <a:ext cx="9977799" cy="38012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" name="مربع نص 3">
                <a:extLst>
                  <a:ext uri="{FF2B5EF4-FFF2-40B4-BE49-F238E27FC236}">
                    <a16:creationId xmlns:a16="http://schemas.microsoft.com/office/drawing/2014/main" id="{3E71B8B9-CB7D-4477-864C-0A217F1A42AC}"/>
                  </a:ext>
                </a:extLst>
              </p:cNvPr>
              <p:cNvSpPr txBox="1"/>
              <p:nvPr/>
            </p:nvSpPr>
            <p:spPr>
              <a:xfrm>
                <a:off x="3299843" y="2345576"/>
                <a:ext cx="5865795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 anchor="ctr" anchorCtr="1">
                <a:spAutoFit/>
              </a:bodyPr>
              <a:lstStyle/>
              <a:p>
                <a:pPr algn="l"/>
                <a:r>
                  <a:rPr lang="en-US" sz="4400" b="1" u="sng" dirty="0">
                    <a:solidFill>
                      <a:srgbClr val="46A558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9</a:t>
                </a:r>
                <a:r>
                  <a:rPr lang="en-US" sz="4400" b="1" u="sng" dirty="0">
                    <a:solidFill>
                      <a:srgbClr val="0070C0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-</a:t>
                </a:r>
                <a:r>
                  <a:rPr lang="en-US" sz="4400" b="1" u="sng" dirty="0">
                    <a:latin typeface="MV Boli" panose="02000500030200090000" pitchFamily="2" charset="0"/>
                    <a:cs typeface="MV Boli" panose="02000500030200090000" pitchFamily="2" charset="0"/>
                  </a:rPr>
                  <a:t>Reading</a:t>
                </a:r>
                <a:endParaRPr lang="ar-SA" sz="4400" u="sng" dirty="0"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361563A-EB77-490A-93FB-3F59690C6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6904" y="2345576"/>
              <a:ext cx="578734" cy="567159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95D5737-6A35-4071-8993-F6FA88D64B7A}"/>
              </a:ext>
            </a:extLst>
          </p:cNvPr>
          <p:cNvGrpSpPr/>
          <p:nvPr/>
        </p:nvGrpSpPr>
        <p:grpSpPr>
          <a:xfrm>
            <a:off x="-2614203" y="0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044253A-C044-412C-A7EE-B5F033D5B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9840EB9-6408-4B6B-8438-CD3F8AA4A914}"/>
                </a:ext>
              </a:extLst>
            </p:cNvPr>
            <p:cNvSpPr txBox="1"/>
            <p:nvPr/>
          </p:nvSpPr>
          <p:spPr>
            <a:xfrm>
              <a:off x="837828" y="836712"/>
              <a:ext cx="28083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Revision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633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6FBAD79-DADB-449C-B35E-0975F5A7EC8E}"/>
              </a:ext>
            </a:extLst>
          </p:cNvPr>
          <p:cNvGrpSpPr/>
          <p:nvPr/>
        </p:nvGrpSpPr>
        <p:grpSpPr>
          <a:xfrm>
            <a:off x="87170" y="19805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0EC703A-8C3C-46CB-813F-90C00287A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C4123B9-CC84-42A1-98E6-3EA8C09D352C}"/>
                </a:ext>
              </a:extLst>
            </p:cNvPr>
            <p:cNvSpPr txBox="1"/>
            <p:nvPr/>
          </p:nvSpPr>
          <p:spPr>
            <a:xfrm>
              <a:off x="837828" y="836712"/>
              <a:ext cx="28083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Revision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5" name="مستطيل مستدير الزوايا 8">
            <a:extLst>
              <a:ext uri="{FF2B5EF4-FFF2-40B4-BE49-F238E27FC236}">
                <a16:creationId xmlns:a16="http://schemas.microsoft.com/office/drawing/2014/main" id="{224D806E-EC80-4937-B95F-B61D83E31AA3}"/>
              </a:ext>
            </a:extLst>
          </p:cNvPr>
          <p:cNvSpPr/>
          <p:nvPr/>
        </p:nvSpPr>
        <p:spPr>
          <a:xfrm>
            <a:off x="1795608" y="2517655"/>
            <a:ext cx="9241616" cy="57888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hangingPunct="0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–                      is a way to end emails 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6" name="مستطيل مستدير الزوايا 8">
            <a:extLst>
              <a:ext uri="{FF2B5EF4-FFF2-40B4-BE49-F238E27FC236}">
                <a16:creationId xmlns:a16="http://schemas.microsoft.com/office/drawing/2014/main" id="{D1325809-C56A-48A0-81CB-EB6453A785EC}"/>
              </a:ext>
            </a:extLst>
          </p:cNvPr>
          <p:cNvSpPr/>
          <p:nvPr/>
        </p:nvSpPr>
        <p:spPr>
          <a:xfrm>
            <a:off x="1795603" y="3381147"/>
            <a:ext cx="9241616" cy="57888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hangingPunct="0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 – I apologize for               late 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7" name="مستطيل مستدير الزوايا 8">
            <a:extLst>
              <a:ext uri="{FF2B5EF4-FFF2-40B4-BE49-F238E27FC236}">
                <a16:creationId xmlns:a16="http://schemas.microsoft.com/office/drawing/2014/main" id="{3042DD76-A909-4CBB-8770-D51F50A60B69}"/>
              </a:ext>
            </a:extLst>
          </p:cNvPr>
          <p:cNvSpPr/>
          <p:nvPr/>
        </p:nvSpPr>
        <p:spPr>
          <a:xfrm>
            <a:off x="1795603" y="4244639"/>
            <a:ext cx="9241616" cy="57888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hangingPunct="0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 –               is used to say you won’t allow something  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8" name="مستطيل مستدير الزوايا 8">
            <a:extLst>
              <a:ext uri="{FF2B5EF4-FFF2-40B4-BE49-F238E27FC236}">
                <a16:creationId xmlns:a16="http://schemas.microsoft.com/office/drawing/2014/main" id="{1070C419-6CB1-4EE3-88D9-9AA0E4209092}"/>
              </a:ext>
            </a:extLst>
          </p:cNvPr>
          <p:cNvSpPr/>
          <p:nvPr/>
        </p:nvSpPr>
        <p:spPr>
          <a:xfrm>
            <a:off x="1795602" y="5108131"/>
            <a:ext cx="9241616" cy="57888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hangingPunct="0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 –                 is a way to start emails .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70F0646E-3C32-4CA3-8C73-4228037EF007}"/>
              </a:ext>
            </a:extLst>
          </p:cNvPr>
          <p:cNvSpPr txBox="1"/>
          <p:nvPr/>
        </p:nvSpPr>
        <p:spPr>
          <a:xfrm>
            <a:off x="5095270" y="3439754"/>
            <a:ext cx="166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arriving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5AE4A5AB-EDDB-4C44-96BD-CA45765C1D88}"/>
              </a:ext>
            </a:extLst>
          </p:cNvPr>
          <p:cNvSpPr txBox="1"/>
          <p:nvPr/>
        </p:nvSpPr>
        <p:spPr>
          <a:xfrm>
            <a:off x="2322106" y="5191215"/>
            <a:ext cx="198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Dear Mr.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64C5C53F-55B2-464C-9796-6C9023D2F159}"/>
              </a:ext>
            </a:extLst>
          </p:cNvPr>
          <p:cNvSpPr txBox="1"/>
          <p:nvPr/>
        </p:nvSpPr>
        <p:spPr>
          <a:xfrm>
            <a:off x="2247139" y="2576263"/>
            <a:ext cx="262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Best regard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8CC9683E-5BEA-4BBC-A47F-0A15E846F39D}"/>
              </a:ext>
            </a:extLst>
          </p:cNvPr>
          <p:cNvSpPr txBox="1"/>
          <p:nvPr/>
        </p:nvSpPr>
        <p:spPr>
          <a:xfrm>
            <a:off x="2322106" y="4303247"/>
            <a:ext cx="166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No way!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3E39131-6748-4FE7-BAA4-D12EC712E733}"/>
              </a:ext>
            </a:extLst>
          </p:cNvPr>
          <p:cNvSpPr txBox="1"/>
          <p:nvPr/>
        </p:nvSpPr>
        <p:spPr>
          <a:xfrm>
            <a:off x="1266781" y="1621029"/>
            <a:ext cx="1661885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 way!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05DB9180-3C38-4978-9DFF-B4D89A700A84}"/>
              </a:ext>
            </a:extLst>
          </p:cNvPr>
          <p:cNvSpPr txBox="1"/>
          <p:nvPr/>
        </p:nvSpPr>
        <p:spPr>
          <a:xfrm>
            <a:off x="3570005" y="1621028"/>
            <a:ext cx="1984691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Dear Mr.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394E50B-B486-425B-9B8B-95410A59A371}"/>
              </a:ext>
            </a:extLst>
          </p:cNvPr>
          <p:cNvSpPr txBox="1"/>
          <p:nvPr/>
        </p:nvSpPr>
        <p:spPr>
          <a:xfrm>
            <a:off x="6196035" y="1621025"/>
            <a:ext cx="2537959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Best regard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E0941E6E-468C-47DC-BD60-0EDE59EA9322}"/>
              </a:ext>
            </a:extLst>
          </p:cNvPr>
          <p:cNvSpPr txBox="1"/>
          <p:nvPr/>
        </p:nvSpPr>
        <p:spPr>
          <a:xfrm>
            <a:off x="9375333" y="1621024"/>
            <a:ext cx="1661885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arriving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5865313-A3DE-4BED-873B-D1DFAB6B0945}"/>
              </a:ext>
            </a:extLst>
          </p:cNvPr>
          <p:cNvSpPr txBox="1"/>
          <p:nvPr/>
        </p:nvSpPr>
        <p:spPr>
          <a:xfrm>
            <a:off x="3153048" y="471136"/>
            <a:ext cx="67279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u="sng" dirty="0">
                <a:highlight>
                  <a:srgbClr val="FFFF00"/>
                </a:highlight>
              </a:rPr>
              <a:t>Fill in the blanks with correct words:</a:t>
            </a:r>
            <a:endParaRPr lang="ar-SA" sz="2800" b="1" u="sng" dirty="0">
              <a:highlight>
                <a:srgbClr val="FFFF00"/>
              </a:highlight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875058EE-9E25-49C5-B1C2-5DD745DA65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44193" r="13928"/>
          <a:stretch/>
        </p:blipFill>
        <p:spPr>
          <a:xfrm flipH="1">
            <a:off x="9880951" y="4493702"/>
            <a:ext cx="2587083" cy="2441568"/>
          </a:xfrm>
          <a:prstGeom prst="ellipse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C397F36A-FC51-4D17-B333-D404A1AAA611}"/>
              </a:ext>
            </a:extLst>
          </p:cNvPr>
          <p:cNvSpPr/>
          <p:nvPr/>
        </p:nvSpPr>
        <p:spPr>
          <a:xfrm>
            <a:off x="1266781" y="6386866"/>
            <a:ext cx="6716598" cy="3252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BEE1B588-0CD0-41E3-AA78-8FDCDACE88DB}"/>
              </a:ext>
            </a:extLst>
          </p:cNvPr>
          <p:cNvSpPr/>
          <p:nvPr/>
        </p:nvSpPr>
        <p:spPr>
          <a:xfrm>
            <a:off x="1266781" y="6386865"/>
            <a:ext cx="6716598" cy="32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DCFAC7EF-397E-47C6-852E-2688CDBC8F00}"/>
              </a:ext>
            </a:extLst>
          </p:cNvPr>
          <p:cNvSpPr/>
          <p:nvPr/>
        </p:nvSpPr>
        <p:spPr>
          <a:xfrm>
            <a:off x="1266781" y="6386864"/>
            <a:ext cx="6716598" cy="32522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18FE5EA-D072-4867-A3D2-EBEC6F6A7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9147" y="5908676"/>
            <a:ext cx="1424201" cy="8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0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B8A619B-CC7C-46A2-B977-6014BB5CF014}"/>
              </a:ext>
            </a:extLst>
          </p:cNvPr>
          <p:cNvGrpSpPr/>
          <p:nvPr/>
        </p:nvGrpSpPr>
        <p:grpSpPr>
          <a:xfrm>
            <a:off x="479376" y="260648"/>
            <a:ext cx="2664296" cy="1359426"/>
            <a:chOff x="1593273" y="858727"/>
            <a:chExt cx="1638649" cy="654190"/>
          </a:xfrm>
        </p:grpSpPr>
        <p:pic>
          <p:nvPicPr>
            <p:cNvPr id="5" name="Picture 4" descr="Gmail logo, Inbox by Gmail Icon Email Google Contacts, Gmail logo, angle,  text, heart png | PNGWing">
              <a:extLst>
                <a:ext uri="{FF2B5EF4-FFF2-40B4-BE49-F238E27FC236}">
                  <a16:creationId xmlns:a16="http://schemas.microsoft.com/office/drawing/2014/main" id="{EB66588E-930D-4726-B868-B98062706F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739" r="96196">
                          <a14:foregroundMark x1="94457" y1="26087" x2="94457" y2="26087"/>
                          <a14:foregroundMark x1="94457" y1="22391" x2="96304" y2="40761"/>
                          <a14:foregroundMark x1="10652" y1="34457" x2="10652" y2="34457"/>
                          <a14:foregroundMark x1="6739" y1="20652" x2="6739" y2="20652"/>
                          <a14:foregroundMark x1="50435" y1="26630" x2="50435" y2="26630"/>
                          <a14:foregroundMark x1="75761" y1="27935" x2="29783" y2="34348"/>
                          <a14:foregroundMark x1="29783" y1="34348" x2="29022" y2="54457"/>
                          <a14:foregroundMark x1="29022" y1="54457" x2="51087" y2="62935"/>
                          <a14:foregroundMark x1="51087" y1="62935" x2="82174" y2="64022"/>
                          <a14:foregroundMark x1="85435" y1="47500" x2="34348" y2="47609"/>
                          <a14:foregroundMark x1="81304" y1="20217" x2="20326" y2="22826"/>
                          <a14:foregroundMark x1="20326" y1="22826" x2="38913" y2="55326"/>
                          <a14:foregroundMark x1="84022" y1="74783" x2="17609" y2="67174"/>
                          <a14:foregroundMark x1="82609" y1="34457" x2="65761" y2="81957"/>
                          <a14:foregroundMark x1="65761" y1="81957" x2="65761" y2="81957"/>
                          <a14:foregroundMark x1="15870" y1="35761" x2="21957" y2="69457"/>
                          <a14:foregroundMark x1="86196" y1="78261" x2="17500" y2="71848"/>
                          <a14:foregroundMark x1="66522" y1="30761" x2="30652" y2="39565"/>
                          <a14:foregroundMark x1="30652" y1="39565" x2="30543" y2="39891"/>
                          <a14:foregroundMark x1="84674" y1="17826" x2="13370" y2="17500"/>
                          <a14:foregroundMark x1="13370" y1="17500" x2="13370" y2="17500"/>
                          <a14:foregroundMark x1="70978" y1="45978" x2="49891" y2="63261"/>
                          <a14:foregroundMark x1="12717" y1="16087" x2="12717" y2="16087"/>
                          <a14:foregroundMark x1="10326" y1="16522" x2="10326" y2="16522"/>
                          <a14:foregroundMark x1="10652" y1="16087" x2="10652" y2="16087"/>
                          <a14:foregroundMark x1="87826" y1="16196" x2="87826" y2="16196"/>
                          <a14:foregroundMark x1="80978" y1="16848" x2="83913" y2="17065"/>
                          <a14:foregroundMark x1="84022" y1="79891" x2="12935" y2="78913"/>
                          <a14:foregroundMark x1="87283" y1="79130" x2="13261" y2="82283"/>
                          <a14:foregroundMark x1="89674" y1="16739" x2="89674" y2="167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2" b="14176"/>
            <a:stretch/>
          </p:blipFill>
          <p:spPr bwMode="auto">
            <a:xfrm>
              <a:off x="1593273" y="858727"/>
              <a:ext cx="1638649" cy="6541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E2EB8C3-FFDC-447E-84D7-B4656C133271}"/>
                </a:ext>
              </a:extLst>
            </p:cNvPr>
            <p:cNvSpPr txBox="1"/>
            <p:nvPr/>
          </p:nvSpPr>
          <p:spPr>
            <a:xfrm>
              <a:off x="1715193" y="1225089"/>
              <a:ext cx="1394809" cy="2517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 anchor="ctr" anchorCtr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Objectives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7" name="عنصر نائب للمحتوى 3">
            <a:extLst>
              <a:ext uri="{FF2B5EF4-FFF2-40B4-BE49-F238E27FC236}">
                <a16:creationId xmlns:a16="http://schemas.microsoft.com/office/drawing/2014/main" id="{151ADFFE-2BF6-431F-9ED4-4A39E403FADC}"/>
              </a:ext>
            </a:extLst>
          </p:cNvPr>
          <p:cNvSpPr txBox="1">
            <a:spLocks/>
          </p:cNvSpPr>
          <p:nvPr/>
        </p:nvSpPr>
        <p:spPr>
          <a:xfrm>
            <a:off x="902042" y="1939956"/>
            <a:ext cx="9369083" cy="3772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STC-Regular"/>
            </a:endParaRP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Recognize sentences about means of communication</a:t>
            </a: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List means of communication.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Illustrate how drummer simulate speech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Explain the reasons Tomlinson want to develop email.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Demonstrate the meaning of </a:t>
            </a:r>
            <a:r>
              <a:rPr lang="en-US" dirty="0">
                <a:solidFill>
                  <a:srgbClr val="006600"/>
                </a:solidFill>
                <a:latin typeface="Comic Sans MS" panose="030F0702030302020204" pitchFamily="66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@ </a:t>
            </a:r>
            <a:r>
              <a:rPr lang="en-US" dirty="0">
                <a:solidFill>
                  <a:srgbClr val="006600"/>
                </a:solidFill>
                <a:latin typeface="Comic Sans MS" panose="030F0702030302020204" pitchFamily="66" charset="0"/>
              </a:rPr>
              <a:t>)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Find the meaning of new words in the text .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F341D13-6171-4E35-B150-542FA8DA9A50}"/>
              </a:ext>
            </a:extLst>
          </p:cNvPr>
          <p:cNvGrpSpPr/>
          <p:nvPr/>
        </p:nvGrpSpPr>
        <p:grpSpPr>
          <a:xfrm>
            <a:off x="-2704658" y="54659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3262426-F3DC-4A76-A121-5C13B3F5A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D0B04E20-2F1C-408A-82FC-F4009C1758CA}"/>
                </a:ext>
              </a:extLst>
            </p:cNvPr>
            <p:cNvSpPr txBox="1"/>
            <p:nvPr/>
          </p:nvSpPr>
          <p:spPr>
            <a:xfrm>
              <a:off x="837829" y="836711"/>
              <a:ext cx="2808312" cy="776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4AC120B6-BE21-40D6-876A-436BB31B9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t="47935" r="13140"/>
          <a:stretch/>
        </p:blipFill>
        <p:spPr>
          <a:xfrm>
            <a:off x="66781" y="6858000"/>
            <a:ext cx="4248615" cy="197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9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4289A96-BF86-432E-9D4D-04E27FCA9CAD}"/>
              </a:ext>
            </a:extLst>
          </p:cNvPr>
          <p:cNvGrpSpPr/>
          <p:nvPr/>
        </p:nvGrpSpPr>
        <p:grpSpPr>
          <a:xfrm>
            <a:off x="87170" y="19805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E693C2A5-AAD1-4DFF-9191-B520CA6DF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0DA7EFCB-7247-4C0C-8052-6289FDDD45B3}"/>
                </a:ext>
              </a:extLst>
            </p:cNvPr>
            <p:cNvSpPr txBox="1"/>
            <p:nvPr/>
          </p:nvSpPr>
          <p:spPr>
            <a:xfrm>
              <a:off x="837829" y="836711"/>
              <a:ext cx="2808312" cy="776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E9BF7BCE-9957-4A19-A155-DC54CD1C8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" b="97752" l="5998" r="99193">
                        <a14:foregroundMark x1="45444" y1="97849" x2="45444" y2="97849"/>
                        <a14:foregroundMark x1="62053" y1="34506" x2="62053" y2="34506"/>
                        <a14:foregroundMark x1="10496" y1="51808" x2="4383" y2="60899"/>
                        <a14:foregroundMark x1="4383" y1="60899" x2="7382" y2="70674"/>
                        <a14:foregroundMark x1="7382" y1="70674" x2="8074" y2="85239"/>
                        <a14:foregroundMark x1="8074" y1="85239" x2="6228" y2="92766"/>
                        <a14:foregroundMark x1="49250" y1="10362" x2="75087" y2="9971"/>
                        <a14:foregroundMark x1="44752" y1="8016" x2="61592" y2="489"/>
                        <a14:foregroundMark x1="61592" y1="489" x2="71511" y2="391"/>
                        <a14:foregroundMark x1="71511" y1="391" x2="85352" y2="7625"/>
                        <a14:foregroundMark x1="99193" y1="57283" x2="99193" y2="57283"/>
                        <a14:foregroundMark x1="96424" y1="58456" x2="96424" y2="58456"/>
                        <a14:foregroundMark x1="87889" y1="59042" x2="92503" y2="59238"/>
                        <a14:foregroundMark x1="52480" y1="78397" x2="51788" y2="95308"/>
                        <a14:foregroundMark x1="23529" y1="20821" x2="23529" y2="20821"/>
                        <a14:foregroundMark x1="23875" y1="22581" x2="23875" y2="22581"/>
                        <a14:foregroundMark x1="29181" y1="18280" x2="28028" y2="19648"/>
                        <a14:foregroundMark x1="27105" y1="22776" x2="27105" y2="22776"/>
                        <a14:foregroundMark x1="27682" y1="19648" x2="25260" y2="22190"/>
                        <a14:foregroundMark x1="24913" y1="22581" x2="31257" y2="21994"/>
                        <a14:foregroundMark x1="27682" y1="21017" x2="34487" y2="22972"/>
                        <a14:foregroundMark x1="41869" y1="77224" x2="41869" y2="77224"/>
                        <a14:foregroundMark x1="61015" y1="76833" x2="61015" y2="76833"/>
                        <a14:foregroundMark x1="61246" y1="75855" x2="61246" y2="75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5411166" y="256479"/>
            <a:ext cx="6780834" cy="6601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1ADDA33-60A2-468F-89F4-8D504210EE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48262" r="13140" b="-1"/>
          <a:stretch/>
        </p:blipFill>
        <p:spPr>
          <a:xfrm>
            <a:off x="224589" y="4876800"/>
            <a:ext cx="3882773" cy="1961395"/>
          </a:xfrm>
          <a:prstGeom prst="rect">
            <a:avLst/>
          </a:prstGeom>
        </p:spPr>
      </p:pic>
      <p:sp>
        <p:nvSpPr>
          <p:cNvPr id="8" name="مربع نص 5">
            <a:extLst>
              <a:ext uri="{FF2B5EF4-FFF2-40B4-BE49-F238E27FC236}">
                <a16:creationId xmlns:a16="http://schemas.microsoft.com/office/drawing/2014/main" id="{9609F51F-0253-4B17-97FE-D8F3EDA43B7F}"/>
              </a:ext>
            </a:extLst>
          </p:cNvPr>
          <p:cNvSpPr txBox="1"/>
          <p:nvPr/>
        </p:nvSpPr>
        <p:spPr>
          <a:xfrm>
            <a:off x="0" y="2553462"/>
            <a:ext cx="598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does this man do ?</a:t>
            </a: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ED99214D-53BE-4EC7-8B2A-5484C110A2FD}"/>
              </a:ext>
            </a:extLst>
          </p:cNvPr>
          <p:cNvSpPr txBox="1"/>
          <p:nvPr/>
        </p:nvSpPr>
        <p:spPr>
          <a:xfrm>
            <a:off x="224589" y="3717758"/>
            <a:ext cx="598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Why does he do that ?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5A3338B-1EAF-4193-82C6-89CFDC458873}"/>
              </a:ext>
            </a:extLst>
          </p:cNvPr>
          <p:cNvGrpSpPr/>
          <p:nvPr/>
        </p:nvGrpSpPr>
        <p:grpSpPr>
          <a:xfrm>
            <a:off x="-5627202" y="-1844847"/>
            <a:ext cx="5561520" cy="6828817"/>
            <a:chOff x="-396739" y="-243192"/>
            <a:chExt cx="5561520" cy="682881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CBDC79F-6842-45CF-ABCB-9B64655D3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5" t="-18496" r="46361" b="32393"/>
            <a:stretch/>
          </p:blipFill>
          <p:spPr>
            <a:xfrm>
              <a:off x="-396739" y="-243192"/>
              <a:ext cx="2800675" cy="6828817"/>
            </a:xfrm>
            <a:prstGeom prst="triangle">
              <a:avLst>
                <a:gd name="adj" fmla="val 49305"/>
              </a:avLst>
            </a:prstGeom>
          </p:spPr>
        </p:pic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id="{23E8B054-8D64-4A09-AA74-0AD946F78625}"/>
                </a:ext>
              </a:extLst>
            </p:cNvPr>
            <p:cNvGrpSpPr/>
            <p:nvPr/>
          </p:nvGrpSpPr>
          <p:grpSpPr>
            <a:xfrm>
              <a:off x="1551248" y="4500389"/>
              <a:ext cx="3613533" cy="1983037"/>
              <a:chOff x="4300252" y="2437481"/>
              <a:chExt cx="3613533" cy="1983037"/>
            </a:xfrm>
          </p:grpSpPr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F4987E7F-B363-4E1B-B3DC-777E8E951A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574" b="89894" l="9665" r="92565">
                            <a14:foregroundMark x1="42379" y1="72872" x2="42379" y2="72872"/>
                            <a14:foregroundMark x1="21190" y1="22340" x2="21190" y2="22340"/>
                            <a14:foregroundMark x1="53903" y1="24468" x2="53903" y2="24468"/>
                            <a14:foregroundMark x1="75836" y1="25000" x2="75836" y2="25000"/>
                            <a14:foregroundMark x1="21933" y1="71809" x2="21933" y2="71809"/>
                            <a14:foregroundMark x1="48327" y1="23404" x2="48327" y2="23404"/>
                            <a14:foregroundMark x1="34201" y1="22872" x2="34201" y2="22872"/>
                            <a14:foregroundMark x1="68773" y1="24468" x2="68773" y2="24468"/>
                            <a14:foregroundMark x1="11524" y1="47872" x2="11524" y2="47872"/>
                            <a14:foregroundMark x1="14870" y1="56915" x2="14870" y2="56915"/>
                            <a14:foregroundMark x1="86989" y1="45213" x2="86989" y2="45213"/>
                            <a14:foregroundMark x1="92565" y1="42553" x2="92565" y2="42553"/>
                            <a14:foregroundMark x1="86617" y1="29787" x2="86617" y2="297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8" t="17277" r="5667" b="15214"/>
              <a:stretch/>
            </p:blipFill>
            <p:spPr>
              <a:xfrm>
                <a:off x="4300252" y="2437481"/>
                <a:ext cx="3613533" cy="19830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EB08F59E-8147-431A-973D-DC6B1DC86309}"/>
                  </a:ext>
                </a:extLst>
              </p:cNvPr>
              <p:cNvSpPr txBox="1"/>
              <p:nvPr/>
            </p:nvSpPr>
            <p:spPr>
              <a:xfrm>
                <a:off x="4869454" y="2828834"/>
                <a:ext cx="2170323" cy="12003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Students Book</a:t>
                </a:r>
              </a:p>
              <a:p>
                <a:pPr algn="ctr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P38-39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416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9A68163-98DA-490F-B810-B1296DC3D035}"/>
              </a:ext>
            </a:extLst>
          </p:cNvPr>
          <p:cNvGrpSpPr/>
          <p:nvPr/>
        </p:nvGrpSpPr>
        <p:grpSpPr>
          <a:xfrm>
            <a:off x="1881952" y="374574"/>
            <a:ext cx="8646694" cy="6483426"/>
            <a:chOff x="1892969" y="502522"/>
            <a:chExt cx="8646694" cy="616819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E7B2574-0AB6-4052-B05D-7B651CDB5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8" t="13082" r="33571" b="2491"/>
            <a:stretch/>
          </p:blipFill>
          <p:spPr>
            <a:xfrm>
              <a:off x="1892969" y="502522"/>
              <a:ext cx="4203031" cy="61681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051F416-89C7-4574-9329-24FA004EE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5" t="12669" r="33158" b="1694"/>
            <a:stretch/>
          </p:blipFill>
          <p:spPr>
            <a:xfrm>
              <a:off x="6096000" y="502522"/>
              <a:ext cx="4443663" cy="61681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4015DBD-FF9E-4CDC-853F-055F1F133A21}"/>
              </a:ext>
            </a:extLst>
          </p:cNvPr>
          <p:cNvGrpSpPr/>
          <p:nvPr/>
        </p:nvGrpSpPr>
        <p:grpSpPr>
          <a:xfrm>
            <a:off x="2881482" y="-1945533"/>
            <a:ext cx="5561520" cy="6828817"/>
            <a:chOff x="-396739" y="-243192"/>
            <a:chExt cx="5561520" cy="682881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531D267C-EB83-4BEF-B08E-A216943E2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5" t="-18496" r="46361" b="32393"/>
            <a:stretch/>
          </p:blipFill>
          <p:spPr>
            <a:xfrm>
              <a:off x="-396739" y="-243192"/>
              <a:ext cx="2800675" cy="6828817"/>
            </a:xfrm>
            <a:prstGeom prst="triangle">
              <a:avLst>
                <a:gd name="adj" fmla="val 49305"/>
              </a:avLst>
            </a:prstGeom>
          </p:spPr>
        </p:pic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613F92F2-EA89-4702-A3BC-AC3054565CE2}"/>
                </a:ext>
              </a:extLst>
            </p:cNvPr>
            <p:cNvGrpSpPr/>
            <p:nvPr/>
          </p:nvGrpSpPr>
          <p:grpSpPr>
            <a:xfrm>
              <a:off x="1551248" y="4500389"/>
              <a:ext cx="3613533" cy="1983037"/>
              <a:chOff x="4300252" y="2437481"/>
              <a:chExt cx="3613533" cy="1983037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id="{3562D9A4-91DE-43E7-97A4-AA67C44E14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574" b="89894" l="9665" r="92565">
                            <a14:foregroundMark x1="42379" y1="72872" x2="42379" y2="72872"/>
                            <a14:foregroundMark x1="21190" y1="22340" x2="21190" y2="22340"/>
                            <a14:foregroundMark x1="53903" y1="24468" x2="53903" y2="24468"/>
                            <a14:foregroundMark x1="75836" y1="25000" x2="75836" y2="25000"/>
                            <a14:foregroundMark x1="21933" y1="71809" x2="21933" y2="71809"/>
                            <a14:foregroundMark x1="48327" y1="23404" x2="48327" y2="23404"/>
                            <a14:foregroundMark x1="34201" y1="22872" x2="34201" y2="22872"/>
                            <a14:foregroundMark x1="68773" y1="24468" x2="68773" y2="24468"/>
                            <a14:foregroundMark x1="11524" y1="47872" x2="11524" y2="47872"/>
                            <a14:foregroundMark x1="14870" y1="56915" x2="14870" y2="56915"/>
                            <a14:foregroundMark x1="86989" y1="45213" x2="86989" y2="45213"/>
                            <a14:foregroundMark x1="92565" y1="42553" x2="92565" y2="42553"/>
                            <a14:foregroundMark x1="86617" y1="29787" x2="86617" y2="297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8" t="17277" r="5667" b="15214"/>
              <a:stretch/>
            </p:blipFill>
            <p:spPr>
              <a:xfrm>
                <a:off x="4300252" y="2437481"/>
                <a:ext cx="3613533" cy="19830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F4999A31-9842-4A40-901D-CFFFD368E415}"/>
                  </a:ext>
                </a:extLst>
              </p:cNvPr>
              <p:cNvSpPr txBox="1"/>
              <p:nvPr/>
            </p:nvSpPr>
            <p:spPr>
              <a:xfrm>
                <a:off x="4869454" y="2828834"/>
                <a:ext cx="2170323" cy="12003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Students Book</a:t>
                </a:r>
              </a:p>
              <a:p>
                <a:pPr algn="ctr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P38-39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8C4EEB4B-8659-44F2-91AD-2B8B46571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851">
            <a:off x="12110366" y="-178825"/>
            <a:ext cx="2617606" cy="2617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52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6D73F5-CF6F-4FE4-B221-F158C72D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3082" r="33571" b="4829"/>
          <a:stretch/>
        </p:blipFill>
        <p:spPr>
          <a:xfrm>
            <a:off x="5958840" y="228600"/>
            <a:ext cx="5989504" cy="666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AFD94EA-3C84-484A-80DC-D01CD9782310}"/>
              </a:ext>
            </a:extLst>
          </p:cNvPr>
          <p:cNvGrpSpPr/>
          <p:nvPr/>
        </p:nvGrpSpPr>
        <p:grpSpPr>
          <a:xfrm>
            <a:off x="87170" y="19805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1A7CDE6-7364-4F17-B626-30A591E67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DB02A5CE-B4C7-4941-9F2E-1534CE11B819}"/>
                </a:ext>
              </a:extLst>
            </p:cNvPr>
            <p:cNvSpPr txBox="1"/>
            <p:nvPr/>
          </p:nvSpPr>
          <p:spPr>
            <a:xfrm>
              <a:off x="837829" y="836711"/>
              <a:ext cx="2808312" cy="776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Skimming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B72E61DC-C406-4CA8-9106-FD44847C2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851">
            <a:off x="9778645" y="-75955"/>
            <a:ext cx="2617606" cy="2617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0B54FCF-5380-48E1-8168-617FA70BC5CD}"/>
              </a:ext>
            </a:extLst>
          </p:cNvPr>
          <p:cNvGrpSpPr/>
          <p:nvPr/>
        </p:nvGrpSpPr>
        <p:grpSpPr>
          <a:xfrm>
            <a:off x="1361482" y="1272275"/>
            <a:ext cx="2758893" cy="2158404"/>
            <a:chOff x="1361482" y="1272275"/>
            <a:chExt cx="2758893" cy="2158404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09AB7AAE-4A44-42C5-8C2E-AF11AB25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361482" y="1272275"/>
              <a:ext cx="2758893" cy="215840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E5D81E4-8EAC-4F38-B38E-3F078FB03490}"/>
                </a:ext>
              </a:extLst>
            </p:cNvPr>
            <p:cNvSpPr txBox="1"/>
            <p:nvPr/>
          </p:nvSpPr>
          <p:spPr>
            <a:xfrm>
              <a:off x="1494169" y="2077457"/>
              <a:ext cx="198344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,,,,,title?</a:t>
              </a:r>
              <a:endParaRPr lang="ar-SA" sz="2400" dirty="0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9B05A8D2-0FA4-4D91-8B86-70CA35CBF909}"/>
              </a:ext>
            </a:extLst>
          </p:cNvPr>
          <p:cNvGrpSpPr/>
          <p:nvPr/>
        </p:nvGrpSpPr>
        <p:grpSpPr>
          <a:xfrm>
            <a:off x="1957635" y="2982611"/>
            <a:ext cx="2758893" cy="2158404"/>
            <a:chOff x="1361482" y="1272275"/>
            <a:chExt cx="2758893" cy="2158404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E7E7249-C950-4016-B257-30D43121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361482" y="1272275"/>
              <a:ext cx="2758893" cy="2158404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1637F6E-4E4D-453F-AB8A-B2F8943168BC}"/>
                </a:ext>
              </a:extLst>
            </p:cNvPr>
            <p:cNvSpPr txBox="1"/>
            <p:nvPr/>
          </p:nvSpPr>
          <p:spPr>
            <a:xfrm>
              <a:off x="1494169" y="2077457"/>
              <a:ext cx="257580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,,,,,Paragraphs?</a:t>
              </a:r>
              <a:endParaRPr lang="ar-SA" sz="2400" dirty="0"/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31B8F81A-DA0C-49F8-93E7-853099CA2F5B}"/>
              </a:ext>
            </a:extLst>
          </p:cNvPr>
          <p:cNvGrpSpPr/>
          <p:nvPr/>
        </p:nvGrpSpPr>
        <p:grpSpPr>
          <a:xfrm>
            <a:off x="619332" y="4400090"/>
            <a:ext cx="2758893" cy="2158404"/>
            <a:chOff x="1361482" y="1272275"/>
            <a:chExt cx="2758893" cy="2158404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9D53030D-9282-4360-ACDE-FAFA7E8D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361482" y="1272275"/>
              <a:ext cx="2758893" cy="2158404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31E7A3CE-3B7B-48BE-ACC1-4B9B9BB3E320}"/>
                </a:ext>
              </a:extLst>
            </p:cNvPr>
            <p:cNvSpPr txBox="1"/>
            <p:nvPr/>
          </p:nvSpPr>
          <p:spPr>
            <a:xfrm>
              <a:off x="1494169" y="2077457"/>
              <a:ext cx="257580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,,,,,photos</a:t>
              </a:r>
              <a:endParaRPr lang="ar-SA" sz="2400" dirty="0"/>
            </a:p>
          </p:txBody>
        </p:sp>
      </p:grpSp>
      <p:pic>
        <p:nvPicPr>
          <p:cNvPr id="22" name="Picture 4" descr="Listening Icon #416587 - Free Icons Library">
            <a:extLst>
              <a:ext uri="{FF2B5EF4-FFF2-40B4-BE49-F238E27FC236}">
                <a16:creationId xmlns:a16="http://schemas.microsoft.com/office/drawing/2014/main" id="{CF7B18F6-602C-434B-B0F9-9A8BE8D04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44" y="-1604309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66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أخضر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357</Words>
  <Application>Microsoft Office PowerPoint</Application>
  <PresentationFormat>Widescreen</PresentationFormat>
  <Paragraphs>83</Paragraphs>
  <Slides>16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78</cp:revision>
  <dcterms:created xsi:type="dcterms:W3CDTF">2022-01-23T07:57:44Z</dcterms:created>
  <dcterms:modified xsi:type="dcterms:W3CDTF">2022-01-24T07:35:00Z</dcterms:modified>
</cp:coreProperties>
</file>