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70" r:id="rId4"/>
    <p:sldId id="259" r:id="rId5"/>
    <p:sldId id="271" r:id="rId6"/>
    <p:sldId id="272" r:id="rId7"/>
    <p:sldId id="273" r:id="rId8"/>
    <p:sldId id="27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18" autoAdjust="0"/>
  </p:normalViewPr>
  <p:slideViewPr>
    <p:cSldViewPr snapToGrid="0">
      <p:cViewPr>
        <p:scale>
          <a:sx n="51" d="100"/>
          <a:sy n="51" d="100"/>
        </p:scale>
        <p:origin x="56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5F0D5-2CCC-490B-9B6B-65D380F5466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1DF9A-F249-4A18-81C8-AA5E77AB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2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18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34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40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94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365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52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يُذكر الهدف الوجدني</a:t>
            </a:r>
            <a:r>
              <a:rPr lang="ar-SA" baseline="0" dirty="0" smtClean="0"/>
              <a:t> قوله تعالى(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الْيَوْمَ أَكْمَلْتُ لَكُمْ دِينَكُمْ وَأَتْمَمْتُ عَلَيْكُمْ نِعْمَتِي وَرَضِيتُ لَكُمُ الْإِسْلَامَ دِينًا)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1DF9A-F249-4A18-81C8-AA5E77ABCA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51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9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2DDD-8EC1-466C-86EC-EBD5EEE63F84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7572-29B2-4A4F-B0D7-1F85B941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01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2DDD-8EC1-466C-86EC-EBD5EEE63F84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7572-29B2-4A4F-B0D7-1F85B941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2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2DDD-8EC1-466C-86EC-EBD5EEE63F84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7572-29B2-4A4F-B0D7-1F85B941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15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2DDD-8EC1-466C-86EC-EBD5EEE63F84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7572-29B2-4A4F-B0D7-1F85B941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2DDD-8EC1-466C-86EC-EBD5EEE63F84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7572-29B2-4A4F-B0D7-1F85B941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2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2DDD-8EC1-466C-86EC-EBD5EEE63F84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7572-29B2-4A4F-B0D7-1F85B941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1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2DDD-8EC1-466C-86EC-EBD5EEE63F84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7572-29B2-4A4F-B0D7-1F85B941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5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2DDD-8EC1-466C-86EC-EBD5EEE63F84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7572-29B2-4A4F-B0D7-1F85B941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4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2DDD-8EC1-466C-86EC-EBD5EEE63F84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7572-29B2-4A4F-B0D7-1F85B941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2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2DDD-8EC1-466C-86EC-EBD5EEE63F84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7572-29B2-4A4F-B0D7-1F85B941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0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2DDD-8EC1-466C-86EC-EBD5EEE63F84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7572-29B2-4A4F-B0D7-1F85B941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52DDD-8EC1-466C-86EC-EBD5EEE63F84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7572-29B2-4A4F-B0D7-1F85B941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5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to1592901s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hyperlink" Target="https://www.liveworksheets.com/to1592901sc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hyperlink" Target="https://www.liveworksheets.com/sl1596241pt" TargetMode="External"/><Relationship Id="rId5" Type="http://schemas.openxmlformats.org/officeDocument/2006/relationships/video" Target="../media/media2.mp4"/><Relationship Id="rId10" Type="http://schemas.openxmlformats.org/officeDocument/2006/relationships/image" Target="../media/image10.png"/><Relationship Id="rId4" Type="http://schemas.microsoft.com/office/2007/relationships/media" Target="../media/media2.mp4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-20487" y="-12068"/>
            <a:ext cx="12217003" cy="6870068"/>
            <a:chOff x="8585502" y="2839257"/>
            <a:chExt cx="12217003" cy="6870068"/>
          </a:xfrm>
        </p:grpSpPr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17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99E591C3-5011-4F9E-A45D-CEE52172E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25" y="86047"/>
            <a:ext cx="6215205" cy="6234546"/>
          </a:xfrm>
          <a:prstGeom prst="rect">
            <a:avLst/>
          </a:prstGeom>
        </p:spPr>
      </p:pic>
      <p:sp>
        <p:nvSpPr>
          <p:cNvPr id="113" name="圆角矩形 112"/>
          <p:cNvSpPr/>
          <p:nvPr/>
        </p:nvSpPr>
        <p:spPr>
          <a:xfrm>
            <a:off x="1484055" y="1696761"/>
            <a:ext cx="9223890" cy="3013121"/>
          </a:xfrm>
          <a:prstGeom prst="roundRect">
            <a:avLst>
              <a:gd name="adj" fmla="val 7352"/>
            </a:avLst>
          </a:prstGeom>
          <a:solidFill>
            <a:srgbClr val="F2F2F2">
              <a:alpha val="87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10304354" y="1965235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684146" y="4338918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10325741" y="4324352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1672409" y="1857616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副标题 2"/>
          <p:cNvSpPr txBox="1">
            <a:spLocks/>
          </p:cNvSpPr>
          <p:nvPr/>
        </p:nvSpPr>
        <p:spPr>
          <a:xfrm>
            <a:off x="1782271" y="2661931"/>
            <a:ext cx="8677084" cy="117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8. Reading</a:t>
            </a:r>
            <a:endParaRPr lang="zh-CN" altLang="en-US" sz="4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1" name="副标题 2">
            <a:extLst>
              <a:ext uri="{FF2B5EF4-FFF2-40B4-BE49-F238E27FC236}">
                <a16:creationId xmlns="" xmlns:a16="http://schemas.microsoft.com/office/drawing/2014/main" id="{6F6F342E-1A33-43F5-9CE6-F9764A6698DB}"/>
              </a:ext>
            </a:extLst>
          </p:cNvPr>
          <p:cNvSpPr txBox="1">
            <a:spLocks/>
          </p:cNvSpPr>
          <p:nvPr/>
        </p:nvSpPr>
        <p:spPr>
          <a:xfrm>
            <a:off x="3125201" y="1774585"/>
            <a:ext cx="5991225" cy="635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Super Goal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4 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Unit </a:t>
            </a:r>
            <a:r>
              <a:rPr lang="en-US" altLang="zh-CN" sz="24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3  </a:t>
            </a:r>
            <a:r>
              <a:rPr lang="en-US" altLang="zh-CN" sz="24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- 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There’s No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Comparison</a:t>
            </a:r>
            <a:endParaRPr lang="zh-CN" altLang="en-US" sz="2400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4" name="副标题 2"/>
          <p:cNvSpPr txBox="1">
            <a:spLocks/>
          </p:cNvSpPr>
          <p:nvPr/>
        </p:nvSpPr>
        <p:spPr>
          <a:xfrm>
            <a:off x="3745078" y="3619675"/>
            <a:ext cx="4751469" cy="1019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9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By:  </a:t>
            </a:r>
            <a:r>
              <a:rPr lang="en-US" altLang="zh-CN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Sara </a:t>
            </a:r>
            <a:r>
              <a:rPr lang="en-US" altLang="zh-CN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Alamri</a:t>
            </a:r>
            <a:endParaRPr lang="en-US" altLang="zh-CN" sz="1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  <a:p>
            <a:r>
              <a:rPr lang="en-US" altLang="zh-CN" sz="19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Designer:</a:t>
            </a:r>
            <a:r>
              <a:rPr lang="en-US" altLang="zh-CN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 Artstudio.24</a:t>
            </a:r>
            <a:endParaRPr lang="ar-SA" altLang="zh-CN" sz="1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  <a:p>
            <a:r>
              <a:rPr lang="en-US" altLang="zh-CN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0505899184</a:t>
            </a:r>
          </a:p>
          <a:p>
            <a:endParaRPr lang="en-US" altLang="zh-CN" sz="1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102">
            <a:extLst>
              <a:ext uri="{FF2B5EF4-FFF2-40B4-BE49-F238E27FC236}">
                <a16:creationId xmlns:a16="http://schemas.microsoft.com/office/drawing/2014/main" xmlns="" id="{1C7C4D3D-0D63-4184-BBAD-9AD213D5C55E}"/>
              </a:ext>
            </a:extLst>
          </p:cNvPr>
          <p:cNvSpPr/>
          <p:nvPr/>
        </p:nvSpPr>
        <p:spPr>
          <a:xfrm rot="10800000">
            <a:off x="6542416" y="5141944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103">
            <a:extLst>
              <a:ext uri="{FF2B5EF4-FFF2-40B4-BE49-F238E27FC236}">
                <a16:creationId xmlns:a16="http://schemas.microsoft.com/office/drawing/2014/main" xmlns="" id="{081EB60E-141B-4865-A11F-29D667948DB2}"/>
              </a:ext>
            </a:extLst>
          </p:cNvPr>
          <p:cNvSpPr/>
          <p:nvPr/>
        </p:nvSpPr>
        <p:spPr>
          <a:xfrm rot="10800000">
            <a:off x="7611733" y="5165751"/>
            <a:ext cx="1331717" cy="524117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104">
            <a:extLst>
              <a:ext uri="{FF2B5EF4-FFF2-40B4-BE49-F238E27FC236}">
                <a16:creationId xmlns:a16="http://schemas.microsoft.com/office/drawing/2014/main" xmlns="" id="{1CFCAE4B-BB68-4D50-8294-E871DC0C6E24}"/>
              </a:ext>
            </a:extLst>
          </p:cNvPr>
          <p:cNvSpPr/>
          <p:nvPr/>
        </p:nvSpPr>
        <p:spPr>
          <a:xfrm rot="10800000">
            <a:off x="8201871" y="5177713"/>
            <a:ext cx="2162611" cy="517250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105">
            <a:extLst>
              <a:ext uri="{FF2B5EF4-FFF2-40B4-BE49-F238E27FC236}">
                <a16:creationId xmlns:a16="http://schemas.microsoft.com/office/drawing/2014/main" xmlns="" id="{EC222D5C-394A-42BF-BF0D-E524A2A75313}"/>
              </a:ext>
            </a:extLst>
          </p:cNvPr>
          <p:cNvSpPr/>
          <p:nvPr/>
        </p:nvSpPr>
        <p:spPr>
          <a:xfrm rot="10800000">
            <a:off x="9195276" y="5126718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8">
            <a:extLst>
              <a:ext uri="{FF2B5EF4-FFF2-40B4-BE49-F238E27FC236}">
                <a16:creationId xmlns:a16="http://schemas.microsoft.com/office/drawing/2014/main" xmlns="" id="{A5CD9471-6D55-453B-8EB6-F32A513AD51B}"/>
              </a:ext>
            </a:extLst>
          </p:cNvPr>
          <p:cNvSpPr/>
          <p:nvPr/>
        </p:nvSpPr>
        <p:spPr>
          <a:xfrm>
            <a:off x="6421954" y="1779641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99">
            <a:extLst>
              <a:ext uri="{FF2B5EF4-FFF2-40B4-BE49-F238E27FC236}">
                <a16:creationId xmlns:a16="http://schemas.microsoft.com/office/drawing/2014/main" xmlns="" id="{20421BB4-9192-4A8F-96B5-1FC3F1C61AB3}"/>
              </a:ext>
            </a:extLst>
          </p:cNvPr>
          <p:cNvSpPr/>
          <p:nvPr/>
        </p:nvSpPr>
        <p:spPr>
          <a:xfrm>
            <a:off x="7384291" y="1745598"/>
            <a:ext cx="1331717" cy="524117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00">
            <a:extLst>
              <a:ext uri="{FF2B5EF4-FFF2-40B4-BE49-F238E27FC236}">
                <a16:creationId xmlns:a16="http://schemas.microsoft.com/office/drawing/2014/main" xmlns="" id="{1B16FE61-0996-4B70-AA1F-8A5C1EF92D42}"/>
              </a:ext>
            </a:extLst>
          </p:cNvPr>
          <p:cNvSpPr/>
          <p:nvPr/>
        </p:nvSpPr>
        <p:spPr>
          <a:xfrm>
            <a:off x="7888023" y="1731032"/>
            <a:ext cx="2162611" cy="517250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01">
            <a:extLst>
              <a:ext uri="{FF2B5EF4-FFF2-40B4-BE49-F238E27FC236}">
                <a16:creationId xmlns:a16="http://schemas.microsoft.com/office/drawing/2014/main" xmlns="" id="{E9077B4F-F497-493E-8A5F-87C8DBD3B0C1}"/>
              </a:ext>
            </a:extLst>
          </p:cNvPr>
          <p:cNvSpPr/>
          <p:nvPr/>
        </p:nvSpPr>
        <p:spPr>
          <a:xfrm>
            <a:off x="8971354" y="1793636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12">
            <a:extLst>
              <a:ext uri="{FF2B5EF4-FFF2-40B4-BE49-F238E27FC236}">
                <a16:creationId xmlns:a16="http://schemas.microsoft.com/office/drawing/2014/main" xmlns="" id="{F593A34A-0830-4D33-9A29-28F01736461A}"/>
              </a:ext>
            </a:extLst>
          </p:cNvPr>
          <p:cNvSpPr/>
          <p:nvPr/>
        </p:nvSpPr>
        <p:spPr>
          <a:xfrm>
            <a:off x="5683883" y="2184399"/>
            <a:ext cx="6372651" cy="3010960"/>
          </a:xfrm>
          <a:prstGeom prst="roundRect">
            <a:avLst>
              <a:gd name="adj" fmla="val 7352"/>
            </a:avLst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solidFill>
                <a:schemeClr val="tx1"/>
              </a:solidFill>
            </a:endParaRPr>
          </a:p>
        </p:txBody>
      </p:sp>
      <p:sp>
        <p:nvSpPr>
          <p:cNvPr id="15" name="副标题 2">
            <a:extLst>
              <a:ext uri="{FF2B5EF4-FFF2-40B4-BE49-F238E27FC236}">
                <a16:creationId xmlns:a16="http://schemas.microsoft.com/office/drawing/2014/main" xmlns="" id="{539E43C9-E35E-4C8C-BB74-7E1F81310CA3}"/>
              </a:ext>
            </a:extLst>
          </p:cNvPr>
          <p:cNvSpPr txBox="1">
            <a:spLocks/>
          </p:cNvSpPr>
          <p:nvPr/>
        </p:nvSpPr>
        <p:spPr>
          <a:xfrm>
            <a:off x="5991881" y="4097062"/>
            <a:ext cx="4751469" cy="1019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33EA01AC-120C-412E-9FDD-6BE31F7BD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55" y="2370218"/>
            <a:ext cx="4174105" cy="2741052"/>
          </a:xfrm>
          <a:prstGeom prst="rect">
            <a:avLst/>
          </a:prstGeom>
        </p:spPr>
      </p:pic>
      <p:pic>
        <p:nvPicPr>
          <p:cNvPr id="16" name="صورة 2">
            <a:extLst>
              <a:ext uri="{FF2B5EF4-FFF2-40B4-BE49-F238E27FC236}">
                <a16:creationId xmlns="" xmlns:a16="http://schemas.microsoft.com/office/drawing/2014/main" id="{99E591C3-5011-4F9E-A45D-CEE52172E9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3" y="1660154"/>
            <a:ext cx="3978302" cy="39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6415"/>
          </a:xfrm>
          <a:prstGeom prst="rect">
            <a:avLst/>
          </a:prstGeom>
        </p:spPr>
      </p:pic>
      <p:sp>
        <p:nvSpPr>
          <p:cNvPr id="24" name="流程图: 过程 23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36" name="流程图: 过程 35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8" name="燕尾形 37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副标题 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Objectives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8C6851E4-1B8B-4CD5-BB02-FBF65F019ED2}"/>
              </a:ext>
            </a:extLst>
          </p:cNvPr>
          <p:cNvGrpSpPr/>
          <p:nvPr/>
        </p:nvGrpSpPr>
        <p:grpSpPr>
          <a:xfrm>
            <a:off x="1069108" y="3602245"/>
            <a:ext cx="10114851" cy="421918"/>
            <a:chOff x="1091836" y="3843299"/>
            <a:chExt cx="10114851" cy="42191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" name="虚尾箭头 49">
              <a:extLst>
                <a:ext uri="{FF2B5EF4-FFF2-40B4-BE49-F238E27FC236}">
                  <a16:creationId xmlns="" xmlns:a16="http://schemas.microsoft.com/office/drawing/2014/main" id="{320F82AB-8B64-4B81-9888-88DE7C0E93B8}"/>
                </a:ext>
              </a:extLst>
            </p:cNvPr>
            <p:cNvSpPr/>
            <p:nvPr/>
          </p:nvSpPr>
          <p:spPr>
            <a:xfrm>
              <a:off x="10798732" y="3843299"/>
              <a:ext cx="407955" cy="421918"/>
            </a:xfrm>
            <a:prstGeom prst="stripedRightArrow">
              <a:avLst>
                <a:gd name="adj1" fmla="val 37914"/>
                <a:gd name="adj2" fmla="val 843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00901E0E-6BD2-48E9-ABEF-D843CDF3E62E}"/>
                </a:ext>
              </a:extLst>
            </p:cNvPr>
            <p:cNvSpPr/>
            <p:nvPr/>
          </p:nvSpPr>
          <p:spPr>
            <a:xfrm>
              <a:off x="10689145" y="3974306"/>
              <a:ext cx="88107" cy="159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F31FB0E3-8A78-4473-BAF3-EAD04200145A}"/>
                </a:ext>
              </a:extLst>
            </p:cNvPr>
            <p:cNvSpPr/>
            <p:nvPr/>
          </p:nvSpPr>
          <p:spPr>
            <a:xfrm>
              <a:off x="10458164" y="3971925"/>
              <a:ext cx="180975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261AE54E-35D1-4F42-A4B0-E23603FF37AC}"/>
                </a:ext>
              </a:extLst>
            </p:cNvPr>
            <p:cNvSpPr/>
            <p:nvPr/>
          </p:nvSpPr>
          <p:spPr>
            <a:xfrm>
              <a:off x="1536414" y="3971925"/>
              <a:ext cx="888126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767B2F11-0D20-420D-AB3F-E2511E2265E8}"/>
                </a:ext>
              </a:extLst>
            </p:cNvPr>
            <p:cNvSpPr/>
            <p:nvPr/>
          </p:nvSpPr>
          <p:spPr>
            <a:xfrm>
              <a:off x="1316544" y="3974307"/>
              <a:ext cx="17938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600A6977-E787-4708-BA84-66F8BC866420}"/>
                </a:ext>
              </a:extLst>
            </p:cNvPr>
            <p:cNvSpPr/>
            <p:nvPr/>
          </p:nvSpPr>
          <p:spPr>
            <a:xfrm>
              <a:off x="1180814" y="3971924"/>
              <a:ext cx="92472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66BEEA9A-42A0-4AE8-9E20-647670811FD1}"/>
                </a:ext>
              </a:extLst>
            </p:cNvPr>
            <p:cNvSpPr/>
            <p:nvPr/>
          </p:nvSpPr>
          <p:spPr>
            <a:xfrm>
              <a:off x="1091836" y="3971923"/>
              <a:ext cx="4571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</p:grpSp>
      <p:sp>
        <p:nvSpPr>
          <p:cNvPr id="32" name="六边形 31">
            <a:extLst>
              <a:ext uri="{FF2B5EF4-FFF2-40B4-BE49-F238E27FC236}">
                <a16:creationId xmlns="" xmlns:a16="http://schemas.microsoft.com/office/drawing/2014/main" id="{9D3398B3-CBD5-4C69-90E8-62872E67D8DD}"/>
              </a:ext>
            </a:extLst>
          </p:cNvPr>
          <p:cNvSpPr/>
          <p:nvPr/>
        </p:nvSpPr>
        <p:spPr>
          <a:xfrm rot="1743839">
            <a:off x="1564130" y="3510132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1D5B838C-A0AE-438C-AEF9-B08543EF3FD5}"/>
              </a:ext>
            </a:extLst>
          </p:cNvPr>
          <p:cNvSpPr/>
          <p:nvPr/>
        </p:nvSpPr>
        <p:spPr>
          <a:xfrm>
            <a:off x="3805777" y="4579972"/>
            <a:ext cx="2079753" cy="1528110"/>
          </a:xfrm>
          <a:prstGeom prst="rect">
            <a:avLst/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14A754D9-E41A-4BA5-B23A-6FF11237ADBA}"/>
              </a:ext>
            </a:extLst>
          </p:cNvPr>
          <p:cNvSpPr/>
          <p:nvPr/>
        </p:nvSpPr>
        <p:spPr>
          <a:xfrm>
            <a:off x="2155377" y="1692521"/>
            <a:ext cx="2079753" cy="1533889"/>
          </a:xfrm>
          <a:prstGeom prst="rect">
            <a:avLst/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3" name="六边形 42">
            <a:extLst>
              <a:ext uri="{FF2B5EF4-FFF2-40B4-BE49-F238E27FC236}">
                <a16:creationId xmlns="" xmlns:a16="http://schemas.microsoft.com/office/drawing/2014/main" id="{1F276143-43FF-4DC7-ADCD-9DD536850EDE}"/>
              </a:ext>
            </a:extLst>
          </p:cNvPr>
          <p:cNvSpPr/>
          <p:nvPr/>
        </p:nvSpPr>
        <p:spPr>
          <a:xfrm rot="1743839">
            <a:off x="3203204" y="3505300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44" name="六边形 43">
            <a:extLst>
              <a:ext uri="{FF2B5EF4-FFF2-40B4-BE49-F238E27FC236}">
                <a16:creationId xmlns="" xmlns:a16="http://schemas.microsoft.com/office/drawing/2014/main" id="{BCB647E7-7055-44A9-B8C0-EC67D5A9E1AE}"/>
              </a:ext>
            </a:extLst>
          </p:cNvPr>
          <p:cNvSpPr/>
          <p:nvPr/>
        </p:nvSpPr>
        <p:spPr>
          <a:xfrm rot="1743839">
            <a:off x="4817098" y="3511810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8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77AEA962-E73C-4A7C-989F-EEA89A6C8A33}"/>
              </a:ext>
            </a:extLst>
          </p:cNvPr>
          <p:cNvSpPr/>
          <p:nvPr/>
        </p:nvSpPr>
        <p:spPr>
          <a:xfrm>
            <a:off x="5412912" y="1692521"/>
            <a:ext cx="2079753" cy="1538519"/>
          </a:xfrm>
          <a:prstGeom prst="rect">
            <a:avLst/>
          </a:prstGeom>
          <a:solidFill>
            <a:srgbClr val="F8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A5D83D91-45B4-48E6-B8C9-62776CBD2964}"/>
              </a:ext>
            </a:extLst>
          </p:cNvPr>
          <p:cNvSpPr/>
          <p:nvPr/>
        </p:nvSpPr>
        <p:spPr>
          <a:xfrm>
            <a:off x="1718425" y="3653965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01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="" xmlns:a16="http://schemas.microsoft.com/office/drawing/2014/main" id="{A8E02934-E3B9-47B9-B23E-54D9AE2FFC94}"/>
              </a:ext>
            </a:extLst>
          </p:cNvPr>
          <p:cNvSpPr/>
          <p:nvPr/>
        </p:nvSpPr>
        <p:spPr>
          <a:xfrm>
            <a:off x="4946395" y="3683633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03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4B3B65CB-EE76-46FB-93C1-FE1C5F11AB7E}"/>
              </a:ext>
            </a:extLst>
          </p:cNvPr>
          <p:cNvSpPr/>
          <p:nvPr/>
        </p:nvSpPr>
        <p:spPr>
          <a:xfrm>
            <a:off x="3336132" y="3654524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02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="" xmlns:a16="http://schemas.microsoft.com/office/drawing/2014/main" id="{BFCC6CDC-4AF0-4279-A3D3-B225D22166ED}"/>
              </a:ext>
            </a:extLst>
          </p:cNvPr>
          <p:cNvCxnSpPr>
            <a:stCxn id="32" idx="4"/>
          </p:cNvCxnSpPr>
          <p:nvPr/>
        </p:nvCxnSpPr>
        <p:spPr>
          <a:xfrm flipH="1" flipV="1">
            <a:off x="1907987" y="2576176"/>
            <a:ext cx="1328" cy="893213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="" xmlns:a16="http://schemas.microsoft.com/office/drawing/2014/main" id="{AE50DE65-95A1-4359-84D5-66C4296A2CE0}"/>
              </a:ext>
            </a:extLst>
          </p:cNvPr>
          <p:cNvCxnSpPr/>
          <p:nvPr/>
        </p:nvCxnSpPr>
        <p:spPr>
          <a:xfrm flipV="1">
            <a:off x="1898939" y="2595223"/>
            <a:ext cx="265962" cy="1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="" xmlns:a16="http://schemas.microsoft.com/office/drawing/2014/main" id="{D542E66D-2D9B-4E1D-A030-7B63BA33CDE3}"/>
              </a:ext>
            </a:extLst>
          </p:cNvPr>
          <p:cNvCxnSpPr/>
          <p:nvPr/>
        </p:nvCxnSpPr>
        <p:spPr>
          <a:xfrm flipH="1" flipV="1">
            <a:off x="5161090" y="2578570"/>
            <a:ext cx="1328" cy="893213"/>
          </a:xfrm>
          <a:prstGeom prst="line">
            <a:avLst/>
          </a:prstGeom>
          <a:ln w="38100">
            <a:solidFill>
              <a:srgbClr val="F8C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="" xmlns:a16="http://schemas.microsoft.com/office/drawing/2014/main" id="{89D7CD73-9120-4F9B-ADCC-8DECB0852C33}"/>
              </a:ext>
            </a:extLst>
          </p:cNvPr>
          <p:cNvCxnSpPr/>
          <p:nvPr/>
        </p:nvCxnSpPr>
        <p:spPr>
          <a:xfrm flipV="1">
            <a:off x="5152042" y="2597622"/>
            <a:ext cx="265962" cy="1"/>
          </a:xfrm>
          <a:prstGeom prst="line">
            <a:avLst/>
          </a:prstGeom>
          <a:ln w="38100">
            <a:solidFill>
              <a:srgbClr val="F8C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="" xmlns:a16="http://schemas.microsoft.com/office/drawing/2014/main" id="{A66955FF-D7E2-4A98-A4CE-65355823B76C}"/>
              </a:ext>
            </a:extLst>
          </p:cNvPr>
          <p:cNvCxnSpPr/>
          <p:nvPr/>
        </p:nvCxnSpPr>
        <p:spPr>
          <a:xfrm flipH="1" flipV="1">
            <a:off x="3563502" y="4153965"/>
            <a:ext cx="1328" cy="893213"/>
          </a:xfrm>
          <a:prstGeom prst="line">
            <a:avLst/>
          </a:prstGeom>
          <a:ln w="38100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="" xmlns:a16="http://schemas.microsoft.com/office/drawing/2014/main" id="{BE245A90-BEA7-4E0F-BAC8-B857A58806C2}"/>
              </a:ext>
            </a:extLst>
          </p:cNvPr>
          <p:cNvCxnSpPr/>
          <p:nvPr/>
        </p:nvCxnSpPr>
        <p:spPr>
          <a:xfrm flipV="1">
            <a:off x="3557353" y="5026541"/>
            <a:ext cx="265962" cy="1"/>
          </a:xfrm>
          <a:prstGeom prst="line">
            <a:avLst/>
          </a:prstGeom>
          <a:ln w="38100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="" xmlns:a16="http://schemas.microsoft.com/office/drawing/2014/main" id="{3D61A790-0F98-4BC4-BAC7-9BD0445B0E8D}"/>
              </a:ext>
            </a:extLst>
          </p:cNvPr>
          <p:cNvSpPr/>
          <p:nvPr/>
        </p:nvSpPr>
        <p:spPr>
          <a:xfrm>
            <a:off x="2304259" y="1766797"/>
            <a:ext cx="18856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="" xmlns:a16="http://schemas.microsoft.com/office/drawing/2014/main" id="{33072A73-24A8-430E-BEBC-0E9C19129949}"/>
              </a:ext>
            </a:extLst>
          </p:cNvPr>
          <p:cNvSpPr txBox="1"/>
          <p:nvPr/>
        </p:nvSpPr>
        <p:spPr>
          <a:xfrm>
            <a:off x="2230587" y="1684392"/>
            <a:ext cx="19293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questions about a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text</a:t>
            </a:r>
          </a:p>
          <a:p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="" xmlns:a16="http://schemas.microsoft.com/office/drawing/2014/main" id="{B5A561BA-99A3-466D-9503-BE2D205B5686}"/>
              </a:ext>
            </a:extLst>
          </p:cNvPr>
          <p:cNvSpPr txBox="1"/>
          <p:nvPr/>
        </p:nvSpPr>
        <p:spPr>
          <a:xfrm>
            <a:off x="5427052" y="1670303"/>
            <a:ext cx="1974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</a:t>
            </a:r>
            <a:endParaRPr lang="en-US" sz="2000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000" dirty="0" smtClean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</a:t>
            </a:r>
            <a:r>
              <a:rPr lang="en-US" sz="2000" dirty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text about Saudi Vision 2030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="" xmlns:a16="http://schemas.microsoft.com/office/drawing/2014/main" id="{D5E01576-3B0A-4A9D-8962-D620858E8EF8}"/>
              </a:ext>
            </a:extLst>
          </p:cNvPr>
          <p:cNvSpPr txBox="1"/>
          <p:nvPr/>
        </p:nvSpPr>
        <p:spPr>
          <a:xfrm>
            <a:off x="3790341" y="4693358"/>
            <a:ext cx="2019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Match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the new 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words with their meanings</a:t>
            </a:r>
            <a:endParaRPr lang="ar-SA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6" name="صورة 2">
            <a:extLst>
              <a:ext uri="{FF2B5EF4-FFF2-40B4-BE49-F238E27FC236}">
                <a16:creationId xmlns="" xmlns:a16="http://schemas.microsoft.com/office/drawing/2014/main" id="{99E591C3-5011-4F9E-A45D-CEE52172E9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4080154"/>
            <a:ext cx="2602370" cy="2610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7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/>
      <p:bldP spid="74" grpId="0"/>
      <p:bldP spid="76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415"/>
          </a:xfrm>
          <a:prstGeom prst="rect">
            <a:avLst/>
          </a:prstGeom>
        </p:spPr>
      </p:pic>
      <p:sp>
        <p:nvSpPr>
          <p:cNvPr id="17" name="流程图: 过程 23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zh-CN" sz="2000" dirty="0" smtClean="0">
              <a:latin typeface="Calibri" panose="020F0502020204030204" pitchFamily="34" charset="0"/>
            </a:endParaRPr>
          </a:p>
          <a:p>
            <a:pPr algn="ctr"/>
            <a:endParaRPr lang="en-GB" altLang="zh-CN" sz="2000" dirty="0">
              <a:latin typeface="Calibri" panose="020F0502020204030204" pitchFamily="34" charset="0"/>
            </a:endParaRPr>
          </a:p>
          <a:p>
            <a:pPr algn="ctr"/>
            <a:endParaRPr lang="en-GB" altLang="zh-CN" sz="2000" dirty="0" smtClean="0">
              <a:latin typeface="Calibri" panose="020F0502020204030204" pitchFamily="34" charset="0"/>
            </a:endParaRPr>
          </a:p>
          <a:p>
            <a:pPr algn="ctr"/>
            <a:endParaRPr lang="en-GB" altLang="zh-CN" sz="2000" dirty="0">
              <a:latin typeface="Calibri" panose="020F0502020204030204" pitchFamily="34" charset="0"/>
            </a:endParaRPr>
          </a:p>
          <a:p>
            <a:pPr algn="ctr"/>
            <a:endParaRPr lang="en-GB" altLang="zh-CN" sz="2000" dirty="0" smtClean="0">
              <a:latin typeface="Calibri" panose="020F0502020204030204" pitchFamily="34" charset="0"/>
            </a:endParaRPr>
          </a:p>
          <a:p>
            <a:pPr algn="ctr"/>
            <a:endParaRPr lang="en-GB" altLang="zh-CN" sz="2000" dirty="0">
              <a:latin typeface="Calibri" panose="020F0502020204030204" pitchFamily="34" charset="0"/>
            </a:endParaRPr>
          </a:p>
          <a:p>
            <a:pPr algn="ctr"/>
            <a:endParaRPr lang="en-GB" altLang="zh-CN" sz="2000" dirty="0" smtClean="0">
              <a:latin typeface="Calibri" panose="020F0502020204030204" pitchFamily="34" charset="0"/>
            </a:endParaRPr>
          </a:p>
          <a:p>
            <a:pPr algn="ctr"/>
            <a:endParaRPr lang="en-GB" altLang="zh-CN" sz="2000" dirty="0">
              <a:latin typeface="Calibri" panose="020F0502020204030204" pitchFamily="34" charset="0"/>
            </a:endParaRPr>
          </a:p>
          <a:p>
            <a:pPr algn="ctr"/>
            <a:endParaRPr lang="en-GB" altLang="zh-CN" sz="2000" dirty="0" smtClean="0">
              <a:latin typeface="Calibri" panose="020F0502020204030204" pitchFamily="34" charset="0"/>
            </a:endParaRPr>
          </a:p>
          <a:p>
            <a:pPr algn="ctr"/>
            <a:endParaRPr lang="en-GB" altLang="zh-CN" sz="2000" dirty="0">
              <a:latin typeface="Calibri" panose="020F0502020204030204" pitchFamily="34" charset="0"/>
            </a:endParaRPr>
          </a:p>
          <a:p>
            <a:pPr algn="ctr"/>
            <a:endParaRPr lang="en-GB" altLang="zh-CN" sz="2000" dirty="0" smtClean="0">
              <a:latin typeface="Calibri" panose="020F0502020204030204" pitchFamily="34" charset="0"/>
            </a:endParaRPr>
          </a:p>
          <a:p>
            <a:pPr algn="ctr"/>
            <a:endParaRPr lang="en-GB" altLang="zh-CN" sz="2000" dirty="0">
              <a:latin typeface="Calibri" panose="020F0502020204030204" pitchFamily="34" charset="0"/>
            </a:endParaRPr>
          </a:p>
          <a:p>
            <a:pPr algn="ctr"/>
            <a:endParaRPr lang="en-GB" altLang="zh-CN" sz="2000" dirty="0" smtClean="0">
              <a:latin typeface="Calibri" panose="020F0502020204030204" pitchFamily="34" charset="0"/>
            </a:endParaRPr>
          </a:p>
          <a:p>
            <a:pPr algn="r"/>
            <a:endParaRPr lang="en-GB" altLang="zh-CN" sz="2000" dirty="0" smtClean="0">
              <a:latin typeface="Calibri" panose="020F0502020204030204" pitchFamily="34" charset="0"/>
              <a:hlinkClick r:id="rId3"/>
            </a:endParaRPr>
          </a:p>
          <a:p>
            <a:pPr algn="r"/>
            <a:endParaRPr lang="en-GB" altLang="zh-CN" sz="2000" dirty="0">
              <a:latin typeface="Calibri" panose="020F0502020204030204" pitchFamily="34" charset="0"/>
              <a:hlinkClick r:id="rId3"/>
            </a:endParaRPr>
          </a:p>
          <a:p>
            <a:pPr algn="r"/>
            <a:endParaRPr lang="en-GB" altLang="zh-CN" sz="2000" dirty="0" smtClean="0">
              <a:latin typeface="Calibri" panose="020F0502020204030204" pitchFamily="34" charset="0"/>
              <a:hlinkClick r:id="rId3"/>
            </a:endParaRPr>
          </a:p>
          <a:p>
            <a:pPr algn="ctr"/>
            <a:endParaRPr lang="zh-CN" altLang="en-US" sz="2000" dirty="0">
              <a:latin typeface="Calibri" panose="020F0502020204030204" pitchFamily="34" charset="0"/>
            </a:endParaRPr>
          </a:p>
        </p:txBody>
      </p:sp>
      <p:grpSp>
        <p:nvGrpSpPr>
          <p:cNvPr id="10" name="11">
            <a:extLst>
              <a:ext uri="{FF2B5EF4-FFF2-40B4-BE49-F238E27FC236}">
                <a16:creationId xmlns="" xmlns:a16="http://schemas.microsoft.com/office/drawing/2014/main" id="{D3018322-D146-47DA-B1EF-F21B61D91360}"/>
              </a:ext>
            </a:extLst>
          </p:cNvPr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11" name="流程图: 过程 35">
              <a:extLst>
                <a:ext uri="{FF2B5EF4-FFF2-40B4-BE49-F238E27FC236}">
                  <a16:creationId xmlns="" xmlns:a16="http://schemas.microsoft.com/office/drawing/2014/main" id="{BEC82BE7-4600-4167-9235-6E142A6D0F2B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12" name="等腰三角形 36">
              <a:extLst>
                <a:ext uri="{FF2B5EF4-FFF2-40B4-BE49-F238E27FC236}">
                  <a16:creationId xmlns="" xmlns:a16="http://schemas.microsoft.com/office/drawing/2014/main" id="{E62ECA73-DD9F-4A79-9ADE-6BFDFBF2CF31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15" name="1">
            <a:extLst>
              <a:ext uri="{FF2B5EF4-FFF2-40B4-BE49-F238E27FC236}">
                <a16:creationId xmlns="" xmlns:a16="http://schemas.microsoft.com/office/drawing/2014/main" id="{2CD8DE87-22E8-4831-9C9B-ED9F42970EF4}"/>
              </a:ext>
            </a:extLst>
          </p:cNvPr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72565DC5-F96F-48F0-AE53-BE2E77FBA1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7042"/>
            <a:ext cx="4399048" cy="2443915"/>
          </a:xfrm>
          <a:prstGeom prst="rect">
            <a:avLst/>
          </a:prstGeom>
        </p:spPr>
      </p:pic>
      <p:grpSp>
        <p:nvGrpSpPr>
          <p:cNvPr id="19" name="Group 465">
            <a:extLst>
              <a:ext uri="{FF2B5EF4-FFF2-40B4-BE49-F238E27FC236}">
                <a16:creationId xmlns="" xmlns:a16="http://schemas.microsoft.com/office/drawing/2014/main" id="{95B4D139-E5DC-4F96-8367-243906719683}"/>
              </a:ext>
            </a:extLst>
          </p:cNvPr>
          <p:cNvGrpSpPr/>
          <p:nvPr/>
        </p:nvGrpSpPr>
        <p:grpSpPr>
          <a:xfrm>
            <a:off x="3423559" y="395839"/>
            <a:ext cx="7789374" cy="936855"/>
            <a:chOff x="4988336" y="776031"/>
            <a:chExt cx="7789374" cy="936855"/>
          </a:xfrm>
        </p:grpSpPr>
        <p:sp>
          <p:nvSpPr>
            <p:cNvPr id="20" name="Freeform: Shape 443">
              <a:extLst>
                <a:ext uri="{FF2B5EF4-FFF2-40B4-BE49-F238E27FC236}">
                  <a16:creationId xmlns="" xmlns:a16="http://schemas.microsoft.com/office/drawing/2014/main" id="{270C003D-0B2F-4CD6-952E-24ED21BC3050}"/>
                </a:ext>
              </a:extLst>
            </p:cNvPr>
            <p:cNvSpPr/>
            <p:nvPr/>
          </p:nvSpPr>
          <p:spPr>
            <a:xfrm rot="10417065" flipH="1" flipV="1">
              <a:off x="4988336" y="776031"/>
              <a:ext cx="2204061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1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443">
              <a:extLst>
                <a:ext uri="{FF2B5EF4-FFF2-40B4-BE49-F238E27FC236}">
                  <a16:creationId xmlns="" xmlns:a16="http://schemas.microsoft.com/office/drawing/2014/main" id="{789D9413-3D21-424D-9E06-F1F2B9E74E3C}"/>
                </a:ext>
              </a:extLst>
            </p:cNvPr>
            <p:cNvSpPr/>
            <p:nvPr/>
          </p:nvSpPr>
          <p:spPr>
            <a:xfrm rot="10417065" flipH="1" flipV="1">
              <a:off x="5520775" y="820775"/>
              <a:ext cx="1948411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1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TextBox 416">
              <a:extLst>
                <a:ext uri="{FF2B5EF4-FFF2-40B4-BE49-F238E27FC236}">
                  <a16:creationId xmlns="" xmlns:a16="http://schemas.microsoft.com/office/drawing/2014/main" id="{E8D06709-84AC-41F7-8B3E-3347B74FF97B}"/>
                </a:ext>
              </a:extLst>
            </p:cNvPr>
            <p:cNvSpPr txBox="1"/>
            <p:nvPr/>
          </p:nvSpPr>
          <p:spPr>
            <a:xfrm>
              <a:off x="5179694" y="882788"/>
              <a:ext cx="759801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l"/>
              <a:r>
                <a:rPr lang="en-US" altLang="ko-KR" sz="32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WHOSE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     i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dea is 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2030</a:t>
              </a:r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 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Vision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?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51225270-3B53-4D22-A453-3E83BAEF9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73" y="1763538"/>
            <a:ext cx="3513079" cy="3330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" name="مجموعة 27">
            <a:extLst>
              <a:ext uri="{FF2B5EF4-FFF2-40B4-BE49-F238E27FC236}">
                <a16:creationId xmlns="" xmlns:a16="http://schemas.microsoft.com/office/drawing/2014/main" id="{6B783F38-8A42-4C56-B673-7620B2D9DA99}"/>
              </a:ext>
            </a:extLst>
          </p:cNvPr>
          <p:cNvGrpSpPr/>
          <p:nvPr/>
        </p:nvGrpSpPr>
        <p:grpSpPr>
          <a:xfrm>
            <a:off x="2023773" y="1763540"/>
            <a:ext cx="3513079" cy="3330919"/>
            <a:chOff x="2023773" y="1763540"/>
            <a:chExt cx="3513079" cy="3330919"/>
          </a:xfrm>
        </p:grpSpPr>
        <p:pic>
          <p:nvPicPr>
            <p:cNvPr id="26" name="صورة 25">
              <a:extLst>
                <a:ext uri="{FF2B5EF4-FFF2-40B4-BE49-F238E27FC236}">
                  <a16:creationId xmlns="" xmlns:a16="http://schemas.microsoft.com/office/drawing/2014/main" id="{00FD96A2-8D83-487A-9E0E-ACC4D38AE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773" y="1763540"/>
              <a:ext cx="3513079" cy="3330919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="" xmlns:a16="http://schemas.microsoft.com/office/drawing/2014/main" id="{E53F9DC9-B576-4F81-8AB8-0C2FAC5DF83A}"/>
                </a:ext>
              </a:extLst>
            </p:cNvPr>
            <p:cNvSpPr txBox="1"/>
            <p:nvPr/>
          </p:nvSpPr>
          <p:spPr>
            <a:xfrm>
              <a:off x="2422583" y="2207042"/>
              <a:ext cx="1436914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</a:rPr>
                <a:t>?</a:t>
              </a:r>
              <a:endParaRPr lang="ar-SA" sz="13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93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6415"/>
          </a:xfrm>
          <a:prstGeom prst="rect">
            <a:avLst/>
          </a:prstGeom>
        </p:spPr>
      </p:pic>
      <p:sp>
        <p:nvSpPr>
          <p:cNvPr id="22" name="流程图: 过程 23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zh-CN" sz="2000" dirty="0" smtClean="0">
              <a:latin typeface="Calibri" panose="020F0502020204030204" pitchFamily="34" charset="0"/>
            </a:endParaRPr>
          </a:p>
          <a:p>
            <a:pPr algn="ctr"/>
            <a:endParaRPr lang="en-GB" altLang="zh-CN" sz="2000" dirty="0">
              <a:latin typeface="Calibri" panose="020F0502020204030204" pitchFamily="34" charset="0"/>
            </a:endParaRPr>
          </a:p>
          <a:p>
            <a:pPr algn="ctr"/>
            <a:endParaRPr lang="en-GB" altLang="zh-CN" sz="2000" dirty="0" smtClean="0">
              <a:latin typeface="Calibri" panose="020F0502020204030204" pitchFamily="34" charset="0"/>
            </a:endParaRPr>
          </a:p>
          <a:p>
            <a:pPr algn="ctr"/>
            <a:endParaRPr lang="en-GB" altLang="zh-CN" sz="2000" dirty="0">
              <a:latin typeface="Calibri" panose="020F0502020204030204" pitchFamily="34" charset="0"/>
            </a:endParaRPr>
          </a:p>
          <a:p>
            <a:pPr algn="ctr"/>
            <a:endParaRPr lang="en-GB" altLang="zh-CN" sz="2000" dirty="0" smtClean="0">
              <a:latin typeface="Calibri" panose="020F0502020204030204" pitchFamily="34" charset="0"/>
            </a:endParaRPr>
          </a:p>
          <a:p>
            <a:pPr algn="ctr"/>
            <a:endParaRPr lang="en-GB" altLang="zh-CN" sz="2000" dirty="0">
              <a:latin typeface="Calibri" panose="020F0502020204030204" pitchFamily="34" charset="0"/>
            </a:endParaRPr>
          </a:p>
          <a:p>
            <a:pPr algn="ctr"/>
            <a:endParaRPr lang="en-GB" altLang="zh-CN" sz="2000" dirty="0" smtClean="0">
              <a:latin typeface="Calibri" panose="020F0502020204030204" pitchFamily="34" charset="0"/>
            </a:endParaRPr>
          </a:p>
          <a:p>
            <a:pPr algn="ctr"/>
            <a:endParaRPr lang="en-GB" altLang="zh-CN" sz="2000" dirty="0">
              <a:latin typeface="Calibri" panose="020F0502020204030204" pitchFamily="34" charset="0"/>
            </a:endParaRPr>
          </a:p>
          <a:p>
            <a:pPr algn="ctr"/>
            <a:endParaRPr lang="en-GB" altLang="zh-CN" sz="2000" dirty="0" smtClean="0">
              <a:latin typeface="Calibri" panose="020F0502020204030204" pitchFamily="34" charset="0"/>
            </a:endParaRPr>
          </a:p>
          <a:p>
            <a:pPr algn="ctr"/>
            <a:endParaRPr lang="en-GB" altLang="zh-CN" sz="2000" dirty="0">
              <a:latin typeface="Calibri" panose="020F0502020204030204" pitchFamily="34" charset="0"/>
            </a:endParaRPr>
          </a:p>
          <a:p>
            <a:pPr algn="ctr"/>
            <a:endParaRPr lang="en-GB" altLang="zh-CN" sz="2000" dirty="0" smtClean="0">
              <a:latin typeface="Calibri" panose="020F0502020204030204" pitchFamily="34" charset="0"/>
            </a:endParaRPr>
          </a:p>
          <a:p>
            <a:pPr algn="ctr"/>
            <a:endParaRPr lang="en-GB" altLang="zh-CN" sz="2000" dirty="0">
              <a:latin typeface="Calibri" panose="020F0502020204030204" pitchFamily="34" charset="0"/>
            </a:endParaRPr>
          </a:p>
          <a:p>
            <a:pPr algn="ctr"/>
            <a:endParaRPr lang="en-GB" altLang="zh-CN" sz="2000" dirty="0" smtClean="0">
              <a:latin typeface="Calibri" panose="020F0502020204030204" pitchFamily="34" charset="0"/>
            </a:endParaRPr>
          </a:p>
          <a:p>
            <a:pPr algn="r"/>
            <a:endParaRPr lang="en-GB" altLang="zh-CN" sz="2000" dirty="0" smtClean="0">
              <a:latin typeface="Calibri" panose="020F0502020204030204" pitchFamily="34" charset="0"/>
              <a:hlinkClick r:id="rId5"/>
            </a:endParaRPr>
          </a:p>
          <a:p>
            <a:pPr algn="r"/>
            <a:endParaRPr lang="en-GB" altLang="zh-CN" sz="2000" dirty="0">
              <a:latin typeface="Calibri" panose="020F0502020204030204" pitchFamily="34" charset="0"/>
              <a:hlinkClick r:id="rId5"/>
            </a:endParaRPr>
          </a:p>
          <a:p>
            <a:pPr algn="r"/>
            <a:endParaRPr lang="en-GB" altLang="zh-CN" sz="2000" dirty="0" smtClean="0">
              <a:latin typeface="Calibri" panose="020F0502020204030204" pitchFamily="34" charset="0"/>
              <a:hlinkClick r:id="rId5"/>
            </a:endParaRPr>
          </a:p>
          <a:p>
            <a:pPr algn="ctr"/>
            <a:endParaRPr lang="zh-CN" altLang="en-US" sz="2000" dirty="0">
              <a:latin typeface="Calibri" panose="020F050202020403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36" name="流程图: 过程 35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8" name="燕尾形 37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副标题 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42" name="Group 465">
            <a:extLst>
              <a:ext uri="{FF2B5EF4-FFF2-40B4-BE49-F238E27FC236}">
                <a16:creationId xmlns:a16="http://schemas.microsoft.com/office/drawing/2014/main" xmlns="" id="{AB81C6AB-39C2-4110-86E4-F74558571410}"/>
              </a:ext>
            </a:extLst>
          </p:cNvPr>
          <p:cNvGrpSpPr/>
          <p:nvPr/>
        </p:nvGrpSpPr>
        <p:grpSpPr>
          <a:xfrm>
            <a:off x="3570900" y="459905"/>
            <a:ext cx="7598016" cy="1512143"/>
            <a:chOff x="4769981" y="777919"/>
            <a:chExt cx="7598016" cy="1512143"/>
          </a:xfrm>
        </p:grpSpPr>
        <p:sp>
          <p:nvSpPr>
            <p:cNvPr id="43" name="Freeform: Shape 443">
              <a:extLst>
                <a:ext uri="{FF2B5EF4-FFF2-40B4-BE49-F238E27FC236}">
                  <a16:creationId xmlns:a16="http://schemas.microsoft.com/office/drawing/2014/main" xmlns="" id="{FC13BC98-2809-44FF-B61F-639A4C65EE28}"/>
                </a:ext>
              </a:extLst>
            </p:cNvPr>
            <p:cNvSpPr/>
            <p:nvPr/>
          </p:nvSpPr>
          <p:spPr>
            <a:xfrm rot="10417065" flipH="1" flipV="1">
              <a:off x="4988442" y="777919"/>
              <a:ext cx="2170084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1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TextBox 416">
              <a:extLst>
                <a:ext uri="{FF2B5EF4-FFF2-40B4-BE49-F238E27FC236}">
                  <a16:creationId xmlns:a16="http://schemas.microsoft.com/office/drawing/2014/main" xmlns="" id="{7343A291-C97E-4F0C-B3A6-AD14A61FE4BB}"/>
                </a:ext>
              </a:extLst>
            </p:cNvPr>
            <p:cNvSpPr txBox="1"/>
            <p:nvPr/>
          </p:nvSpPr>
          <p:spPr>
            <a:xfrm>
              <a:off x="4769981" y="905067"/>
              <a:ext cx="7598016" cy="13849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Imagine</a:t>
              </a:r>
              <a:r>
                <a:rPr lang="en-GB" sz="2800" dirty="0">
                  <a:latin typeface="MV Boli" panose="02000500030200090000" pitchFamily="2" charset="0"/>
                  <a:cs typeface="MV Boli" panose="02000500030200090000" pitchFamily="2" charset="0"/>
                </a:rPr>
                <a:t> the Kingdom of Saudi Arabia in 2030. </a:t>
              </a:r>
              <a:endParaRPr lang="en-GB" sz="2800" dirty="0" smtClean="0"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GB" sz="2800" dirty="0">
                  <a:latin typeface="MV Boli" panose="02000500030200090000" pitchFamily="2" charset="0"/>
                  <a:cs typeface="MV Boli" panose="02000500030200090000" pitchFamily="2" charset="0"/>
                </a:rPr>
                <a:t>(</a:t>
              </a:r>
              <a:r>
                <a:rPr lang="en-GB" sz="28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people</a:t>
              </a:r>
              <a:r>
                <a:rPr lang="en-GB" sz="2800" dirty="0">
                  <a:latin typeface="MV Boli" panose="02000500030200090000" pitchFamily="2" charset="0"/>
                  <a:cs typeface="MV Boli" panose="02000500030200090000" pitchFamily="2" charset="0"/>
                </a:rPr>
                <a:t>, housing, jobs, schools, </a:t>
              </a:r>
              <a:r>
                <a:rPr lang="en-GB" sz="28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universities)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pic>
        <p:nvPicPr>
          <p:cNvPr id="30" name="صورة 3">
            <a:extLst>
              <a:ext uri="{FF2B5EF4-FFF2-40B4-BE49-F238E27FC236}">
                <a16:creationId xmlns="" xmlns:a16="http://schemas.microsoft.com/office/drawing/2014/main" id="{72565DC5-F96F-48F0-AE53-BE2E77FBA1E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38" y="2559101"/>
            <a:ext cx="5479622" cy="3044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00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-20487" y="-12068"/>
            <a:ext cx="12217003" cy="6870068"/>
            <a:chOff x="8585502" y="2839257"/>
            <a:chExt cx="12217003" cy="6870068"/>
          </a:xfrm>
        </p:grpSpPr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17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99E591C3-5011-4F9E-A45D-CEE52172E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25" y="86047"/>
            <a:ext cx="6215205" cy="6234546"/>
          </a:xfrm>
          <a:prstGeom prst="rect">
            <a:avLst/>
          </a:prstGeom>
        </p:spPr>
      </p:pic>
      <p:sp>
        <p:nvSpPr>
          <p:cNvPr id="113" name="圆角矩形 112"/>
          <p:cNvSpPr/>
          <p:nvPr/>
        </p:nvSpPr>
        <p:spPr>
          <a:xfrm>
            <a:off x="1484055" y="1696761"/>
            <a:ext cx="9223890" cy="3013121"/>
          </a:xfrm>
          <a:prstGeom prst="roundRect">
            <a:avLst>
              <a:gd name="adj" fmla="val 7352"/>
            </a:avLst>
          </a:prstGeom>
          <a:solidFill>
            <a:srgbClr val="F2F2F2">
              <a:alpha val="87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10304354" y="1965235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684146" y="4338918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10325741" y="4324352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1672409" y="1857616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副标题 2"/>
          <p:cNvSpPr txBox="1">
            <a:spLocks/>
          </p:cNvSpPr>
          <p:nvPr/>
        </p:nvSpPr>
        <p:spPr>
          <a:xfrm>
            <a:off x="1782271" y="2661931"/>
            <a:ext cx="8677084" cy="117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Books Open @ </a:t>
            </a:r>
            <a:r>
              <a:rPr lang="en-US" altLang="zh-CN" sz="40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23</a:t>
            </a:r>
            <a:endParaRPr lang="zh-CN" altLang="en-US" sz="4000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4" name="Picture 2" descr="Icon Reading #201906 - Free Icons Library">
            <a:extLst>
              <a:ext uri="{FF2B5EF4-FFF2-40B4-BE49-F238E27FC236}">
                <a16:creationId xmlns="" xmlns:a16="http://schemas.microsoft.com/office/drawing/2014/main" id="{D693A691-787D-4E99-A2FF-6EABF7FD0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67" y="3276258"/>
            <a:ext cx="1284214" cy="128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0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2">
            <a:extLst>
              <a:ext uri="{FF2B5EF4-FFF2-40B4-BE49-F238E27FC236}">
                <a16:creationId xmlns="" xmlns:a16="http://schemas.microsoft.com/office/drawing/2014/main" id="{08620BD5-7C86-4DA5-BEEA-CB174E510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00" y="868390"/>
            <a:ext cx="7011863" cy="6004704"/>
          </a:xfrm>
          <a:prstGeom prst="rect">
            <a:avLst/>
          </a:prstGeom>
        </p:spPr>
      </p:pic>
      <p:pic>
        <p:nvPicPr>
          <p:cNvPr id="18" name="SG Bk 4 F-SA_2020_1-19">
            <a:hlinkClick r:id="" action="ppaction://media"/>
            <a:extLst>
              <a:ext uri="{FF2B5EF4-FFF2-40B4-BE49-F238E27FC236}">
                <a16:creationId xmlns="" xmlns:a16="http://schemas.microsoft.com/office/drawing/2014/main" id="{0DB80E9D-B284-4F58-A0C7-1B2DC89377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45349" y="105641"/>
            <a:ext cx="609600" cy="609600"/>
          </a:xfrm>
          <a:prstGeom prst="rect">
            <a:avLst/>
          </a:prstGeom>
        </p:spPr>
      </p:pic>
      <p:sp>
        <p:nvSpPr>
          <p:cNvPr id="19" name="TextBox 451">
            <a:extLst>
              <a:ext uri="{FF2B5EF4-FFF2-40B4-BE49-F238E27FC236}">
                <a16:creationId xmlns:a16="http://schemas.microsoft.com/office/drawing/2014/main" xmlns="" id="{CB2C6B0D-4992-462C-A07E-D394F750C22E}"/>
              </a:ext>
            </a:extLst>
          </p:cNvPr>
          <p:cNvSpPr txBox="1"/>
          <p:nvPr/>
        </p:nvSpPr>
        <p:spPr>
          <a:xfrm>
            <a:off x="-28228" y="130317"/>
            <a:ext cx="375772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08000" rIns="108000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Listen &amp; read a long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0" name="Picture 2" descr="Icon Reading #201906 - Free Icons Library">
            <a:extLst>
              <a:ext uri="{FF2B5EF4-FFF2-40B4-BE49-F238E27FC236}">
                <a16:creationId xmlns:a16="http://schemas.microsoft.com/office/drawing/2014/main" xmlns="" id="{A47A353E-B34E-44C2-A4AC-E89DDC03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15" y="18223"/>
            <a:ext cx="850167" cy="8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139620" y="4855689"/>
            <a:ext cx="5052380" cy="1998324"/>
            <a:chOff x="6747818" y="4661539"/>
            <a:chExt cx="5553331" cy="2196461"/>
          </a:xfrm>
        </p:grpSpPr>
        <p:grpSp>
          <p:nvGrpSpPr>
            <p:cNvPr id="6" name="Group 5"/>
            <p:cNvGrpSpPr/>
            <p:nvPr/>
          </p:nvGrpSpPr>
          <p:grpSpPr>
            <a:xfrm>
              <a:off x="6783716" y="4661539"/>
              <a:ext cx="4776892" cy="1541479"/>
              <a:chOff x="5683883" y="1731032"/>
              <a:chExt cx="6372651" cy="3963931"/>
            </a:xfrm>
          </p:grpSpPr>
          <p:sp>
            <p:nvSpPr>
              <p:cNvPr id="7" name="等腰三角形 102">
                <a:extLst>
                  <a:ext uri="{FF2B5EF4-FFF2-40B4-BE49-F238E27FC236}">
                    <a16:creationId xmlns:a16="http://schemas.microsoft.com/office/drawing/2014/main" xmlns="" id="{1C7C4D3D-0D63-4184-BBAD-9AD213D5C55E}"/>
                  </a:ext>
                </a:extLst>
              </p:cNvPr>
              <p:cNvSpPr/>
              <p:nvPr/>
            </p:nvSpPr>
            <p:spPr>
              <a:xfrm rot="10800000">
                <a:off x="6542416" y="5141944"/>
                <a:ext cx="2017361" cy="517250"/>
              </a:xfrm>
              <a:prstGeom prst="triangle">
                <a:avLst/>
              </a:prstGeom>
              <a:solidFill>
                <a:srgbClr val="84AF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等腰三角形 103">
                <a:extLst>
                  <a:ext uri="{FF2B5EF4-FFF2-40B4-BE49-F238E27FC236}">
                    <a16:creationId xmlns:a16="http://schemas.microsoft.com/office/drawing/2014/main" xmlns="" id="{081EB60E-141B-4865-A11F-29D667948DB2}"/>
                  </a:ext>
                </a:extLst>
              </p:cNvPr>
              <p:cNvSpPr/>
              <p:nvPr/>
            </p:nvSpPr>
            <p:spPr>
              <a:xfrm rot="10800000">
                <a:off x="7611733" y="5165751"/>
                <a:ext cx="1331717" cy="524117"/>
              </a:xfrm>
              <a:prstGeom prst="triangle">
                <a:avLst/>
              </a:prstGeom>
              <a:solidFill>
                <a:srgbClr val="C7C6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等腰三角形 104">
                <a:extLst>
                  <a:ext uri="{FF2B5EF4-FFF2-40B4-BE49-F238E27FC236}">
                    <a16:creationId xmlns:a16="http://schemas.microsoft.com/office/drawing/2014/main" xmlns="" id="{1CFCAE4B-BB68-4D50-8294-E871DC0C6E24}"/>
                  </a:ext>
                </a:extLst>
              </p:cNvPr>
              <p:cNvSpPr/>
              <p:nvPr/>
            </p:nvSpPr>
            <p:spPr>
              <a:xfrm rot="10800000">
                <a:off x="8201871" y="5177713"/>
                <a:ext cx="2162611" cy="517250"/>
              </a:xfrm>
              <a:prstGeom prst="triangle">
                <a:avLst/>
              </a:prstGeom>
              <a:solidFill>
                <a:srgbClr val="FACD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105">
                <a:extLst>
                  <a:ext uri="{FF2B5EF4-FFF2-40B4-BE49-F238E27FC236}">
                    <a16:creationId xmlns:a16="http://schemas.microsoft.com/office/drawing/2014/main" xmlns="" id="{EC222D5C-394A-42BF-BF0D-E524A2A75313}"/>
                  </a:ext>
                </a:extLst>
              </p:cNvPr>
              <p:cNvSpPr/>
              <p:nvPr/>
            </p:nvSpPr>
            <p:spPr>
              <a:xfrm rot="10800000">
                <a:off x="9195276" y="5126718"/>
                <a:ext cx="1804391" cy="524117"/>
              </a:xfrm>
              <a:prstGeom prst="triangle">
                <a:avLst/>
              </a:prstGeom>
              <a:solidFill>
                <a:srgbClr val="FC9C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98">
                <a:extLst>
                  <a:ext uri="{FF2B5EF4-FFF2-40B4-BE49-F238E27FC236}">
                    <a16:creationId xmlns:a16="http://schemas.microsoft.com/office/drawing/2014/main" xmlns="" id="{A5CD9471-6D55-453B-8EB6-F32A513AD51B}"/>
                  </a:ext>
                </a:extLst>
              </p:cNvPr>
              <p:cNvSpPr/>
              <p:nvPr/>
            </p:nvSpPr>
            <p:spPr>
              <a:xfrm>
                <a:off x="6421954" y="1779641"/>
                <a:ext cx="1804391" cy="524117"/>
              </a:xfrm>
              <a:prstGeom prst="triangle">
                <a:avLst/>
              </a:prstGeom>
              <a:solidFill>
                <a:srgbClr val="FC9C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等腰三角形 99">
                <a:extLst>
                  <a:ext uri="{FF2B5EF4-FFF2-40B4-BE49-F238E27FC236}">
                    <a16:creationId xmlns:a16="http://schemas.microsoft.com/office/drawing/2014/main" xmlns="" id="{20421BB4-9192-4A8F-96B5-1FC3F1C61AB3}"/>
                  </a:ext>
                </a:extLst>
              </p:cNvPr>
              <p:cNvSpPr/>
              <p:nvPr/>
            </p:nvSpPr>
            <p:spPr>
              <a:xfrm>
                <a:off x="7384291" y="1745598"/>
                <a:ext cx="1331717" cy="524117"/>
              </a:xfrm>
              <a:prstGeom prst="triangle">
                <a:avLst/>
              </a:prstGeom>
              <a:solidFill>
                <a:srgbClr val="FACD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100">
                <a:extLst>
                  <a:ext uri="{FF2B5EF4-FFF2-40B4-BE49-F238E27FC236}">
                    <a16:creationId xmlns:a16="http://schemas.microsoft.com/office/drawing/2014/main" xmlns="" id="{1B16FE61-0996-4B70-AA1F-8A5C1EF92D42}"/>
                  </a:ext>
                </a:extLst>
              </p:cNvPr>
              <p:cNvSpPr/>
              <p:nvPr/>
            </p:nvSpPr>
            <p:spPr>
              <a:xfrm>
                <a:off x="7888023" y="1731032"/>
                <a:ext cx="2162611" cy="517250"/>
              </a:xfrm>
              <a:prstGeom prst="triangle">
                <a:avLst/>
              </a:prstGeom>
              <a:solidFill>
                <a:srgbClr val="C7C6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101">
                <a:extLst>
                  <a:ext uri="{FF2B5EF4-FFF2-40B4-BE49-F238E27FC236}">
                    <a16:creationId xmlns:a16="http://schemas.microsoft.com/office/drawing/2014/main" xmlns="" id="{E9077B4F-F497-493E-8A5F-87C8DBD3B0C1}"/>
                  </a:ext>
                </a:extLst>
              </p:cNvPr>
              <p:cNvSpPr/>
              <p:nvPr/>
            </p:nvSpPr>
            <p:spPr>
              <a:xfrm>
                <a:off x="8971354" y="1793636"/>
                <a:ext cx="2017361" cy="517250"/>
              </a:xfrm>
              <a:prstGeom prst="triangle">
                <a:avLst/>
              </a:prstGeom>
              <a:solidFill>
                <a:srgbClr val="84AF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圆角矩形 112">
                <a:extLst>
                  <a:ext uri="{FF2B5EF4-FFF2-40B4-BE49-F238E27FC236}">
                    <a16:creationId xmlns:a16="http://schemas.microsoft.com/office/drawing/2014/main" xmlns="" id="{F593A34A-0830-4D33-9A29-28F01736461A}"/>
                  </a:ext>
                </a:extLst>
              </p:cNvPr>
              <p:cNvSpPr/>
              <p:nvPr/>
            </p:nvSpPr>
            <p:spPr>
              <a:xfrm>
                <a:off x="5683883" y="2184399"/>
                <a:ext cx="6372651" cy="3010960"/>
              </a:xfrm>
              <a:prstGeom prst="roundRect">
                <a:avLst>
                  <a:gd name="adj" fmla="val 7352"/>
                </a:avLst>
              </a:prstGeom>
              <a:solidFill>
                <a:srgbClr val="F2F2F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副标题 2">
                <a:extLst>
                  <a:ext uri="{FF2B5EF4-FFF2-40B4-BE49-F238E27FC236}">
                    <a16:creationId xmlns:a16="http://schemas.microsoft.com/office/drawing/2014/main" xmlns="" id="{539E43C9-E35E-4C8C-BB74-7E1F81310C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1881" y="4097062"/>
                <a:ext cx="4751469" cy="10193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altLang="zh-CN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747818" y="4932530"/>
              <a:ext cx="4846466" cy="1319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altLang="zh-CN" dirty="0" smtClean="0">
                <a:latin typeface="Calibri" panose="020F0502020204030204" pitchFamily="34" charset="0"/>
                <a:hlinkClick r:id=""/>
              </a:endParaRPr>
            </a:p>
            <a:p>
              <a:pPr algn="ctr"/>
              <a:r>
                <a:rPr lang="en-GB" altLang="zh-CN" dirty="0">
                  <a:latin typeface="Calibri" panose="020F0502020204030204" pitchFamily="34" charset="0"/>
                  <a:hlinkClick r:id="rId11"/>
                </a:rPr>
                <a:t>https://</a:t>
              </a:r>
              <a:r>
                <a:rPr lang="en-GB" altLang="zh-CN" dirty="0" smtClean="0">
                  <a:latin typeface="Calibri" panose="020F0502020204030204" pitchFamily="34" charset="0"/>
                  <a:hlinkClick r:id="rId11"/>
                </a:rPr>
                <a:t>www.liveworksheets.com/sl1596241pt</a:t>
              </a:r>
              <a:endParaRPr lang="en-GB" altLang="zh-CN" dirty="0" smtClean="0">
                <a:latin typeface="Calibri" panose="020F0502020204030204" pitchFamily="34" charset="0"/>
              </a:endParaRPr>
            </a:p>
            <a:p>
              <a:pPr algn="ctr"/>
              <a:endParaRPr lang="en-GB" altLang="zh-CN" dirty="0">
                <a:latin typeface="Calibri" panose="020F0502020204030204" pitchFamily="34" charset="0"/>
              </a:endParaRPr>
            </a:p>
          </p:txBody>
        </p:sp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xmlns="" id="{16117A7D-8FCD-472C-ACB1-0FE612039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7419" y="5551595"/>
              <a:ext cx="1413730" cy="1306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466">
            <a:extLst>
              <a:ext uri="{FF2B5EF4-FFF2-40B4-BE49-F238E27FC236}">
                <a16:creationId xmlns:a16="http://schemas.microsoft.com/office/drawing/2014/main" xmlns="" id="{ACA1AA7A-EA2D-4EBE-801C-CD2499116C44}"/>
              </a:ext>
            </a:extLst>
          </p:cNvPr>
          <p:cNvGrpSpPr/>
          <p:nvPr/>
        </p:nvGrpSpPr>
        <p:grpSpPr>
          <a:xfrm>
            <a:off x="7431279" y="1382101"/>
            <a:ext cx="3963178" cy="3026900"/>
            <a:chOff x="8309487" y="2213619"/>
            <a:chExt cx="3095639" cy="3026900"/>
          </a:xfrm>
        </p:grpSpPr>
        <p:sp>
          <p:nvSpPr>
            <p:cNvPr id="24" name="Freeform: Shape 447">
              <a:extLst>
                <a:ext uri="{FF2B5EF4-FFF2-40B4-BE49-F238E27FC236}">
                  <a16:creationId xmlns:a16="http://schemas.microsoft.com/office/drawing/2014/main" xmlns="" id="{252E17C0-34AF-4516-B6FE-810C275C35BE}"/>
                </a:ext>
              </a:extLst>
            </p:cNvPr>
            <p:cNvSpPr/>
            <p:nvPr/>
          </p:nvSpPr>
          <p:spPr>
            <a:xfrm rot="10411499" flipH="1" flipV="1">
              <a:off x="9100778" y="2213619"/>
              <a:ext cx="227588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2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TextBox 449">
              <a:extLst>
                <a:ext uri="{FF2B5EF4-FFF2-40B4-BE49-F238E27FC236}">
                  <a16:creationId xmlns:a16="http://schemas.microsoft.com/office/drawing/2014/main" xmlns="" id="{02C7D670-51AC-41ED-A5A8-106F2613162C}"/>
                </a:ext>
              </a:extLst>
            </p:cNvPr>
            <p:cNvSpPr txBox="1"/>
            <p:nvPr/>
          </p:nvSpPr>
          <p:spPr>
            <a:xfrm>
              <a:off x="9378353" y="2290978"/>
              <a:ext cx="1201419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Find out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451">
              <a:extLst>
                <a:ext uri="{FF2B5EF4-FFF2-40B4-BE49-F238E27FC236}">
                  <a16:creationId xmlns:a16="http://schemas.microsoft.com/office/drawing/2014/main" xmlns="" id="{CB2C6B0D-4992-462C-A07E-D394F750C22E}"/>
                </a:ext>
              </a:extLst>
            </p:cNvPr>
            <p:cNvSpPr txBox="1"/>
            <p:nvPr/>
          </p:nvSpPr>
          <p:spPr>
            <a:xfrm>
              <a:off x="8309487" y="3424637"/>
              <a:ext cx="3095639" cy="181588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- Places to visit in Saudi Arabia</a:t>
              </a:r>
            </a:p>
            <a:p>
              <a:endPara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  <a:p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- </a:t>
              </a: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Names of continents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2742" y="3575407"/>
            <a:ext cx="2054831" cy="236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157573" y="6441897"/>
            <a:ext cx="791110" cy="174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659" y="6625119"/>
            <a:ext cx="791110" cy="174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9" name="شكل بيضاوي 14">
            <a:extLst>
              <a:ext uri="{FF2B5EF4-FFF2-40B4-BE49-F238E27FC236}">
                <a16:creationId xmlns:a16="http://schemas.microsoft.com/office/drawing/2014/main" xmlns="" id="{5F78B32A-9CB8-4040-9255-882FC0EAB268}"/>
              </a:ext>
            </a:extLst>
          </p:cNvPr>
          <p:cNvSpPr/>
          <p:nvPr/>
        </p:nvSpPr>
        <p:spPr>
          <a:xfrm>
            <a:off x="1362601" y="912923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1</a:t>
            </a:r>
            <a:endParaRPr lang="ar-SA" sz="2000" dirty="0"/>
          </a:p>
        </p:txBody>
      </p:sp>
      <p:sp>
        <p:nvSpPr>
          <p:cNvPr id="30" name="شكل بيضاوي 16">
            <a:extLst>
              <a:ext uri="{FF2B5EF4-FFF2-40B4-BE49-F238E27FC236}">
                <a16:creationId xmlns:a16="http://schemas.microsoft.com/office/drawing/2014/main" xmlns="" id="{F3F70852-6B64-4211-AB19-37AF13B6CBF5}"/>
              </a:ext>
            </a:extLst>
          </p:cNvPr>
          <p:cNvSpPr/>
          <p:nvPr/>
        </p:nvSpPr>
        <p:spPr>
          <a:xfrm>
            <a:off x="3141568" y="2911503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2</a:t>
            </a:r>
            <a:endParaRPr lang="ar-SA" sz="2000" dirty="0"/>
          </a:p>
        </p:txBody>
      </p:sp>
      <p:sp>
        <p:nvSpPr>
          <p:cNvPr id="31" name="شكل بيضاوي 17">
            <a:extLst>
              <a:ext uri="{FF2B5EF4-FFF2-40B4-BE49-F238E27FC236}">
                <a16:creationId xmlns:a16="http://schemas.microsoft.com/office/drawing/2014/main" xmlns="" id="{8624BDAB-4C70-4396-947C-D77EECE896D7}"/>
              </a:ext>
            </a:extLst>
          </p:cNvPr>
          <p:cNvSpPr/>
          <p:nvPr/>
        </p:nvSpPr>
        <p:spPr>
          <a:xfrm>
            <a:off x="3261322" y="4409001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3</a:t>
            </a:r>
            <a:endParaRPr lang="ar-SA" sz="2000" dirty="0"/>
          </a:p>
        </p:txBody>
      </p:sp>
      <p:sp>
        <p:nvSpPr>
          <p:cNvPr id="32" name="شكل بيضاوي 18">
            <a:extLst>
              <a:ext uri="{FF2B5EF4-FFF2-40B4-BE49-F238E27FC236}">
                <a16:creationId xmlns:a16="http://schemas.microsoft.com/office/drawing/2014/main" xmlns="" id="{F486CE94-62AA-4965-809B-DC834DAA9DE7}"/>
              </a:ext>
            </a:extLst>
          </p:cNvPr>
          <p:cNvSpPr/>
          <p:nvPr/>
        </p:nvSpPr>
        <p:spPr>
          <a:xfrm>
            <a:off x="3141567" y="5873100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4</a:t>
            </a:r>
            <a:endParaRPr lang="ar-SA" sz="2000" dirty="0"/>
          </a:p>
        </p:txBody>
      </p:sp>
      <p:sp>
        <p:nvSpPr>
          <p:cNvPr id="33" name="شكل بيضاوي 19">
            <a:extLst>
              <a:ext uri="{FF2B5EF4-FFF2-40B4-BE49-F238E27FC236}">
                <a16:creationId xmlns:a16="http://schemas.microsoft.com/office/drawing/2014/main" xmlns="" id="{58F08F3C-5111-4DF1-9093-FBBED8093E3F}"/>
              </a:ext>
            </a:extLst>
          </p:cNvPr>
          <p:cNvSpPr/>
          <p:nvPr/>
        </p:nvSpPr>
        <p:spPr>
          <a:xfrm>
            <a:off x="3243335" y="840055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5</a:t>
            </a:r>
            <a:endParaRPr lang="ar-SA" sz="2000" dirty="0"/>
          </a:p>
        </p:txBody>
      </p:sp>
      <p:sp>
        <p:nvSpPr>
          <p:cNvPr id="34" name="شكل بيضاوي 20">
            <a:extLst>
              <a:ext uri="{FF2B5EF4-FFF2-40B4-BE49-F238E27FC236}">
                <a16:creationId xmlns:a16="http://schemas.microsoft.com/office/drawing/2014/main" xmlns="" id="{3BF91BE5-6834-4470-95C8-58FEA7BAB6B0}"/>
              </a:ext>
            </a:extLst>
          </p:cNvPr>
          <p:cNvSpPr/>
          <p:nvPr/>
        </p:nvSpPr>
        <p:spPr>
          <a:xfrm>
            <a:off x="6673406" y="1522971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6</a:t>
            </a:r>
            <a:endParaRPr lang="ar-SA" sz="2000" dirty="0"/>
          </a:p>
        </p:txBody>
      </p:sp>
      <p:pic>
        <p:nvPicPr>
          <p:cNvPr id="5" name="2 Minute Countdown Timer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530658" y="96494"/>
            <a:ext cx="1552218" cy="873123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0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6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2">
            <a:extLst>
              <a:ext uri="{FF2B5EF4-FFF2-40B4-BE49-F238E27FC236}">
                <a16:creationId xmlns="" xmlns:a16="http://schemas.microsoft.com/office/drawing/2014/main" id="{08620BD5-7C86-4DA5-BEEA-CB174E510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0" y="868390"/>
            <a:ext cx="7011863" cy="6004704"/>
          </a:xfrm>
          <a:prstGeom prst="rect">
            <a:avLst/>
          </a:prstGeom>
        </p:spPr>
      </p:pic>
      <p:sp>
        <p:nvSpPr>
          <p:cNvPr id="19" name="TextBox 451">
            <a:extLst>
              <a:ext uri="{FF2B5EF4-FFF2-40B4-BE49-F238E27FC236}">
                <a16:creationId xmlns:a16="http://schemas.microsoft.com/office/drawing/2014/main" xmlns="" id="{CB2C6B0D-4992-462C-A07E-D394F750C22E}"/>
              </a:ext>
            </a:extLst>
          </p:cNvPr>
          <p:cNvSpPr txBox="1"/>
          <p:nvPr/>
        </p:nvSpPr>
        <p:spPr>
          <a:xfrm>
            <a:off x="-28228" y="130317"/>
            <a:ext cx="375772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08000" rIns="108000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Listen &amp; read a long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0" name="Picture 2" descr="Icon Reading #201906 - Free Icons Library">
            <a:extLst>
              <a:ext uri="{FF2B5EF4-FFF2-40B4-BE49-F238E27FC236}">
                <a16:creationId xmlns:a16="http://schemas.microsoft.com/office/drawing/2014/main" xmlns="" id="{A47A353E-B34E-44C2-A4AC-E89DDC03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15" y="18223"/>
            <a:ext cx="850167" cy="8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466">
            <a:extLst>
              <a:ext uri="{FF2B5EF4-FFF2-40B4-BE49-F238E27FC236}">
                <a16:creationId xmlns:a16="http://schemas.microsoft.com/office/drawing/2014/main" xmlns="" id="{ACA1AA7A-EA2D-4EBE-801C-CD2499116C44}"/>
              </a:ext>
            </a:extLst>
          </p:cNvPr>
          <p:cNvGrpSpPr/>
          <p:nvPr/>
        </p:nvGrpSpPr>
        <p:grpSpPr>
          <a:xfrm>
            <a:off x="7603588" y="1011789"/>
            <a:ext cx="3963178" cy="5181336"/>
            <a:chOff x="8309487" y="2213619"/>
            <a:chExt cx="3095639" cy="5181336"/>
          </a:xfrm>
        </p:grpSpPr>
        <p:sp>
          <p:nvSpPr>
            <p:cNvPr id="24" name="Freeform: Shape 447">
              <a:extLst>
                <a:ext uri="{FF2B5EF4-FFF2-40B4-BE49-F238E27FC236}">
                  <a16:creationId xmlns:a16="http://schemas.microsoft.com/office/drawing/2014/main" xmlns="" id="{252E17C0-34AF-4516-B6FE-810C275C35BE}"/>
                </a:ext>
              </a:extLst>
            </p:cNvPr>
            <p:cNvSpPr/>
            <p:nvPr/>
          </p:nvSpPr>
          <p:spPr>
            <a:xfrm rot="10411499" flipH="1" flipV="1">
              <a:off x="9100778" y="2213619"/>
              <a:ext cx="227588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2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TextBox 449">
              <a:extLst>
                <a:ext uri="{FF2B5EF4-FFF2-40B4-BE49-F238E27FC236}">
                  <a16:creationId xmlns:a16="http://schemas.microsoft.com/office/drawing/2014/main" xmlns="" id="{02C7D670-51AC-41ED-A5A8-106F2613162C}"/>
                </a:ext>
              </a:extLst>
            </p:cNvPr>
            <p:cNvSpPr txBox="1"/>
            <p:nvPr/>
          </p:nvSpPr>
          <p:spPr>
            <a:xfrm>
              <a:off x="9378353" y="2290978"/>
              <a:ext cx="1201419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Choose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451">
              <a:extLst>
                <a:ext uri="{FF2B5EF4-FFF2-40B4-BE49-F238E27FC236}">
                  <a16:creationId xmlns:a16="http://schemas.microsoft.com/office/drawing/2014/main" xmlns="" id="{CB2C6B0D-4992-462C-A07E-D394F750C22E}"/>
                </a:ext>
              </a:extLst>
            </p:cNvPr>
            <p:cNvSpPr txBox="1"/>
            <p:nvPr/>
          </p:nvSpPr>
          <p:spPr>
            <a:xfrm>
              <a:off x="8309487" y="3424637"/>
              <a:ext cx="3095639" cy="397031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00B050"/>
                  </a:solidFill>
                  <a:latin typeface="MV Boli" pitchFamily="2" charset="0"/>
                  <a:cs typeface="MV Boli" pitchFamily="2" charset="0"/>
                </a:rPr>
                <a:t>The meaning of </a:t>
              </a:r>
              <a:r>
                <a:rPr lang="en-US" altLang="zh-CN" sz="2800" b="1" u="sng" dirty="0" smtClean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valuable</a:t>
              </a:r>
            </a:p>
            <a:p>
              <a:endPara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  <a:p>
              <a:pPr marL="514350" indent="-514350">
                <a:buAutoNum type="arabicPeriod"/>
              </a:pPr>
              <a:r>
                <a:rPr lang="en-GB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worth </a:t>
              </a:r>
              <a:r>
                <a:rPr lang="en-GB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a great deal of </a:t>
              </a:r>
              <a:r>
                <a:rPr lang="en-GB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money</a:t>
              </a:r>
            </a:p>
            <a:p>
              <a:endPara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  <a:p>
              <a:r>
                <a:rPr lang="en-GB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2. has </a:t>
              </a:r>
              <a:r>
                <a:rPr lang="en-GB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many </a:t>
              </a:r>
              <a:r>
                <a:rPr lang="en-GB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disadvantages</a:t>
              </a:r>
              <a:endPara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  <a:p>
              <a:endPara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94" b="43815"/>
          <a:stretch/>
        </p:blipFill>
        <p:spPr>
          <a:xfrm>
            <a:off x="9812620" y="3870742"/>
            <a:ext cx="1053349" cy="793725"/>
          </a:xfrm>
          <a:prstGeom prst="rect">
            <a:avLst/>
          </a:prstGeom>
        </p:spPr>
      </p:pic>
      <p:sp>
        <p:nvSpPr>
          <p:cNvPr id="30" name="شكل بيضاوي 14">
            <a:extLst>
              <a:ext uri="{FF2B5EF4-FFF2-40B4-BE49-F238E27FC236}">
                <a16:creationId xmlns:a16="http://schemas.microsoft.com/office/drawing/2014/main" xmlns="" id="{5F78B32A-9CB8-4040-9255-882FC0EAB268}"/>
              </a:ext>
            </a:extLst>
          </p:cNvPr>
          <p:cNvSpPr/>
          <p:nvPr/>
        </p:nvSpPr>
        <p:spPr>
          <a:xfrm>
            <a:off x="1362601" y="912923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1</a:t>
            </a:r>
            <a:endParaRPr lang="ar-SA" sz="2000" dirty="0"/>
          </a:p>
        </p:txBody>
      </p:sp>
      <p:sp>
        <p:nvSpPr>
          <p:cNvPr id="31" name="شكل بيضاوي 16">
            <a:extLst>
              <a:ext uri="{FF2B5EF4-FFF2-40B4-BE49-F238E27FC236}">
                <a16:creationId xmlns:a16="http://schemas.microsoft.com/office/drawing/2014/main" xmlns="" id="{F3F70852-6B64-4211-AB19-37AF13B6CBF5}"/>
              </a:ext>
            </a:extLst>
          </p:cNvPr>
          <p:cNvSpPr/>
          <p:nvPr/>
        </p:nvSpPr>
        <p:spPr>
          <a:xfrm>
            <a:off x="3141568" y="2911503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2</a:t>
            </a:r>
            <a:endParaRPr lang="ar-SA" sz="2000" dirty="0"/>
          </a:p>
        </p:txBody>
      </p:sp>
      <p:sp>
        <p:nvSpPr>
          <p:cNvPr id="32" name="شكل بيضاوي 17">
            <a:extLst>
              <a:ext uri="{FF2B5EF4-FFF2-40B4-BE49-F238E27FC236}">
                <a16:creationId xmlns:a16="http://schemas.microsoft.com/office/drawing/2014/main" xmlns="" id="{8624BDAB-4C70-4396-947C-D77EECE896D7}"/>
              </a:ext>
            </a:extLst>
          </p:cNvPr>
          <p:cNvSpPr/>
          <p:nvPr/>
        </p:nvSpPr>
        <p:spPr>
          <a:xfrm>
            <a:off x="3261322" y="4409001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3</a:t>
            </a:r>
            <a:endParaRPr lang="ar-SA" sz="2000" dirty="0"/>
          </a:p>
        </p:txBody>
      </p:sp>
      <p:sp>
        <p:nvSpPr>
          <p:cNvPr id="33" name="شكل بيضاوي 18">
            <a:extLst>
              <a:ext uri="{FF2B5EF4-FFF2-40B4-BE49-F238E27FC236}">
                <a16:creationId xmlns:a16="http://schemas.microsoft.com/office/drawing/2014/main" xmlns="" id="{F486CE94-62AA-4965-809B-DC834DAA9DE7}"/>
              </a:ext>
            </a:extLst>
          </p:cNvPr>
          <p:cNvSpPr/>
          <p:nvPr/>
        </p:nvSpPr>
        <p:spPr>
          <a:xfrm>
            <a:off x="3141567" y="5873100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4</a:t>
            </a:r>
            <a:endParaRPr lang="ar-SA" sz="2000" dirty="0"/>
          </a:p>
        </p:txBody>
      </p:sp>
      <p:sp>
        <p:nvSpPr>
          <p:cNvPr id="34" name="شكل بيضاوي 19">
            <a:extLst>
              <a:ext uri="{FF2B5EF4-FFF2-40B4-BE49-F238E27FC236}">
                <a16:creationId xmlns:a16="http://schemas.microsoft.com/office/drawing/2014/main" xmlns="" id="{58F08F3C-5111-4DF1-9093-FBBED8093E3F}"/>
              </a:ext>
            </a:extLst>
          </p:cNvPr>
          <p:cNvSpPr/>
          <p:nvPr/>
        </p:nvSpPr>
        <p:spPr>
          <a:xfrm>
            <a:off x="3243335" y="840055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5</a:t>
            </a:r>
            <a:endParaRPr lang="ar-SA" sz="2000" dirty="0"/>
          </a:p>
        </p:txBody>
      </p:sp>
      <p:sp>
        <p:nvSpPr>
          <p:cNvPr id="35" name="شكل بيضاوي 20">
            <a:extLst>
              <a:ext uri="{FF2B5EF4-FFF2-40B4-BE49-F238E27FC236}">
                <a16:creationId xmlns:a16="http://schemas.microsoft.com/office/drawing/2014/main" xmlns="" id="{3BF91BE5-6834-4470-95C8-58FEA7BAB6B0}"/>
              </a:ext>
            </a:extLst>
          </p:cNvPr>
          <p:cNvSpPr/>
          <p:nvPr/>
        </p:nvSpPr>
        <p:spPr>
          <a:xfrm>
            <a:off x="6673406" y="1522971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6</a:t>
            </a:r>
            <a:endParaRPr lang="ar-SA" sz="2000" dirty="0"/>
          </a:p>
        </p:txBody>
      </p:sp>
      <p:pic>
        <p:nvPicPr>
          <p:cNvPr id="36" name="صورة 2">
            <a:extLst>
              <a:ext uri="{FF2B5EF4-FFF2-40B4-BE49-F238E27FC236}">
                <a16:creationId xmlns="" xmlns:a16="http://schemas.microsoft.com/office/drawing/2014/main" id="{99E591C3-5011-4F9E-A45D-CEE52172E9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110" y="5198724"/>
            <a:ext cx="1620420" cy="1625462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642654" y="1829916"/>
            <a:ext cx="786783" cy="321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20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2">
            <a:extLst>
              <a:ext uri="{FF2B5EF4-FFF2-40B4-BE49-F238E27FC236}">
                <a16:creationId xmlns="" xmlns:a16="http://schemas.microsoft.com/office/drawing/2014/main" id="{08620BD5-7C86-4DA5-BEEA-CB174E510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0" y="868390"/>
            <a:ext cx="7011863" cy="6004704"/>
          </a:xfrm>
          <a:prstGeom prst="rect">
            <a:avLst/>
          </a:prstGeom>
        </p:spPr>
      </p:pic>
      <p:sp>
        <p:nvSpPr>
          <p:cNvPr id="19" name="TextBox 451">
            <a:extLst>
              <a:ext uri="{FF2B5EF4-FFF2-40B4-BE49-F238E27FC236}">
                <a16:creationId xmlns:a16="http://schemas.microsoft.com/office/drawing/2014/main" xmlns="" id="{CB2C6B0D-4992-462C-A07E-D394F750C22E}"/>
              </a:ext>
            </a:extLst>
          </p:cNvPr>
          <p:cNvSpPr txBox="1"/>
          <p:nvPr/>
        </p:nvSpPr>
        <p:spPr>
          <a:xfrm>
            <a:off x="-28228" y="130317"/>
            <a:ext cx="375772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08000" rIns="108000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Listen &amp; read a long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0" name="Picture 2" descr="Icon Reading #201906 - Free Icons Library">
            <a:extLst>
              <a:ext uri="{FF2B5EF4-FFF2-40B4-BE49-F238E27FC236}">
                <a16:creationId xmlns:a16="http://schemas.microsoft.com/office/drawing/2014/main" xmlns="" id="{A47A353E-B34E-44C2-A4AC-E89DDC03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15" y="18223"/>
            <a:ext cx="850167" cy="8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466">
            <a:extLst>
              <a:ext uri="{FF2B5EF4-FFF2-40B4-BE49-F238E27FC236}">
                <a16:creationId xmlns:a16="http://schemas.microsoft.com/office/drawing/2014/main" xmlns="" id="{ACA1AA7A-EA2D-4EBE-801C-CD2499116C44}"/>
              </a:ext>
            </a:extLst>
          </p:cNvPr>
          <p:cNvGrpSpPr/>
          <p:nvPr/>
        </p:nvGrpSpPr>
        <p:grpSpPr>
          <a:xfrm>
            <a:off x="7603588" y="1011789"/>
            <a:ext cx="3963178" cy="4319561"/>
            <a:chOff x="8309487" y="2213619"/>
            <a:chExt cx="3095639" cy="4319561"/>
          </a:xfrm>
        </p:grpSpPr>
        <p:sp>
          <p:nvSpPr>
            <p:cNvPr id="24" name="Freeform: Shape 447">
              <a:extLst>
                <a:ext uri="{FF2B5EF4-FFF2-40B4-BE49-F238E27FC236}">
                  <a16:creationId xmlns:a16="http://schemas.microsoft.com/office/drawing/2014/main" xmlns="" id="{252E17C0-34AF-4516-B6FE-810C275C35BE}"/>
                </a:ext>
              </a:extLst>
            </p:cNvPr>
            <p:cNvSpPr/>
            <p:nvPr/>
          </p:nvSpPr>
          <p:spPr>
            <a:xfrm rot="10411499" flipH="1" flipV="1">
              <a:off x="9100778" y="2213619"/>
              <a:ext cx="227588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2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TextBox 449">
              <a:extLst>
                <a:ext uri="{FF2B5EF4-FFF2-40B4-BE49-F238E27FC236}">
                  <a16:creationId xmlns:a16="http://schemas.microsoft.com/office/drawing/2014/main" xmlns="" id="{02C7D670-51AC-41ED-A5A8-106F2613162C}"/>
                </a:ext>
              </a:extLst>
            </p:cNvPr>
            <p:cNvSpPr txBox="1"/>
            <p:nvPr/>
          </p:nvSpPr>
          <p:spPr>
            <a:xfrm>
              <a:off x="9378353" y="2290978"/>
              <a:ext cx="1201419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Choose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451">
              <a:extLst>
                <a:ext uri="{FF2B5EF4-FFF2-40B4-BE49-F238E27FC236}">
                  <a16:creationId xmlns:a16="http://schemas.microsoft.com/office/drawing/2014/main" xmlns="" id="{CB2C6B0D-4992-462C-A07E-D394F750C22E}"/>
                </a:ext>
              </a:extLst>
            </p:cNvPr>
            <p:cNvSpPr txBox="1"/>
            <p:nvPr/>
          </p:nvSpPr>
          <p:spPr>
            <a:xfrm>
              <a:off x="8309487" y="3424637"/>
              <a:ext cx="3095639" cy="31085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00B050"/>
                  </a:solidFill>
                  <a:latin typeface="MV Boli" pitchFamily="2" charset="0"/>
                  <a:cs typeface="MV Boli" pitchFamily="2" charset="0"/>
                </a:rPr>
                <a:t>The meaning of </a:t>
              </a:r>
              <a:r>
                <a:rPr lang="en-US" altLang="zh-CN" sz="2800" b="1" u="sng" dirty="0" smtClean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opportunities</a:t>
              </a:r>
            </a:p>
            <a:p>
              <a:endPara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  <a:p>
              <a:pPr marL="514350" indent="-514350">
                <a:buAutoNum type="arabicPeriod"/>
              </a:pPr>
              <a:r>
                <a:rPr lang="en-GB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duties</a:t>
              </a:r>
            </a:p>
            <a:p>
              <a:endPara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  <a:p>
              <a:r>
                <a:rPr lang="en-GB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2. chances</a:t>
              </a:r>
              <a:endPara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  <a:p>
              <a:endPara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94" b="43815"/>
          <a:stretch/>
        </p:blipFill>
        <p:spPr>
          <a:xfrm>
            <a:off x="9456761" y="4199515"/>
            <a:ext cx="1053349" cy="793725"/>
          </a:xfrm>
          <a:prstGeom prst="rect">
            <a:avLst/>
          </a:prstGeom>
        </p:spPr>
      </p:pic>
      <p:sp>
        <p:nvSpPr>
          <p:cNvPr id="11" name="شكل بيضاوي 14">
            <a:extLst>
              <a:ext uri="{FF2B5EF4-FFF2-40B4-BE49-F238E27FC236}">
                <a16:creationId xmlns:a16="http://schemas.microsoft.com/office/drawing/2014/main" xmlns="" id="{5F78B32A-9CB8-4040-9255-882FC0EAB268}"/>
              </a:ext>
            </a:extLst>
          </p:cNvPr>
          <p:cNvSpPr/>
          <p:nvPr/>
        </p:nvSpPr>
        <p:spPr>
          <a:xfrm>
            <a:off x="1362601" y="912923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1</a:t>
            </a:r>
            <a:endParaRPr lang="ar-SA" sz="2000" dirty="0"/>
          </a:p>
        </p:txBody>
      </p:sp>
      <p:sp>
        <p:nvSpPr>
          <p:cNvPr id="12" name="شكل بيضاوي 16">
            <a:extLst>
              <a:ext uri="{FF2B5EF4-FFF2-40B4-BE49-F238E27FC236}">
                <a16:creationId xmlns:a16="http://schemas.microsoft.com/office/drawing/2014/main" xmlns="" id="{F3F70852-6B64-4211-AB19-37AF13B6CBF5}"/>
              </a:ext>
            </a:extLst>
          </p:cNvPr>
          <p:cNvSpPr/>
          <p:nvPr/>
        </p:nvSpPr>
        <p:spPr>
          <a:xfrm>
            <a:off x="3141568" y="2911503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2</a:t>
            </a:r>
            <a:endParaRPr lang="ar-SA" sz="2000" dirty="0"/>
          </a:p>
        </p:txBody>
      </p:sp>
      <p:sp>
        <p:nvSpPr>
          <p:cNvPr id="13" name="شكل بيضاوي 17">
            <a:extLst>
              <a:ext uri="{FF2B5EF4-FFF2-40B4-BE49-F238E27FC236}">
                <a16:creationId xmlns:a16="http://schemas.microsoft.com/office/drawing/2014/main" xmlns="" id="{8624BDAB-4C70-4396-947C-D77EECE896D7}"/>
              </a:ext>
            </a:extLst>
          </p:cNvPr>
          <p:cNvSpPr/>
          <p:nvPr/>
        </p:nvSpPr>
        <p:spPr>
          <a:xfrm>
            <a:off x="3261322" y="4409001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3</a:t>
            </a:r>
            <a:endParaRPr lang="ar-SA" sz="2000" dirty="0"/>
          </a:p>
        </p:txBody>
      </p:sp>
      <p:sp>
        <p:nvSpPr>
          <p:cNvPr id="14" name="شكل بيضاوي 18">
            <a:extLst>
              <a:ext uri="{FF2B5EF4-FFF2-40B4-BE49-F238E27FC236}">
                <a16:creationId xmlns:a16="http://schemas.microsoft.com/office/drawing/2014/main" xmlns="" id="{F486CE94-62AA-4965-809B-DC834DAA9DE7}"/>
              </a:ext>
            </a:extLst>
          </p:cNvPr>
          <p:cNvSpPr/>
          <p:nvPr/>
        </p:nvSpPr>
        <p:spPr>
          <a:xfrm>
            <a:off x="3141567" y="5873100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4</a:t>
            </a:r>
            <a:endParaRPr lang="ar-SA" sz="2000" dirty="0"/>
          </a:p>
        </p:txBody>
      </p:sp>
      <p:sp>
        <p:nvSpPr>
          <p:cNvPr id="15" name="شكل بيضاوي 19">
            <a:extLst>
              <a:ext uri="{FF2B5EF4-FFF2-40B4-BE49-F238E27FC236}">
                <a16:creationId xmlns:a16="http://schemas.microsoft.com/office/drawing/2014/main" xmlns="" id="{58F08F3C-5111-4DF1-9093-FBBED8093E3F}"/>
              </a:ext>
            </a:extLst>
          </p:cNvPr>
          <p:cNvSpPr/>
          <p:nvPr/>
        </p:nvSpPr>
        <p:spPr>
          <a:xfrm>
            <a:off x="3243335" y="840055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5</a:t>
            </a:r>
            <a:endParaRPr lang="ar-SA" sz="2000" dirty="0"/>
          </a:p>
        </p:txBody>
      </p:sp>
      <p:sp>
        <p:nvSpPr>
          <p:cNvPr id="16" name="شكل بيضاوي 20">
            <a:extLst>
              <a:ext uri="{FF2B5EF4-FFF2-40B4-BE49-F238E27FC236}">
                <a16:creationId xmlns:a16="http://schemas.microsoft.com/office/drawing/2014/main" xmlns="" id="{3BF91BE5-6834-4470-95C8-58FEA7BAB6B0}"/>
              </a:ext>
            </a:extLst>
          </p:cNvPr>
          <p:cNvSpPr/>
          <p:nvPr/>
        </p:nvSpPr>
        <p:spPr>
          <a:xfrm>
            <a:off x="6673406" y="1522971"/>
            <a:ext cx="378663" cy="378663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6</a:t>
            </a:r>
            <a:endParaRPr lang="ar-SA" sz="2000" dirty="0"/>
          </a:p>
        </p:txBody>
      </p:sp>
      <p:pic>
        <p:nvPicPr>
          <p:cNvPr id="18" name="صورة 2">
            <a:extLst>
              <a:ext uri="{FF2B5EF4-FFF2-40B4-BE49-F238E27FC236}">
                <a16:creationId xmlns="" xmlns:a16="http://schemas.microsoft.com/office/drawing/2014/main" id="{99E591C3-5011-4F9E-A45D-CEE52172E9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110" y="5198724"/>
            <a:ext cx="1620420" cy="162546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861255" y="4471754"/>
            <a:ext cx="980557" cy="3786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0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2">
            <a:extLst>
              <a:ext uri="{FF2B5EF4-FFF2-40B4-BE49-F238E27FC236}">
                <a16:creationId xmlns="" xmlns:a16="http://schemas.microsoft.com/office/drawing/2014/main" id="{99E591C3-5011-4F9E-A45D-CEE52172E9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39" y="1105050"/>
            <a:ext cx="5033116" cy="5048778"/>
          </a:xfrm>
          <a:prstGeom prst="rect">
            <a:avLst/>
          </a:prstGeom>
        </p:spPr>
      </p:pic>
      <p:sp>
        <p:nvSpPr>
          <p:cNvPr id="7" name="流程图: 过程 116">
            <a:extLst>
              <a:ext uri="{FF2B5EF4-FFF2-40B4-BE49-F238E27FC236}">
                <a16:creationId xmlns:a16="http://schemas.microsoft.com/office/drawing/2014/main" xmlns="" id="{E197C6C3-D7E0-4D49-B435-1D2C90DFFFBB}"/>
              </a:ext>
            </a:extLst>
          </p:cNvPr>
          <p:cNvSpPr/>
          <p:nvPr/>
        </p:nvSpPr>
        <p:spPr>
          <a:xfrm>
            <a:off x="-117022" y="0"/>
            <a:ext cx="12192000" cy="6858000"/>
          </a:xfrm>
          <a:prstGeom prst="flowChartProcess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" name="Group 465">
            <a:extLst>
              <a:ext uri="{FF2B5EF4-FFF2-40B4-BE49-F238E27FC236}">
                <a16:creationId xmlns:a16="http://schemas.microsoft.com/office/drawing/2014/main" xmlns="" id="{AB81C6AB-39C2-4110-86E4-F74558571410}"/>
              </a:ext>
            </a:extLst>
          </p:cNvPr>
          <p:cNvGrpSpPr/>
          <p:nvPr/>
        </p:nvGrpSpPr>
        <p:grpSpPr>
          <a:xfrm>
            <a:off x="234408" y="460614"/>
            <a:ext cx="2363779" cy="892111"/>
            <a:chOff x="4794747" y="777919"/>
            <a:chExt cx="2363779" cy="892111"/>
          </a:xfrm>
        </p:grpSpPr>
        <p:sp>
          <p:nvSpPr>
            <p:cNvPr id="10" name="Freeform: Shape 443">
              <a:extLst>
                <a:ext uri="{FF2B5EF4-FFF2-40B4-BE49-F238E27FC236}">
                  <a16:creationId xmlns:a16="http://schemas.microsoft.com/office/drawing/2014/main" xmlns="" id="{FC13BC98-2809-44FF-B61F-639A4C65EE28}"/>
                </a:ext>
              </a:extLst>
            </p:cNvPr>
            <p:cNvSpPr/>
            <p:nvPr/>
          </p:nvSpPr>
          <p:spPr>
            <a:xfrm rot="10417065" flipH="1" flipV="1">
              <a:off x="4988442" y="777919"/>
              <a:ext cx="2170084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1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TextBox 416">
              <a:extLst>
                <a:ext uri="{FF2B5EF4-FFF2-40B4-BE49-F238E27FC236}">
                  <a16:creationId xmlns:a16="http://schemas.microsoft.com/office/drawing/2014/main" xmlns="" id="{7343A291-C97E-4F0C-B3A6-AD14A61FE4BB}"/>
                </a:ext>
              </a:extLst>
            </p:cNvPr>
            <p:cNvSpPr txBox="1"/>
            <p:nvPr/>
          </p:nvSpPr>
          <p:spPr>
            <a:xfrm>
              <a:off x="4794747" y="828889"/>
              <a:ext cx="1974251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Make </a:t>
              </a:r>
              <a:r>
                <a:rPr lang="en-US" altLang="ko-KR" b="1" dirty="0" err="1" smtClean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Wh</a:t>
              </a:r>
              <a:endParaRPr lang="en-US" altLang="ko-KR" b="1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endParaRPr>
            </a:p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questions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59971" y="1629513"/>
            <a:ext cx="109183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Saudi Arabia has a great amount of natural resources.</a:t>
            </a:r>
          </a:p>
          <a:p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2. Islamic society will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be the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force of the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future.</a:t>
            </a:r>
          </a:p>
          <a:p>
            <a:pPr marL="457200" indent="-457200">
              <a:buAutoNum type="arabicPeriod"/>
            </a:pP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>
              <a:buAutoNum type="arabicPeriod"/>
            </a:pP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>
              <a:buAutoNum type="arabicPeriod"/>
            </a:pP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3.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Kingdom’s strategic position, will make it </a:t>
            </a:r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an international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trade and transportation </a:t>
            </a:r>
            <a:r>
              <a:rPr lang="en-GB" sz="2400" dirty="0" err="1">
                <a:latin typeface="MV Boli" panose="02000500030200090000" pitchFamily="2" charset="0"/>
                <a:cs typeface="MV Boli" panose="02000500030200090000" pitchFamily="2" charset="0"/>
              </a:rPr>
              <a:t>center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Freeform: Shape 447">
            <a:extLst>
              <a:ext uri="{FF2B5EF4-FFF2-40B4-BE49-F238E27FC236}">
                <a16:creationId xmlns:a16="http://schemas.microsoft.com/office/drawing/2014/main" xmlns="" id="{252E17C0-34AF-4516-B6FE-810C275C35BE}"/>
              </a:ext>
            </a:extLst>
          </p:cNvPr>
          <p:cNvSpPr/>
          <p:nvPr/>
        </p:nvSpPr>
        <p:spPr>
          <a:xfrm rot="10411499" flipH="1" flipV="1">
            <a:off x="3839151" y="394571"/>
            <a:ext cx="2913695" cy="811010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449">
            <a:extLst>
              <a:ext uri="{FF2B5EF4-FFF2-40B4-BE49-F238E27FC236}">
                <a16:creationId xmlns:a16="http://schemas.microsoft.com/office/drawing/2014/main" xmlns="" id="{02C7D670-51AC-41ED-A5A8-106F2613162C}"/>
              </a:ext>
            </a:extLst>
          </p:cNvPr>
          <p:cNvSpPr txBox="1"/>
          <p:nvPr/>
        </p:nvSpPr>
        <p:spPr>
          <a:xfrm>
            <a:off x="4194515" y="471930"/>
            <a:ext cx="153811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what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Freeform: Shape 447">
            <a:extLst>
              <a:ext uri="{FF2B5EF4-FFF2-40B4-BE49-F238E27FC236}">
                <a16:creationId xmlns:a16="http://schemas.microsoft.com/office/drawing/2014/main" xmlns="" id="{252E17C0-34AF-4516-B6FE-810C275C35BE}"/>
              </a:ext>
            </a:extLst>
          </p:cNvPr>
          <p:cNvSpPr/>
          <p:nvPr/>
        </p:nvSpPr>
        <p:spPr>
          <a:xfrm rot="10411499" flipH="1" flipV="1">
            <a:off x="6045452" y="577332"/>
            <a:ext cx="2913695" cy="811010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Box 449">
            <a:extLst>
              <a:ext uri="{FF2B5EF4-FFF2-40B4-BE49-F238E27FC236}">
                <a16:creationId xmlns:a16="http://schemas.microsoft.com/office/drawing/2014/main" xmlns="" id="{02C7D670-51AC-41ED-A5A8-106F2613162C}"/>
              </a:ext>
            </a:extLst>
          </p:cNvPr>
          <p:cNvSpPr txBox="1"/>
          <p:nvPr/>
        </p:nvSpPr>
        <p:spPr>
          <a:xfrm>
            <a:off x="6400816" y="654691"/>
            <a:ext cx="153811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when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Freeform: Shape 447">
            <a:extLst>
              <a:ext uri="{FF2B5EF4-FFF2-40B4-BE49-F238E27FC236}">
                <a16:creationId xmlns:a16="http://schemas.microsoft.com/office/drawing/2014/main" xmlns="" id="{252E17C0-34AF-4516-B6FE-810C275C35BE}"/>
              </a:ext>
            </a:extLst>
          </p:cNvPr>
          <p:cNvSpPr/>
          <p:nvPr/>
        </p:nvSpPr>
        <p:spPr>
          <a:xfrm rot="10411499" flipH="1" flipV="1">
            <a:off x="8028110" y="816394"/>
            <a:ext cx="2913695" cy="811010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Box 449">
            <a:extLst>
              <a:ext uri="{FF2B5EF4-FFF2-40B4-BE49-F238E27FC236}">
                <a16:creationId xmlns:a16="http://schemas.microsoft.com/office/drawing/2014/main" xmlns="" id="{02C7D670-51AC-41ED-A5A8-106F2613162C}"/>
              </a:ext>
            </a:extLst>
          </p:cNvPr>
          <p:cNvSpPr txBox="1"/>
          <p:nvPr/>
        </p:nvSpPr>
        <p:spPr>
          <a:xfrm>
            <a:off x="8383474" y="893753"/>
            <a:ext cx="153811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where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Freeform: Shape 447">
            <a:extLst>
              <a:ext uri="{FF2B5EF4-FFF2-40B4-BE49-F238E27FC236}">
                <a16:creationId xmlns:a16="http://schemas.microsoft.com/office/drawing/2014/main" xmlns="" id="{252E17C0-34AF-4516-B6FE-810C275C35BE}"/>
              </a:ext>
            </a:extLst>
          </p:cNvPr>
          <p:cNvSpPr/>
          <p:nvPr/>
        </p:nvSpPr>
        <p:spPr>
          <a:xfrm rot="10411499" flipH="1" flipV="1">
            <a:off x="9333124" y="1468291"/>
            <a:ext cx="2913695" cy="811010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extBox 449">
            <a:extLst>
              <a:ext uri="{FF2B5EF4-FFF2-40B4-BE49-F238E27FC236}">
                <a16:creationId xmlns:a16="http://schemas.microsoft.com/office/drawing/2014/main" xmlns="" id="{02C7D670-51AC-41ED-A5A8-106F2613162C}"/>
              </a:ext>
            </a:extLst>
          </p:cNvPr>
          <p:cNvSpPr txBox="1"/>
          <p:nvPr/>
        </p:nvSpPr>
        <p:spPr>
          <a:xfrm>
            <a:off x="9688488" y="1545650"/>
            <a:ext cx="153811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which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Freeform: Shape 447">
            <a:extLst>
              <a:ext uri="{FF2B5EF4-FFF2-40B4-BE49-F238E27FC236}">
                <a16:creationId xmlns:a16="http://schemas.microsoft.com/office/drawing/2014/main" xmlns="" id="{252E17C0-34AF-4516-B6FE-810C275C35BE}"/>
              </a:ext>
            </a:extLst>
          </p:cNvPr>
          <p:cNvSpPr/>
          <p:nvPr/>
        </p:nvSpPr>
        <p:spPr>
          <a:xfrm rot="10411499" flipH="1" flipV="1">
            <a:off x="9561414" y="2477732"/>
            <a:ext cx="2913695" cy="811010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Box 449">
            <a:extLst>
              <a:ext uri="{FF2B5EF4-FFF2-40B4-BE49-F238E27FC236}">
                <a16:creationId xmlns:a16="http://schemas.microsoft.com/office/drawing/2014/main" xmlns="" id="{02C7D670-51AC-41ED-A5A8-106F2613162C}"/>
              </a:ext>
            </a:extLst>
          </p:cNvPr>
          <p:cNvSpPr txBox="1"/>
          <p:nvPr/>
        </p:nvSpPr>
        <p:spPr>
          <a:xfrm>
            <a:off x="9916778" y="2555091"/>
            <a:ext cx="153811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who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053" y="2283237"/>
            <a:ext cx="65742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1. What does Saudi Arabia have?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0830" y="3871900"/>
            <a:ext cx="8305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2. What will be the force of the future?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1694" y="5505635"/>
            <a:ext cx="110434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3. What will make Saudi Arabia an international trade 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&amp; transportation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centre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5" name="2 Minute Countdown Tim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2760" y="139166"/>
            <a:ext cx="1552218" cy="873123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3348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" grpId="0"/>
      <p:bldP spid="8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259</Words>
  <Application>Microsoft Office PowerPoint</Application>
  <PresentationFormat>Widescreen</PresentationFormat>
  <Paragraphs>124</Paragraphs>
  <Slides>10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맑은 고딕</vt:lpstr>
      <vt:lpstr>宋体</vt:lpstr>
      <vt:lpstr>微软雅黑 Light</vt:lpstr>
      <vt:lpstr>Arial</vt:lpstr>
      <vt:lpstr>Calibri</vt:lpstr>
      <vt:lpstr>Calibri Light</vt:lpstr>
      <vt:lpstr>MV Boli</vt:lpstr>
      <vt:lpstr>Segoe UI Black</vt:lpstr>
      <vt:lpstr>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Al.Amri</dc:creator>
  <cp:lastModifiedBy>Sara Al.Amri</cp:lastModifiedBy>
  <cp:revision>37</cp:revision>
  <dcterms:created xsi:type="dcterms:W3CDTF">2021-02-13T19:02:25Z</dcterms:created>
  <dcterms:modified xsi:type="dcterms:W3CDTF">2021-02-14T20:05:24Z</dcterms:modified>
</cp:coreProperties>
</file>