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79" r:id="rId26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659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9E8-A562-4DF2-9E3D-DAC06DE13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BD8F4-7ED4-4647-9B59-54646EFAC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FA885-523A-4D92-9EA8-E41FDB49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7049D-AD9C-48B7-AB44-87941781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C063F-294A-44A7-AB2C-E4DDC475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92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AD84-127A-495F-A4E1-EBDFFB5B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A1724-F873-4929-82CA-4F20EEA2E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77EFC-BEFC-4A11-B348-6E1770FD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38D4-848F-4D82-99DC-6B777E1F5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B172D-97FA-4743-8C48-9E926998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749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AC3F1B-4F42-469D-BC71-EA509D731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1FC83-BDFD-4D74-A9F7-549920A04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D86F-B726-4212-8FE3-EE4657C1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35BF-058B-4CA9-A6DD-85E00F6C7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89695-D2C1-4A23-B4B8-DD171C87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9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EB20E-D804-4843-8A80-9967EF4AD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FA2C7-FD42-46BA-A1FB-685CDDA0F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F6CF0-1355-40F2-B937-F7EC1E5F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E17E-E1CA-4B57-B057-0F0958B0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B222A-E20B-419A-BE5A-FD9CABDB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762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9207-8337-4422-B9C8-12E04F5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E5FEC-0E3B-4905-8993-8D6D59AD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B9D49-B1A3-45E4-8760-6A7E4395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083A6-9631-4EC8-BCB9-7468F3BB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73F59-E266-45FD-944C-BC6C12A3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651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A456-6047-4D1F-86E2-6C4E5CC8A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59664-72EA-4E0C-B3FE-1133CED1F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91785-21DE-47EB-B084-9B3EB2E0D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B3A75-7B8E-4BFE-9B2B-AA218AF4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34598-D490-4F01-84BC-53C1FB1ED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EAACB-3DF1-4E99-9770-32E46AD3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842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DCA9-594B-4E92-AEDA-B7D6B799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0D550-B435-46CA-81E0-41F1C807B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76445-1994-403B-B2F9-795FF245F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B48E01-9236-4513-86D8-C9786788E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2A8F56-18D2-4FA3-A6A7-60054DC4B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15F9FD-038A-4DAE-9333-F729C407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0B1C4F-FB41-46DA-82E9-462B73B6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0FFE8-CE2A-4467-967E-2789BCFD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054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6078-1C43-441D-B674-EC3A4475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4FC4D-861C-40B9-91A6-755CFAE3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CC4F7-B7D5-4817-A82C-1364547A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47FF9-FB03-4216-80C2-9825998AB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368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69944C-0BDF-41F8-B72A-ACEB5B57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C2C01-8FFE-47C4-B493-F5F1D900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7549C-07F7-4D5B-92D3-FA7B50D4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375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68F6-FA40-485F-96DB-92776DB93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2B409-C30C-4C03-A60A-2AF72071E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4107C-A65F-4B11-A3EF-1FEB27D1F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B2C83-D442-40DC-976A-E8254326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1481A-5925-44A8-A4E2-CA046AAA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A349B-99CB-4DB2-ACB3-5DD57107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93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50EF-5F11-473E-BFF8-2D28F555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5871F-64D1-4CB2-8E75-5EDC439FD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6DD39-655D-4D16-AFD9-A1F268D98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98272-09A4-4004-AFF4-38370AAE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6F7F2-736D-4E4A-A731-FCF4CA00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5F8E8-EA19-46CD-BCA3-6A43EE38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900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istockphoto.com/photos/shopping-mall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2AB872-D582-4188-A52F-D958CF23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72F7E-BAD1-4A1C-A7D2-F4D51C1ED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35CC2-6E82-4099-B266-08A592A56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2DCB7-F71C-400E-8D3A-FFD3077F8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5E6A3-DC81-404B-85B0-FD77669FF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039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hopping-bags-shopping-bag-140084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hyperlink" Target="http://www.pngall.com/scarf-png" TargetMode="External"/><Relationship Id="rId18" Type="http://schemas.openxmlformats.org/officeDocument/2006/relationships/image" Target="../media/image25.png"/><Relationship Id="rId3" Type="http://schemas.openxmlformats.org/officeDocument/2006/relationships/hyperlink" Target="http://leonorhelenodesigns.com/bracelets/bracelet-silver-wave/" TargetMode="External"/><Relationship Id="rId7" Type="http://schemas.openxmlformats.org/officeDocument/2006/relationships/hyperlink" Target="http://www.pngall.com/belt-png" TargetMode="External"/><Relationship Id="rId12" Type="http://schemas.openxmlformats.org/officeDocument/2006/relationships/image" Target="../media/image22.png"/><Relationship Id="rId17" Type="http://schemas.openxmlformats.org/officeDocument/2006/relationships/hyperlink" Target="https://www.piqsels.com/en/public-domain-photo-zwdwg" TargetMode="External"/><Relationship Id="rId2" Type="http://schemas.openxmlformats.org/officeDocument/2006/relationships/image" Target="../media/image17.jpg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hyperlink" Target="https://pngimg.com/download/6735" TargetMode="External"/><Relationship Id="rId5" Type="http://schemas.openxmlformats.org/officeDocument/2006/relationships/hyperlink" Target="http://www.pngall.com/ring-png" TargetMode="External"/><Relationship Id="rId15" Type="http://schemas.openxmlformats.org/officeDocument/2006/relationships/hyperlink" Target="https://highonglue.com/tutorial/making-a-simple-leather-laptop-bag/" TargetMode="External"/><Relationship Id="rId10" Type="http://schemas.openxmlformats.org/officeDocument/2006/relationships/image" Target="../media/image21.png"/><Relationship Id="rId19" Type="http://schemas.openxmlformats.org/officeDocument/2006/relationships/hyperlink" Target="http://www.pngall.com/sunglasses-png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://leonorhelenodesigns.com/necklaces/necklace-my-lady/" TargetMode="External"/><Relationship Id="rId1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shopping-bag-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shopping-bag-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shopping-bag-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ngall.com/50-off-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hyperlink" Target="https://en.wikipedia.org/wiki/Windbreaker" TargetMode="External"/><Relationship Id="rId7" Type="http://schemas.openxmlformats.org/officeDocument/2006/relationships/hyperlink" Target="http://www.pngall.com/backpack-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hyperlink" Target="http://www.yourcast.fr/femme/nike-sweat-pants-1054.html" TargetMode="External"/><Relationship Id="rId5" Type="http://schemas.openxmlformats.org/officeDocument/2006/relationships/hyperlink" Target="http://www.allwhitebackground.com/raincoat-for-women.html" TargetMode="External"/><Relationship Id="rId10" Type="http://schemas.openxmlformats.org/officeDocument/2006/relationships/image" Target="../media/image35.jpg"/><Relationship Id="rId4" Type="http://schemas.openxmlformats.org/officeDocument/2006/relationships/image" Target="../media/image32.jpg"/><Relationship Id="rId9" Type="http://schemas.openxmlformats.org/officeDocument/2006/relationships/hyperlink" Target="https://www.mydeal.com.au/mulberry-silk-pillowcase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hopping_Basket_Flat_Icon_Vector.sv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ang_Ten_(brand)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lipart-library.com/think-cliparts.html" TargetMode="Externa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blender-mixer-vector-clipart.png.php" TargetMode="External"/><Relationship Id="rId3" Type="http://schemas.openxmlformats.org/officeDocument/2006/relationships/hyperlink" Target="http://pngimg.com/download/10294" TargetMode="External"/><Relationship Id="rId7" Type="http://schemas.openxmlformats.org/officeDocument/2006/relationships/image" Target="../media/image40.png"/><Relationship Id="rId12" Type="http://schemas.openxmlformats.org/officeDocument/2006/relationships/hyperlink" Target="https://en.wikipedia.org/wiki/Microwave_oven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ydeal.com.au/mulberry-silk-pillowcases" TargetMode="External"/><Relationship Id="rId11" Type="http://schemas.openxmlformats.org/officeDocument/2006/relationships/image" Target="../media/image42.jpeg"/><Relationship Id="rId5" Type="http://schemas.microsoft.com/office/2007/relationships/hdphoto" Target="../media/hdphoto1.wdp"/><Relationship Id="rId10" Type="http://schemas.openxmlformats.org/officeDocument/2006/relationships/hyperlink" Target="http://www.pngall.com/suit-png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activity-icon-training-education-180371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laptop-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123freevectors.deviantart.com/art/Retro-Grunge-Colorful-Text-Banners-Vector-49389625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8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eherrera/5262424133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mmnews.com/creative-experiences-of-sharing-used-childrens-clothing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woman-shopping-bags-pose-bag-4495395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million-dollar-price-tag.png.php" TargetMode="External"/><Relationship Id="rId7" Type="http://schemas.openxmlformats.org/officeDocument/2006/relationships/hyperlink" Target="http://chaoticsoulzzz.wordpress.com/2012/11/20/already-a-mother-of-two-in-her-dream-city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hyperlink" Target="http://newmedia.shoutwiki.com/wiki/Fashion" TargetMode="Externa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123freevectors.deviantart.com/art/Retro-Grunge-Colorful-Text-Banners-Vector-49389625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6EC35A-ADAD-4982-89A5-080635ACF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35826" y="1158529"/>
            <a:ext cx="7156174" cy="5362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7938D-424A-4A0A-BBF8-704B2E7EC60D}"/>
              </a:ext>
            </a:extLst>
          </p:cNvPr>
          <p:cNvSpPr txBox="1"/>
          <p:nvPr/>
        </p:nvSpPr>
        <p:spPr>
          <a:xfrm rot="21397821">
            <a:off x="7050158" y="2692472"/>
            <a:ext cx="3432312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FF3399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U 2 </a:t>
            </a:r>
          </a:p>
          <a:p>
            <a:pPr algn="ctr"/>
            <a:r>
              <a:rPr lang="en-US" sz="5400" b="1" dirty="0">
                <a:ln>
                  <a:solidFill>
                    <a:srgbClr val="FF3399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It’s a Bargain!</a:t>
            </a:r>
            <a:endParaRPr lang="ar-SA" sz="5400" b="1" dirty="0">
              <a:ln>
                <a:solidFill>
                  <a:srgbClr val="FF3399"/>
                </a:solidFill>
              </a:ln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8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necklace with a blue background&#10;&#10;Description automatically generated">
            <a:extLst>
              <a:ext uri="{FF2B5EF4-FFF2-40B4-BE49-F238E27FC236}">
                <a16:creationId xmlns:a16="http://schemas.microsoft.com/office/drawing/2014/main" id="{3A09EE78-9F89-4661-83DD-0F650F195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890" b="21839"/>
          <a:stretch/>
        </p:blipFill>
        <p:spPr>
          <a:xfrm>
            <a:off x="-173139" y="1407026"/>
            <a:ext cx="3945494" cy="2062330"/>
          </a:xfrm>
          <a:prstGeom prst="rect">
            <a:avLst/>
          </a:prstGeom>
        </p:spPr>
      </p:pic>
      <p:pic>
        <p:nvPicPr>
          <p:cNvPr id="5" name="Picture 4" descr="A picture containing cellphone, sitting, table, phone&#10;&#10;Description automatically generated">
            <a:extLst>
              <a:ext uri="{FF2B5EF4-FFF2-40B4-BE49-F238E27FC236}">
                <a16:creationId xmlns:a16="http://schemas.microsoft.com/office/drawing/2014/main" id="{D23C3980-CA9A-4B79-B242-1FAF48772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85540" y="400485"/>
            <a:ext cx="1364595" cy="1309046"/>
          </a:xfrm>
          <a:prstGeom prst="rect">
            <a:avLst/>
          </a:prstGeom>
        </p:spPr>
      </p:pic>
      <p:pic>
        <p:nvPicPr>
          <p:cNvPr id="26" name="Picture 25" descr="A picture containing pair, small, sitting, metal&#10;&#10;Description automatically generated">
            <a:extLst>
              <a:ext uri="{FF2B5EF4-FFF2-40B4-BE49-F238E27FC236}">
                <a16:creationId xmlns:a16="http://schemas.microsoft.com/office/drawing/2014/main" id="{B00F9836-412C-4FDF-A080-AE2BA78F3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55501" y="786503"/>
            <a:ext cx="4620118" cy="1503679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B5A4B194-D2EF-4E5F-9689-D22EAECDDE9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74191" y="4168492"/>
            <a:ext cx="2649538" cy="2649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EC7A6-B47E-4274-9236-409596F558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94593" y="313237"/>
            <a:ext cx="1614143" cy="1775876"/>
          </a:xfrm>
          <a:prstGeom prst="rect">
            <a:avLst/>
          </a:prstGeom>
        </p:spPr>
      </p:pic>
      <p:pic>
        <p:nvPicPr>
          <p:cNvPr id="23" name="Picture 22" descr="A person wearing a purple dress&#10;&#10;Description automatically generated">
            <a:extLst>
              <a:ext uri="{FF2B5EF4-FFF2-40B4-BE49-F238E27FC236}">
                <a16:creationId xmlns:a16="http://schemas.microsoft.com/office/drawing/2014/main" id="{4F0AD3A8-84E3-4CF0-868F-0E7522F991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792313" y="3529170"/>
            <a:ext cx="1963738" cy="2649538"/>
          </a:xfrm>
          <a:prstGeom prst="rect">
            <a:avLst/>
          </a:prstGeom>
        </p:spPr>
      </p:pic>
      <p:pic>
        <p:nvPicPr>
          <p:cNvPr id="20" name="Picture 19" descr="A picture containing indoor, sitting, suitcase, luggage&#10;&#10;Description automatically generated">
            <a:extLst>
              <a:ext uri="{FF2B5EF4-FFF2-40B4-BE49-F238E27FC236}">
                <a16:creationId xmlns:a16="http://schemas.microsoft.com/office/drawing/2014/main" id="{6A494E19-97A9-48F8-97CF-90A6C16672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7681" t="20375" r="9412" b="19144"/>
          <a:stretch/>
        </p:blipFill>
        <p:spPr>
          <a:xfrm>
            <a:off x="9239429" y="4305641"/>
            <a:ext cx="2797995" cy="2025967"/>
          </a:xfrm>
          <a:prstGeom prst="rect">
            <a:avLst/>
          </a:prstGeom>
        </p:spPr>
      </p:pic>
      <p:pic>
        <p:nvPicPr>
          <p:cNvPr id="29" name="Picture 28" descr="A close up of an umbrella&#10;&#10;Description automatically generated">
            <a:extLst>
              <a:ext uri="{FF2B5EF4-FFF2-40B4-BE49-F238E27FC236}">
                <a16:creationId xmlns:a16="http://schemas.microsoft.com/office/drawing/2014/main" id="{2CF110F6-0889-4BFA-BAFA-865B2A6D13D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737348" y="2789829"/>
            <a:ext cx="3834180" cy="29788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F180D9-823D-4FC0-950D-6CB3DAC48CB6}"/>
              </a:ext>
            </a:extLst>
          </p:cNvPr>
          <p:cNvSpPr txBox="1"/>
          <p:nvPr/>
        </p:nvSpPr>
        <p:spPr>
          <a:xfrm>
            <a:off x="1366398" y="166028"/>
            <a:ext cx="17095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badi" panose="020B0604020104020204" pitchFamily="34" charset="0"/>
              </a:rPr>
              <a:t>Ring</a:t>
            </a:r>
            <a:endParaRPr lang="ar-SA" sz="4000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1A919-E84F-4986-ACE6-3CFF3B2F9FDA}"/>
              </a:ext>
            </a:extLst>
          </p:cNvPr>
          <p:cNvSpPr txBox="1"/>
          <p:nvPr/>
        </p:nvSpPr>
        <p:spPr>
          <a:xfrm>
            <a:off x="417283" y="2037159"/>
            <a:ext cx="26383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badi" panose="020B0604020104020204" pitchFamily="34" charset="0"/>
              </a:rPr>
              <a:t>Bracelet </a:t>
            </a:r>
            <a:endParaRPr lang="ar-SA" sz="4000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115A28-64A1-4B06-BCD7-494147696EAC}"/>
              </a:ext>
            </a:extLst>
          </p:cNvPr>
          <p:cNvSpPr txBox="1"/>
          <p:nvPr/>
        </p:nvSpPr>
        <p:spPr>
          <a:xfrm>
            <a:off x="3987681" y="2123101"/>
            <a:ext cx="23397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badi" panose="020B0604020104020204" pitchFamily="34" charset="0"/>
              </a:rPr>
              <a:t>Earrings</a:t>
            </a:r>
            <a:endParaRPr lang="ar-SA" sz="4000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CD2CEB-2178-4E7D-B281-204875409ADD}"/>
              </a:ext>
            </a:extLst>
          </p:cNvPr>
          <p:cNvSpPr txBox="1"/>
          <p:nvPr/>
        </p:nvSpPr>
        <p:spPr>
          <a:xfrm>
            <a:off x="87777" y="4039116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badi" panose="020B0604020104020204" pitchFamily="34" charset="0"/>
              </a:rPr>
              <a:t>Necklace</a:t>
            </a:r>
            <a:endParaRPr lang="ar-SA" sz="4000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4EA727-8546-438F-9EDB-4D59ACEDE17F}"/>
              </a:ext>
            </a:extLst>
          </p:cNvPr>
          <p:cNvSpPr txBox="1"/>
          <p:nvPr/>
        </p:nvSpPr>
        <p:spPr>
          <a:xfrm>
            <a:off x="8834408" y="6178610"/>
            <a:ext cx="36080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Leather bag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ABECD5-81CF-461B-8641-1D8CE776B60C}"/>
              </a:ext>
            </a:extLst>
          </p:cNvPr>
          <p:cNvSpPr txBox="1"/>
          <p:nvPr/>
        </p:nvSpPr>
        <p:spPr>
          <a:xfrm>
            <a:off x="2344929" y="6084789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Scarf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CAF6AC-CC5C-4228-8222-ADA2A2A4E7C7}"/>
              </a:ext>
            </a:extLst>
          </p:cNvPr>
          <p:cNvSpPr txBox="1"/>
          <p:nvPr/>
        </p:nvSpPr>
        <p:spPr>
          <a:xfrm>
            <a:off x="6654438" y="-955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Belt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860FFE-1C68-4B3B-BFE1-EA3EF0991BF4}"/>
              </a:ext>
            </a:extLst>
          </p:cNvPr>
          <p:cNvSpPr txBox="1"/>
          <p:nvPr/>
        </p:nvSpPr>
        <p:spPr>
          <a:xfrm>
            <a:off x="5347288" y="5658503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Umbrella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pic>
        <p:nvPicPr>
          <p:cNvPr id="34" name="Picture 33" descr="A close up of sunglasses&#10;&#10;Description automatically generated">
            <a:extLst>
              <a:ext uri="{FF2B5EF4-FFF2-40B4-BE49-F238E27FC236}">
                <a16:creationId xmlns:a16="http://schemas.microsoft.com/office/drawing/2014/main" id="{3DFAC293-9B46-4DFA-88CD-84FB48570D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065560" y="2254692"/>
            <a:ext cx="3119871" cy="137861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1B1272F-0F7A-47F2-A30E-79A1E9FC6D7B}"/>
              </a:ext>
            </a:extLst>
          </p:cNvPr>
          <p:cNvSpPr txBox="1"/>
          <p:nvPr/>
        </p:nvSpPr>
        <p:spPr>
          <a:xfrm>
            <a:off x="8180000" y="3391212"/>
            <a:ext cx="34422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Sunglasses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2" grpId="0"/>
      <p:bldP spid="44" grpId="0"/>
      <p:bldP spid="45" grpId="0"/>
      <p:bldP spid="46" grpId="0"/>
      <p:bldP spid="47" grpId="0"/>
      <p:bldP spid="48" grpId="0"/>
      <p:bldP spid="49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D530849-8672-4B00-BB29-D62198E081DA}"/>
              </a:ext>
            </a:extLst>
          </p:cNvPr>
          <p:cNvSpPr/>
          <p:nvPr/>
        </p:nvSpPr>
        <p:spPr>
          <a:xfrm>
            <a:off x="2186500" y="145774"/>
            <a:ext cx="7421325" cy="3073662"/>
          </a:xfrm>
          <a:prstGeom prst="wedgeEllipseCallout">
            <a:avLst>
              <a:gd name="adj1" fmla="val -48597"/>
              <a:gd name="adj2" fmla="val 3282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kinds of things can you buy in Accessories?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17DDD2A-602C-4AA7-B90B-301D529A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228" t="4102" r="21501" b="4205"/>
          <a:stretch/>
        </p:blipFill>
        <p:spPr>
          <a:xfrm>
            <a:off x="7323462" y="2433404"/>
            <a:ext cx="4042079" cy="4543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0C503F-83E2-43FF-8D0D-51517ABDCD29}"/>
              </a:ext>
            </a:extLst>
          </p:cNvPr>
          <p:cNvSpPr/>
          <p:nvPr/>
        </p:nvSpPr>
        <p:spPr>
          <a:xfrm>
            <a:off x="8242852" y="4586067"/>
            <a:ext cx="2822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Accessories</a:t>
            </a:r>
            <a:endParaRPr lang="ar-SA" sz="16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13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D530849-8672-4B00-BB29-D62198E081DA}"/>
              </a:ext>
            </a:extLst>
          </p:cNvPr>
          <p:cNvSpPr/>
          <p:nvPr/>
        </p:nvSpPr>
        <p:spPr>
          <a:xfrm>
            <a:off x="1914831" y="145774"/>
            <a:ext cx="7739377" cy="3073662"/>
          </a:xfrm>
          <a:prstGeom prst="wedgeEllipseCallout">
            <a:avLst>
              <a:gd name="adj1" fmla="val -46295"/>
              <a:gd name="adj2" fmla="val 3498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kinds of jewelry can you buy in the jewelry department?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17DDD2A-602C-4AA7-B90B-301D529A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228" t="4102" r="21501" b="4205"/>
          <a:stretch/>
        </p:blipFill>
        <p:spPr>
          <a:xfrm>
            <a:off x="7323462" y="2433404"/>
            <a:ext cx="4042079" cy="4543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0C503F-83E2-43FF-8D0D-51517ABDCD29}"/>
              </a:ext>
            </a:extLst>
          </p:cNvPr>
          <p:cNvSpPr/>
          <p:nvPr/>
        </p:nvSpPr>
        <p:spPr>
          <a:xfrm>
            <a:off x="8242852" y="4586067"/>
            <a:ext cx="2822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Jewelry </a:t>
            </a:r>
            <a:endParaRPr lang="ar-SA" sz="16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1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D530849-8672-4B00-BB29-D62198E081DA}"/>
              </a:ext>
            </a:extLst>
          </p:cNvPr>
          <p:cNvSpPr/>
          <p:nvPr/>
        </p:nvSpPr>
        <p:spPr>
          <a:xfrm>
            <a:off x="1914831" y="145774"/>
            <a:ext cx="7739377" cy="3073662"/>
          </a:xfrm>
          <a:prstGeom prst="wedgeEllipseCallout">
            <a:avLst>
              <a:gd name="adj1" fmla="val -46295"/>
              <a:gd name="adj2" fmla="val 3498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kinds of things can you buy in Outerwear?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17DDD2A-602C-4AA7-B90B-301D529A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228" t="4102" r="21501" b="4205"/>
          <a:stretch/>
        </p:blipFill>
        <p:spPr>
          <a:xfrm>
            <a:off x="7323462" y="2433404"/>
            <a:ext cx="4042079" cy="4543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0C503F-83E2-43FF-8D0D-51517ABDCD29}"/>
              </a:ext>
            </a:extLst>
          </p:cNvPr>
          <p:cNvSpPr/>
          <p:nvPr/>
        </p:nvSpPr>
        <p:spPr>
          <a:xfrm>
            <a:off x="8242852" y="4586067"/>
            <a:ext cx="2822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Clothes  </a:t>
            </a:r>
            <a:endParaRPr lang="ar-SA" sz="16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68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F6978-4504-4761-8399-4AF5808AF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77" t="22140" r="22346" b="43997"/>
          <a:stretch/>
        </p:blipFill>
        <p:spPr>
          <a:xfrm>
            <a:off x="295422" y="301008"/>
            <a:ext cx="7090117" cy="62559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039078-3172-4072-9BF7-0DF453BF99D9}"/>
              </a:ext>
            </a:extLst>
          </p:cNvPr>
          <p:cNvSpPr/>
          <p:nvPr/>
        </p:nvSpPr>
        <p:spPr>
          <a:xfrm>
            <a:off x="6573077" y="2228670"/>
            <a:ext cx="54731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  <a:t>What do you get if you buy a gold ring? </a:t>
            </a:r>
            <a:endParaRPr lang="ar-SA" sz="3600" b="1" dirty="0">
              <a:highlight>
                <a:srgbClr val="00FFFF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DECA48-4E25-4AD8-B9C6-5B06F27DA4E4}"/>
              </a:ext>
            </a:extLst>
          </p:cNvPr>
          <p:cNvSpPr/>
          <p:nvPr/>
        </p:nvSpPr>
        <p:spPr>
          <a:xfrm>
            <a:off x="4147932" y="5406887"/>
            <a:ext cx="1683026" cy="63610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40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9A41A4-DA1A-4BF6-87FF-61A1384BA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46" t="39174" r="31000" b="14649"/>
          <a:stretch/>
        </p:blipFill>
        <p:spPr>
          <a:xfrm>
            <a:off x="464234" y="157705"/>
            <a:ext cx="7413673" cy="65160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E202B2-B823-4881-AE44-EFB183CAF73A}"/>
              </a:ext>
            </a:extLst>
          </p:cNvPr>
          <p:cNvSpPr/>
          <p:nvPr/>
        </p:nvSpPr>
        <p:spPr>
          <a:xfrm>
            <a:off x="6573077" y="2228670"/>
            <a:ext cx="54731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  <a:t>Is there a good sale on leather belts? </a:t>
            </a:r>
            <a:endParaRPr lang="ar-SA" sz="3600" b="1" dirty="0">
              <a:highlight>
                <a:srgbClr val="00FFFF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32E4BB-5A80-41DC-84CA-E7160E7092E5}"/>
              </a:ext>
            </a:extLst>
          </p:cNvPr>
          <p:cNvSpPr/>
          <p:nvPr/>
        </p:nvSpPr>
        <p:spPr>
          <a:xfrm>
            <a:off x="2488044" y="3549135"/>
            <a:ext cx="2252768" cy="154255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5" descr="A stop sign&#10;&#10;Description automatically generated">
            <a:extLst>
              <a:ext uri="{FF2B5EF4-FFF2-40B4-BE49-F238E27FC236}">
                <a16:creationId xmlns:a16="http://schemas.microsoft.com/office/drawing/2014/main" id="{277318BA-8318-44EB-AF79-F9B7ADB43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309651" y="3535883"/>
            <a:ext cx="2497015" cy="249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9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6FE24-03F4-4FD8-B79E-8D7883E45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23" t="22346" r="26730" b="9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G Bk 4 F-SA_2020_1-08">
            <a:hlinkClick r:id="" action="ppaction://media"/>
            <a:extLst>
              <a:ext uri="{FF2B5EF4-FFF2-40B4-BE49-F238E27FC236}">
                <a16:creationId xmlns:a16="http://schemas.microsoft.com/office/drawing/2014/main" id="{4869D5FF-CF0A-4A4C-9D51-72DCDB305D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883"/>
                </p14:media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132522" y="844826"/>
            <a:ext cx="967408" cy="9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0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0F9836-412C-4FDF-A080-AE2BA78F3E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672552" y="-9178"/>
            <a:ext cx="3513540" cy="3083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EC7A6-B47E-4274-9236-409596F558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952748" y="2085262"/>
            <a:ext cx="2117565" cy="38469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0AD3A8-84E3-4CF0-868F-0E7522F99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4321731" y="475345"/>
            <a:ext cx="2288971" cy="2520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AABECD5-81CF-461B-8641-1D8CE776B60C}"/>
              </a:ext>
            </a:extLst>
          </p:cNvPr>
          <p:cNvSpPr txBox="1"/>
          <p:nvPr/>
        </p:nvSpPr>
        <p:spPr>
          <a:xfrm>
            <a:off x="3028258" y="288485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Backpack 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860FFE-1C68-4B3B-BFE1-EA3EF0991BF4}"/>
              </a:ext>
            </a:extLst>
          </p:cNvPr>
          <p:cNvSpPr txBox="1"/>
          <p:nvPr/>
        </p:nvSpPr>
        <p:spPr>
          <a:xfrm>
            <a:off x="6506550" y="1442504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Raincoat 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B1272F-0F7A-47F2-A30E-79A1E9FC6D7B}"/>
              </a:ext>
            </a:extLst>
          </p:cNvPr>
          <p:cNvSpPr txBox="1"/>
          <p:nvPr/>
        </p:nvSpPr>
        <p:spPr>
          <a:xfrm>
            <a:off x="8992548" y="3064251"/>
            <a:ext cx="34422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windbreaker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pic>
        <p:nvPicPr>
          <p:cNvPr id="7" name="Picture 6" descr="A picture containing indoor, clothing, living, room&#10;&#10;Description automatically generated">
            <a:extLst>
              <a:ext uri="{FF2B5EF4-FFF2-40B4-BE49-F238E27FC236}">
                <a16:creationId xmlns:a16="http://schemas.microsoft.com/office/drawing/2014/main" id="{D9888478-C631-4A5F-B6B7-3A9F8866DC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055405" y="2889669"/>
            <a:ext cx="4093170" cy="4093170"/>
          </a:xfrm>
          <a:prstGeom prst="rect">
            <a:avLst/>
          </a:prstGeom>
        </p:spPr>
      </p:pic>
      <p:pic>
        <p:nvPicPr>
          <p:cNvPr id="9" name="Picture 8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715FCD95-18CE-404E-BFC0-C60ACDFFA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193568" y="2085262"/>
            <a:ext cx="3344942" cy="483515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DCD2CEB-2178-4E7D-B281-204875409ADD}"/>
              </a:ext>
            </a:extLst>
          </p:cNvPr>
          <p:cNvSpPr txBox="1"/>
          <p:nvPr/>
        </p:nvSpPr>
        <p:spPr>
          <a:xfrm>
            <a:off x="3458838" y="4866120"/>
            <a:ext cx="356082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badi" panose="020B0604020104020204" pitchFamily="34" charset="0"/>
              </a:rPr>
              <a:t>billow cases</a:t>
            </a:r>
            <a:endParaRPr lang="ar-SA" sz="4000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8B0343-B149-414E-B7CA-9F968E34A1B3}"/>
              </a:ext>
            </a:extLst>
          </p:cNvPr>
          <p:cNvSpPr txBox="1"/>
          <p:nvPr/>
        </p:nvSpPr>
        <p:spPr>
          <a:xfrm>
            <a:off x="-43324" y="1476704"/>
            <a:ext cx="31946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Sweatpants  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1" grpId="0"/>
      <p:bldP spid="45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414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6FE24-03F4-4FD8-B79E-8D7883E4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6" t="22346" r="44967" b="32237"/>
          <a:stretch/>
        </p:blipFill>
        <p:spPr>
          <a:xfrm>
            <a:off x="278296" y="652669"/>
            <a:ext cx="7156175" cy="55526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9953F7-E0C0-479C-8F6C-4B1D69D89335}"/>
              </a:ext>
            </a:extLst>
          </p:cNvPr>
          <p:cNvSpPr/>
          <p:nvPr/>
        </p:nvSpPr>
        <p:spPr>
          <a:xfrm>
            <a:off x="6944139" y="95300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i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  <a:t>What is there a special on?</a:t>
            </a:r>
            <a:endParaRPr lang="ar-SA" sz="3200" b="1" dirty="0">
              <a:highlight>
                <a:srgbClr val="00FFFF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6E63E-9964-44F1-8A6F-66DFC702C6B3}"/>
              </a:ext>
            </a:extLst>
          </p:cNvPr>
          <p:cNvSpPr/>
          <p:nvPr/>
        </p:nvSpPr>
        <p:spPr>
          <a:xfrm>
            <a:off x="5221357" y="1537781"/>
            <a:ext cx="1878342" cy="13511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90DB7B-CE6D-4950-A313-C0D33B8CB15A}"/>
              </a:ext>
            </a:extLst>
          </p:cNvPr>
          <p:cNvSpPr/>
          <p:nvPr/>
        </p:nvSpPr>
        <p:spPr>
          <a:xfrm>
            <a:off x="6387548" y="329703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  <a:t>Do we know what exactly the special is</a:t>
            </a:r>
            <a:br>
              <a:rPr lang="en-US" sz="2800" b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</a:br>
            <a:r>
              <a:rPr lang="en-US" sz="2800" b="1" i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  <a:t>on raincoats? </a:t>
            </a:r>
            <a:endParaRPr lang="ar-SA" sz="28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4227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4446C94-365A-4564-A97F-F2436521B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419" t="15385" r="14171" b="16923"/>
          <a:stretch/>
        </p:blipFill>
        <p:spPr>
          <a:xfrm>
            <a:off x="291548" y="1865294"/>
            <a:ext cx="4242325" cy="5085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6BF67C-BF34-463B-8C53-DE9D1651262E}"/>
              </a:ext>
            </a:extLst>
          </p:cNvPr>
          <p:cNvSpPr txBox="1"/>
          <p:nvPr/>
        </p:nvSpPr>
        <p:spPr>
          <a:xfrm>
            <a:off x="3473700" y="1083342"/>
            <a:ext cx="7525605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Abadi" panose="020B0604020104020204" pitchFamily="34" charset="0"/>
              </a:rPr>
              <a:t>Know some vocabularies about shopping, clothes, jewelry, accessories, materials</a:t>
            </a:r>
          </a:p>
          <a:p>
            <a:endParaRPr lang="ar-S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73F43E-61B7-4242-84B1-E681C59EBAA1}"/>
              </a:ext>
            </a:extLst>
          </p:cNvPr>
          <p:cNvSpPr/>
          <p:nvPr/>
        </p:nvSpPr>
        <p:spPr>
          <a:xfrm>
            <a:off x="842616" y="4968414"/>
            <a:ext cx="3350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Objectives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F1D8C-3197-42DE-A616-440B84A01040}"/>
              </a:ext>
            </a:extLst>
          </p:cNvPr>
          <p:cNvSpPr txBox="1"/>
          <p:nvPr/>
        </p:nvSpPr>
        <p:spPr>
          <a:xfrm>
            <a:off x="4533873" y="2751891"/>
            <a:ext cx="7525605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Abadi" panose="020B0604020104020204" pitchFamily="34" charset="0"/>
              </a:rPr>
              <a:t>Differentiate between for sale and on sale</a:t>
            </a:r>
          </a:p>
          <a:p>
            <a:endParaRPr lang="ar-S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AF07B-548A-44F5-AE83-1E8FDEF8907C}"/>
              </a:ext>
            </a:extLst>
          </p:cNvPr>
          <p:cNvSpPr txBox="1"/>
          <p:nvPr/>
        </p:nvSpPr>
        <p:spPr>
          <a:xfrm>
            <a:off x="4744281" y="3927997"/>
            <a:ext cx="7525605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Abadi" panose="020B0604020104020204" pitchFamily="34" charset="0"/>
              </a:rPr>
              <a:t>Answer some questions about the topic of the conversation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7709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luggage, table, display&#10;&#10;Description automatically generated">
            <a:extLst>
              <a:ext uri="{FF2B5EF4-FFF2-40B4-BE49-F238E27FC236}">
                <a16:creationId xmlns:a16="http://schemas.microsoft.com/office/drawing/2014/main" id="{427FDE9E-85CB-4685-AD96-94879C86B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53" b="159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1FD2E9-9784-42D9-873A-DEA80D35C801}"/>
              </a:ext>
            </a:extLst>
          </p:cNvPr>
          <p:cNvSpPr txBox="1"/>
          <p:nvPr/>
        </p:nvSpPr>
        <p:spPr>
          <a:xfrm>
            <a:off x="0" y="1126435"/>
            <a:ext cx="282271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highlight>
                  <a:srgbClr val="000000"/>
                </a:highlight>
              </a:rPr>
              <a:t>For sale </a:t>
            </a:r>
            <a:endParaRPr lang="ar-SA" sz="54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64C3B-7DB6-4A6F-85B2-16D06FC255AE}"/>
              </a:ext>
            </a:extLst>
          </p:cNvPr>
          <p:cNvSpPr txBox="1"/>
          <p:nvPr/>
        </p:nvSpPr>
        <p:spPr>
          <a:xfrm>
            <a:off x="4870174" y="3319669"/>
            <a:ext cx="282271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highlight>
                  <a:srgbClr val="FF0000"/>
                </a:highlight>
              </a:rPr>
              <a:t>on sale </a:t>
            </a:r>
            <a:endParaRPr lang="ar-SA" sz="5400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860618-67C6-488F-A7ED-BB2F850A85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42782" y="527358"/>
            <a:ext cx="1476803" cy="14785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2D2D1F-6991-4444-8CE9-ECADE006AF61}"/>
              </a:ext>
            </a:extLst>
          </p:cNvPr>
          <p:cNvSpPr/>
          <p:nvPr/>
        </p:nvSpPr>
        <p:spPr>
          <a:xfrm>
            <a:off x="140037" y="5586516"/>
            <a:ext cx="75073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for sale describes any merchandise that can be bought,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on sale refers to merchandise that can be bought at a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discount, or at a lower price than the regular selling price.</a:t>
            </a:r>
            <a:endParaRPr lang="ar-SA" sz="2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7572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66833EA2-13F1-4708-BFA5-9D18B9A230AC}"/>
              </a:ext>
            </a:extLst>
          </p:cNvPr>
          <p:cNvSpPr/>
          <p:nvPr/>
        </p:nvSpPr>
        <p:spPr>
          <a:xfrm>
            <a:off x="4141197" y="355338"/>
            <a:ext cx="7739377" cy="3073662"/>
          </a:xfrm>
          <a:prstGeom prst="wedgeEllipseCallout">
            <a:avLst>
              <a:gd name="adj1" fmla="val -46295"/>
              <a:gd name="adj2" fmla="val 3498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departments are there in the departments store?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698A9-FC1E-4BC8-96C5-54A42930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3" y="1166231"/>
            <a:ext cx="3426878" cy="57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9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7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oiletry, table, lotion&#10;&#10;Description automatically generated">
            <a:extLst>
              <a:ext uri="{FF2B5EF4-FFF2-40B4-BE49-F238E27FC236}">
                <a16:creationId xmlns:a16="http://schemas.microsoft.com/office/drawing/2014/main" id="{4833B106-7EE5-48B7-A425-B331178E3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4226" y="453003"/>
            <a:ext cx="2507179" cy="251346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indoor, clothing, living, room&#10;&#10;Description automatically generated">
            <a:extLst>
              <a:ext uri="{FF2B5EF4-FFF2-40B4-BE49-F238E27FC236}">
                <a16:creationId xmlns:a16="http://schemas.microsoft.com/office/drawing/2014/main" id="{61CE5C84-2F58-47A7-BFE4-7A8643110A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68393" y="417853"/>
            <a:ext cx="2255197" cy="225519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up, table, indoor, coffee&#10;&#10;Description automatically generated">
            <a:extLst>
              <a:ext uri="{FF2B5EF4-FFF2-40B4-BE49-F238E27FC236}">
                <a16:creationId xmlns:a16="http://schemas.microsoft.com/office/drawing/2014/main" id="{24906796-62F8-41FE-9B57-8EC97E3F3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292727" y="3572608"/>
            <a:ext cx="1748679" cy="247163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80E204B-2E31-4C94-BE9E-654A35FAF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408771" y="558220"/>
            <a:ext cx="3252903" cy="487326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icrowave, appliance, oven, indoor&#10;&#10;Description automatically generated">
            <a:extLst>
              <a:ext uri="{FF2B5EF4-FFF2-40B4-BE49-F238E27FC236}">
                <a16:creationId xmlns:a16="http://schemas.microsoft.com/office/drawing/2014/main" id="{C98B4807-A694-48BD-AF8D-2DCD923D0B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10497" t="15919" r="12099" b="15426"/>
          <a:stretch/>
        </p:blipFill>
        <p:spPr>
          <a:xfrm>
            <a:off x="8313518" y="3930810"/>
            <a:ext cx="3252903" cy="21134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AC80E6-625C-45A2-A698-3EFFE985B274}"/>
              </a:ext>
            </a:extLst>
          </p:cNvPr>
          <p:cNvSpPr/>
          <p:nvPr/>
        </p:nvSpPr>
        <p:spPr>
          <a:xfrm>
            <a:off x="982308" y="5787336"/>
            <a:ext cx="236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MyriadPro-Light"/>
              </a:rPr>
              <a:t>electronics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6446D6-26AE-4E60-B4FB-3084C321BDFC}"/>
              </a:ext>
            </a:extLst>
          </p:cNvPr>
          <p:cNvSpPr/>
          <p:nvPr/>
        </p:nvSpPr>
        <p:spPr>
          <a:xfrm>
            <a:off x="8868393" y="5787336"/>
            <a:ext cx="236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MyriadPro-Light"/>
              </a:rPr>
              <a:t>electronics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8BF13E-9259-4DA7-AA45-B49AD850DF0C}"/>
              </a:ext>
            </a:extLst>
          </p:cNvPr>
          <p:cNvSpPr/>
          <p:nvPr/>
        </p:nvSpPr>
        <p:spPr>
          <a:xfrm>
            <a:off x="1978597" y="2587581"/>
            <a:ext cx="236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MyriadPro-Light"/>
              </a:rPr>
              <a:t>Make-up 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D2759C-13BE-46F6-8F1E-98F9EA05C3CB}"/>
              </a:ext>
            </a:extLst>
          </p:cNvPr>
          <p:cNvSpPr/>
          <p:nvPr/>
        </p:nvSpPr>
        <p:spPr>
          <a:xfrm>
            <a:off x="8305849" y="2394688"/>
            <a:ext cx="3248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MyriadPro-Light"/>
              </a:rPr>
              <a:t>Home department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57582A-9116-4A1C-892A-5A1EE7D2A121}"/>
              </a:ext>
            </a:extLst>
          </p:cNvPr>
          <p:cNvSpPr/>
          <p:nvPr/>
        </p:nvSpPr>
        <p:spPr>
          <a:xfrm>
            <a:off x="4394257" y="5233338"/>
            <a:ext cx="3391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MyriadPro-Light"/>
              </a:rPr>
              <a:t>Men’s department</a:t>
            </a:r>
            <a:endParaRPr lang="ar-SA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4" grpId="0"/>
      <p:bldP spid="26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DF9C2-E063-486B-98E1-0E368F90B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0" t="47794" r="29039" b="25731"/>
          <a:stretch/>
        </p:blipFill>
        <p:spPr>
          <a:xfrm>
            <a:off x="0" y="728003"/>
            <a:ext cx="10513256" cy="54019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6F9AD5-EFE7-4D83-9C9D-0FBA8A20FC21}"/>
              </a:ext>
            </a:extLst>
          </p:cNvPr>
          <p:cNvSpPr/>
          <p:nvPr/>
        </p:nvSpPr>
        <p:spPr>
          <a:xfrm>
            <a:off x="7593495" y="258302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badi" panose="020B0604020104020204" pitchFamily="34" charset="0"/>
              </a:rPr>
              <a:t>The girl prefers the gold ones</a:t>
            </a:r>
            <a:endParaRPr lang="ar-SA" dirty="0"/>
          </a:p>
        </p:txBody>
      </p:sp>
      <p:grpSp>
        <p:nvGrpSpPr>
          <p:cNvPr id="4" name="مجموعة 11">
            <a:extLst>
              <a:ext uri="{FF2B5EF4-FFF2-40B4-BE49-F238E27FC236}">
                <a16:creationId xmlns:a16="http://schemas.microsoft.com/office/drawing/2014/main" id="{4A08F8F7-00FF-414A-8C68-EFD520E2EF4A}"/>
              </a:ext>
            </a:extLst>
          </p:cNvPr>
          <p:cNvGrpSpPr/>
          <p:nvPr/>
        </p:nvGrpSpPr>
        <p:grpSpPr>
          <a:xfrm>
            <a:off x="7540487" y="2555130"/>
            <a:ext cx="4651513" cy="551112"/>
            <a:chOff x="708279" y="2396636"/>
            <a:chExt cx="647184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مستطيل: زوايا مستديرة 12">
              <a:extLst>
                <a:ext uri="{FF2B5EF4-FFF2-40B4-BE49-F238E27FC236}">
                  <a16:creationId xmlns:a16="http://schemas.microsoft.com/office/drawing/2014/main" id="{FFB0E01D-562F-4460-8FC8-E394F9E3B540}"/>
                </a:ext>
              </a:extLst>
            </p:cNvPr>
            <p:cNvSpPr/>
            <p:nvPr/>
          </p:nvSpPr>
          <p:spPr>
            <a:xfrm>
              <a:off x="827583" y="2430490"/>
              <a:ext cx="6352539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6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206CCABF-37EE-4355-8F93-787469AA4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CFD82F6-7432-4956-B710-92580E96B879}"/>
              </a:ext>
            </a:extLst>
          </p:cNvPr>
          <p:cNvSpPr/>
          <p:nvPr/>
        </p:nvSpPr>
        <p:spPr>
          <a:xfrm>
            <a:off x="5193282" y="3429000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badi" panose="020B0604020104020204" pitchFamily="34" charset="0"/>
              </a:rPr>
              <a:t>The young man’s bag is on the floor</a:t>
            </a:r>
            <a:br>
              <a:rPr lang="en-US" dirty="0">
                <a:solidFill>
                  <a:srgbClr val="000000"/>
                </a:solidFill>
                <a:latin typeface="MyriadPro-Light"/>
              </a:rPr>
            </a:br>
            <a:endParaRPr lang="ar-SA" dirty="0"/>
          </a:p>
        </p:txBody>
      </p:sp>
      <p:grpSp>
        <p:nvGrpSpPr>
          <p:cNvPr id="8" name="مجموعة 11">
            <a:extLst>
              <a:ext uri="{FF2B5EF4-FFF2-40B4-BE49-F238E27FC236}">
                <a16:creationId xmlns:a16="http://schemas.microsoft.com/office/drawing/2014/main" id="{56CC0236-0067-4C6A-8CBE-580FACACBEBA}"/>
              </a:ext>
            </a:extLst>
          </p:cNvPr>
          <p:cNvGrpSpPr/>
          <p:nvPr/>
        </p:nvGrpSpPr>
        <p:grpSpPr>
          <a:xfrm>
            <a:off x="5193282" y="3429000"/>
            <a:ext cx="5765870" cy="551112"/>
            <a:chOff x="708279" y="2396636"/>
            <a:chExt cx="647184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مستطيل: زوايا مستديرة 12">
              <a:extLst>
                <a:ext uri="{FF2B5EF4-FFF2-40B4-BE49-F238E27FC236}">
                  <a16:creationId xmlns:a16="http://schemas.microsoft.com/office/drawing/2014/main" id="{B248402C-D4A1-4882-9659-E503B1B08528}"/>
                </a:ext>
              </a:extLst>
            </p:cNvPr>
            <p:cNvSpPr/>
            <p:nvPr/>
          </p:nvSpPr>
          <p:spPr>
            <a:xfrm>
              <a:off x="827583" y="2430490"/>
              <a:ext cx="6352539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0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E8F6C756-D770-4149-AD5A-E732E9055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9EF53CC-EFC1-4819-85A6-C26164790E4C}"/>
              </a:ext>
            </a:extLst>
          </p:cNvPr>
          <p:cNvSpPr/>
          <p:nvPr/>
        </p:nvSpPr>
        <p:spPr>
          <a:xfrm>
            <a:off x="7093355" y="4290367"/>
            <a:ext cx="4916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badi" panose="020B0604020104020204" pitchFamily="34" charset="0"/>
              </a:rPr>
              <a:t>in the home department, on the fourth floor</a:t>
            </a:r>
            <a:endParaRPr lang="ar-SA" sz="2800" dirty="0">
              <a:latin typeface="Abadi" panose="020B0604020104020204" pitchFamily="34" charset="0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D0D9BE36-0A3F-4A30-A163-B03D643A531C}"/>
              </a:ext>
            </a:extLst>
          </p:cNvPr>
          <p:cNvGrpSpPr/>
          <p:nvPr/>
        </p:nvGrpSpPr>
        <p:grpSpPr>
          <a:xfrm>
            <a:off x="7002369" y="4229219"/>
            <a:ext cx="5098645" cy="1015255"/>
            <a:chOff x="708279" y="2396636"/>
            <a:chExt cx="647184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3196F418-2337-466E-AD9F-6B2120FDCC86}"/>
                </a:ext>
              </a:extLst>
            </p:cNvPr>
            <p:cNvSpPr/>
            <p:nvPr/>
          </p:nvSpPr>
          <p:spPr>
            <a:xfrm>
              <a:off x="827583" y="2430490"/>
              <a:ext cx="6352539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4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C51CE0C9-9A41-494A-85DE-50AE69FE4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3F01934-CFF2-43A4-9D50-BEB99ED86550}"/>
              </a:ext>
            </a:extLst>
          </p:cNvPr>
          <p:cNvSpPr/>
          <p:nvPr/>
        </p:nvSpPr>
        <p:spPr>
          <a:xfrm>
            <a:off x="6637361" y="5305622"/>
            <a:ext cx="5372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badi" panose="020B0604020104020204" pitchFamily="34" charset="0"/>
              </a:rPr>
              <a:t>The windbreaker is too big for the man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.</a:t>
            </a:r>
            <a:endParaRPr lang="ar-SA" dirty="0"/>
          </a:p>
        </p:txBody>
      </p:sp>
      <p:grpSp>
        <p:nvGrpSpPr>
          <p:cNvPr id="17" name="مجموعة 11">
            <a:extLst>
              <a:ext uri="{FF2B5EF4-FFF2-40B4-BE49-F238E27FC236}">
                <a16:creationId xmlns:a16="http://schemas.microsoft.com/office/drawing/2014/main" id="{CF3582D9-63B6-4AD3-BD34-197A8712B59B}"/>
              </a:ext>
            </a:extLst>
          </p:cNvPr>
          <p:cNvGrpSpPr/>
          <p:nvPr/>
        </p:nvGrpSpPr>
        <p:grpSpPr>
          <a:xfrm>
            <a:off x="6546375" y="5229396"/>
            <a:ext cx="5554639" cy="1015255"/>
            <a:chOff x="708279" y="2396636"/>
            <a:chExt cx="647184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مستطيل: زوايا مستديرة 12">
              <a:extLst>
                <a:ext uri="{FF2B5EF4-FFF2-40B4-BE49-F238E27FC236}">
                  <a16:creationId xmlns:a16="http://schemas.microsoft.com/office/drawing/2014/main" id="{E30D5DE9-28D3-4379-AA42-4AE4A9C6C719}"/>
                </a:ext>
              </a:extLst>
            </p:cNvPr>
            <p:cNvSpPr/>
            <p:nvPr/>
          </p:nvSpPr>
          <p:spPr>
            <a:xfrm>
              <a:off x="827583" y="2430490"/>
              <a:ext cx="6352539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9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66D78F75-886F-4FCB-BBC1-C932D6D11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853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138AE2-80EA-48CF-81E8-CD8D896F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98" y="2341963"/>
            <a:ext cx="3597965" cy="359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1CB0518-8A13-4136-AE49-05BD7C52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3274" y="255930"/>
            <a:ext cx="3802966" cy="13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77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2A02228C-4070-4F8E-A3D6-52245023F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45088" y="1969883"/>
            <a:ext cx="4522764" cy="4522764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0A188378-3767-4E08-896F-FC210F353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59" y="3041180"/>
            <a:ext cx="2574021" cy="143666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3A5436-F346-4473-A638-4919A09F1D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134" b="73323"/>
          <a:stretch/>
        </p:blipFill>
        <p:spPr>
          <a:xfrm>
            <a:off x="847807" y="180256"/>
            <a:ext cx="5722620" cy="17896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2E751C-441D-4974-8525-E0BCBD2DCD5B}"/>
              </a:ext>
            </a:extLst>
          </p:cNvPr>
          <p:cNvSpPr txBox="1"/>
          <p:nvPr/>
        </p:nvSpPr>
        <p:spPr>
          <a:xfrm>
            <a:off x="1362201" y="751904"/>
            <a:ext cx="3882887" cy="646331"/>
          </a:xfrm>
          <a:prstGeom prst="rect">
            <a:avLst/>
          </a:prstGeom>
          <a:solidFill>
            <a:srgbClr val="65994C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badi" panose="020B0604020104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673254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p, indoor, coffee, photo&#10;&#10;Description automatically generated">
            <a:extLst>
              <a:ext uri="{FF2B5EF4-FFF2-40B4-BE49-F238E27FC236}">
                <a16:creationId xmlns:a16="http://schemas.microsoft.com/office/drawing/2014/main" id="{D0091945-B130-4D1E-9C5C-6B213CE3F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5FB"/>
              </a:clrFrom>
              <a:clrTo>
                <a:srgbClr val="EEF5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768" t="9296" r="6720" b="9538"/>
          <a:stretch/>
        </p:blipFill>
        <p:spPr>
          <a:xfrm>
            <a:off x="3556781" y="1055077"/>
            <a:ext cx="8257736" cy="5566321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52F46232-2279-4A5D-8517-15C56409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1" y="570608"/>
            <a:ext cx="2186354" cy="2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72EA902-EF9D-4B49-A18D-3A1C0F629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705" t="14462" r="15909" b="13803"/>
          <a:stretch/>
        </p:blipFill>
        <p:spPr>
          <a:xfrm>
            <a:off x="5112382" y="3014014"/>
            <a:ext cx="7222435" cy="3996387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A0DD382-F371-4DAF-8FC0-355ABEBC0C53}"/>
              </a:ext>
            </a:extLst>
          </p:cNvPr>
          <p:cNvSpPr/>
          <p:nvPr/>
        </p:nvSpPr>
        <p:spPr>
          <a:xfrm>
            <a:off x="3250465" y="31001"/>
            <a:ext cx="5691070" cy="3073662"/>
          </a:xfrm>
          <a:prstGeom prst="wedgeEllipseCallout">
            <a:avLst>
              <a:gd name="adj1" fmla="val -66069"/>
              <a:gd name="adj2" fmla="val 460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are you wearing now? </a:t>
            </a:r>
          </a:p>
          <a:p>
            <a:pPr algn="ctr"/>
            <a:endParaRPr lang="en-US" sz="28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badi" panose="020B0604020104020204" pitchFamily="34" charset="0"/>
              </a:rPr>
              <a:t>I’m wearing a white shirt and a beige skirt. I’m also wearing a ring.</a:t>
            </a:r>
            <a:endParaRPr lang="ar-SA" sz="28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ADF298-09B1-4110-919F-59FDD9922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3" y="1166231"/>
            <a:ext cx="3426878" cy="57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3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817433C-8B8E-41CC-9DED-DADDCC39E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2306" y="1011243"/>
            <a:ext cx="5091551" cy="5846757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93D5A70-D163-4953-A181-3857BAA4F561}"/>
              </a:ext>
            </a:extLst>
          </p:cNvPr>
          <p:cNvSpPr/>
          <p:nvPr/>
        </p:nvSpPr>
        <p:spPr>
          <a:xfrm>
            <a:off x="5662361" y="355338"/>
            <a:ext cx="5691070" cy="3073662"/>
          </a:xfrm>
          <a:prstGeom prst="wedgeEllipseCallout">
            <a:avLst>
              <a:gd name="adj1" fmla="val -60480"/>
              <a:gd name="adj2" fmla="val -2166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is your favorite shopping store?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516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F3F3EF8-6373-42B4-A9CC-5F643E41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97482" y="2614699"/>
            <a:ext cx="4581610" cy="2752784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7B8D4C-D525-4028-A110-2E9CC6B6E6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8970"/>
          <a:stretch/>
        </p:blipFill>
        <p:spPr>
          <a:xfrm>
            <a:off x="3678143" y="4499762"/>
            <a:ext cx="4061128" cy="2082559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3708B186-A1DF-4DAE-9AF6-D61FD7E51A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8682" y="1728100"/>
            <a:ext cx="3231710" cy="3401800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48DC27B8-59C4-42CC-81AC-8576A9EBDA85}"/>
              </a:ext>
            </a:extLst>
          </p:cNvPr>
          <p:cNvSpPr/>
          <p:nvPr/>
        </p:nvSpPr>
        <p:spPr>
          <a:xfrm>
            <a:off x="2745655" y="-13252"/>
            <a:ext cx="5691070" cy="3073662"/>
          </a:xfrm>
          <a:prstGeom prst="wedgeEllipseCallout">
            <a:avLst>
              <a:gd name="adj1" fmla="val -60480"/>
              <a:gd name="adj2" fmla="val -2166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do you look for when you shop?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2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B89C87-303A-402E-BC3B-7C6CB0B3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1" t="22140" r="29615" b="13829"/>
          <a:stretch/>
        </p:blipFill>
        <p:spPr>
          <a:xfrm>
            <a:off x="6096000" y="1969886"/>
            <a:ext cx="5923720" cy="438912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FF153B-C475-4A73-ACA2-7C777FC13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134" b="73323"/>
          <a:stretch/>
        </p:blipFill>
        <p:spPr>
          <a:xfrm>
            <a:off x="847807" y="180256"/>
            <a:ext cx="5722620" cy="1789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F551D8-BD8D-4BA4-B342-0A89C3E997B5}"/>
              </a:ext>
            </a:extLst>
          </p:cNvPr>
          <p:cNvSpPr txBox="1"/>
          <p:nvPr/>
        </p:nvSpPr>
        <p:spPr>
          <a:xfrm>
            <a:off x="1404398" y="708022"/>
            <a:ext cx="3882887" cy="954107"/>
          </a:xfrm>
          <a:prstGeom prst="rect">
            <a:avLst/>
          </a:prstGeom>
          <a:solidFill>
            <a:srgbClr val="65994C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</a:rPr>
              <a:t>Open your book at page 10</a:t>
            </a:r>
            <a:endParaRPr lang="ar-SA" sz="28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08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058CE-7490-4573-A2FD-B94A2DCF6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5" t="23373" r="51882" b="25731"/>
          <a:stretch/>
        </p:blipFill>
        <p:spPr>
          <a:xfrm>
            <a:off x="497059" y="263249"/>
            <a:ext cx="6607126" cy="63315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EE5E42-7348-401B-B992-6E9B49EBCB52}"/>
              </a:ext>
            </a:extLst>
          </p:cNvPr>
          <p:cNvSpPr/>
          <p:nvPr/>
        </p:nvSpPr>
        <p:spPr>
          <a:xfrm>
            <a:off x="7222434" y="1231300"/>
            <a:ext cx="4850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0000"/>
                </a:solidFill>
                <a:highlight>
                  <a:srgbClr val="FF3399"/>
                </a:highlight>
                <a:latin typeface="MyriadPro-SemiboldIt"/>
              </a:rPr>
              <a:t>Where are men’s coats?</a:t>
            </a:r>
            <a:endParaRPr lang="ar-SA" sz="3600" b="1" dirty="0">
              <a:highlight>
                <a:srgbClr val="FF3399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A8F92C-3828-4D89-BDB1-E180C0DDB86D}"/>
              </a:ext>
            </a:extLst>
          </p:cNvPr>
          <p:cNvSpPr/>
          <p:nvPr/>
        </p:nvSpPr>
        <p:spPr>
          <a:xfrm>
            <a:off x="3697358" y="2252870"/>
            <a:ext cx="1683026" cy="636104"/>
          </a:xfrm>
          <a:prstGeom prst="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B1FE3-2B73-4468-A03D-1E8B9C7D0A58}"/>
              </a:ext>
            </a:extLst>
          </p:cNvPr>
          <p:cNvSpPr/>
          <p:nvPr/>
        </p:nvSpPr>
        <p:spPr>
          <a:xfrm>
            <a:off x="7222434" y="3105833"/>
            <a:ext cx="4850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0000"/>
                </a:solidFill>
                <a:highlight>
                  <a:srgbClr val="FF3399"/>
                </a:highlight>
                <a:latin typeface="MyriadPro-SemiboldIt"/>
              </a:rPr>
              <a:t>Where are women’s shoes?</a:t>
            </a:r>
            <a:endParaRPr lang="ar-SA" sz="3600" b="1" dirty="0">
              <a:highlight>
                <a:srgbClr val="FF3399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85C125-3B2C-4D06-9E80-97C383BDA9D3}"/>
              </a:ext>
            </a:extLst>
          </p:cNvPr>
          <p:cNvSpPr/>
          <p:nvPr/>
        </p:nvSpPr>
        <p:spPr>
          <a:xfrm>
            <a:off x="3385932" y="940008"/>
            <a:ext cx="2246242" cy="1312862"/>
          </a:xfrm>
          <a:prstGeom prst="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57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4FE1B-9D18-4E6B-BF90-CCD14B3907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1" t="23175" r="24022" b="9546"/>
          <a:stretch/>
        </p:blipFill>
        <p:spPr>
          <a:xfrm>
            <a:off x="0" y="33046"/>
            <a:ext cx="12192000" cy="6824954"/>
          </a:xfrm>
          <a:prstGeom prst="rect">
            <a:avLst/>
          </a:prstGeom>
        </p:spPr>
      </p:pic>
      <p:pic>
        <p:nvPicPr>
          <p:cNvPr id="3" name="SG Bk 4 F-SA_2020_1-08">
            <a:hlinkClick r:id="" action="ppaction://media"/>
            <a:extLst>
              <a:ext uri="{FF2B5EF4-FFF2-40B4-BE49-F238E27FC236}">
                <a16:creationId xmlns:a16="http://schemas.microsoft.com/office/drawing/2014/main" id="{98825B2B-1781-4127-8732-BAD40A3359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967.4375"/>
                </p14:media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90331" y="76200"/>
            <a:ext cx="609600" cy="609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4ABBABD-9C6B-4A50-BDF0-BC7C38275FBA}"/>
              </a:ext>
            </a:extLst>
          </p:cNvPr>
          <p:cNvSpPr/>
          <p:nvPr/>
        </p:nvSpPr>
        <p:spPr>
          <a:xfrm>
            <a:off x="1842053" y="834887"/>
            <a:ext cx="636104" cy="6228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1</a:t>
            </a:r>
            <a:endParaRPr lang="ar-SA" sz="28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34AD59-E152-4A0C-A8E0-AA1D741EA18C}"/>
              </a:ext>
            </a:extLst>
          </p:cNvPr>
          <p:cNvSpPr/>
          <p:nvPr/>
        </p:nvSpPr>
        <p:spPr>
          <a:xfrm>
            <a:off x="11323983" y="732183"/>
            <a:ext cx="636104" cy="6228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2</a:t>
            </a:r>
            <a:endParaRPr lang="ar-SA" sz="28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A72050-996B-404C-92A6-D2BDA3B571E5}"/>
              </a:ext>
            </a:extLst>
          </p:cNvPr>
          <p:cNvSpPr/>
          <p:nvPr/>
        </p:nvSpPr>
        <p:spPr>
          <a:xfrm>
            <a:off x="1994453" y="3452192"/>
            <a:ext cx="636104" cy="6228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3</a:t>
            </a:r>
            <a:endParaRPr lang="ar-SA" sz="28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8BAEC1-B84A-4C11-92BF-E0AECA57511F}"/>
              </a:ext>
            </a:extLst>
          </p:cNvPr>
          <p:cNvSpPr/>
          <p:nvPr/>
        </p:nvSpPr>
        <p:spPr>
          <a:xfrm>
            <a:off x="9375914" y="3624470"/>
            <a:ext cx="636104" cy="6228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4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14603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1">
    <wetp:webextensionref xmlns:r="http://schemas.openxmlformats.org/officeDocument/2006/relationships" r:id="rId1"/>
  </wetp:taskpane>
  <wetp:taskpane dockstate="right" visibility="0" width="350" row="12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2FFDA749-5208-459A-BF1F-20B1C1E05D4B}">
  <we:reference id="wa104380907" version="3.0.0.0" store="en-US" storeType="OMEX"/>
  <we:alternateReferences>
    <we:reference id="wa104380907" version="3.0.0.0" store="WA10438090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310EF4-EFA0-4ED2-9278-DCA269622B14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272</Words>
  <Application>Microsoft Office PowerPoint</Application>
  <PresentationFormat>Widescreen</PresentationFormat>
  <Paragraphs>58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Abadi</vt:lpstr>
      <vt:lpstr>Arial</vt:lpstr>
      <vt:lpstr>Calibri</vt:lpstr>
      <vt:lpstr>Calibri Light</vt:lpstr>
      <vt:lpstr>MyriadPro-Light</vt:lpstr>
      <vt:lpstr>MyriadPro-SemiboldIt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nora</dc:creator>
  <cp:lastModifiedBy>nora</cp:lastModifiedBy>
  <cp:revision>5</cp:revision>
  <dcterms:created xsi:type="dcterms:W3CDTF">2021-01-28T10:02:09Z</dcterms:created>
  <dcterms:modified xsi:type="dcterms:W3CDTF">2021-01-28T10:43:00Z</dcterms:modified>
</cp:coreProperties>
</file>