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  <p:sldMasterId id="2147483699" r:id="rId5"/>
    <p:sldMasterId id="2147483711" r:id="rId6"/>
    <p:sldMasterId id="2147483723" r:id="rId7"/>
    <p:sldMasterId id="2147483735" r:id="rId8"/>
  </p:sldMasterIdLst>
  <p:notesMasterIdLst>
    <p:notesMasterId r:id="rId40"/>
  </p:notesMasterIdLst>
  <p:sldIdLst>
    <p:sldId id="1176" r:id="rId9"/>
    <p:sldId id="1728" r:id="rId10"/>
    <p:sldId id="256" r:id="rId11"/>
    <p:sldId id="257" r:id="rId12"/>
    <p:sldId id="1721" r:id="rId13"/>
    <p:sldId id="261" r:id="rId14"/>
    <p:sldId id="346" r:id="rId15"/>
    <p:sldId id="350" r:id="rId16"/>
    <p:sldId id="258" r:id="rId17"/>
    <p:sldId id="1723" r:id="rId18"/>
    <p:sldId id="1724" r:id="rId19"/>
    <p:sldId id="1652" r:id="rId20"/>
    <p:sldId id="1718" r:id="rId21"/>
    <p:sldId id="1719" r:id="rId22"/>
    <p:sldId id="1720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1725" r:id="rId31"/>
    <p:sldId id="1726" r:id="rId32"/>
    <p:sldId id="1715" r:id="rId33"/>
    <p:sldId id="340" r:id="rId34"/>
    <p:sldId id="259" r:id="rId35"/>
    <p:sldId id="1722" r:id="rId36"/>
    <p:sldId id="341" r:id="rId37"/>
    <p:sldId id="353" r:id="rId38"/>
    <p:sldId id="32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601E4-7DCC-4E31-8D29-4A83378A98F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23D5D-D7F9-4071-92AE-0C5686B1E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7C920-FAF1-4735-A148-C9BEEFCD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4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7C920-FAF1-4735-A148-C9BEEFCD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50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bin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8E57-8A55-46E5-937A-F7D1E1F57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1731A-A05C-493D-AC7D-292335E9F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80D29-9766-4479-88EE-8A1C6710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C3D42-9481-44B4-AC15-8F9C7E56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B033F-EB80-4212-B659-EB382DD1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4C4E-10EC-4572-9C53-BB18B7C2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0E5A3-F7BE-4A20-8B4D-06B8E680B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E4D5-BDFB-4A18-B39B-7E2A86F3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9C00A-5577-4E8D-8247-BA627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B5221-ED2C-4752-93C4-3A145504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9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B804A-4E31-4BE4-AE7A-1BBA011F6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6C469-AA43-4B73-8A9C-E1139DADB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54669-7081-4926-B5E6-15F5EEC7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E62D2-8822-4892-A055-D20E03CE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1EF29-95A5-4821-B4B7-DCE994F9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6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8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11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3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93A8-E42A-486F-BE33-0B591D17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7CF5-23DB-42DE-8D35-5611710B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A0A4E-A3AC-4F39-97C2-325E72DB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A147-85E5-4FD7-913C-39C22471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1A81-0B9F-43C7-A638-5D24E21B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36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44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1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6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525;p27"/>
          <p:cNvSpPr/>
          <p:nvPr/>
        </p:nvSpPr>
        <p:spPr>
          <a:xfrm rot="10800359" flipH="1">
            <a:off x="562580" y="5884991"/>
            <a:ext cx="9088203" cy="1593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9" name="Google Shape;526;p27"/>
          <p:cNvSpPr/>
          <p:nvPr/>
        </p:nvSpPr>
        <p:spPr>
          <a:xfrm rot="11092185" flipH="1">
            <a:off x="6604852" y="-861879"/>
            <a:ext cx="3909733" cy="255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6" h="21600" extrusionOk="0">
                <a:moveTo>
                  <a:pt x="14982" y="0"/>
                </a:moveTo>
                <a:cubicBezTo>
                  <a:pt x="13968" y="0"/>
                  <a:pt x="12946" y="232"/>
                  <a:pt x="12047" y="707"/>
                </a:cubicBezTo>
                <a:cubicBezTo>
                  <a:pt x="11649" y="917"/>
                  <a:pt x="11275" y="1158"/>
                  <a:pt x="10908" y="1391"/>
                </a:cubicBezTo>
                <a:cubicBezTo>
                  <a:pt x="10214" y="1828"/>
                  <a:pt x="9516" y="2238"/>
                  <a:pt x="8629" y="2337"/>
                </a:cubicBezTo>
                <a:cubicBezTo>
                  <a:pt x="8462" y="2356"/>
                  <a:pt x="8294" y="2364"/>
                  <a:pt x="8128" y="2364"/>
                </a:cubicBezTo>
                <a:cubicBezTo>
                  <a:pt x="7391" y="2364"/>
                  <a:pt x="6660" y="2213"/>
                  <a:pt x="5924" y="2203"/>
                </a:cubicBezTo>
                <a:cubicBezTo>
                  <a:pt x="5907" y="2203"/>
                  <a:pt x="5891" y="2203"/>
                  <a:pt x="5875" y="2203"/>
                </a:cubicBezTo>
                <a:cubicBezTo>
                  <a:pt x="4028" y="2203"/>
                  <a:pt x="2193" y="3165"/>
                  <a:pt x="1122" y="4609"/>
                </a:cubicBezTo>
                <a:cubicBezTo>
                  <a:pt x="42" y="6066"/>
                  <a:pt x="-264" y="7963"/>
                  <a:pt x="230" y="9622"/>
                </a:cubicBezTo>
                <a:cubicBezTo>
                  <a:pt x="485" y="10480"/>
                  <a:pt x="942" y="11289"/>
                  <a:pt x="1013" y="12187"/>
                </a:cubicBezTo>
                <a:cubicBezTo>
                  <a:pt x="1184" y="14411"/>
                  <a:pt x="-455" y="16177"/>
                  <a:pt x="842" y="18370"/>
                </a:cubicBezTo>
                <a:cubicBezTo>
                  <a:pt x="1644" y="19725"/>
                  <a:pt x="3025" y="20480"/>
                  <a:pt x="4695" y="20577"/>
                </a:cubicBezTo>
                <a:cubicBezTo>
                  <a:pt x="4930" y="20590"/>
                  <a:pt x="5165" y="20595"/>
                  <a:pt x="5401" y="20595"/>
                </a:cubicBezTo>
                <a:cubicBezTo>
                  <a:pt x="5944" y="20595"/>
                  <a:pt x="6488" y="20570"/>
                  <a:pt x="7029" y="20570"/>
                </a:cubicBezTo>
                <a:cubicBezTo>
                  <a:pt x="7427" y="20570"/>
                  <a:pt x="7823" y="20584"/>
                  <a:pt x="8216" y="20631"/>
                </a:cubicBezTo>
                <a:cubicBezTo>
                  <a:pt x="9339" y="20764"/>
                  <a:pt x="10391" y="21162"/>
                  <a:pt x="11483" y="21423"/>
                </a:cubicBezTo>
                <a:cubicBezTo>
                  <a:pt x="11988" y="21543"/>
                  <a:pt x="12494" y="21600"/>
                  <a:pt x="12993" y="21600"/>
                </a:cubicBezTo>
                <a:cubicBezTo>
                  <a:pt x="16041" y="21600"/>
                  <a:pt x="18848" y="19480"/>
                  <a:pt x="19745" y="16637"/>
                </a:cubicBezTo>
                <a:cubicBezTo>
                  <a:pt x="20079" y="15575"/>
                  <a:pt x="20202" y="14539"/>
                  <a:pt x="19930" y="13476"/>
                </a:cubicBezTo>
                <a:cubicBezTo>
                  <a:pt x="19658" y="12425"/>
                  <a:pt x="19130" y="11406"/>
                  <a:pt x="19225" y="10284"/>
                </a:cubicBezTo>
                <a:cubicBezTo>
                  <a:pt x="19315" y="9159"/>
                  <a:pt x="20042" y="8151"/>
                  <a:pt x="20416" y="7069"/>
                </a:cubicBezTo>
                <a:cubicBezTo>
                  <a:pt x="21145" y="4964"/>
                  <a:pt x="20416" y="2527"/>
                  <a:pt x="18633" y="1167"/>
                </a:cubicBezTo>
                <a:cubicBezTo>
                  <a:pt x="17623" y="397"/>
                  <a:pt x="16309" y="0"/>
                  <a:pt x="14982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0" name="Title Text"/>
          <p:cNvSpPr txBox="1">
            <a:spLocks noGrp="1"/>
          </p:cNvSpPr>
          <p:nvPr>
            <p:ph type="title"/>
          </p:nvPr>
        </p:nvSpPr>
        <p:spPr>
          <a:xfrm>
            <a:off x="5722399" y="719999"/>
            <a:ext cx="5509602" cy="157720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753" name="Google Shape;528;p27"/>
          <p:cNvGrpSpPr/>
          <p:nvPr/>
        </p:nvGrpSpPr>
        <p:grpSpPr>
          <a:xfrm>
            <a:off x="11188756" y="-218819"/>
            <a:ext cx="770645" cy="758109"/>
            <a:chOff x="7492" y="12371"/>
            <a:chExt cx="770644" cy="758107"/>
          </a:xfrm>
        </p:grpSpPr>
        <p:sp>
          <p:nvSpPr>
            <p:cNvPr id="751" name="Polygon"/>
            <p:cNvSpPr/>
            <p:nvPr/>
          </p:nvSpPr>
          <p:spPr>
            <a:xfrm rot="18072090" flipH="1">
              <a:off x="100970" y="123778"/>
              <a:ext cx="562109" cy="535294"/>
            </a:xfrm>
            <a:prstGeom prst="pentagon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2" name="Text"/>
            <p:cNvSpPr txBox="1"/>
            <p:nvPr/>
          </p:nvSpPr>
          <p:spPr>
            <a:xfrm rot="18072090">
              <a:off x="262366" y="129442"/>
              <a:ext cx="347403" cy="589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754" name="Google Shape;529;p27"/>
          <p:cNvSpPr/>
          <p:nvPr/>
        </p:nvSpPr>
        <p:spPr>
          <a:xfrm rot="18073103" flipH="1">
            <a:off x="11923432" y="276008"/>
            <a:ext cx="293266" cy="278722"/>
          </a:xfrm>
          <a:prstGeom prst="pentagon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58" name="Google Shape;530;p27"/>
          <p:cNvGrpSpPr/>
          <p:nvPr/>
        </p:nvGrpSpPr>
        <p:grpSpPr>
          <a:xfrm>
            <a:off x="494200" y="1442496"/>
            <a:ext cx="471796" cy="471652"/>
            <a:chOff x="0" y="0"/>
            <a:chExt cx="471794" cy="471651"/>
          </a:xfrm>
        </p:grpSpPr>
        <p:sp>
          <p:nvSpPr>
            <p:cNvPr id="755" name="Google Shape;531;p27"/>
            <p:cNvSpPr/>
            <p:nvPr/>
          </p:nvSpPr>
          <p:spPr>
            <a:xfrm rot="15374130">
              <a:off x="13488" y="13488"/>
              <a:ext cx="128947" cy="1289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6" name="Google Shape;532;p27"/>
            <p:cNvSpPr/>
            <p:nvPr/>
          </p:nvSpPr>
          <p:spPr>
            <a:xfrm rot="15374130">
              <a:off x="172138" y="172066"/>
              <a:ext cx="128947" cy="1289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7" name="Google Shape;533;p27"/>
            <p:cNvSpPr/>
            <p:nvPr/>
          </p:nvSpPr>
          <p:spPr>
            <a:xfrm rot="15374130">
              <a:off x="329360" y="329216"/>
              <a:ext cx="128947" cy="1289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67" name="Google Shape;534;p27"/>
          <p:cNvGrpSpPr/>
          <p:nvPr/>
        </p:nvGrpSpPr>
        <p:grpSpPr>
          <a:xfrm>
            <a:off x="169273" y="5176364"/>
            <a:ext cx="981832" cy="835100"/>
            <a:chOff x="0" y="0"/>
            <a:chExt cx="981831" cy="835099"/>
          </a:xfrm>
        </p:grpSpPr>
        <p:sp>
          <p:nvSpPr>
            <p:cNvPr id="759" name="Google Shape;535;p27"/>
            <p:cNvSpPr/>
            <p:nvPr/>
          </p:nvSpPr>
          <p:spPr>
            <a:xfrm flipH="1">
              <a:off x="124835" y="284338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0" name="Google Shape;536;p27"/>
            <p:cNvSpPr/>
            <p:nvPr/>
          </p:nvSpPr>
          <p:spPr>
            <a:xfrm flipH="1">
              <a:off x="154761" y="352502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1" name="Google Shape;537;p27"/>
            <p:cNvSpPr/>
            <p:nvPr/>
          </p:nvSpPr>
          <p:spPr>
            <a:xfrm flipH="1">
              <a:off x="187253" y="426508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2" name="Google Shape;538;p27"/>
            <p:cNvSpPr/>
            <p:nvPr/>
          </p:nvSpPr>
          <p:spPr>
            <a:xfrm flipH="1">
              <a:off x="219744" y="500514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3" name="Google Shape;539;p27"/>
            <p:cNvSpPr/>
            <p:nvPr/>
          </p:nvSpPr>
          <p:spPr>
            <a:xfrm flipH="1">
              <a:off x="0" y="-1"/>
              <a:ext cx="762087" cy="334587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4" name="Google Shape;540;p27"/>
            <p:cNvSpPr/>
            <p:nvPr/>
          </p:nvSpPr>
          <p:spPr>
            <a:xfrm flipH="1">
              <a:off x="29926" y="68163"/>
              <a:ext cx="762087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5" name="Google Shape;541;p27"/>
            <p:cNvSpPr/>
            <p:nvPr/>
          </p:nvSpPr>
          <p:spPr>
            <a:xfrm flipH="1">
              <a:off x="62417" y="142169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6" name="Google Shape;542;p27"/>
            <p:cNvSpPr/>
            <p:nvPr/>
          </p:nvSpPr>
          <p:spPr>
            <a:xfrm flipH="1">
              <a:off x="94909" y="216175"/>
              <a:ext cx="762087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72" name="Google Shape;543;p27"/>
          <p:cNvGrpSpPr/>
          <p:nvPr/>
        </p:nvGrpSpPr>
        <p:grpSpPr>
          <a:xfrm>
            <a:off x="335055" y="461008"/>
            <a:ext cx="1772727" cy="134085"/>
            <a:chOff x="0" y="0"/>
            <a:chExt cx="1772726" cy="134084"/>
          </a:xfrm>
        </p:grpSpPr>
        <p:sp>
          <p:nvSpPr>
            <p:cNvPr id="768" name="Google Shape;544;p27"/>
            <p:cNvSpPr/>
            <p:nvPr/>
          </p:nvSpPr>
          <p:spPr>
            <a:xfrm rot="8925088" flipH="1">
              <a:off x="356314" y="18237"/>
              <a:ext cx="97611" cy="97611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9" name="Google Shape;545;p27"/>
            <p:cNvSpPr/>
            <p:nvPr/>
          </p:nvSpPr>
          <p:spPr>
            <a:xfrm rot="10804014" flipH="1">
              <a:off x="561670" y="28005"/>
              <a:ext cx="1211011" cy="78075"/>
            </a:xfrm>
            <a:prstGeom prst="rect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0" name="Google Shape;546;p27"/>
            <p:cNvSpPr/>
            <p:nvPr/>
          </p:nvSpPr>
          <p:spPr>
            <a:xfrm rot="8925088" flipH="1">
              <a:off x="186511" y="18237"/>
              <a:ext cx="97611" cy="97611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1" name="Google Shape;547;p27"/>
            <p:cNvSpPr/>
            <p:nvPr/>
          </p:nvSpPr>
          <p:spPr>
            <a:xfrm rot="8925088" flipH="1">
              <a:off x="18237" y="18237"/>
              <a:ext cx="97611" cy="97611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7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15080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2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9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08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51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4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EBF9-84BF-4CC3-AF64-C8C1F460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E96B7-1368-4983-90F9-8BBDD6B90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7A39-D9D7-4AF7-B1C7-45D8DBBF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AC965-37F4-4597-BD02-DF10763F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B9456-4B51-4FAC-926D-987A69B2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7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4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1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74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5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9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B11FC-F211-4031-BD61-3CAA42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5CE61B-2A03-42B9-BA3D-D4F4DC89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D1D2F-12D9-4F21-AED6-576DD1E1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C0A69C-0892-4BE2-B954-3A3021877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22" b="32179"/>
          <a:stretch/>
        </p:blipFill>
        <p:spPr>
          <a:xfrm flipH="1" flipV="1">
            <a:off x="5240019" y="0"/>
            <a:ext cx="6951981" cy="1381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A8BD31-574E-41BE-A8F4-B798BC25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6" b="43296"/>
          <a:stretch/>
        </p:blipFill>
        <p:spPr>
          <a:xfrm>
            <a:off x="-1" y="5703247"/>
            <a:ext cx="6703069" cy="1154753"/>
          </a:xfrm>
          <a:prstGeom prst="rect">
            <a:avLst/>
          </a:prstGeom>
        </p:spPr>
      </p:pic>
      <p:sp>
        <p:nvSpPr>
          <p:cNvPr id="10" name="六边形 9">
            <a:extLst>
              <a:ext uri="{FF2B5EF4-FFF2-40B4-BE49-F238E27FC236}">
                <a16:creationId xmlns:a16="http://schemas.microsoft.com/office/drawing/2014/main" id="{6ECE1DC9-004D-4120-850F-C6B38111E312}"/>
              </a:ext>
            </a:extLst>
          </p:cNvPr>
          <p:cNvSpPr/>
          <p:nvPr userDrawn="1"/>
        </p:nvSpPr>
        <p:spPr>
          <a:xfrm>
            <a:off x="-676910" y="-750616"/>
            <a:ext cx="3030219" cy="2612257"/>
          </a:xfrm>
          <a:prstGeom prst="hexagon">
            <a:avLst/>
          </a:prstGeom>
          <a:solidFill>
            <a:srgbClr val="6849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BB9919F-1BA3-4A49-B301-037CDE850738}"/>
              </a:ext>
            </a:extLst>
          </p:cNvPr>
          <p:cNvSpPr/>
          <p:nvPr userDrawn="1"/>
        </p:nvSpPr>
        <p:spPr>
          <a:xfrm>
            <a:off x="4263390" y="2509641"/>
            <a:ext cx="3030219" cy="2612257"/>
          </a:xfrm>
          <a:prstGeom prst="hexagon">
            <a:avLst/>
          </a:prstGeom>
          <a:solidFill>
            <a:srgbClr val="E362A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E4E4FEA5-EA3C-4687-A0F2-F4A0C38E62C9}"/>
              </a:ext>
            </a:extLst>
          </p:cNvPr>
          <p:cNvSpPr/>
          <p:nvPr userDrawn="1"/>
        </p:nvSpPr>
        <p:spPr>
          <a:xfrm>
            <a:off x="6807200" y="3749274"/>
            <a:ext cx="2645409" cy="2280524"/>
          </a:xfrm>
          <a:prstGeom prst="hexagon">
            <a:avLst/>
          </a:prstGeom>
          <a:solidFill>
            <a:srgbClr val="FAA8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058FBC69-A24C-4FCC-B5D8-E8F1BFE5F2FB}"/>
              </a:ext>
            </a:extLst>
          </p:cNvPr>
          <p:cNvSpPr/>
          <p:nvPr userDrawn="1"/>
        </p:nvSpPr>
        <p:spPr>
          <a:xfrm>
            <a:off x="8759191" y="3047622"/>
            <a:ext cx="2467610" cy="2127249"/>
          </a:xfrm>
          <a:prstGeom prst="hexagon">
            <a:avLst/>
          </a:prstGeom>
          <a:solidFill>
            <a:srgbClr val="81D0D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5AF5BAC1-C413-4A68-87DC-5CA993C4C1F6}"/>
              </a:ext>
            </a:extLst>
          </p:cNvPr>
          <p:cNvSpPr/>
          <p:nvPr userDrawn="1"/>
        </p:nvSpPr>
        <p:spPr>
          <a:xfrm>
            <a:off x="10506709" y="4990825"/>
            <a:ext cx="1795782" cy="1548087"/>
          </a:xfrm>
          <a:prstGeom prst="hexagon">
            <a:avLst/>
          </a:prstGeom>
          <a:solidFill>
            <a:srgbClr val="D2DE4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0E276D5-3EDA-4E86-BFA3-DB3658ABDB63}"/>
              </a:ext>
            </a:extLst>
          </p:cNvPr>
          <p:cNvSpPr/>
          <p:nvPr userDrawn="1"/>
        </p:nvSpPr>
        <p:spPr>
          <a:xfrm flipV="1">
            <a:off x="521506" y="536702"/>
            <a:ext cx="2596619" cy="26161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41BEC46-E9AA-4E69-B6CB-5ADD7BB063A3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Lesson Done by: Essa Al 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38400" y="845900"/>
            <a:ext cx="6915200" cy="1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736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825584" y="995000"/>
            <a:ext cx="56508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825584" y="2107000"/>
            <a:ext cx="5650800" cy="3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864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3277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2441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8630-B184-423A-A28D-295EE905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6C7A-D22C-47B1-9718-CFDB3F4C6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2AFBD-7003-4759-A30E-F3E6694D5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9F24A-FBE3-49DB-94CB-31AA2A6A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AE397-78F7-427C-9B26-3F534751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754F7-C97E-4D37-BF4E-C66EB2AC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1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38261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6069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7935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96916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6971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1909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3211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05508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84049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Rectángulo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13 Rectángulo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18 Rectángulo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26 Rectángulo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20 Elipse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22 Elipse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23 Elipse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25 Elipse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24 Elipse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950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A519-AC48-4EA7-BF4B-4DDD1C44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FF3A-AFE0-408C-9543-B2FDCB12D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0E802-9245-405A-900D-E72E0833E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F2F2C-E347-48F2-9E4F-9102DFCF0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7C12A-38B3-4EE9-B864-233522478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C499F-3C22-4FE2-9BE4-CE5492F5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575B8-D215-47DC-9467-DDA187C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F7B7B-9004-452A-BF90-CBF2641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7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258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10 Rectángulo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Rectángulo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17 Rectángulo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18 Elipse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19 Elipse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20 Elipse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21 Elipse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22 Elipse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62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9293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6962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463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52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11 Rectángulo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13 Elipse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2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12 Elipse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10 Rectángulo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627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437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33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5827-DDA8-436D-859B-8CED8F4E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1F8D8-0DF7-4E6A-8754-8E151B42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FCA00-D143-46E2-992E-ED02C994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46A4-1C1C-46C8-AB2C-B3BC234B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0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043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047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67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48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37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86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658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768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009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17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E0EED-CB3B-4D31-B1E7-DC995AD3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E20D4-D7C7-4799-9F09-797B4002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41EF7-173C-413C-BF22-056A006A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9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806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459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68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818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644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101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899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073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627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011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D0AC-B6CD-446E-9B18-6659F120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E79DB-DBC9-48DB-B22B-B1B4686C8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9F2A3-0FE0-4FE2-8E69-C53730E54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E0702-E428-48D2-8BB1-08AB286C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B856-56C5-4E17-AA7A-28FD8702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59800-78C3-4161-AE83-13DE0328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13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3390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6443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387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02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5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785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00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92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2489-CEC9-4589-935A-F0CD651F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11438-8797-4A1F-B2E0-E4C9828EC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371B0-189F-4206-AD51-7897DA70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191DC-DC4E-45E2-BFA6-9A83EA7E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98820-FE35-4EB4-952E-7A89BABC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47C5D-F863-49E1-8E3C-DF9B937C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97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2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7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2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CAFE-BCC5-40E3-9140-A677B5DC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FEE59-E48C-4A55-9725-D74AB125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BC97D-7985-4737-9448-36037E55C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885B-A7F6-4EA7-AB00-18679BEFAC5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449AB-4F82-4EE7-B0C2-9951D46DD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9CD49-5072-4417-B1D1-FFC679755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A969-7D41-4598-B9FE-86AA388B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E83F-5680-4861-B43B-31D33CCC20B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E536-8C02-4DA5-A971-862645E2F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8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E28E0E-15D3-47C4-B55A-EF3DCA43280D}" type="datetimeFigureOut">
              <a:rPr lang="es-ES" smtClean="0"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Rectángulo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11 Elipse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395D50-8D43-4E1A-8242-E15ED119A7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2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733B-571F-45C5-A98C-8C2DE66322A4}" type="datetimeFigureOut">
              <a:rPr lang="pt-BR" smtClean="0"/>
              <a:t>05/01/2023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FA12-D033-4CF3-9E4A-CF39276AF3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9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265E-2FD6-4262-B199-D738509900A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5D72-56F8-4604-890F-CF049A393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8040-9F21-4972-A3C3-4297AA7BBA88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9237-D58A-47CC-9982-4A48E8BE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6.jpe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7.jpe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28.jpe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thoughts.t37.net/a-technical-setup-to-write-a-technical-book-b6332097af57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proofmart.com/product/question-mark-sign-png-images-transparent-background-free-download-2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4.png"/><Relationship Id="rId11" Type="http://schemas.openxmlformats.org/officeDocument/2006/relationships/image" Target="../media/image40.jpe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EB83B468-1CC8-48DE-9003-BE43EAF0C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24671"/>
              </p:ext>
            </p:extLst>
          </p:nvPr>
        </p:nvGraphicFramePr>
        <p:xfrm>
          <a:off x="2031998" y="1408372"/>
          <a:ext cx="8243377" cy="461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468">
                  <a:extLst>
                    <a:ext uri="{9D8B030D-6E8A-4147-A177-3AD203B41FA5}">
                      <a16:colId xmlns:a16="http://schemas.microsoft.com/office/drawing/2014/main" val="2844574099"/>
                    </a:ext>
                  </a:extLst>
                </a:gridCol>
                <a:gridCol w="4363909">
                  <a:extLst>
                    <a:ext uri="{9D8B030D-6E8A-4147-A177-3AD203B41FA5}">
                      <a16:colId xmlns:a16="http://schemas.microsoft.com/office/drawing/2014/main" val="4193488304"/>
                    </a:ext>
                  </a:extLst>
                </a:gridCol>
              </a:tblGrid>
              <a:tr h="284126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41839"/>
                  </a:ext>
                </a:extLst>
              </a:tr>
              <a:tr h="88637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Student’s 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13714"/>
                  </a:ext>
                </a:extLst>
              </a:tr>
              <a:tr h="88637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498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78" y="-598414"/>
            <a:ext cx="10368366" cy="271130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Form ,meaning and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3824C-BF81-4055-96B2-886A0095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32" y="1069631"/>
            <a:ext cx="3323317" cy="1879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7F02DB-2E43-4B47-BE19-0A84DD75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179" y="0"/>
            <a:ext cx="2465531" cy="15144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E5C79E-D667-C19C-BB32-9457873AB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460" y="1898612"/>
            <a:ext cx="4410915" cy="4614010"/>
          </a:xfrm>
          <a:prstGeom prst="rect">
            <a:avLst/>
          </a:prstGeom>
        </p:spPr>
      </p:pic>
      <p:sp>
        <p:nvSpPr>
          <p:cNvPr id="3" name="Google Shape;93;p14">
            <a:extLst>
              <a:ext uri="{FF2B5EF4-FFF2-40B4-BE49-F238E27FC236}">
                <a16:creationId xmlns:a16="http://schemas.microsoft.com/office/drawing/2014/main" id="{51859894-9729-B6F3-728A-255D5DE5DEDB}"/>
              </a:ext>
            </a:extLst>
          </p:cNvPr>
          <p:cNvSpPr txBox="1">
            <a:spLocks/>
          </p:cNvSpPr>
          <p:nvPr/>
        </p:nvSpPr>
        <p:spPr>
          <a:xfrm flipH="1">
            <a:off x="482166" y="6107133"/>
            <a:ext cx="3629100" cy="670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Done by: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Samiah Al Saeed</a:t>
            </a:r>
          </a:p>
        </p:txBody>
      </p:sp>
    </p:spTree>
    <p:extLst>
      <p:ext uri="{BB962C8B-B14F-4D97-AF65-F5344CB8AC3E}">
        <p14:creationId xmlns:p14="http://schemas.microsoft.com/office/powerpoint/2010/main" val="16925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es-ES" sz="8000" b="0" cap="none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Subject and Object pronouns</a:t>
            </a:r>
          </a:p>
        </p:txBody>
      </p:sp>
    </p:spTree>
    <p:extLst>
      <p:ext uri="{BB962C8B-B14F-4D97-AF65-F5344CB8AC3E}">
        <p14:creationId xmlns:p14="http://schemas.microsoft.com/office/powerpoint/2010/main" val="6882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6348" y="4031535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es-ES" sz="8000" b="0" cap="none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Possessive adjectives and poossessive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14006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8FB20DB-72DE-A594-F95A-524C8AD54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7" y="739958"/>
            <a:ext cx="10459445" cy="53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cdn-ugc.cafemom.com/gen/constrain/500/500/80/2014/10/31/15/91/ea/po59op4hs021pg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100000">
                        <a14:foregroundMark x1="36400" y1="92200" x2="55200" y2="93400"/>
                        <a14:foregroundMark x1="64600" y1="94600" x2="68600" y2="94600"/>
                        <a14:foregroundMark x1="62600" y1="96800" x2="71800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11319" b="6645"/>
          <a:stretch/>
        </p:blipFill>
        <p:spPr bwMode="auto">
          <a:xfrm>
            <a:off x="4942712" y="1677535"/>
            <a:ext cx="2268252" cy="275900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308570" y="817548"/>
            <a:ext cx="796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This is my friend Tom. ____ is from Britain.</a:t>
            </a:r>
            <a:endParaRPr lang="es-E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11347" y="72566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7168" y="47040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469669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Him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079776" y="4488296"/>
            <a:ext cx="1440161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49908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1/10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605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72 -0.53356 C -0.13264 -0.53356 -0.09027 -0.50093 -0.09027 -0.46042 C -0.09027 -0.41991 -0.13264 -0.3868 -0.18472 -0.3868 C -0.23663 -0.3868 -0.27847 -0.41991 -0.27847 -0.46042 C -0.27847 -0.50093 -0.23663 -0.53356 -0.18472 -0.5335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cdn-ugc.cafemom.com/gen/constrain/500/500/80/2014/10/31/15/91/ea/po59op4hs021pg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100000">
                        <a14:foregroundMark x1="36400" y1="92200" x2="55200" y2="93400"/>
                        <a14:foregroundMark x1="64600" y1="94600" x2="68600" y2="94600"/>
                        <a14:foregroundMark x1="62600" y1="96800" x2="71800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11319" b="6645"/>
          <a:stretch/>
        </p:blipFill>
        <p:spPr bwMode="auto">
          <a:xfrm>
            <a:off x="4942712" y="1677535"/>
            <a:ext cx="2268252" cy="275900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351584" y="755994"/>
            <a:ext cx="78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I met ____ at the beach last Summer.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47728" y="692697"/>
            <a:ext cx="139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him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00056" y="471505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him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9656" y="46949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7176121" y="4495606"/>
            <a:ext cx="1829193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2/10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111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4 -0.5375 C 0.23108 -0.5375 0.27275 -0.50486 0.27275 -0.46435 C 0.27275 -0.42384 0.23108 -0.39074 0.18004 -0.39074 C 0.129 -0.39074 0.08785 -0.42384 0.08785 -0.46435 C 0.08785 -0.50486 0.129 -0.5375 0.18004 -0.5375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47 -0.44046 L 1.66667E-6 6.93642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practicewebsite.com.au/wp-content/uploads/2015/01/doctor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76" y="1628801"/>
            <a:ext cx="2232785" cy="279563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783632" y="47667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His mother is a doctor.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____ works in that hospital.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1664" y="90581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7168" y="47040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She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478447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Her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007768" y="4488296"/>
            <a:ext cx="1656185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49908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3/10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772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54398 C -0.12864 -0.54398 -0.08264 -0.51134 -0.08264 -0.47083 C -0.08264 -0.43032 -0.12864 -0.39722 -0.18489 -0.39722 C -0.24114 -0.39722 -0.28645 -0.43032 -0.28645 -0.47083 C -0.28645 -0.51134 -0.24114 -0.54398 -0.18489 -0.54398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practicewebsite.com.au/wp-content/uploads/2015/01/doctor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76" y="1628801"/>
            <a:ext cx="2232785" cy="279563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351584" y="755994"/>
            <a:ext cx="78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I saw ____ yesterday.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36608" y="692697"/>
            <a:ext cx="139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her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00056" y="471505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her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9656" y="46949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she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7176121" y="4495606"/>
            <a:ext cx="1829193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4/10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401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375 C 0.23681 -0.5375 0.28473 -0.50486 0.28473 -0.46435 C 0.28473 -0.42384 0.23681 -0.39074 0.17813 -0.39074 C 0.11962 -0.39074 0.07223 -0.42384 0.07223 -0.46435 C 0.07223 -0.50486 0.11962 -0.5375 0.17813 -0.5375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-0.44051 L 0.00504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echtreme.com/wp-content/uploads/2013/11/family-watching-mov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55" y="1993228"/>
            <a:ext cx="3456385" cy="22984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308570" y="620688"/>
            <a:ext cx="8251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My parents like watching films.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 often go to the cinema with _____ 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400256" y="1061448"/>
            <a:ext cx="139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them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00056" y="471505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them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9656" y="46949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they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7104112" y="4495606"/>
            <a:ext cx="1991864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5/10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33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375 C 0.24775 -0.5375 0.30434 -0.50486 0.30434 -0.46435 C 0.30434 -0.42384 0.24775 -0.39074 0.17813 -0.39074 C 0.10886 -0.39074 0.05261 -0.42384 0.05261 -0.46435 C 0.05261 -0.50486 0.10886 -0.5375 0.17813 -0.5375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47 -0.44046 L 1.66667E-6 6.93642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ptimumtennis.net/images/tennis-training-for-junio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5890" b="17847"/>
          <a:stretch/>
        </p:blipFill>
        <p:spPr bwMode="auto">
          <a:xfrm>
            <a:off x="3914888" y="1803411"/>
            <a:ext cx="4555322" cy="234752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783632" y="47667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Bob and I usually play tennis together. ____ are good at it.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13372" y="908721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7168" y="47040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We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469669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Us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007768" y="4488296"/>
            <a:ext cx="1656185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49908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6/10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083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54398 C -0.12864 -0.54398 -0.08264 -0.51134 -0.08264 -0.47083 C -0.08264 -0.43032 -0.12864 -0.39722 -0.18489 -0.39722 C -0.24114 -0.39722 -0.28645 -0.43032 -0.28645 -0.47083 C -0.28645 -0.51134 -0.24114 -0.54398 -0.18489 -0.54398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optimumtennis.net/images/tennis-training-for-junio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5890" b="17847"/>
          <a:stretch/>
        </p:blipFill>
        <p:spPr bwMode="auto">
          <a:xfrm>
            <a:off x="3914888" y="1803411"/>
            <a:ext cx="4555322" cy="234752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898656" y="404664"/>
            <a:ext cx="6653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We won the match.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So they gave ___ a trophy.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79976" y="841068"/>
            <a:ext cx="139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us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00056" y="471505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us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9656" y="46949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we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7176121" y="4495606"/>
            <a:ext cx="1829193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7/10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08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2708 C 0.23681 -0.52708 0.28473 -0.49445 0.28473 -0.45394 C 0.28473 -0.41343 0.23681 -0.38032 0.17813 -0.38032 C 0.11962 -0.38032 0.07223 -0.41343 0.07223 -0.45394 C 0.07223 -0.49445 0.11962 -0.52708 0.17813 -0.52708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-0.44051 L 0.00504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490;p56"/>
          <p:cNvGrpSpPr/>
          <p:nvPr/>
        </p:nvGrpSpPr>
        <p:grpSpPr>
          <a:xfrm>
            <a:off x="4583234" y="3720600"/>
            <a:ext cx="1140849" cy="1154809"/>
            <a:chOff x="0" y="0"/>
            <a:chExt cx="1140847" cy="1154808"/>
          </a:xfrm>
        </p:grpSpPr>
        <p:sp>
          <p:nvSpPr>
            <p:cNvPr id="1860" name="Google Shape;1491;p56"/>
            <p:cNvSpPr/>
            <p:nvPr/>
          </p:nvSpPr>
          <p:spPr>
            <a:xfrm>
              <a:off x="0" y="-1"/>
              <a:ext cx="1140848" cy="1154810"/>
            </a:xfrm>
            <a:prstGeom prst="ellips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1" name="Google Shape;1492;p56"/>
            <p:cNvSpPr/>
            <p:nvPr/>
          </p:nvSpPr>
          <p:spPr>
            <a:xfrm>
              <a:off x="57933" y="58681"/>
              <a:ext cx="1024981" cy="1037445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865" name="Google Shape;1493;p56"/>
          <p:cNvGrpSpPr/>
          <p:nvPr/>
        </p:nvGrpSpPr>
        <p:grpSpPr>
          <a:xfrm>
            <a:off x="1527747" y="3090927"/>
            <a:ext cx="1140849" cy="1154809"/>
            <a:chOff x="0" y="0"/>
            <a:chExt cx="1140847" cy="1154808"/>
          </a:xfrm>
        </p:grpSpPr>
        <p:sp>
          <p:nvSpPr>
            <p:cNvPr id="1863" name="Google Shape;1494;p56"/>
            <p:cNvSpPr/>
            <p:nvPr/>
          </p:nvSpPr>
          <p:spPr>
            <a:xfrm>
              <a:off x="0" y="-1"/>
              <a:ext cx="1140848" cy="1154810"/>
            </a:xfrm>
            <a:prstGeom prst="ellips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4" name="Google Shape;1495;p56"/>
            <p:cNvSpPr/>
            <p:nvPr/>
          </p:nvSpPr>
          <p:spPr>
            <a:xfrm>
              <a:off x="57933" y="58681"/>
              <a:ext cx="1024981" cy="1037445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866" name="Google Shape;1496;p56"/>
          <p:cNvSpPr/>
          <p:nvPr/>
        </p:nvSpPr>
        <p:spPr>
          <a:xfrm>
            <a:off x="2943033" y="3347130"/>
            <a:ext cx="307601" cy="32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7" name="Google Shape;1497;p56"/>
          <p:cNvSpPr/>
          <p:nvPr/>
        </p:nvSpPr>
        <p:spPr>
          <a:xfrm>
            <a:off x="2991683" y="3395735"/>
            <a:ext cx="201201" cy="23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2" name="Google Shape;1504;p56"/>
          <p:cNvSpPr txBox="1">
            <a:spLocks noGrp="1"/>
          </p:cNvSpPr>
          <p:nvPr>
            <p:ph type="title"/>
          </p:nvPr>
        </p:nvSpPr>
        <p:spPr>
          <a:xfrm>
            <a:off x="537866" y="399405"/>
            <a:ext cx="5509602" cy="1577202"/>
          </a:xfrm>
          <a:prstGeom prst="rect">
            <a:avLst/>
          </a:prstGeom>
        </p:spPr>
        <p:txBody>
          <a:bodyPr lIns="121899" tIns="121899" rIns="121899" bIns="121899">
            <a:normAutofit fontScale="90000"/>
          </a:bodyPr>
          <a:lstStyle/>
          <a:p>
            <a:pPr algn="l" defTabSz="612648">
              <a:defRPr sz="3216">
                <a:ln w="4275">
                  <a:solidFill>
                    <a:srgbClr val="9FD1EE"/>
                  </a:solidFill>
                </a:ln>
                <a:solidFill>
                  <a:srgbClr val="1E98C6"/>
                </a:solidFill>
                <a:effectLst>
                  <a:outerShdw blurRad="8509" dist="25527" dir="2700000" rotWithShape="0">
                    <a:srgbClr val="F0F0F0"/>
                  </a:outerShdw>
                </a:effectLst>
              </a:defRPr>
            </a:pPr>
            <a:r>
              <a:t>Objectives:</a:t>
            </a:r>
            <a:br/>
            <a:r>
              <a:rPr sz="1876" b="0">
                <a:solidFill>
                  <a:srgbClr val="1E79AC"/>
                </a:solidFill>
              </a:rPr>
              <a:t>at the end of the lesson you will be able to</a:t>
            </a:r>
            <a:br>
              <a:rPr sz="1876" b="0">
                <a:solidFill>
                  <a:srgbClr val="1E79AC"/>
                </a:solidFill>
              </a:rPr>
            </a:br>
            <a:br>
              <a:rPr sz="1876" b="0">
                <a:solidFill>
                  <a:srgbClr val="1E79AC"/>
                </a:solidFill>
              </a:rPr>
            </a:br>
            <a:endParaRPr sz="1876" b="0">
              <a:solidFill>
                <a:srgbClr val="1E79AC"/>
              </a:solidFill>
            </a:endParaRPr>
          </a:p>
        </p:txBody>
      </p:sp>
      <p:sp>
        <p:nvSpPr>
          <p:cNvPr id="1874" name="Google Shape;1506;p56"/>
          <p:cNvSpPr txBox="1"/>
          <p:nvPr/>
        </p:nvSpPr>
        <p:spPr>
          <a:xfrm>
            <a:off x="4093035" y="2014116"/>
            <a:ext cx="2403201" cy="1723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2400" b="1" dirty="0"/>
              <a:t>Write a sentences by using pronouns </a:t>
            </a:r>
            <a:endParaRPr sz="2400" b="1" dirty="0"/>
          </a:p>
        </p:txBody>
      </p:sp>
      <p:sp>
        <p:nvSpPr>
          <p:cNvPr id="1875" name="Google Shape;1507;p56"/>
          <p:cNvSpPr txBox="1"/>
          <p:nvPr/>
        </p:nvSpPr>
        <p:spPr>
          <a:xfrm>
            <a:off x="1700374" y="3427714"/>
            <a:ext cx="838001" cy="72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 sz="32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1876" name="Google Shape;1508;p56"/>
          <p:cNvSpPr txBox="1"/>
          <p:nvPr/>
        </p:nvSpPr>
        <p:spPr>
          <a:xfrm>
            <a:off x="4734657" y="3935506"/>
            <a:ext cx="838001" cy="72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 sz="32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rPr dirty="0"/>
              <a:t>02</a:t>
            </a:r>
          </a:p>
        </p:txBody>
      </p:sp>
      <p:sp>
        <p:nvSpPr>
          <p:cNvPr id="1880" name="Google Shape;1514;p56"/>
          <p:cNvSpPr txBox="1"/>
          <p:nvPr/>
        </p:nvSpPr>
        <p:spPr>
          <a:xfrm>
            <a:off x="889467" y="4706866"/>
            <a:ext cx="2403201" cy="1169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2000" b="1" dirty="0"/>
              <a:t>Recognize the different between pronouns</a:t>
            </a:r>
            <a:endParaRPr sz="2000" b="1" dirty="0"/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57CD00A9-E5A0-F4B1-B3C5-C802289099FD}"/>
              </a:ext>
            </a:extLst>
          </p:cNvPr>
          <p:cNvSpPr txBox="1">
            <a:spLocks/>
          </p:cNvSpPr>
          <p:nvPr/>
        </p:nvSpPr>
        <p:spPr>
          <a:xfrm flipH="1">
            <a:off x="482166" y="5980912"/>
            <a:ext cx="4101068" cy="6516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Done by: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Samiah Al Saeed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" grpId="0" animBg="1" advAuto="0"/>
      <p:bldP spid="1874" grpId="0" animBg="1" advAuto="0"/>
      <p:bldP spid="1880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breakthroughbasketball.com/Coaching/Graphics/youth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87" y="1916833"/>
            <a:ext cx="24574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783632" y="47667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Bill and Joe are very tall.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_____ play in the basketball team.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27648" y="908720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7168" y="47040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They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469669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Them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007768" y="4488296"/>
            <a:ext cx="1656185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49908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8/10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7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53356 C -0.12864 -0.53356 -0.08264 -0.50093 -0.08264 -0.46042 C -0.08264 -0.41991 -0.12864 -0.3868 -0.18489 -0.3868 C -0.24114 -0.3868 -0.28645 -0.41991 -0.28645 -0.46042 C -0.28645 -0.50093 -0.24114 -0.53356 -0.18489 -0.5335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ivedoor.blogimg.jp/pomepomepo_/imgs/5/e/5e1b35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57" y="1913756"/>
            <a:ext cx="3048000" cy="201930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783632" y="47667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I’m studying English now because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____ have an exam tomorrow.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03712" y="97201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7168" y="47040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469669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me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007768" y="4488296"/>
            <a:ext cx="1656185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49908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9/10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741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53356 C -0.12864 -0.53356 -0.08264 -0.50093 -0.08264 -0.46042 C -0.08264 -0.41991 -0.12864 -0.3868 -0.18489 -0.3868 C -0.24114 -0.3868 -0.28645 -0.41991 -0.28645 -0.46042 C -0.28645 -0.50093 -0.24114 -0.53356 -0.18489 -0.5335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dpchallenge.com/images_challenge/0-999/266/1200/Copyrighted_Image_Reuse_Prohibited_1115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3770" r="3016" b="2304"/>
          <a:stretch/>
        </p:blipFill>
        <p:spPr bwMode="auto">
          <a:xfrm>
            <a:off x="4511825" y="1772816"/>
            <a:ext cx="3381943" cy="25461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898656" y="404664"/>
            <a:ext cx="6653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I told her the truth but she didn’t believe ____.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994320" y="841068"/>
            <a:ext cx="10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00056" y="471505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me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9656" y="46949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7176121" y="4495606"/>
            <a:ext cx="1829193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10/10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>
            <a:hlinkClick r:id="" action="ppaction://hlinkshowjump?jump=endshow" highlightClick="1"/>
          </p:cNvPr>
          <p:cNvSpPr txBox="1"/>
          <p:nvPr/>
        </p:nvSpPr>
        <p:spPr>
          <a:xfrm>
            <a:off x="9005314" y="5949281"/>
            <a:ext cx="1238157" cy="461665"/>
          </a:xfrm>
          <a:prstGeom prst="actionButtonBlank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EXIT</a:t>
            </a:r>
            <a:endParaRPr lang="es-ES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6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375 C 0.23681 -0.5375 0.28473 -0.50486 0.28473 -0.46435 C 0.28473 -0.42384 0.23681 -0.39074 0.17813 -0.39074 C 0.11962 -0.39074 0.07223 -0.42384 0.07223 -0.46435 C 0.07223 -0.50486 0.11962 -0.5375 0.17813 -0.5375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-0.44051 L 0.00504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01252" y="760641"/>
            <a:ext cx="679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Write a sentence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10/10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>
            <a:hlinkClick r:id="" action="ppaction://hlinkshowjump?jump=endshow" highlightClick="1"/>
          </p:cNvPr>
          <p:cNvSpPr txBox="1"/>
          <p:nvPr/>
        </p:nvSpPr>
        <p:spPr>
          <a:xfrm>
            <a:off x="9005314" y="5949281"/>
            <a:ext cx="1238157" cy="461665"/>
          </a:xfrm>
          <a:prstGeom prst="actionButtonBlank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EXIT</a:t>
            </a:r>
            <a:endParaRPr lang="es-ES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A6E3531-255B-75D1-0DED-E01D45A5C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3173" y="1802368"/>
            <a:ext cx="5085636" cy="33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-0.44051 L 0.00504 7.40741E-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375 C 0.23681 -0.5375 0.28473 -0.50486 0.28473 -0.46435 C 0.28473 -0.42384 0.23681 -0.39074 0.17813 -0.39074 C 0.11962 -0.39074 0.07223 -0.42384 0.07223 -0.46435 C 0.07223 -0.50486 0.11962 -0.5375 0.17813 -0.5375 Z " pathEditMode="relative" rAng="0" ptsTypes="fffff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10/10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>
            <a:hlinkClick r:id="" action="ppaction://hlinkshowjump?jump=endshow" highlightClick="1"/>
          </p:cNvPr>
          <p:cNvSpPr txBox="1"/>
          <p:nvPr/>
        </p:nvSpPr>
        <p:spPr>
          <a:xfrm>
            <a:off x="9005314" y="5949281"/>
            <a:ext cx="1238157" cy="461665"/>
          </a:xfrm>
          <a:prstGeom prst="actionButtonBlank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EXIT</a:t>
            </a:r>
            <a:endParaRPr lang="es-ES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5E1A3EB-DE39-5E9A-A477-AB5555636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93145" y="815781"/>
            <a:ext cx="4830682" cy="48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0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-0.44051 L 0.00504 7.40741E-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375 C 0.23681 -0.5375 0.28473 -0.50486 0.28473 -0.46435 C 0.28473 -0.42384 0.23681 -0.39074 0.17813 -0.39074 C 0.11962 -0.39074 0.07223 -0.42384 0.07223 -0.46435 C 0.07223 -0.50486 0.11962 -0.5375 0.17813 -0.5375 Z " pathEditMode="relative" rAng="0" ptsTypes="fffff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1CE2520-B019-45A5-B809-A0364188C1BA}"/>
              </a:ext>
            </a:extLst>
          </p:cNvPr>
          <p:cNvSpPr txBox="1"/>
          <p:nvPr/>
        </p:nvSpPr>
        <p:spPr>
          <a:xfrm>
            <a:off x="3476536" y="261521"/>
            <a:ext cx="55833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66FF"/>
                </a:solidFill>
                <a:latin typeface="Comic Sans MS"/>
                <a:cs typeface="Arial"/>
              </a:rPr>
              <a:t>pronouns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BAD4B8-AD5F-8347-4442-BFAD22E7C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7" y="932443"/>
            <a:ext cx="11321566" cy="575638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97EE471-4CCF-02AA-A1B6-59A5FC67125C}"/>
              </a:ext>
            </a:extLst>
          </p:cNvPr>
          <p:cNvSpPr/>
          <p:nvPr/>
        </p:nvSpPr>
        <p:spPr>
          <a:xfrm>
            <a:off x="2045776" y="2092271"/>
            <a:ext cx="1022888" cy="29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73A4951-95D7-2DB1-4910-A21F73FF366E}"/>
              </a:ext>
            </a:extLst>
          </p:cNvPr>
          <p:cNvSpPr/>
          <p:nvPr/>
        </p:nvSpPr>
        <p:spPr>
          <a:xfrm>
            <a:off x="2198176" y="2244671"/>
            <a:ext cx="1022888" cy="29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EF6A20E-7C58-D4FC-6540-ADCE9CE29560}"/>
              </a:ext>
            </a:extLst>
          </p:cNvPr>
          <p:cNvSpPr/>
          <p:nvPr/>
        </p:nvSpPr>
        <p:spPr>
          <a:xfrm>
            <a:off x="2045776" y="2013622"/>
            <a:ext cx="1022888" cy="29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2CEE2DC-B75D-F8A6-75F8-3086FDF86646}"/>
              </a:ext>
            </a:extLst>
          </p:cNvPr>
          <p:cNvSpPr/>
          <p:nvPr/>
        </p:nvSpPr>
        <p:spPr>
          <a:xfrm>
            <a:off x="2350576" y="2397071"/>
            <a:ext cx="1022888" cy="29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3A8B1A7-C898-C88D-B4EB-843F4A983856}"/>
              </a:ext>
            </a:extLst>
          </p:cNvPr>
          <p:cNvSpPr/>
          <p:nvPr/>
        </p:nvSpPr>
        <p:spPr>
          <a:xfrm>
            <a:off x="6137328" y="3843207"/>
            <a:ext cx="13226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8DA9582-EE07-E0A4-DF64-79736D3D21AF}"/>
              </a:ext>
            </a:extLst>
          </p:cNvPr>
          <p:cNvSpPr/>
          <p:nvPr/>
        </p:nvSpPr>
        <p:spPr>
          <a:xfrm>
            <a:off x="723162" y="3450536"/>
            <a:ext cx="13226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F3439DA-DC21-6FA9-E4D8-4C4CDB57CDA0}"/>
              </a:ext>
            </a:extLst>
          </p:cNvPr>
          <p:cNvSpPr/>
          <p:nvPr/>
        </p:nvSpPr>
        <p:spPr>
          <a:xfrm>
            <a:off x="3068664" y="3843207"/>
            <a:ext cx="13226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1534F3A-C550-89BE-B4CC-F1A373220AE8}"/>
              </a:ext>
            </a:extLst>
          </p:cNvPr>
          <p:cNvSpPr/>
          <p:nvPr/>
        </p:nvSpPr>
        <p:spPr>
          <a:xfrm>
            <a:off x="2815229" y="3466630"/>
            <a:ext cx="1152614" cy="58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4D49F29-C0CF-EB9B-B611-1D1284F63733}"/>
              </a:ext>
            </a:extLst>
          </p:cNvPr>
          <p:cNvSpPr/>
          <p:nvPr/>
        </p:nvSpPr>
        <p:spPr>
          <a:xfrm>
            <a:off x="1027962" y="1538487"/>
            <a:ext cx="1170214" cy="40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she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57DFF3F-3195-3060-8DB7-39EDBF912CFC}"/>
              </a:ext>
            </a:extLst>
          </p:cNvPr>
          <p:cNvSpPr/>
          <p:nvPr/>
        </p:nvSpPr>
        <p:spPr>
          <a:xfrm>
            <a:off x="2778795" y="3666004"/>
            <a:ext cx="1022888" cy="380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she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2D6800F-A962-F233-7B25-BFDC9546826F}"/>
              </a:ext>
            </a:extLst>
          </p:cNvPr>
          <p:cNvSpPr/>
          <p:nvPr/>
        </p:nvSpPr>
        <p:spPr>
          <a:xfrm>
            <a:off x="4492236" y="4687010"/>
            <a:ext cx="1047380" cy="392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they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BA73B2D-E1D5-37A8-9756-29F3698512AB}"/>
              </a:ext>
            </a:extLst>
          </p:cNvPr>
          <p:cNvSpPr/>
          <p:nvPr/>
        </p:nvSpPr>
        <p:spPr>
          <a:xfrm>
            <a:off x="1125011" y="4204874"/>
            <a:ext cx="1118507" cy="35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their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B0E4C98-C196-0724-DB98-52638D660D31}"/>
              </a:ext>
            </a:extLst>
          </p:cNvPr>
          <p:cNvSpPr/>
          <p:nvPr/>
        </p:nvSpPr>
        <p:spPr>
          <a:xfrm>
            <a:off x="3819390" y="5203289"/>
            <a:ext cx="1119092" cy="368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his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EA115748-0570-F514-21A0-B8957CDE9EB5}"/>
              </a:ext>
            </a:extLst>
          </p:cNvPr>
          <p:cNvSpPr/>
          <p:nvPr/>
        </p:nvSpPr>
        <p:spPr>
          <a:xfrm>
            <a:off x="6509639" y="5221399"/>
            <a:ext cx="1131612" cy="35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it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8924663-B7CC-EFBF-D524-8F220014B9DD}"/>
              </a:ext>
            </a:extLst>
          </p:cNvPr>
          <p:cNvSpPr/>
          <p:nvPr/>
        </p:nvSpPr>
        <p:spPr>
          <a:xfrm>
            <a:off x="3536330" y="5718298"/>
            <a:ext cx="1037499" cy="365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them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AEC2F7AB-3CCD-259F-A668-9D2BB7065B0C}"/>
              </a:ext>
            </a:extLst>
          </p:cNvPr>
          <p:cNvSpPr/>
          <p:nvPr/>
        </p:nvSpPr>
        <p:spPr>
          <a:xfrm>
            <a:off x="3801683" y="2647700"/>
            <a:ext cx="1047380" cy="330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hers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FED80835-BAD5-EE68-BA7E-43E919FE7012}"/>
              </a:ext>
            </a:extLst>
          </p:cNvPr>
          <p:cNvSpPr/>
          <p:nvPr/>
        </p:nvSpPr>
        <p:spPr>
          <a:xfrm>
            <a:off x="3487316" y="2105281"/>
            <a:ext cx="1209314" cy="35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she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2F43745A-4267-4519-327D-F5A3C224C5A0}"/>
              </a:ext>
            </a:extLst>
          </p:cNvPr>
          <p:cNvSpPr/>
          <p:nvPr/>
        </p:nvSpPr>
        <p:spPr>
          <a:xfrm>
            <a:off x="6782413" y="2092271"/>
            <a:ext cx="1209314" cy="368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she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7B98C042-0273-A9E5-D85E-DFEAD9557710}"/>
              </a:ext>
            </a:extLst>
          </p:cNvPr>
          <p:cNvSpPr/>
          <p:nvPr/>
        </p:nvSpPr>
        <p:spPr>
          <a:xfrm>
            <a:off x="3169622" y="1563265"/>
            <a:ext cx="1209314" cy="36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her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3B641D4-9C88-9982-85BB-0DF183018860}"/>
              </a:ext>
            </a:extLst>
          </p:cNvPr>
          <p:cNvSpPr/>
          <p:nvPr/>
        </p:nvSpPr>
        <p:spPr>
          <a:xfrm>
            <a:off x="7692271" y="3173904"/>
            <a:ext cx="1022888" cy="399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her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54B43C17-35CD-3F96-3945-BCACE5A10721}"/>
              </a:ext>
            </a:extLst>
          </p:cNvPr>
          <p:cNvSpPr/>
          <p:nvPr/>
        </p:nvSpPr>
        <p:spPr>
          <a:xfrm>
            <a:off x="3302485" y="3162532"/>
            <a:ext cx="1022888" cy="355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her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294E1869-AB04-7D81-E7E2-014E3372F0F3}"/>
              </a:ext>
            </a:extLst>
          </p:cNvPr>
          <p:cNvSpPr/>
          <p:nvPr/>
        </p:nvSpPr>
        <p:spPr>
          <a:xfrm>
            <a:off x="7016235" y="2661620"/>
            <a:ext cx="1088792" cy="35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her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3A0CC145-7723-5005-9AFE-14AE15C1CCD5}"/>
              </a:ext>
            </a:extLst>
          </p:cNvPr>
          <p:cNvSpPr/>
          <p:nvPr/>
        </p:nvSpPr>
        <p:spPr>
          <a:xfrm>
            <a:off x="7263893" y="3699154"/>
            <a:ext cx="1195426" cy="35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hers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0D336E89-78F8-9928-9769-CDD11FC60F15}"/>
              </a:ext>
            </a:extLst>
          </p:cNvPr>
          <p:cNvSpPr/>
          <p:nvPr/>
        </p:nvSpPr>
        <p:spPr>
          <a:xfrm>
            <a:off x="5134598" y="2646574"/>
            <a:ext cx="1112160" cy="392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It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4A31F8F-82C8-F220-B8AA-2A54E8995C90}"/>
              </a:ext>
            </a:extLst>
          </p:cNvPr>
          <p:cNvSpPr/>
          <p:nvPr/>
        </p:nvSpPr>
        <p:spPr>
          <a:xfrm>
            <a:off x="5396179" y="3691346"/>
            <a:ext cx="1112160" cy="35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it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76961447-6B50-F7EB-0E8A-72BFB0888CE0}"/>
              </a:ext>
            </a:extLst>
          </p:cNvPr>
          <p:cNvSpPr/>
          <p:nvPr/>
        </p:nvSpPr>
        <p:spPr>
          <a:xfrm>
            <a:off x="7016235" y="4276572"/>
            <a:ext cx="1131611" cy="35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they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AE187B2A-2D65-20E3-8DAF-2C4D1867C135}"/>
              </a:ext>
            </a:extLst>
          </p:cNvPr>
          <p:cNvSpPr/>
          <p:nvPr/>
        </p:nvSpPr>
        <p:spPr>
          <a:xfrm>
            <a:off x="8771542" y="4725951"/>
            <a:ext cx="1106243" cy="35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his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E7857AED-B261-5FB4-2EAF-467CBFD2952F}"/>
              </a:ext>
            </a:extLst>
          </p:cNvPr>
          <p:cNvSpPr/>
          <p:nvPr/>
        </p:nvSpPr>
        <p:spPr>
          <a:xfrm>
            <a:off x="8398610" y="5221399"/>
            <a:ext cx="1322614" cy="368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they</a:t>
            </a:r>
            <a:endParaRPr lang="ar-SA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9130054" cy="406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 b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8128" y="1124744"/>
            <a:ext cx="1714500" cy="1714500"/>
          </a:xfrm>
          <a:prstGeom prst="rect">
            <a:avLst/>
          </a:prstGeom>
        </p:spPr>
      </p:pic>
      <p:pic>
        <p:nvPicPr>
          <p:cNvPr id="6" name="Picture 5" descr="pointing 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824" y="1484784"/>
            <a:ext cx="1714500" cy="1600200"/>
          </a:xfrm>
          <a:prstGeom prst="rect">
            <a:avLst/>
          </a:prstGeom>
        </p:spPr>
      </p:pic>
      <p:pic>
        <p:nvPicPr>
          <p:cNvPr id="7" name="Picture 6" descr="man point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5920" y="4581128"/>
            <a:ext cx="1409700" cy="2072640"/>
          </a:xfrm>
          <a:prstGeom prst="rect">
            <a:avLst/>
          </a:prstGeom>
        </p:spPr>
      </p:pic>
      <p:pic>
        <p:nvPicPr>
          <p:cNvPr id="8" name="Picture 7" descr="guitar sta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9656" y="4941168"/>
            <a:ext cx="1981200" cy="1485900"/>
          </a:xfrm>
          <a:prstGeom prst="rect">
            <a:avLst/>
          </a:prstGeom>
        </p:spPr>
      </p:pic>
      <p:pic>
        <p:nvPicPr>
          <p:cNvPr id="9" name="Picture 8" descr="gir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7234" y="3212976"/>
            <a:ext cx="991434" cy="1340748"/>
          </a:xfrm>
          <a:prstGeom prst="rect">
            <a:avLst/>
          </a:prstGeom>
        </p:spPr>
      </p:pic>
      <p:pic>
        <p:nvPicPr>
          <p:cNvPr id="2051" name="Picture 3" descr="C:\Users\Kees\AppData\Local\Microsoft\Windows\INetCache\IE\PW0OLS89\speech-bubbl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3793" y="3645025"/>
            <a:ext cx="1562811" cy="1316017"/>
          </a:xfrm>
          <a:prstGeom prst="rect">
            <a:avLst/>
          </a:prstGeom>
          <a:noFill/>
        </p:spPr>
      </p:pic>
      <p:pic>
        <p:nvPicPr>
          <p:cNvPr id="2052" name="Picture 4" descr="C:\Users\Kees\AppData\Local\Microsoft\Windows\INetCache\IE\X4E0OWSY\Empty_speech_balloon.svg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359697" y="332656"/>
            <a:ext cx="2196707" cy="1199608"/>
          </a:xfrm>
          <a:prstGeom prst="rect">
            <a:avLst/>
          </a:prstGeom>
          <a:noFill/>
        </p:spPr>
      </p:pic>
      <p:pic>
        <p:nvPicPr>
          <p:cNvPr id="13" name="Picture 12" descr="chec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20337" y="5661248"/>
            <a:ext cx="1273525" cy="84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7728" y="6206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It’s …… bicycle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7768" y="5486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his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824" y="371703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It’s …… guitar,</a:t>
            </a:r>
          </a:p>
          <a:p>
            <a:r>
              <a:rPr lang="nl-NL" b="1" dirty="0">
                <a:solidFill>
                  <a:prstClr val="black"/>
                </a:solidFill>
                <a:latin typeface="Calibri"/>
              </a:rPr>
              <a:t>It’s ……..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1864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her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1864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hers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9616" y="836712"/>
            <a:ext cx="2664296" cy="2664296"/>
          </a:xfrm>
          <a:prstGeom prst="rect">
            <a:avLst/>
          </a:prstGeom>
        </p:spPr>
      </p:pic>
      <p:pic>
        <p:nvPicPr>
          <p:cNvPr id="5" name="Picture 4" descr="ca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80" y="908720"/>
            <a:ext cx="3163844" cy="1779662"/>
          </a:xfrm>
          <a:prstGeom prst="rect">
            <a:avLst/>
          </a:prstGeom>
        </p:spPr>
      </p:pic>
      <p:pic>
        <p:nvPicPr>
          <p:cNvPr id="6" name="Picture 5" descr="car holid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3833" y="4005064"/>
            <a:ext cx="3249125" cy="2201788"/>
          </a:xfrm>
          <a:prstGeom prst="rect">
            <a:avLst/>
          </a:prstGeom>
        </p:spPr>
      </p:pic>
      <p:pic>
        <p:nvPicPr>
          <p:cNvPr id="4098" name="Picture 2" descr="C:\Users\Kees\AppData\Local\Microsoft\Windows\INetCache\IE\NJ0RVU3N\Speech_Balloon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801" y="188640"/>
            <a:ext cx="1751257" cy="1584176"/>
          </a:xfrm>
          <a:prstGeom prst="rect">
            <a:avLst/>
          </a:prstGeom>
          <a:noFill/>
        </p:spPr>
      </p:pic>
      <p:pic>
        <p:nvPicPr>
          <p:cNvPr id="4099" name="Picture 3" descr="C:\Users\Kees\AppData\Local\Microsoft\Windows\INetCache\IE\X4E0OWSY\tikigiki-caption-balloon-00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5520" y="1484785"/>
            <a:ext cx="1763688" cy="882579"/>
          </a:xfrm>
          <a:prstGeom prst="rect">
            <a:avLst/>
          </a:prstGeom>
          <a:noFill/>
        </p:spPr>
      </p:pic>
      <p:pic>
        <p:nvPicPr>
          <p:cNvPr id="9" name="Picture 8" descr="poli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3512" y="4365104"/>
            <a:ext cx="1853952" cy="1853952"/>
          </a:xfrm>
          <a:prstGeom prst="rect">
            <a:avLst/>
          </a:prstGeom>
        </p:spPr>
      </p:pic>
      <p:pic>
        <p:nvPicPr>
          <p:cNvPr id="4100" name="Picture 4" descr="C:\Users\Kees\AppData\Local\Microsoft\Windows\INetCache\IE\JKY21KRH\Speech_balloon.svg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1624" y="3573016"/>
            <a:ext cx="1872208" cy="1196752"/>
          </a:xfrm>
          <a:prstGeom prst="rect">
            <a:avLst/>
          </a:prstGeom>
          <a:noFill/>
        </p:spPr>
      </p:pic>
      <p:pic>
        <p:nvPicPr>
          <p:cNvPr id="4102" name="Picture 6" descr="C:\Users\Kees\AppData\Local\Microsoft\Windows\INetCache\IE\NJ0RVU3N\Anonymous-Straight-arrow-set-4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8040216" y="4005063"/>
            <a:ext cx="1979712" cy="1944216"/>
          </a:xfrm>
          <a:prstGeom prst="rect">
            <a:avLst/>
          </a:prstGeom>
          <a:noFill/>
        </p:spPr>
      </p:pic>
      <p:pic>
        <p:nvPicPr>
          <p:cNvPr id="13" name="Picture 12" descr="chec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92345" y="5877272"/>
            <a:ext cx="1273525" cy="84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5840" y="548680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  <a:latin typeface="Calibri"/>
              </a:rPr>
              <a:t>That is </a:t>
            </a:r>
          </a:p>
          <a:p>
            <a:r>
              <a:rPr lang="nl-NL" sz="2000" b="1" dirty="0">
                <a:solidFill>
                  <a:prstClr val="black"/>
                </a:solidFill>
                <a:latin typeface="Calibri"/>
              </a:rPr>
              <a:t>…… car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9536" y="1700809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prstClr val="black"/>
                </a:solidFill>
                <a:latin typeface="Calibri"/>
              </a:rPr>
              <a:t>It’s ……..</a:t>
            </a:r>
          </a:p>
          <a:p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3592" y="162880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  <a:latin typeface="Calibri"/>
              </a:rPr>
              <a:t>ours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5840" y="76470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  <a:latin typeface="Calibri"/>
              </a:rPr>
              <a:t>our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664" y="371703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Is that car ……….…?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672" y="39330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  <a:latin typeface="Calibri"/>
              </a:rPr>
              <a:t>theirs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2264" y="450912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Calibri"/>
              </a:rPr>
              <a:t>They go on</a:t>
            </a:r>
          </a:p>
          <a:p>
            <a:r>
              <a:rPr lang="nl-NL" b="1" dirty="0">
                <a:solidFill>
                  <a:prstClr val="black"/>
                </a:solidFill>
                <a:latin typeface="Calibri"/>
              </a:rPr>
              <a:t>Holiday with</a:t>
            </a:r>
          </a:p>
          <a:p>
            <a:r>
              <a:rPr lang="nl-NL" b="1" dirty="0">
                <a:solidFill>
                  <a:prstClr val="black"/>
                </a:solidFill>
                <a:latin typeface="Calibri"/>
              </a:rPr>
              <a:t>………….. car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6280" y="494116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  <a:latin typeface="Calibri"/>
              </a:rPr>
              <a:t>their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2925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Whose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jacket</a:t>
            </a:r>
            <a:r>
              <a:rPr lang="en-US" dirty="0"/>
              <a:t> is it 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is (her – my – their ) </a:t>
            </a:r>
            <a:r>
              <a:rPr lang="en-US" dirty="0">
                <a:solidFill>
                  <a:srgbClr val="0070C0"/>
                </a:solidFill>
              </a:rPr>
              <a:t>jacket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It is (hers – mine– theirs).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48000"/>
            <a:ext cx="525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9145" y="-939987"/>
            <a:ext cx="7795648" cy="2387600"/>
          </a:xfrm>
        </p:spPr>
        <p:txBody>
          <a:bodyPr/>
          <a:lstStyle/>
          <a:p>
            <a:r>
              <a:rPr lang="pt-BR" dirty="0"/>
              <a:t>It </a:t>
            </a:r>
            <a:r>
              <a:rPr lang="pt-BR" dirty="0" err="1"/>
              <a:t>is</a:t>
            </a:r>
            <a:r>
              <a:rPr lang="pt-BR" dirty="0"/>
              <a:t> a __________.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2511">
            <a:off x="900725" y="-41445"/>
            <a:ext cx="2085975" cy="2190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07" y="2751219"/>
            <a:ext cx="1942073" cy="24655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72" y="2973362"/>
            <a:ext cx="2430327" cy="224337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595441" y="363619"/>
            <a:ext cx="2162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PENCIL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077" y="5703375"/>
            <a:ext cx="4138047" cy="63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_____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pencil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136969" y="5703374"/>
            <a:ext cx="4138047" cy="63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_____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pencil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43712" y="5411035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his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190590" y="5411035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her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2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Whose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trophy </a:t>
            </a:r>
            <a:r>
              <a:rPr lang="en-US" dirty="0"/>
              <a:t>is it 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is </a:t>
            </a:r>
            <a:r>
              <a:rPr lang="en-US" dirty="0">
                <a:solidFill>
                  <a:srgbClr val="00B050"/>
                </a:solidFill>
              </a:rPr>
              <a:t>( my – our – her ) </a:t>
            </a:r>
            <a:r>
              <a:rPr lang="en-US" dirty="0">
                <a:solidFill>
                  <a:srgbClr val="0070C0"/>
                </a:solidFill>
              </a:rPr>
              <a:t>trophy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It is </a:t>
            </a:r>
            <a:r>
              <a:rPr lang="en-US" dirty="0">
                <a:solidFill>
                  <a:srgbClr val="00B050"/>
                </a:solidFill>
              </a:rPr>
              <a:t>( mine – ours – hers ) 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429000"/>
            <a:ext cx="680375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089193C-2AA4-C78E-E8F5-1BC3E4EAE6E4}"/>
              </a:ext>
            </a:extLst>
          </p:cNvPr>
          <p:cNvSpPr/>
          <p:nvPr/>
        </p:nvSpPr>
        <p:spPr>
          <a:xfrm>
            <a:off x="2422901" y="2216258"/>
            <a:ext cx="7346197" cy="2138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https://en.islcollective.com/english-esl-video-lessons/grammar-practice/general-grammar-practice/personal-pronouns/gru-subject-and-object-pronouns/39165</a:t>
            </a:r>
            <a:endParaRPr lang="ar-SA" dirty="0"/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2D83FD8B-8FCD-31A4-32E7-5F40B6B30B99}"/>
              </a:ext>
            </a:extLst>
          </p:cNvPr>
          <p:cNvSpPr txBox="1">
            <a:spLocks/>
          </p:cNvSpPr>
          <p:nvPr/>
        </p:nvSpPr>
        <p:spPr>
          <a:xfrm flipH="1">
            <a:off x="482166" y="6107133"/>
            <a:ext cx="3629100" cy="670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Done by: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Samiah Al Saeed</a:t>
            </a:r>
          </a:p>
        </p:txBody>
      </p:sp>
    </p:spTree>
    <p:extLst>
      <p:ext uri="{BB962C8B-B14F-4D97-AF65-F5344CB8AC3E}">
        <p14:creationId xmlns:p14="http://schemas.microsoft.com/office/powerpoint/2010/main" val="206371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6919729" y="5411035"/>
            <a:ext cx="4115064" cy="1206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9145" y="-939987"/>
            <a:ext cx="7795648" cy="2387600"/>
          </a:xfrm>
        </p:spPr>
        <p:txBody>
          <a:bodyPr/>
          <a:lstStyle/>
          <a:p>
            <a:r>
              <a:rPr lang="pt-BR" dirty="0"/>
              <a:t>It </a:t>
            </a:r>
            <a:r>
              <a:rPr lang="pt-BR" dirty="0" err="1"/>
              <a:t>is</a:t>
            </a:r>
            <a:r>
              <a:rPr lang="pt-BR" dirty="0"/>
              <a:t> a __________.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758147" y="363619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BOOK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077" y="5703375"/>
            <a:ext cx="4138047" cy="63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_____ book.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919729" y="5703375"/>
            <a:ext cx="4138047" cy="63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_____ book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43712" y="5411035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his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190590" y="5411035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her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99" y="84925"/>
            <a:ext cx="2011873" cy="16916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72" y="2558596"/>
            <a:ext cx="3038554" cy="2611650"/>
          </a:xfrm>
          <a:prstGeom prst="rect">
            <a:avLst/>
          </a:prstGeom>
        </p:spPr>
      </p:pic>
      <p:cxnSp>
        <p:nvCxnSpPr>
          <p:cNvPr id="15" name="Conector de seta reta 14"/>
          <p:cNvCxnSpPr/>
          <p:nvPr/>
        </p:nvCxnSpPr>
        <p:spPr>
          <a:xfrm flipH="1" flipV="1">
            <a:off x="7253207" y="3797085"/>
            <a:ext cx="2247254" cy="1204232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913961" y="5411035"/>
            <a:ext cx="4115064" cy="1206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9145" y="-939987"/>
            <a:ext cx="7795648" cy="2387600"/>
          </a:xfrm>
        </p:spPr>
        <p:txBody>
          <a:bodyPr/>
          <a:lstStyle/>
          <a:p>
            <a:r>
              <a:rPr lang="pt-BR" dirty="0"/>
              <a:t>It </a:t>
            </a:r>
            <a:r>
              <a:rPr lang="pt-BR" dirty="0" err="1"/>
              <a:t>is</a:t>
            </a:r>
            <a:r>
              <a:rPr lang="pt-BR" dirty="0"/>
              <a:t> a __________.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35648" y="363619"/>
            <a:ext cx="3482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LUNCH BOX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52841" y="5703374"/>
            <a:ext cx="4138047" cy="63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_____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lunch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box.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348988" y="5703374"/>
            <a:ext cx="4138047" cy="63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_____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lunch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box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43712" y="5411035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his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190590" y="5411035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her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3098788" y="3429323"/>
            <a:ext cx="1426718" cy="152576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68" y="0"/>
            <a:ext cx="1458920" cy="20348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64" y="2034809"/>
            <a:ext cx="1807932" cy="40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639060" y="5422145"/>
            <a:ext cx="4115064" cy="1206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9145" y="-939987"/>
            <a:ext cx="7795648" cy="2387600"/>
          </a:xfrm>
        </p:spPr>
        <p:txBody>
          <a:bodyPr/>
          <a:lstStyle/>
          <a:p>
            <a:r>
              <a:rPr lang="pt-BR" dirty="0"/>
              <a:t>It </a:t>
            </a:r>
            <a:r>
              <a:rPr lang="pt-BR" dirty="0" err="1"/>
              <a:t>is</a:t>
            </a:r>
            <a:r>
              <a:rPr lang="pt-BR" dirty="0"/>
              <a:t> a __________.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011422" y="363619"/>
            <a:ext cx="1330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CAR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077" y="5703375"/>
            <a:ext cx="4138047" cy="63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_____ car.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689189" y="5710019"/>
            <a:ext cx="4138047" cy="63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_____ car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43712" y="5411035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his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190590" y="5411035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her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432788" y="3766089"/>
            <a:ext cx="1496032" cy="83666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" y="277623"/>
            <a:ext cx="3886200" cy="1181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766" y="2014118"/>
            <a:ext cx="28575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305800" cy="292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Whose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rucksack </a:t>
            </a:r>
            <a:r>
              <a:rPr lang="en-US" dirty="0"/>
              <a:t>is it 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is (her – my – their ) </a:t>
            </a:r>
            <a:r>
              <a:rPr lang="en-US" dirty="0">
                <a:solidFill>
                  <a:srgbClr val="0070C0"/>
                </a:solidFill>
              </a:rPr>
              <a:t>rucksack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It is (hers – mine– theirs).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76600"/>
            <a:ext cx="7691978" cy="294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جه ضاحك 2">
            <a:extLst>
              <a:ext uri="{FF2B5EF4-FFF2-40B4-BE49-F238E27FC236}">
                <a16:creationId xmlns:a16="http://schemas.microsoft.com/office/drawing/2014/main" id="{B1827DA1-6227-A8F8-068F-8299F80D1F80}"/>
              </a:ext>
            </a:extLst>
          </p:cNvPr>
          <p:cNvSpPr/>
          <p:nvPr/>
        </p:nvSpPr>
        <p:spPr>
          <a:xfrm>
            <a:off x="3254644" y="1580827"/>
            <a:ext cx="495946" cy="3409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وجه ضاحك 3">
            <a:extLst>
              <a:ext uri="{FF2B5EF4-FFF2-40B4-BE49-F238E27FC236}">
                <a16:creationId xmlns:a16="http://schemas.microsoft.com/office/drawing/2014/main" id="{A90F1415-97CF-4CFA-123B-D2C4B64F6703}"/>
              </a:ext>
            </a:extLst>
          </p:cNvPr>
          <p:cNvSpPr/>
          <p:nvPr/>
        </p:nvSpPr>
        <p:spPr>
          <a:xfrm>
            <a:off x="3221064" y="2360908"/>
            <a:ext cx="495946" cy="3409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علامة الطرح 4">
            <a:extLst>
              <a:ext uri="{FF2B5EF4-FFF2-40B4-BE49-F238E27FC236}">
                <a16:creationId xmlns:a16="http://schemas.microsoft.com/office/drawing/2014/main" id="{5ED8D4F3-F4E6-B1A2-8685-E5FFA1FD54FE}"/>
              </a:ext>
            </a:extLst>
          </p:cNvPr>
          <p:cNvSpPr/>
          <p:nvPr/>
        </p:nvSpPr>
        <p:spPr>
          <a:xfrm>
            <a:off x="2812942" y="2276701"/>
            <a:ext cx="1379350" cy="922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لامة الطرح 5">
            <a:extLst>
              <a:ext uri="{FF2B5EF4-FFF2-40B4-BE49-F238E27FC236}">
                <a16:creationId xmlns:a16="http://schemas.microsoft.com/office/drawing/2014/main" id="{BBE72A2C-EBE5-2F25-553E-F56C24F44CA3}"/>
              </a:ext>
            </a:extLst>
          </p:cNvPr>
          <p:cNvSpPr/>
          <p:nvPr/>
        </p:nvSpPr>
        <p:spPr>
          <a:xfrm>
            <a:off x="3027335" y="2955786"/>
            <a:ext cx="1379350" cy="922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026" y="274638"/>
            <a:ext cx="8382000" cy="292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Whose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ball </a:t>
            </a:r>
            <a:r>
              <a:rPr lang="en-US" dirty="0"/>
              <a:t>is it 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is (her – my – their ) </a:t>
            </a:r>
            <a:r>
              <a:rPr lang="en-US" dirty="0">
                <a:solidFill>
                  <a:srgbClr val="0070C0"/>
                </a:solidFill>
              </a:rPr>
              <a:t>ball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It is (hers – mine – theirs ).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1"/>
            <a:ext cx="5765306" cy="301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جه ضاحك 2">
            <a:extLst>
              <a:ext uri="{FF2B5EF4-FFF2-40B4-BE49-F238E27FC236}">
                <a16:creationId xmlns:a16="http://schemas.microsoft.com/office/drawing/2014/main" id="{B119B212-4581-7EE9-131D-2D9DFDFA3465}"/>
              </a:ext>
            </a:extLst>
          </p:cNvPr>
          <p:cNvSpPr/>
          <p:nvPr/>
        </p:nvSpPr>
        <p:spPr>
          <a:xfrm>
            <a:off x="5835080" y="1567037"/>
            <a:ext cx="495946" cy="3409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وجه ضاحك 3">
            <a:extLst>
              <a:ext uri="{FF2B5EF4-FFF2-40B4-BE49-F238E27FC236}">
                <a16:creationId xmlns:a16="http://schemas.microsoft.com/office/drawing/2014/main" id="{0C5A3F29-54F6-FE27-0953-FBFB3D4F0E5C}"/>
              </a:ext>
            </a:extLst>
          </p:cNvPr>
          <p:cNvSpPr/>
          <p:nvPr/>
        </p:nvSpPr>
        <p:spPr>
          <a:xfrm>
            <a:off x="6540285" y="2309247"/>
            <a:ext cx="495946" cy="3409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علامة الطرح 4">
            <a:extLst>
              <a:ext uri="{FF2B5EF4-FFF2-40B4-BE49-F238E27FC236}">
                <a16:creationId xmlns:a16="http://schemas.microsoft.com/office/drawing/2014/main" id="{FA1E6907-B08E-0A0C-3A85-5CFFA2944ADE}"/>
              </a:ext>
            </a:extLst>
          </p:cNvPr>
          <p:cNvSpPr/>
          <p:nvPr/>
        </p:nvSpPr>
        <p:spPr>
          <a:xfrm>
            <a:off x="5656881" y="2325522"/>
            <a:ext cx="1379350" cy="922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لامة الطرح 5">
            <a:extLst>
              <a:ext uri="{FF2B5EF4-FFF2-40B4-BE49-F238E27FC236}">
                <a16:creationId xmlns:a16="http://schemas.microsoft.com/office/drawing/2014/main" id="{25ADC24F-E3DD-DB45-A856-7EA37028FCFD}"/>
              </a:ext>
            </a:extLst>
          </p:cNvPr>
          <p:cNvSpPr/>
          <p:nvPr/>
        </p:nvSpPr>
        <p:spPr>
          <a:xfrm>
            <a:off x="6591946" y="3021625"/>
            <a:ext cx="1379350" cy="922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es-ES" sz="8000" b="0" cap="none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pronouns</a:t>
            </a:r>
          </a:p>
        </p:txBody>
      </p:sp>
    </p:spTree>
    <p:extLst>
      <p:ext uri="{BB962C8B-B14F-4D97-AF65-F5344CB8AC3E}">
        <p14:creationId xmlns:p14="http://schemas.microsoft.com/office/powerpoint/2010/main" val="41335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491</Words>
  <Application>Microsoft Office PowerPoint</Application>
  <PresentationFormat>شاشة عريضة</PresentationFormat>
  <Paragraphs>146</Paragraphs>
  <Slides>31</Slides>
  <Notes>2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31</vt:i4>
      </vt:variant>
    </vt:vector>
  </HeadingPairs>
  <TitlesOfParts>
    <vt:vector size="50" baseType="lpstr">
      <vt:lpstr>等线</vt:lpstr>
      <vt:lpstr>微软雅黑</vt:lpstr>
      <vt:lpstr>Arial</vt:lpstr>
      <vt:lpstr>Calibri</vt:lpstr>
      <vt:lpstr>Calibri Light</vt:lpstr>
      <vt:lpstr>Century Schoolbook</vt:lpstr>
      <vt:lpstr>Comic Sans MS</vt:lpstr>
      <vt:lpstr>Fjalla One</vt:lpstr>
      <vt:lpstr>Open Sans</vt:lpstr>
      <vt:lpstr>Wingdings</vt:lpstr>
      <vt:lpstr>Wingdings 2</vt:lpstr>
      <vt:lpstr>Office Theme</vt:lpstr>
      <vt:lpstr>4_Office Theme</vt:lpstr>
      <vt:lpstr>1_Office Theme</vt:lpstr>
      <vt:lpstr>1_Tema de Office</vt:lpstr>
      <vt:lpstr>Mirador</vt:lpstr>
      <vt:lpstr>Tema do Office</vt:lpstr>
      <vt:lpstr>2_Office Theme</vt:lpstr>
      <vt:lpstr>3_Office Theme</vt:lpstr>
      <vt:lpstr>Form ,meaning and function</vt:lpstr>
      <vt:lpstr>Objectives: at the end of the lesson you will be able to  </vt:lpstr>
      <vt:lpstr>It is a __________.</vt:lpstr>
      <vt:lpstr>It is a __________.</vt:lpstr>
      <vt:lpstr>It is a __________.</vt:lpstr>
      <vt:lpstr>It is a __________.</vt:lpstr>
      <vt:lpstr>Whose rucksack is it ?  It is (her – my – their ) rucksack. It is (hers – mine– theirs). </vt:lpstr>
      <vt:lpstr>Whose ball is it ?  It is (her – my – their ) ball. It is (hers – mine – theirs ). </vt:lpstr>
      <vt:lpstr>pronouns</vt:lpstr>
      <vt:lpstr>Subject and Object pronouns</vt:lpstr>
      <vt:lpstr>Possessive adjectives and poossessive pronouns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Whose jacket is it ?  It is (her – my – their ) jacket. It is (hers – mine– theirs).  </vt:lpstr>
      <vt:lpstr>Whose trophy is it ?  It is ( my – our – her ) trophy.  It is ( mine – ours – hers ) .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Sporting Life</dc:title>
  <dc:creator>yousef alshorbaji</dc:creator>
  <cp:lastModifiedBy>ساميه بنت السعيد</cp:lastModifiedBy>
  <cp:revision>10</cp:revision>
  <dcterms:created xsi:type="dcterms:W3CDTF">2022-04-04T17:48:27Z</dcterms:created>
  <dcterms:modified xsi:type="dcterms:W3CDTF">2023-01-05T17:21:09Z</dcterms:modified>
</cp:coreProperties>
</file>