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478" r:id="rId2"/>
    <p:sldId id="278" r:id="rId3"/>
    <p:sldId id="425" r:id="rId4"/>
    <p:sldId id="426" r:id="rId5"/>
    <p:sldId id="475" r:id="rId6"/>
    <p:sldId id="476" r:id="rId7"/>
    <p:sldId id="427" r:id="rId8"/>
    <p:sldId id="428" r:id="rId9"/>
    <p:sldId id="434" r:id="rId10"/>
    <p:sldId id="429" r:id="rId11"/>
    <p:sldId id="472" r:id="rId12"/>
    <p:sldId id="477" r:id="rId13"/>
    <p:sldId id="473" r:id="rId14"/>
    <p:sldId id="474" r:id="rId15"/>
    <p:sldId id="287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CCFF"/>
    <a:srgbClr val="99FFCC"/>
    <a:srgbClr val="FFFF66"/>
    <a:srgbClr val="CCFFCC"/>
    <a:srgbClr val="66FF33"/>
    <a:srgbClr val="CCCCFF"/>
    <a:srgbClr val="FF3399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07688E-DFB0-4C9F-8515-2D59451E3B59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38655C-D505-4386-BBCA-ADC626F6CCE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58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25/05/44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Reasons Why You&amp;#39;re Doing Sick Days All Wrong (and What to Do Instead) |  Inc.com">
            <a:extLst>
              <a:ext uri="{FF2B5EF4-FFF2-40B4-BE49-F238E27FC236}">
                <a16:creationId xmlns:a16="http://schemas.microsoft.com/office/drawing/2014/main" xmlns="" id="{F3B346BE-88F5-A240-8169-0E98B09D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81056"/>
            <a:ext cx="8160672" cy="459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636975" y="2159816"/>
            <a:ext cx="2534668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What’s wrong</a:t>
            </a:r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?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Reading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146" name="Picture 2" descr="نعمتان مغبون فيهما كثير من الناس الصحة والفراغ | Blog, Novelty sign, Blog  po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 b="7869"/>
          <a:stretch/>
        </p:blipFill>
        <p:spPr bwMode="auto">
          <a:xfrm>
            <a:off x="1069181" y="3695152"/>
            <a:ext cx="28575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53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84368" y="260648"/>
            <a:ext cx="1159741" cy="461665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89"/>
            <a:ext cx="3038475" cy="4762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" y="901214"/>
            <a:ext cx="3869647" cy="115963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6" y="2060848"/>
            <a:ext cx="3869647" cy="86409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DB6BE3E8-9EFC-41A2-B235-62CBAE462584}"/>
              </a:ext>
            </a:extLst>
          </p:cNvPr>
          <p:cNvSpPr/>
          <p:nvPr/>
        </p:nvSpPr>
        <p:spPr>
          <a:xfrm>
            <a:off x="1245756" y="3707501"/>
            <a:ext cx="7624763" cy="70788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Maha says: </a:t>
            </a:r>
            <a:r>
              <a:rPr lang="en-US" sz="2000" dirty="0">
                <a:latin typeface="MyriadPro-LightIt"/>
              </a:rPr>
              <a:t>I’m usually a healthy person. I was ill with a bad cold </a:t>
            </a:r>
          </a:p>
          <a:p>
            <a:pPr algn="l" rtl="0"/>
            <a:r>
              <a:rPr lang="en-US" sz="2000" dirty="0">
                <a:latin typeface="MyriadPro-LightIt"/>
              </a:rPr>
              <a:t>about two years ago. I stayed in bed, drank juice, took aspirin, and slept</a:t>
            </a:r>
            <a:r>
              <a:rPr lang="en-US" sz="2000" dirty="0">
                <a:latin typeface="MyriadPro-Light"/>
              </a:rPr>
              <a:t>.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3BCD56F8-B820-484B-AED1-15CDB2F67B9F}"/>
              </a:ext>
            </a:extLst>
          </p:cNvPr>
          <p:cNvSpPr/>
          <p:nvPr/>
        </p:nvSpPr>
        <p:spPr>
          <a:xfrm>
            <a:off x="127341" y="5848560"/>
            <a:ext cx="8572706" cy="70788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	</a:t>
            </a:r>
            <a:r>
              <a:rPr lang="en-US" sz="2000" b="1" dirty="0">
                <a:latin typeface="MyriadPro-LightIt"/>
              </a:rPr>
              <a:t>Maha is usually a very healthy person. She was ill with a bad cold about two years ago. She stayed in bed, drank juice, took aspirin, and slept.</a:t>
            </a:r>
            <a:endParaRPr lang="ar-SA" sz="2000" b="1" dirty="0"/>
          </a:p>
        </p:txBody>
      </p:sp>
      <p:pic>
        <p:nvPicPr>
          <p:cNvPr id="1026" name="Picture 2" descr="Write for us | Discover Society">
            <a:extLst>
              <a:ext uri="{FF2B5EF4-FFF2-40B4-BE49-F238E27FC236}">
                <a16:creationId xmlns="" xmlns:a16="http://schemas.microsoft.com/office/drawing/2014/main" id="{A8A3908A-C973-4A81-AC0A-7416F9D5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1" y="4359012"/>
            <a:ext cx="1857018" cy="18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en Boy Saying in Speech | Clipart Panda - Free Clipart Images">
            <a:extLst>
              <a:ext uri="{FF2B5EF4-FFF2-40B4-BE49-F238E27FC236}">
                <a16:creationId xmlns="" xmlns:a16="http://schemas.microsoft.com/office/drawing/2014/main" id="{4B3D08B3-8CC4-4911-88BB-92187BCF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3" y="3684367"/>
            <a:ext cx="1025649" cy="75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E915AE43-CC30-4BBB-815B-ED76005C9EFB}"/>
              </a:ext>
            </a:extLst>
          </p:cNvPr>
          <p:cNvSpPr/>
          <p:nvPr/>
        </p:nvSpPr>
        <p:spPr>
          <a:xfrm>
            <a:off x="3923928" y="836712"/>
            <a:ext cx="1582506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Yes, I am.</a:t>
            </a:r>
            <a:r>
              <a:rPr lang="en-US" sz="2000" dirty="0">
                <a:latin typeface="MyriadPro-Light"/>
              </a:rPr>
              <a:t> 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="" xmlns:a16="http://schemas.microsoft.com/office/drawing/2014/main" id="{B41520C6-4249-4BA9-BF49-9F26F15BA3F3}"/>
              </a:ext>
            </a:extLst>
          </p:cNvPr>
          <p:cNvSpPr/>
          <p:nvPr/>
        </p:nvSpPr>
        <p:spPr>
          <a:xfrm>
            <a:off x="3038475" y="1295874"/>
            <a:ext cx="2325614" cy="400110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I were ill last week.</a:t>
            </a:r>
            <a:endParaRPr lang="en-US" sz="2000" dirty="0">
              <a:latin typeface="MyriadPro-Light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1ADDCB2E-CD9E-4019-BB2A-355AF3AF3A42}"/>
              </a:ext>
            </a:extLst>
          </p:cNvPr>
          <p:cNvSpPr/>
          <p:nvPr/>
        </p:nvSpPr>
        <p:spPr>
          <a:xfrm>
            <a:off x="3780746" y="1649171"/>
            <a:ext cx="2231413" cy="40011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I had a headache.</a:t>
            </a:r>
            <a:endParaRPr lang="en-US" sz="2000" dirty="0">
              <a:latin typeface="MyriadPro-Light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12C3D7F7-7855-4D68-AC4F-BD5280613DD0}"/>
              </a:ext>
            </a:extLst>
          </p:cNvPr>
          <p:cNvSpPr/>
          <p:nvPr/>
        </p:nvSpPr>
        <p:spPr>
          <a:xfrm>
            <a:off x="3895330" y="2156052"/>
            <a:ext cx="3701006" cy="400110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I took aspirin and stayed in bed.</a:t>
            </a:r>
            <a:endParaRPr lang="en-US" sz="2000" dirty="0">
              <a:latin typeface="MyriadPro-Light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CF8F5535-2132-4F7D-8563-F453A298A40B}"/>
              </a:ext>
            </a:extLst>
          </p:cNvPr>
          <p:cNvSpPr/>
          <p:nvPr/>
        </p:nvSpPr>
        <p:spPr>
          <a:xfrm>
            <a:off x="3893777" y="2547254"/>
            <a:ext cx="5150332" cy="70788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I eat healthy food, drink a lot of water and exercise.</a:t>
            </a:r>
            <a:endParaRPr lang="en-US" sz="2000" dirty="0">
              <a:latin typeface="Myriad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3645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960202" y="4729990"/>
            <a:ext cx="1842492" cy="692497"/>
          </a:xfrm>
          <a:prstGeom prst="rect">
            <a:avLst/>
          </a:prstGeom>
          <a:solidFill>
            <a:srgbClr val="FF99FF"/>
          </a:solidFill>
        </p:spPr>
        <p:txBody>
          <a:bodyPr wrap="none" lIns="68580" tIns="34290" rIns="68580" bIns="34290">
            <a:spAutoFit/>
          </a:bodyPr>
          <a:lstStyle/>
          <a:p>
            <a:pPr algn="ctr" rtl="0"/>
            <a:r>
              <a:rPr lang="en-US" sz="40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end</a:t>
            </a:r>
            <a:endParaRPr lang="ar-SA" sz="4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11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420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DBDE8633-A9B5-4F55-9C1D-9533D1852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2271712"/>
            <a:ext cx="61436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23EA63C5-A41A-4E29-B501-32E3DA515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1847850"/>
            <a:ext cx="4981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CA60DDB1-BB82-46DE-94F6-9F52C5612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32856"/>
            <a:ext cx="7442255" cy="23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A171CD0B-52F7-4B66-BEAE-90F723B3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16632"/>
            <a:ext cx="3105150" cy="6286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010DC2A3-37C6-45FF-A82A-9E13AC509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008112"/>
            <a:ext cx="3976379" cy="573325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="" xmlns:a16="http://schemas.microsoft.com/office/drawing/2014/main" id="{48FB63CF-7C4A-4490-9A70-3972C186D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008112"/>
            <a:ext cx="3872125" cy="584988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FE2D11C6-F753-4087-B150-4737A5E6E1D2}"/>
              </a:ext>
            </a:extLst>
          </p:cNvPr>
          <p:cNvSpPr/>
          <p:nvPr/>
        </p:nvSpPr>
        <p:spPr>
          <a:xfrm>
            <a:off x="7392346" y="135816"/>
            <a:ext cx="1324978" cy="523220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83</a:t>
            </a:r>
            <a:endParaRPr lang="ar-SA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9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06" y="2520277"/>
            <a:ext cx="745476" cy="5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27" y="3165911"/>
            <a:ext cx="670958" cy="6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2994942" y="2677562"/>
            <a:ext cx="4852610" cy="369332"/>
          </a:xfrm>
          <a:prstGeom prst="rect">
            <a:avLst/>
          </a:prstGeom>
          <a:solidFill>
            <a:srgbClr val="FF3399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 to the initial consonant blend with s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3071976" y="3360965"/>
            <a:ext cx="305724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2379388" y="3948952"/>
            <a:ext cx="5468164" cy="369332"/>
          </a:xfrm>
          <a:prstGeom prst="rect">
            <a:avLst/>
          </a:prstGeom>
          <a:solidFill>
            <a:srgbClr val="99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Answer some questions for specific information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3015478" y="2350036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157"/>
            <a:ext cx="3733800" cy="819150"/>
          </a:xfrm>
          <a:prstGeom prst="rect">
            <a:avLst/>
          </a:prstGeom>
        </p:spPr>
      </p:pic>
      <p:pic>
        <p:nvPicPr>
          <p:cNvPr id="10" name="Picture 2" descr="The Difference Between Hard Money Loans &amp; Private Money Loans ...">
            <a:extLst>
              <a:ext uri="{FF2B5EF4-FFF2-40B4-BE49-F238E27FC236}">
                <a16:creationId xmlns="" xmlns:a16="http://schemas.microsoft.com/office/drawing/2014/main" id="{B40F28CA-2E61-4D12-9963-E55973043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06" y="4560820"/>
            <a:ext cx="670958" cy="61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arget Png - Transparent Background Goals Png , Transparent ...">
            <a:extLst>
              <a:ext uri="{FF2B5EF4-FFF2-40B4-BE49-F238E27FC236}">
                <a16:creationId xmlns="" xmlns:a16="http://schemas.microsoft.com/office/drawing/2014/main" id="{AB55568E-851C-4BD5-9CFB-30466468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30" y="3786199"/>
            <a:ext cx="745476" cy="5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="" xmlns:a16="http://schemas.microsoft.com/office/drawing/2014/main" id="{6D84D854-1675-4F6C-8ACA-41482B7343B8}"/>
              </a:ext>
            </a:extLst>
          </p:cNvPr>
          <p:cNvSpPr/>
          <p:nvPr/>
        </p:nvSpPr>
        <p:spPr>
          <a:xfrm>
            <a:off x="2716561" y="4704286"/>
            <a:ext cx="4342599" cy="400110"/>
          </a:xfrm>
          <a:prstGeom prst="rect">
            <a:avLst/>
          </a:prstGeom>
          <a:solidFill>
            <a:srgbClr val="66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Use the "real talk" in new conversation</a:t>
            </a:r>
            <a:endParaRPr lang="ar-SA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B44BB37F-028E-4D7D-829A-60BF3B4865E8}"/>
              </a:ext>
            </a:extLst>
          </p:cNvPr>
          <p:cNvSpPr/>
          <p:nvPr/>
        </p:nvSpPr>
        <p:spPr>
          <a:xfrm>
            <a:off x="1959200" y="5440179"/>
            <a:ext cx="4784771" cy="400110"/>
          </a:xfrm>
          <a:prstGeom prst="rect">
            <a:avLst/>
          </a:prstGeom>
          <a:solidFill>
            <a:srgbClr val="99FFCC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Ask about symptoms (any feeling of illness)</a:t>
            </a:r>
            <a:endParaRPr lang="ar-SA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4" descr="Target Png - Transparent Background Goals Png , Transparent ...">
            <a:extLst>
              <a:ext uri="{FF2B5EF4-FFF2-40B4-BE49-F238E27FC236}">
                <a16:creationId xmlns="" xmlns:a16="http://schemas.microsoft.com/office/drawing/2014/main" id="{09CEF5CB-25F3-4CE2-99C7-C038B4532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54" y="5297808"/>
            <a:ext cx="745476" cy="5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57191" y="282651"/>
            <a:ext cx="1159741" cy="461665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67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1" y="414627"/>
            <a:ext cx="3638550" cy="4762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21" y="2924944"/>
            <a:ext cx="7430761" cy="1008112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7F0A275C-3F32-4F02-BCE9-7D16513AB12B}"/>
              </a:ext>
            </a:extLst>
          </p:cNvPr>
          <p:cNvSpPr/>
          <p:nvPr/>
        </p:nvSpPr>
        <p:spPr>
          <a:xfrm>
            <a:off x="1835696" y="2596263"/>
            <a:ext cx="1716624" cy="369332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 the beginning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رابط مستقيم 6">
            <a:extLst>
              <a:ext uri="{FF2B5EF4-FFF2-40B4-BE49-F238E27FC236}">
                <a16:creationId xmlns="" xmlns:a16="http://schemas.microsoft.com/office/drawing/2014/main" id="{556FC916-65F3-4200-89CA-22FAC300D84E}"/>
              </a:ext>
            </a:extLst>
          </p:cNvPr>
          <p:cNvCxnSpPr/>
          <p:nvPr/>
        </p:nvCxnSpPr>
        <p:spPr>
          <a:xfrm>
            <a:off x="2201520" y="3356992"/>
            <a:ext cx="6422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="" xmlns:a16="http://schemas.microsoft.com/office/drawing/2014/main" id="{D2818BFB-B074-4281-9238-9873B6F83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1810" y="643227"/>
            <a:ext cx="1809750" cy="495300"/>
          </a:xfrm>
          <a:prstGeom prst="rect">
            <a:avLst/>
          </a:prstGeom>
        </p:spPr>
      </p:pic>
      <p:pic>
        <p:nvPicPr>
          <p:cNvPr id="9" name="SG Bk 3 F-SA__18_2-23">
            <a:hlinkClick r:id="" action="ppaction://media"/>
            <a:extLst>
              <a:ext uri="{FF2B5EF4-FFF2-40B4-BE49-F238E27FC236}">
                <a16:creationId xmlns="" xmlns:a16="http://schemas.microsoft.com/office/drawing/2014/main" id="{E32B08DD-2BF4-4667-B4F3-1846C14B8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72529" y="991966"/>
            <a:ext cx="609600" cy="6096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="" xmlns:a16="http://schemas.microsoft.com/office/drawing/2014/main" id="{452192E1-EB65-4677-8507-525FBC0E93FA}"/>
              </a:ext>
            </a:extLst>
          </p:cNvPr>
          <p:cNvSpPr/>
          <p:nvPr/>
        </p:nvSpPr>
        <p:spPr>
          <a:xfrm>
            <a:off x="507928" y="1228692"/>
            <a:ext cx="4372159" cy="400110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latin typeface="MyriadPro-Light"/>
              </a:rPr>
              <a:t>initial sounds: /sn/, /st/, /sw/, and /sl/.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3486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84368" y="260648"/>
            <a:ext cx="918393" cy="369332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5230"/>
            <a:ext cx="3467100" cy="5238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98735"/>
            <a:ext cx="990600" cy="11715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582" y="1316705"/>
            <a:ext cx="2661799" cy="11560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370310"/>
            <a:ext cx="5638038" cy="54876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EA03636F-9639-4D92-A247-E992A5C78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753723"/>
            <a:ext cx="1819275" cy="514350"/>
          </a:xfrm>
          <a:prstGeom prst="rect">
            <a:avLst/>
          </a:prstGeom>
        </p:spPr>
      </p:pic>
      <p:pic>
        <p:nvPicPr>
          <p:cNvPr id="8" name="SG Bk 3 F-SA__18_2-24">
            <a:hlinkClick r:id="" action="ppaction://media"/>
            <a:extLst>
              <a:ext uri="{FF2B5EF4-FFF2-40B4-BE49-F238E27FC236}">
                <a16:creationId xmlns="" xmlns:a16="http://schemas.microsoft.com/office/drawing/2014/main" id="{0184076D-E402-4207-AC4E-9E77D8969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42082" y="33569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84368" y="260648"/>
            <a:ext cx="918393" cy="369332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5230"/>
            <a:ext cx="3467100" cy="5238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98735"/>
            <a:ext cx="990600" cy="11715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582" y="1316705"/>
            <a:ext cx="2661799" cy="11560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1370310"/>
            <a:ext cx="5638038" cy="54876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EA03636F-9639-4D92-A247-E992A5C78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753723"/>
            <a:ext cx="1819275" cy="514350"/>
          </a:xfrm>
          <a:prstGeom prst="rect">
            <a:avLst/>
          </a:prstGeom>
        </p:spPr>
      </p:pic>
      <p:pic>
        <p:nvPicPr>
          <p:cNvPr id="8" name="SG Bk 3 F-SA__18_2-24">
            <a:hlinkClick r:id="" action="ppaction://media"/>
            <a:extLst>
              <a:ext uri="{FF2B5EF4-FFF2-40B4-BE49-F238E27FC236}">
                <a16:creationId xmlns="" xmlns:a16="http://schemas.microsoft.com/office/drawing/2014/main" id="{0184076D-E402-4207-AC4E-9E77D8969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16452" y="83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1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84368" y="260648"/>
            <a:ext cx="918393" cy="369332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5230"/>
            <a:ext cx="3467100" cy="5238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198735"/>
            <a:ext cx="990600" cy="11715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5582" y="1316705"/>
            <a:ext cx="2661799" cy="1156071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50" y="1334607"/>
            <a:ext cx="4505367" cy="43852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="" xmlns:a16="http://schemas.microsoft.com/office/drawing/2014/main" id="{EA03636F-9639-4D92-A247-E992A5C78E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3688" y="753723"/>
            <a:ext cx="1819275" cy="514350"/>
          </a:xfrm>
          <a:prstGeom prst="rect">
            <a:avLst/>
          </a:prstGeom>
        </p:spPr>
      </p:pic>
      <p:pic>
        <p:nvPicPr>
          <p:cNvPr id="8" name="SG Bk 3 F-SA__18_2-24">
            <a:hlinkClick r:id="" action="ppaction://media"/>
            <a:extLst>
              <a:ext uri="{FF2B5EF4-FFF2-40B4-BE49-F238E27FC236}">
                <a16:creationId xmlns="" xmlns:a16="http://schemas.microsoft.com/office/drawing/2014/main" id="{0184076D-E402-4207-AC4E-9E77D89697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16452" y="83561"/>
            <a:ext cx="609600" cy="60960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8FAA2F2E-6C30-4C6C-82B1-BDE5265EDE66}"/>
              </a:ext>
            </a:extLst>
          </p:cNvPr>
          <p:cNvSpPr/>
          <p:nvPr/>
        </p:nvSpPr>
        <p:spPr>
          <a:xfrm>
            <a:off x="4649117" y="2828835"/>
            <a:ext cx="4572000" cy="1200329"/>
          </a:xfrm>
          <a:prstGeom prst="rect">
            <a:avLst/>
          </a:prstGeom>
          <a:solidFill>
            <a:srgbClr val="99FFCC"/>
          </a:solidFill>
        </p:spPr>
        <p:txBody>
          <a:bodyPr>
            <a:spAutoFit/>
          </a:bodyPr>
          <a:lstStyle/>
          <a:p>
            <a:pPr algn="l" rtl="0"/>
            <a:r>
              <a:rPr lang="en-US" dirty="0">
                <a:latin typeface="MyriadPro-SemiboldIt"/>
              </a:rPr>
              <a:t>Who is talking?</a:t>
            </a:r>
          </a:p>
          <a:p>
            <a:pPr algn="l" rtl="0"/>
            <a:r>
              <a:rPr lang="en-US" dirty="0">
                <a:latin typeface="MyriadPro-SemiboldIt"/>
              </a:rPr>
              <a:t>How does the boy feel in each picture? </a:t>
            </a:r>
          </a:p>
          <a:p>
            <a:pPr algn="l" rtl="0"/>
            <a:r>
              <a:rPr lang="en-US" dirty="0">
                <a:latin typeface="MyriadPro-SemiboldIt"/>
              </a:rPr>
              <a:t>What do you think the conversation will be about?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653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452320" y="305033"/>
            <a:ext cx="1159741" cy="461665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812"/>
            <a:ext cx="3467100" cy="5238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11" y="688605"/>
            <a:ext cx="5476108" cy="2078628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ABFF3489-0841-4FE0-A03F-62402A4A1181}"/>
              </a:ext>
            </a:extLst>
          </p:cNvPr>
          <p:cNvSpPr/>
          <p:nvPr/>
        </p:nvSpPr>
        <p:spPr>
          <a:xfrm>
            <a:off x="157800" y="2767233"/>
            <a:ext cx="7200800" cy="101566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MyriadPro-SemiboldIt"/>
              </a:rPr>
              <a:t>Who says </a:t>
            </a:r>
            <a:r>
              <a:rPr lang="en-US" sz="2000" dirty="0">
                <a:latin typeface="MyriadPro-Semibold"/>
              </a:rPr>
              <a:t>I just did? </a:t>
            </a:r>
            <a:r>
              <a:rPr lang="en-US" sz="2000" dirty="0">
                <a:latin typeface="MyriadPro-Light"/>
              </a:rPr>
              <a:t>(Bud) </a:t>
            </a:r>
          </a:p>
          <a:p>
            <a:pPr algn="l" rtl="0"/>
            <a:r>
              <a:rPr lang="en-US" sz="2000" dirty="0">
                <a:latin typeface="MyriadPro-SemiboldIt"/>
              </a:rPr>
              <a:t>What did he just do? </a:t>
            </a:r>
            <a:r>
              <a:rPr lang="en-US" sz="2000" dirty="0">
                <a:latin typeface="MyriadPro-Light"/>
              </a:rPr>
              <a:t>(He just saw a doctor.) </a:t>
            </a:r>
          </a:p>
          <a:p>
            <a:pPr algn="l" rtl="0"/>
            <a:r>
              <a:rPr lang="en-US" sz="2000" dirty="0">
                <a:latin typeface="MyriadPro-SemiboldIt"/>
              </a:rPr>
              <a:t>When did he do it? </a:t>
            </a:r>
            <a:r>
              <a:rPr lang="en-US" sz="2000" dirty="0">
                <a:latin typeface="MyriadPro-Light"/>
              </a:rPr>
              <a:t>(A short time ago.)</a:t>
            </a:r>
            <a:endParaRPr lang="ar-SA" sz="2000" dirty="0"/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D2C0D403-D845-4AEF-9AAE-663A96612CC4}"/>
              </a:ext>
            </a:extLst>
          </p:cNvPr>
          <p:cNvSpPr/>
          <p:nvPr/>
        </p:nvSpPr>
        <p:spPr>
          <a:xfrm>
            <a:off x="77273" y="3859840"/>
            <a:ext cx="3959610" cy="400110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MyriadPro-SemiboldIt"/>
              </a:rPr>
              <a:t>Who says </a:t>
            </a:r>
            <a:r>
              <a:rPr lang="en-US" sz="2000" dirty="0">
                <a:latin typeface="MyriadPro-Semibold"/>
              </a:rPr>
              <a:t>and things like that? </a:t>
            </a:r>
            <a:r>
              <a:rPr lang="en-US" sz="2000" dirty="0">
                <a:latin typeface="MyriadPro-Light"/>
              </a:rPr>
              <a:t>(Bud)</a:t>
            </a:r>
            <a:endParaRPr lang="ar-SA" sz="2000" dirty="0"/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1A84A733-04F1-433F-9D73-99D9D672643C}"/>
              </a:ext>
            </a:extLst>
          </p:cNvPr>
          <p:cNvSpPr/>
          <p:nvPr/>
        </p:nvSpPr>
        <p:spPr>
          <a:xfrm>
            <a:off x="35990" y="4223193"/>
            <a:ext cx="6048672" cy="101566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Semibold"/>
              </a:rPr>
              <a:t>You: </a:t>
            </a:r>
            <a:r>
              <a:rPr lang="en-US" sz="2000" dirty="0">
                <a:latin typeface="MyriadPro-Light"/>
              </a:rPr>
              <a:t>(Ali), ask me what is in my bag.</a:t>
            </a:r>
          </a:p>
          <a:p>
            <a:pPr algn="l" rtl="0"/>
            <a:r>
              <a:rPr lang="en-US" sz="2000" b="1" dirty="0">
                <a:latin typeface="MyriadPro-Semibold"/>
              </a:rPr>
              <a:t>Ali: </a:t>
            </a:r>
            <a:r>
              <a:rPr lang="en-US" sz="2000" dirty="0">
                <a:latin typeface="MyriadPro-Light"/>
              </a:rPr>
              <a:t>What is in your bag?</a:t>
            </a:r>
          </a:p>
          <a:p>
            <a:pPr algn="l" rtl="0"/>
            <a:r>
              <a:rPr lang="en-US" sz="2000" b="1" dirty="0">
                <a:latin typeface="MyriadPro-Semibold"/>
              </a:rPr>
              <a:t>You: </a:t>
            </a:r>
            <a:r>
              <a:rPr lang="en-US" sz="2000" dirty="0">
                <a:latin typeface="MyriadPro-Light"/>
              </a:rPr>
              <a:t>My books, some pens, and things like that.</a:t>
            </a:r>
            <a:endParaRPr lang="ar-SA" sz="2000" dirty="0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1EF9DB34-8F91-4549-9C12-8C7FAB8D9955}"/>
              </a:ext>
            </a:extLst>
          </p:cNvPr>
          <p:cNvSpPr/>
          <p:nvPr/>
        </p:nvSpPr>
        <p:spPr>
          <a:xfrm>
            <a:off x="83458" y="5215193"/>
            <a:ext cx="8215436" cy="646331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latin typeface="MyriadPro-SemiboldIt"/>
              </a:rPr>
              <a:t>What did you do this weekend?</a:t>
            </a:r>
          </a:p>
          <a:p>
            <a:pPr algn="l" rtl="0"/>
            <a:r>
              <a:rPr lang="en-US" dirty="0">
                <a:latin typeface="MyriadPro-Light"/>
              </a:rPr>
              <a:t>(I talked on the phone, saw some friends, and things like that.)</a:t>
            </a:r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9B85E46B-6F71-4EA3-BA6F-95B43BA8348D}"/>
              </a:ext>
            </a:extLst>
          </p:cNvPr>
          <p:cNvSpPr/>
          <p:nvPr/>
        </p:nvSpPr>
        <p:spPr>
          <a:xfrm>
            <a:off x="161365" y="5837634"/>
            <a:ext cx="7299767" cy="923330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algn="l"/>
            <a:r>
              <a:rPr lang="en-US" dirty="0">
                <a:latin typeface="MyriadPro-SemiboldIt"/>
              </a:rPr>
              <a:t>Who says </a:t>
            </a:r>
            <a:r>
              <a:rPr lang="en-US" dirty="0">
                <a:latin typeface="MyriadPro-Semibold"/>
              </a:rPr>
              <a:t>Nothing much? </a:t>
            </a:r>
            <a:r>
              <a:rPr lang="en-US" dirty="0">
                <a:latin typeface="MyriadPro-Light"/>
              </a:rPr>
              <a:t>(Bud) </a:t>
            </a:r>
          </a:p>
          <a:p>
            <a:pPr algn="l"/>
            <a:r>
              <a:rPr lang="en-US" dirty="0">
                <a:latin typeface="MyriadPro-SemiboldIt"/>
              </a:rPr>
              <a:t>Do you agree that he had </a:t>
            </a:r>
            <a:r>
              <a:rPr lang="en-US" dirty="0">
                <a:latin typeface="MyriadPro-Semibold"/>
              </a:rPr>
              <a:t>nothing much </a:t>
            </a:r>
            <a:r>
              <a:rPr lang="en-US" dirty="0">
                <a:latin typeface="MyriadPro-SemiboldIt"/>
              </a:rPr>
              <a:t>for dinner? </a:t>
            </a:r>
          </a:p>
          <a:p>
            <a:pPr algn="l"/>
            <a:r>
              <a:rPr lang="en-US" dirty="0">
                <a:latin typeface="MyriadPro-Light"/>
              </a:rPr>
              <a:t>(Disagree. Bud actually had a lot for dinner.)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939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5946" y="322858"/>
            <a:ext cx="1159741" cy="461665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812"/>
            <a:ext cx="3467100" cy="5238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2066"/>
            <a:ext cx="3672408" cy="476053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700808"/>
            <a:ext cx="4104456" cy="135083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DED898D1-E592-45B8-84D6-673539E00C34}"/>
              </a:ext>
            </a:extLst>
          </p:cNvPr>
          <p:cNvSpPr/>
          <p:nvPr/>
        </p:nvSpPr>
        <p:spPr>
          <a:xfrm>
            <a:off x="323528" y="3429000"/>
            <a:ext cx="8701744" cy="193899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dirty="0">
                <a:latin typeface="MyriadPro-Bold"/>
              </a:rPr>
              <a:t>1. </a:t>
            </a:r>
            <a:r>
              <a:rPr lang="en-US" sz="2400" dirty="0">
                <a:latin typeface="MyriadPro-Light"/>
              </a:rPr>
              <a:t>He feels terrible.</a:t>
            </a:r>
          </a:p>
          <a:p>
            <a:pPr algn="l" rtl="0"/>
            <a:r>
              <a:rPr lang="en-US" sz="2400" dirty="0">
                <a:latin typeface="MyriadPro-Bold"/>
              </a:rPr>
              <a:t>2. </a:t>
            </a:r>
            <a:r>
              <a:rPr lang="en-US" sz="2400" dirty="0">
                <a:latin typeface="MyriadPro-Light"/>
              </a:rPr>
              <a:t>He has a stomachache, and he feels like vomiting.</a:t>
            </a:r>
          </a:p>
          <a:p>
            <a:pPr algn="l" rtl="0"/>
            <a:r>
              <a:rPr lang="en-US" sz="2400" dirty="0">
                <a:latin typeface="MyriadPro-Bold"/>
              </a:rPr>
              <a:t>3. </a:t>
            </a:r>
            <a:r>
              <a:rPr lang="en-US" sz="2400" dirty="0">
                <a:latin typeface="MyriadPro-Light"/>
              </a:rPr>
              <a:t>He should take some medicine and have only tea, toast, rice, and things like that for a while.</a:t>
            </a:r>
          </a:p>
          <a:p>
            <a:pPr algn="l" rtl="0"/>
            <a:r>
              <a:rPr lang="en-US" sz="2400" dirty="0">
                <a:latin typeface="MyriadPro-Bold"/>
              </a:rPr>
              <a:t>4. </a:t>
            </a:r>
            <a:r>
              <a:rPr lang="en-US" sz="2400" dirty="0">
                <a:latin typeface="MyriadPro-Light"/>
              </a:rPr>
              <a:t>He wanted to invite Bud to go out for dinner.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40455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884368" y="260648"/>
            <a:ext cx="1159741" cy="461665"/>
          </a:xfrm>
          <a:prstGeom prst="rect">
            <a:avLst/>
          </a:prstGeom>
          <a:solidFill>
            <a:srgbClr val="FFFF66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 68</a:t>
            </a:r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9812"/>
            <a:ext cx="3467100" cy="5238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673687"/>
            <a:ext cx="1642419" cy="5238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645" y="1237564"/>
            <a:ext cx="4328757" cy="72620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13135CA3-D453-4FA9-9ADF-3AC2016D0732}"/>
              </a:ext>
            </a:extLst>
          </p:cNvPr>
          <p:cNvSpPr/>
          <p:nvPr/>
        </p:nvSpPr>
        <p:spPr>
          <a:xfrm>
            <a:off x="429450" y="2038708"/>
            <a:ext cx="7238894" cy="70788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MyriadPro-SemiboldIt"/>
              </a:rPr>
              <a:t>How do we ask what is wrong? </a:t>
            </a:r>
            <a:endParaRPr lang="en-US" sz="2000" dirty="0">
              <a:latin typeface="MyriadPro-Light"/>
            </a:endParaRPr>
          </a:p>
          <a:p>
            <a:pPr algn="l" rtl="0"/>
            <a:r>
              <a:rPr lang="en-US" sz="2000" b="1" u="sng" dirty="0">
                <a:latin typeface="MyriadPro-LightIt"/>
              </a:rPr>
              <a:t>What’s wrong? </a:t>
            </a:r>
            <a:r>
              <a:rPr lang="en-US" sz="2000" b="1" u="sng" dirty="0">
                <a:latin typeface="MyriadPro-Light"/>
              </a:rPr>
              <a:t>and </a:t>
            </a:r>
            <a:r>
              <a:rPr lang="en-US" sz="2000" b="1" u="sng" dirty="0">
                <a:latin typeface="MyriadPro-LightIt"/>
              </a:rPr>
              <a:t>What’s the matter?</a:t>
            </a:r>
            <a:endParaRPr lang="ar-SA" sz="2000" b="1" u="sng" dirty="0"/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B492BA88-73D3-4642-A311-EDBDBAF89298}"/>
              </a:ext>
            </a:extLst>
          </p:cNvPr>
          <p:cNvSpPr/>
          <p:nvPr/>
        </p:nvSpPr>
        <p:spPr>
          <a:xfrm>
            <a:off x="325909" y="2796462"/>
            <a:ext cx="2853858" cy="400110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MyriadPro-Light"/>
              </a:rPr>
              <a:t>How to respond to advice</a:t>
            </a:r>
            <a:endParaRPr lang="ar-SA" sz="2000" dirty="0"/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42D689F4-9E9E-41A2-967F-C829992036B9}"/>
              </a:ext>
            </a:extLst>
          </p:cNvPr>
          <p:cNvSpPr/>
          <p:nvPr/>
        </p:nvSpPr>
        <p:spPr>
          <a:xfrm>
            <a:off x="429450" y="3261110"/>
            <a:ext cx="4572000" cy="1938992"/>
          </a:xfrm>
          <a:prstGeom prst="rect">
            <a:avLst/>
          </a:prstGeom>
          <a:solidFill>
            <a:srgbClr val="CCCCFF"/>
          </a:solidFill>
        </p:spPr>
        <p:txBody>
          <a:bodyPr>
            <a:spAutoFit/>
          </a:bodyPr>
          <a:lstStyle/>
          <a:p>
            <a:pPr algn="l" rtl="0"/>
            <a:r>
              <a:rPr lang="en-US" sz="2000" b="1" dirty="0">
                <a:latin typeface="MyriadPro-LightIt"/>
              </a:rPr>
              <a:t>That’s a good idea.</a:t>
            </a:r>
          </a:p>
          <a:p>
            <a:pPr algn="l" rtl="0"/>
            <a:r>
              <a:rPr lang="en-US" sz="2000" b="1" dirty="0">
                <a:latin typeface="MyriadPro-LightIt"/>
              </a:rPr>
              <a:t>Yeah, I think I’ll do that.</a:t>
            </a:r>
          </a:p>
          <a:p>
            <a:pPr algn="l" rtl="0"/>
            <a:r>
              <a:rPr lang="en-US" sz="2000" b="1" dirty="0">
                <a:latin typeface="MyriadPro-LightIt"/>
              </a:rPr>
              <a:t>Yeah, I should.</a:t>
            </a:r>
          </a:p>
          <a:p>
            <a:pPr algn="l" rtl="0"/>
            <a:r>
              <a:rPr lang="en-US" sz="2000" b="1" dirty="0">
                <a:latin typeface="MyriadPro-LightIt"/>
              </a:rPr>
              <a:t>No, I don’t think so.</a:t>
            </a:r>
          </a:p>
          <a:p>
            <a:pPr algn="l" rtl="0"/>
            <a:r>
              <a:rPr lang="en-US" sz="2000" b="1" dirty="0">
                <a:latin typeface="MyriadPro-LightIt"/>
              </a:rPr>
              <a:t>I saw a doctor yesterday.</a:t>
            </a:r>
          </a:p>
          <a:p>
            <a:pPr algn="l" rtl="0"/>
            <a:r>
              <a:rPr lang="en-US" sz="2000" b="1" dirty="0">
                <a:latin typeface="MyriadPro-LightIt"/>
              </a:rPr>
              <a:t>I just did.</a:t>
            </a:r>
            <a:endParaRPr lang="ar-SA" sz="2000" b="1" dirty="0"/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A8835F41-75A7-44D5-B149-A2E863DCCC10}"/>
              </a:ext>
            </a:extLst>
          </p:cNvPr>
          <p:cNvSpPr/>
          <p:nvPr/>
        </p:nvSpPr>
        <p:spPr>
          <a:xfrm>
            <a:off x="5400773" y="6397297"/>
            <a:ext cx="3635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MyriadPro-Light"/>
              </a:rPr>
              <a:t>in pairs to role-play the situation.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84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425</Words>
  <Application>Microsoft Office PowerPoint</Application>
  <PresentationFormat>عرض على الشاشة (3:4)‏</PresentationFormat>
  <Paragraphs>57</Paragraphs>
  <Slides>15</Slides>
  <Notes>0</Notes>
  <HiddenSlides>0</HiddenSlides>
  <MMClips>4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MyriadPro-Bold</vt:lpstr>
      <vt:lpstr>MyriadPro-Light</vt:lpstr>
      <vt:lpstr>MyriadPro-LightIt</vt:lpstr>
      <vt:lpstr>MyriadPro-Semibold</vt:lpstr>
      <vt:lpstr>MyriadPro-SemiboldIt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hp</cp:lastModifiedBy>
  <cp:revision>183</cp:revision>
  <dcterms:created xsi:type="dcterms:W3CDTF">2019-11-21T04:55:51Z</dcterms:created>
  <dcterms:modified xsi:type="dcterms:W3CDTF">2022-12-18T08:16:07Z</dcterms:modified>
</cp:coreProperties>
</file>