
<file path=[Content_Types].xml><?xml version="1.0" encoding="utf-8"?>
<Types xmlns="http://schemas.openxmlformats.org/package/2006/content-types">
  <Default Extension="jfif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ED45-01C3-447D-AC31-664262876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6ADF5-BE81-4F3B-BAD1-353FAE7EB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C1F6A-D0EE-4273-BBDD-6230A1CD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AFE1F-5432-4386-A02B-92120C1C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A635C-86B0-4DEB-A341-8C1EA4CD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09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EF5C-A908-4AF7-8FB8-A4140103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E3317-9350-494D-80C0-63999E026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08D6C-D046-4A85-8039-E72A1612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24B1B-6980-4239-86DD-C9E9A787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946DF-1FEB-4FEC-BCBA-E03538D2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9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D619D-E98A-4084-8D7E-09A365024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A8ACC-AF03-4210-8848-587B33969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0D13-9F25-4395-A20C-8AC599AA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E6856-8747-4387-AACF-EC890CF3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A7C8A-79C3-4358-BB13-563CAF32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53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5CE3-902D-46DC-82E2-A2A4B745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EF7E-1501-43DE-B451-031E62D8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F80C1-EA11-4CE1-8FD1-3429CE1F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17BC1-9F36-4C4B-9B42-23D5A8E9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C6BF7-B84B-4524-A2B3-66F6E998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54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07E8-FF47-4D5B-9917-C8A79F06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B51B3-E3FF-429C-8269-22B47EBB6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E1388-6452-4E42-8A3E-656380E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7292-08F0-4E44-8D8D-3C0E8232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95A9-910A-48B5-9F79-7BADA2E9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3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3A91-4409-48BB-9E1F-6012415C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FD7C-13D0-4DA8-92AE-B31B25453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31542-6DD4-40DB-A2F1-46E3B1E2F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F1D50-5128-4AB7-9481-660CACCC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7DC9C-CA00-4678-AE2C-C7BE0DD0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FC8BC-EC51-447C-9EA6-358D7E2B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93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E8BE-B680-4CD1-BF35-6AF0544A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56D48-5083-4312-A2F7-8429E2958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E82E5-84E8-4E77-A1CA-48EFE2C06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7BB32-1B90-4C1F-A913-40CB8FBA7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03386-444A-4C02-BE7F-BAD761F12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F3A0A-9EED-4175-B094-5827E728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96828-216A-4B4A-AE8F-FA6E34CC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31E82-73E6-48C9-AF1D-D5250996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75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DCDB-8AD0-41DD-8E8A-2285C0AD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13920-07A8-47DB-8146-83BD9692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C8AEC-CA16-485D-97AF-0CBFBBC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BE125-E366-415D-9302-FAA9F82E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56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23DC2-A56E-4565-BC84-D312E9FE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161BB-6BF0-4747-80A8-AAE5FBB1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25A88-A4C5-42D2-B977-90655953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21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71DC-C5EC-4BEC-980C-78B34BAD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4570-89C1-4E7F-9F26-A087079A8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CD093-2F33-4F9C-B20D-C0EE6EBA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7A8CD-CA74-4140-A971-43CE325C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D71C1-EE77-465C-AB26-DE2FA314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7B6DB-6D45-47BD-A907-AB29A8FA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73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9F54-A330-4C53-A89C-BA6B6B82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0AE6E-FB97-46AB-850C-D67EACD88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241C1-0F02-4FE9-9F01-C79F51BDE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38082-AC7A-4497-BAAF-77DBB8FD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64A0A-9238-4E9C-A4A9-44253C64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9429B-DAB2-415D-BDDF-6C5CCEA6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54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C7D2A-838A-49E6-960D-5585A8DB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F427B-6244-4DC9-AA0A-92E332DD5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AF399-B175-4A00-9808-E25F7BF02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C4B0-38A9-4A4A-9648-FBBDF4B82849}" type="datetimeFigureOut">
              <a:rPr lang="ar-SA" smtClean="0"/>
              <a:t>30/03/1442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E1FC3-D80A-42EB-8A8C-0C8185722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A629-177B-4883-8578-911DFBBD1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1016-5538-4445-B2E5-CCC28C67964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16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://www.pngall.com/auto-insurance-png" TargetMode="External"/><Relationship Id="rId7" Type="http://schemas.openxmlformats.org/officeDocument/2006/relationships/hyperlink" Target="https://bicycledutch.wordpress.com/2018/02/20/a-common-urban-intersection-in-the-netherland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://www.themindfulword.org/2015/oz-effect-hypocritical-taker-hippocratic-oath/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://www.napolinlaw.com/practice-areas/accidents-and-injuries/injurie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happy-sunshine-vector-clipart.png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Maserati_Levant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FFC577-9AA2-4184-88ED-941885715584}"/>
              </a:ext>
            </a:extLst>
          </p:cNvPr>
          <p:cNvSpPr/>
          <p:nvPr/>
        </p:nvSpPr>
        <p:spPr>
          <a:xfrm>
            <a:off x="196948" y="478301"/>
            <a:ext cx="6921304" cy="367166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/>
              <a:t>U 7 </a:t>
            </a:r>
          </a:p>
          <a:p>
            <a:pPr algn="ctr"/>
            <a:r>
              <a:rPr lang="en-US" sz="6600" b="1" dirty="0"/>
              <a:t>What happened? </a:t>
            </a:r>
            <a:endParaRPr lang="ar-SA" sz="6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F0C4C-FB83-480F-BAE9-E110BC1F6F1E}"/>
              </a:ext>
            </a:extLst>
          </p:cNvPr>
          <p:cNvSpPr txBox="1"/>
          <p:nvPr/>
        </p:nvSpPr>
        <p:spPr>
          <a:xfrm>
            <a:off x="337624" y="6118089"/>
            <a:ext cx="3179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highlight>
                  <a:srgbClr val="FF0000"/>
                </a:highlight>
              </a:rPr>
              <a:t>Tr. Nora Khalid </a:t>
            </a:r>
            <a:endParaRPr lang="ar-SA" sz="2800" b="1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294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B4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BC8913-A119-4F37-9F4C-85AD2BB5E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18" t="51920" r="31818" b="15337"/>
          <a:stretch/>
        </p:blipFill>
        <p:spPr>
          <a:xfrm>
            <a:off x="2756647" y="1474554"/>
            <a:ext cx="6656294" cy="33716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BBF7CD-94B4-4E1F-B76D-1D3D7FEC2935}"/>
              </a:ext>
            </a:extLst>
          </p:cNvPr>
          <p:cNvSpPr/>
          <p:nvPr/>
        </p:nvSpPr>
        <p:spPr>
          <a:xfrm>
            <a:off x="3697540" y="4874185"/>
            <a:ext cx="4962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Feeling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07F99-D32C-4984-8198-BD49ED97305B}"/>
              </a:ext>
            </a:extLst>
          </p:cNvPr>
          <p:cNvSpPr/>
          <p:nvPr/>
        </p:nvSpPr>
        <p:spPr>
          <a:xfrm>
            <a:off x="3906293" y="599591"/>
            <a:ext cx="431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231F20"/>
                </a:solidFill>
                <a:highlight>
                  <a:srgbClr val="FF0000"/>
                </a:highlight>
                <a:latin typeface="ProximaNova-BoldIt"/>
              </a:rPr>
              <a:t>What do the pictures show</a:t>
            </a:r>
            <a:r>
              <a:rPr lang="en-US" b="1" i="1" dirty="0">
                <a:solidFill>
                  <a:srgbClr val="231F20"/>
                </a:solidFill>
                <a:highlight>
                  <a:srgbClr val="FF0000"/>
                </a:highlight>
                <a:latin typeface="ProximaNova-BoldIt"/>
              </a:rPr>
              <a:t>?</a:t>
            </a:r>
            <a:endParaRPr lang="ar-SA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9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57C138-1E2B-4A03-9711-C46E96D51A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18" t="51920" r="31818" b="15337"/>
          <a:stretch/>
        </p:blipFill>
        <p:spPr>
          <a:xfrm>
            <a:off x="1862713" y="1123527"/>
            <a:ext cx="8466569" cy="4604800"/>
          </a:xfrm>
          <a:prstGeom prst="rect">
            <a:avLst/>
          </a:prstGeom>
        </p:spPr>
      </p:pic>
      <p:pic>
        <p:nvPicPr>
          <p:cNvPr id="3" name="SG Bk 3 F-SA__18_2-14">
            <a:hlinkClick r:id="" action="ppaction://media"/>
            <a:extLst>
              <a:ext uri="{FF2B5EF4-FFF2-40B4-BE49-F238E27FC236}">
                <a16:creationId xmlns:a16="http://schemas.microsoft.com/office/drawing/2014/main" id="{46AA2BAC-2757-4540-BBC5-321E0F62B8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149" end="7626.4375"/>
                </p14:media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42890" y="784412"/>
            <a:ext cx="1362635" cy="13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723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59510-CEF7-4207-AD9C-61A1B5835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94" t="24890" r="28530" b="23320"/>
          <a:stretch/>
        </p:blipFill>
        <p:spPr>
          <a:xfrm>
            <a:off x="0" y="22410"/>
            <a:ext cx="12192000" cy="68355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62062-8738-42C5-B320-D8A5F46E03F2}"/>
              </a:ext>
            </a:extLst>
          </p:cNvPr>
          <p:cNvSpPr/>
          <p:nvPr/>
        </p:nvSpPr>
        <p:spPr>
          <a:xfrm>
            <a:off x="-1062719" y="-74794"/>
            <a:ext cx="64415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Why is …..?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6C4EA1-ECB4-40AF-86E1-9AEE9F511264}"/>
              </a:ext>
            </a:extLst>
          </p:cNvPr>
          <p:cNvSpPr/>
          <p:nvPr/>
        </p:nvSpPr>
        <p:spPr>
          <a:xfrm>
            <a:off x="2877671" y="2225160"/>
            <a:ext cx="1869142" cy="3491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62D1C4-C310-4014-B18C-734E5A09CB18}"/>
              </a:ext>
            </a:extLst>
          </p:cNvPr>
          <p:cNvSpPr/>
          <p:nvPr/>
        </p:nvSpPr>
        <p:spPr>
          <a:xfrm>
            <a:off x="9453282" y="3926541"/>
            <a:ext cx="2407023" cy="53810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EC24DF-D82C-436D-BCE4-F96D17B882D4}"/>
              </a:ext>
            </a:extLst>
          </p:cNvPr>
          <p:cNvSpPr/>
          <p:nvPr/>
        </p:nvSpPr>
        <p:spPr>
          <a:xfrm>
            <a:off x="3017643" y="4366991"/>
            <a:ext cx="1271969" cy="2722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D3737B-74E2-42F7-966C-67111477750B}"/>
              </a:ext>
            </a:extLst>
          </p:cNvPr>
          <p:cNvSpPr/>
          <p:nvPr/>
        </p:nvSpPr>
        <p:spPr>
          <a:xfrm>
            <a:off x="6817659" y="5841138"/>
            <a:ext cx="3364210" cy="3491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He is a bad a driver.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2F9149-2EAF-4545-85A9-8D7338AAAFF5}"/>
              </a:ext>
            </a:extLst>
          </p:cNvPr>
          <p:cNvSpPr/>
          <p:nvPr/>
        </p:nvSpPr>
        <p:spPr>
          <a:xfrm>
            <a:off x="3976867" y="6431889"/>
            <a:ext cx="5476415" cy="2722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31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itting, table, cake, food&#10;&#10;Description automatically generated">
            <a:extLst>
              <a:ext uri="{FF2B5EF4-FFF2-40B4-BE49-F238E27FC236}">
                <a16:creationId xmlns:a16="http://schemas.microsoft.com/office/drawing/2014/main" id="{7D560B06-21AF-4654-B6B0-EE795238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5505" y="291927"/>
            <a:ext cx="4624032" cy="254321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8E414D-07C9-43A7-A799-41B814F28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428" b="1"/>
          <a:stretch/>
        </p:blipFill>
        <p:spPr>
          <a:xfrm>
            <a:off x="6422465" y="297923"/>
            <a:ext cx="4522098" cy="254321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ign on the side of a crosswalk on a city street&#10;&#10;Description automatically generated">
            <a:extLst>
              <a:ext uri="{FF2B5EF4-FFF2-40B4-BE49-F238E27FC236}">
                <a16:creationId xmlns:a16="http://schemas.microsoft.com/office/drawing/2014/main" id="{484887FC-3C3A-402D-AA3D-52977D72A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97070" y="3640140"/>
            <a:ext cx="4351900" cy="2545862"/>
          </a:xfrm>
          <a:prstGeom prst="rect">
            <a:avLst/>
          </a:prstGeom>
        </p:spPr>
      </p:pic>
      <p:pic>
        <p:nvPicPr>
          <p:cNvPr id="13" name="Picture 12" descr="A picture containing person, indoor, laying, person&#10;&#10;Description automatically generated">
            <a:extLst>
              <a:ext uri="{FF2B5EF4-FFF2-40B4-BE49-F238E27FC236}">
                <a16:creationId xmlns:a16="http://schemas.microsoft.com/office/drawing/2014/main" id="{557615B8-92CC-4100-A353-E4DC84728D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84884" y="3530766"/>
            <a:ext cx="3839803" cy="25534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66880B-861E-448B-8FD7-78A7C4823ADE}"/>
              </a:ext>
            </a:extLst>
          </p:cNvPr>
          <p:cNvSpPr txBox="1"/>
          <p:nvPr/>
        </p:nvSpPr>
        <p:spPr>
          <a:xfrm>
            <a:off x="7547791" y="2681358"/>
            <a:ext cx="23763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Witness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61ADA9-9817-452C-91FC-A6A4C925326B}"/>
              </a:ext>
            </a:extLst>
          </p:cNvPr>
          <p:cNvSpPr txBox="1"/>
          <p:nvPr/>
        </p:nvSpPr>
        <p:spPr>
          <a:xfrm>
            <a:off x="2269365" y="2488329"/>
            <a:ext cx="23763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Insurance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477FE1-2BAF-46A5-AA4B-4990F316604C}"/>
              </a:ext>
            </a:extLst>
          </p:cNvPr>
          <p:cNvSpPr txBox="1"/>
          <p:nvPr/>
        </p:nvSpPr>
        <p:spPr>
          <a:xfrm>
            <a:off x="7516629" y="6084235"/>
            <a:ext cx="23763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Injury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D593D-6CFA-43B4-9A92-152D22285383}"/>
              </a:ext>
            </a:extLst>
          </p:cNvPr>
          <p:cNvSpPr txBox="1"/>
          <p:nvPr/>
        </p:nvSpPr>
        <p:spPr>
          <a:xfrm>
            <a:off x="1403027" y="6150114"/>
            <a:ext cx="38164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Intersection 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26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7D3698-0C86-49FC-A0A8-B4C1D7FC1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91" t="46463" r="44659" b="18975"/>
          <a:stretch/>
        </p:blipFill>
        <p:spPr>
          <a:xfrm>
            <a:off x="124690" y="255382"/>
            <a:ext cx="6941127" cy="6347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B0FF3-BB38-4623-BB34-7CD931771BBE}"/>
              </a:ext>
            </a:extLst>
          </p:cNvPr>
          <p:cNvSpPr txBox="1"/>
          <p:nvPr/>
        </p:nvSpPr>
        <p:spPr>
          <a:xfrm>
            <a:off x="726141" y="1405046"/>
            <a:ext cx="10488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333EA-F79A-480E-8970-0A1F07769513}"/>
              </a:ext>
            </a:extLst>
          </p:cNvPr>
          <p:cNvSpPr txBox="1"/>
          <p:nvPr/>
        </p:nvSpPr>
        <p:spPr>
          <a:xfrm>
            <a:off x="726141" y="1799493"/>
            <a:ext cx="10488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7E0B4-02DE-4DE8-9E67-01FDDD5634C5}"/>
              </a:ext>
            </a:extLst>
          </p:cNvPr>
          <p:cNvSpPr txBox="1"/>
          <p:nvPr/>
        </p:nvSpPr>
        <p:spPr>
          <a:xfrm>
            <a:off x="726141" y="2193940"/>
            <a:ext cx="10488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b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E42F3-6C0E-44E5-A54A-15F97789BCF4}"/>
              </a:ext>
            </a:extLst>
          </p:cNvPr>
          <p:cNvSpPr txBox="1"/>
          <p:nvPr/>
        </p:nvSpPr>
        <p:spPr>
          <a:xfrm>
            <a:off x="726141" y="2547815"/>
            <a:ext cx="10488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18E934-EC8C-4D98-A04C-55E6A61A2043}"/>
              </a:ext>
            </a:extLst>
          </p:cNvPr>
          <p:cNvSpPr/>
          <p:nvPr/>
        </p:nvSpPr>
        <p:spPr>
          <a:xfrm>
            <a:off x="242047" y="3132590"/>
            <a:ext cx="6548718" cy="33354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D31528-4169-4130-9EF8-4FB92CF670A0}"/>
              </a:ext>
            </a:extLst>
          </p:cNvPr>
          <p:cNvSpPr/>
          <p:nvPr/>
        </p:nvSpPr>
        <p:spPr>
          <a:xfrm>
            <a:off x="4728481" y="4077037"/>
            <a:ext cx="7221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Police report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FA1EF-D3AE-4690-968F-6E8C39B7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0" t="54750" r="44318" b="22613"/>
          <a:stretch/>
        </p:blipFill>
        <p:spPr>
          <a:xfrm>
            <a:off x="96982" y="205651"/>
            <a:ext cx="6888308" cy="20942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7EFE31-DBD6-45D2-BF3A-FDC60EB72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0" t="26453" r="28409" b="43431"/>
          <a:stretch/>
        </p:blipFill>
        <p:spPr>
          <a:xfrm>
            <a:off x="3837709" y="2233617"/>
            <a:ext cx="7855525" cy="441873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1BABE2-41DA-492B-8AD5-1E6F26C0FA4D}"/>
              </a:ext>
            </a:extLst>
          </p:cNvPr>
          <p:cNvSpPr/>
          <p:nvPr/>
        </p:nvSpPr>
        <p:spPr>
          <a:xfrm rot="21312686">
            <a:off x="6782840" y="4406156"/>
            <a:ext cx="2023961" cy="2766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4E4EEA-B91D-4769-B595-6266B5D031EC}"/>
              </a:ext>
            </a:extLst>
          </p:cNvPr>
          <p:cNvSpPr/>
          <p:nvPr/>
        </p:nvSpPr>
        <p:spPr>
          <a:xfrm rot="21312686">
            <a:off x="8221897" y="4912849"/>
            <a:ext cx="3072160" cy="4232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05CE1F-7D9E-460E-AC56-6B9E2B42152D}"/>
              </a:ext>
            </a:extLst>
          </p:cNvPr>
          <p:cNvSpPr/>
          <p:nvPr/>
        </p:nvSpPr>
        <p:spPr>
          <a:xfrm rot="21312686">
            <a:off x="6202055" y="4740997"/>
            <a:ext cx="2636031" cy="3275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BA48C-E6D6-43C4-8A4F-8E3B0C929AFD}"/>
              </a:ext>
            </a:extLst>
          </p:cNvPr>
          <p:cNvSpPr txBox="1"/>
          <p:nvPr/>
        </p:nvSpPr>
        <p:spPr>
          <a:xfrm>
            <a:off x="3529881" y="1422260"/>
            <a:ext cx="3410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No, it wasn’t. </a:t>
            </a:r>
            <a:r>
              <a:rPr lang="en-US" sz="1050" dirty="0"/>
              <a:t> </a:t>
            </a:r>
            <a:endParaRPr lang="ar-SA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4574D6-A4D6-4708-8395-3D3730454CC6}"/>
              </a:ext>
            </a:extLst>
          </p:cNvPr>
          <p:cNvSpPr txBox="1"/>
          <p:nvPr/>
        </p:nvSpPr>
        <p:spPr>
          <a:xfrm>
            <a:off x="261846" y="2184655"/>
            <a:ext cx="34109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Three accidents happened this weekend.</a:t>
            </a:r>
            <a:endParaRPr lang="ar-SA" sz="1050" dirty="0"/>
          </a:p>
        </p:txBody>
      </p:sp>
    </p:spTree>
    <p:extLst>
      <p:ext uri="{BB962C8B-B14F-4D97-AF65-F5344CB8AC3E}">
        <p14:creationId xmlns:p14="http://schemas.microsoft.com/office/powerpoint/2010/main" val="30301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225135-5B52-424C-A14C-B0FCAF60264E}"/>
              </a:ext>
            </a:extLst>
          </p:cNvPr>
          <p:cNvSpPr/>
          <p:nvPr/>
        </p:nvSpPr>
        <p:spPr>
          <a:xfrm>
            <a:off x="3117275" y="226326"/>
            <a:ext cx="7221472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9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3A370C-BDF3-40EA-80F1-3239891AE776}"/>
              </a:ext>
            </a:extLst>
          </p:cNvPr>
          <p:cNvSpPr/>
          <p:nvPr/>
        </p:nvSpPr>
        <p:spPr>
          <a:xfrm>
            <a:off x="281353" y="1604646"/>
            <a:ext cx="7719647" cy="41282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3FD4C-BD5C-44D5-B368-9EA3944B60AA}"/>
              </a:ext>
            </a:extLst>
          </p:cNvPr>
          <p:cNvSpPr txBox="1"/>
          <p:nvPr/>
        </p:nvSpPr>
        <p:spPr>
          <a:xfrm>
            <a:off x="281353" y="223727"/>
            <a:ext cx="317929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>
                <a:highlight>
                  <a:srgbClr val="FF0000"/>
                </a:highlight>
              </a:rPr>
              <a:t>Goals: </a:t>
            </a:r>
            <a:endParaRPr lang="ar-SA" sz="5400" b="1" dirty="0">
              <a:highlight>
                <a:srgbClr val="FF00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7F89D-875D-4B55-83BB-93EEA0D8B23F}"/>
              </a:ext>
            </a:extLst>
          </p:cNvPr>
          <p:cNvSpPr txBox="1"/>
          <p:nvPr/>
        </p:nvSpPr>
        <p:spPr>
          <a:xfrm>
            <a:off x="769378" y="2114748"/>
            <a:ext cx="7089497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To know some new words related to traffic accidents, witness reports and emotions.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Listen for specific information about</a:t>
            </a:r>
            <a:br>
              <a:rPr lang="en-US" sz="3200" b="1" dirty="0"/>
            </a:br>
            <a:r>
              <a:rPr lang="en-US" sz="3200" b="1" dirty="0"/>
              <a:t>an accident</a:t>
            </a:r>
            <a:br>
              <a:rPr lang="en-US" sz="2800" dirty="0"/>
            </a:br>
            <a:br>
              <a:rPr lang="en-US" dirty="0"/>
            </a:br>
            <a:r>
              <a:rPr lang="en-US" sz="4000" b="1" dirty="0"/>
              <a:t> </a:t>
            </a:r>
            <a:endParaRPr lang="ar-SA" sz="4000" b="1" dirty="0"/>
          </a:p>
        </p:txBody>
      </p:sp>
      <p:pic>
        <p:nvPicPr>
          <p:cNvPr id="12" name="Graphic 11" descr="Eye">
            <a:extLst>
              <a:ext uri="{FF2B5EF4-FFF2-40B4-BE49-F238E27FC236}">
                <a16:creationId xmlns:a16="http://schemas.microsoft.com/office/drawing/2014/main" id="{48377FE7-56CB-4D79-BCE5-E357085FF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737" y="2086074"/>
            <a:ext cx="914400" cy="914400"/>
          </a:xfrm>
          <a:prstGeom prst="rect">
            <a:avLst/>
          </a:prstGeom>
        </p:spPr>
      </p:pic>
      <p:pic>
        <p:nvPicPr>
          <p:cNvPr id="13" name="Graphic 12" descr="Eye">
            <a:extLst>
              <a:ext uri="{FF2B5EF4-FFF2-40B4-BE49-F238E27FC236}">
                <a16:creationId xmlns:a16="http://schemas.microsoft.com/office/drawing/2014/main" id="{D3983309-AAD1-4BA9-8677-812C0FDA7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353" y="3857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5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2A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9D19B87-A9AD-4CC2-A17A-026907E0A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506" y="492054"/>
            <a:ext cx="3708404" cy="3235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A362D-854B-4F89-AF9B-C40903C7BDE3}"/>
              </a:ext>
            </a:extLst>
          </p:cNvPr>
          <p:cNvSpPr txBox="1"/>
          <p:nvPr/>
        </p:nvSpPr>
        <p:spPr>
          <a:xfrm>
            <a:off x="3708404" y="1997612"/>
            <a:ext cx="5394682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I’m happy because:</a:t>
            </a:r>
          </a:p>
          <a:p>
            <a:endParaRPr lang="ar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025CF-19E8-4903-B391-3D921B7DA890}"/>
              </a:ext>
            </a:extLst>
          </p:cNvPr>
          <p:cNvSpPr/>
          <p:nvPr/>
        </p:nvSpPr>
        <p:spPr>
          <a:xfrm>
            <a:off x="3708404" y="3123016"/>
            <a:ext cx="8112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ProximaNova-BoldIt"/>
              </a:rPr>
              <a:t>I’m happy because I’m going to a restaurant this evening. 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F8560-E2D0-4EA4-9A6D-2FCCC96C1144}"/>
              </a:ext>
            </a:extLst>
          </p:cNvPr>
          <p:cNvSpPr/>
          <p:nvPr/>
        </p:nvSpPr>
        <p:spPr>
          <a:xfrm>
            <a:off x="3602453" y="4680294"/>
            <a:ext cx="8112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ProximaNova-BoldIt"/>
              </a:rPr>
              <a:t>I’m happy because I saw an old friend yesterday. </a:t>
            </a:r>
            <a:endParaRPr lang="ar-S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BD7683-304D-4F8B-BF6F-FF7469020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1" t="46152" r="29575" b="41739"/>
          <a:stretch/>
        </p:blipFill>
        <p:spPr>
          <a:xfrm>
            <a:off x="1056882" y="643467"/>
            <a:ext cx="3998167" cy="224896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4D2A74-4ED8-46A3-BAE3-94BC6B4BB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0" t="38148" r="48192" b="44368"/>
          <a:stretch/>
        </p:blipFill>
        <p:spPr>
          <a:xfrm>
            <a:off x="8180245" y="624312"/>
            <a:ext cx="1911576" cy="22628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A94C9CA-BEF3-4BD6-9B0D-CA96717B4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39" t="23167" r="48077" b="63083"/>
          <a:stretch/>
        </p:blipFill>
        <p:spPr>
          <a:xfrm>
            <a:off x="1030941" y="4315866"/>
            <a:ext cx="1859259" cy="1947475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F2E6C1-8B2D-4C23-8733-C8910B511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85" t="22961" r="29961" b="62879"/>
          <a:stretch/>
        </p:blipFill>
        <p:spPr>
          <a:xfrm>
            <a:off x="4319323" y="3994133"/>
            <a:ext cx="3517497" cy="27591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A24167-A27F-4C0C-B314-CBEA27B6C121}"/>
              </a:ext>
            </a:extLst>
          </p:cNvPr>
          <p:cNvSpPr/>
          <p:nvPr/>
        </p:nvSpPr>
        <p:spPr>
          <a:xfrm>
            <a:off x="373889" y="6211669"/>
            <a:ext cx="3065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roximaNova-Light"/>
              </a:rPr>
              <a:t>relieved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> </a:t>
            </a:r>
            <a:endParaRPr lang="ar-S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5DD52-683E-496F-AB89-59CA4D35BF71}"/>
              </a:ext>
            </a:extLst>
          </p:cNvPr>
          <p:cNvSpPr/>
          <p:nvPr/>
        </p:nvSpPr>
        <p:spPr>
          <a:xfrm>
            <a:off x="4545105" y="3273484"/>
            <a:ext cx="3065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roximaNova-Light"/>
              </a:rPr>
              <a:t>Worried 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> </a:t>
            </a:r>
            <a:endParaRPr lang="ar-S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FA5B82-73F2-434A-B6C2-24F1E4B80A3B}"/>
              </a:ext>
            </a:extLst>
          </p:cNvPr>
          <p:cNvSpPr/>
          <p:nvPr/>
        </p:nvSpPr>
        <p:spPr>
          <a:xfrm>
            <a:off x="464850" y="3146447"/>
            <a:ext cx="3065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roximaNova-Light"/>
              </a:rPr>
              <a:t>Nervous 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> </a:t>
            </a:r>
            <a:endParaRPr lang="ar-S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BE612-8167-4D36-B7E2-4AD1CC3C099D}"/>
              </a:ext>
            </a:extLst>
          </p:cNvPr>
          <p:cNvSpPr/>
          <p:nvPr/>
        </p:nvSpPr>
        <p:spPr>
          <a:xfrm>
            <a:off x="8371576" y="2950318"/>
            <a:ext cx="3065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roximaNova-Light"/>
              </a:rPr>
              <a:t>Sleepy </a:t>
            </a:r>
            <a:endParaRPr lang="ar-S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BDE0E3-C12B-4C7B-A0C6-528314DCB1EF}"/>
              </a:ext>
            </a:extLst>
          </p:cNvPr>
          <p:cNvSpPr/>
          <p:nvPr/>
        </p:nvSpPr>
        <p:spPr>
          <a:xfrm>
            <a:off x="269019" y="98425"/>
            <a:ext cx="10260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231F20"/>
                </a:solidFill>
                <a:highlight>
                  <a:srgbClr val="FF0000"/>
                </a:highlight>
                <a:latin typeface="ProximaNova-BoldIt"/>
              </a:rPr>
              <a:t>Do you think any of these people are happy? How do they feel.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9197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D2478-EA50-4491-8237-760360515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t="22613" r="23183" b="8667"/>
          <a:stretch/>
        </p:blipFill>
        <p:spPr>
          <a:xfrm>
            <a:off x="3865419" y="0"/>
            <a:ext cx="832658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4E476-7749-403A-A1DF-157106152F67}"/>
              </a:ext>
            </a:extLst>
          </p:cNvPr>
          <p:cNvSpPr/>
          <p:nvPr/>
        </p:nvSpPr>
        <p:spPr>
          <a:xfrm>
            <a:off x="107576" y="134471"/>
            <a:ext cx="3617259" cy="55670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8251F-EE7C-482B-8755-B675B64FCC54}"/>
              </a:ext>
            </a:extLst>
          </p:cNvPr>
          <p:cNvSpPr txBox="1"/>
          <p:nvPr/>
        </p:nvSpPr>
        <p:spPr>
          <a:xfrm>
            <a:off x="221875" y="363071"/>
            <a:ext cx="338865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Look at the photos. What do you think happened?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143B0-F6D3-416F-A795-081F9B011C2E}"/>
              </a:ext>
            </a:extLst>
          </p:cNvPr>
          <p:cNvSpPr/>
          <p:nvPr/>
        </p:nvSpPr>
        <p:spPr>
          <a:xfrm>
            <a:off x="221874" y="1963219"/>
            <a:ext cx="3617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ProximaNova-Light"/>
              </a:rPr>
              <a:t>There was an </a:t>
            </a:r>
            <a:r>
              <a:rPr lang="en-US" sz="2800" b="1" dirty="0">
                <a:solidFill>
                  <a:srgbClr val="C00000"/>
                </a:solidFill>
                <a:latin typeface="ProximaNova-Light"/>
              </a:rPr>
              <a:t>accident</a:t>
            </a:r>
            <a:r>
              <a:rPr lang="en-US" sz="2800" b="1" dirty="0">
                <a:latin typeface="ProximaNova-Light"/>
              </a:rPr>
              <a:t>. An </a:t>
            </a:r>
            <a:r>
              <a:rPr lang="en-US" sz="2800" b="1" dirty="0">
                <a:solidFill>
                  <a:srgbClr val="C00000"/>
                </a:solidFill>
                <a:latin typeface="ProximaNova-Light"/>
              </a:rPr>
              <a:t>SUV</a:t>
            </a:r>
            <a:r>
              <a:rPr lang="en-US" sz="2800" b="1" dirty="0">
                <a:latin typeface="ProximaNova-Light"/>
              </a:rPr>
              <a:t> crashed into a car.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7" name="Picture 6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E1C98E12-7DA1-4B86-A292-C96FBA6A1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1874" y="3563367"/>
            <a:ext cx="3141085" cy="17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D2478-EA50-4491-8237-760360515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t="22613" r="23183" b="8667"/>
          <a:stretch/>
        </p:blipFill>
        <p:spPr>
          <a:xfrm>
            <a:off x="3865419" y="0"/>
            <a:ext cx="832658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4E476-7749-403A-A1DF-157106152F67}"/>
              </a:ext>
            </a:extLst>
          </p:cNvPr>
          <p:cNvSpPr/>
          <p:nvPr/>
        </p:nvSpPr>
        <p:spPr>
          <a:xfrm>
            <a:off x="107576" y="147918"/>
            <a:ext cx="3617259" cy="41282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8251F-EE7C-482B-8755-B675B64FCC54}"/>
              </a:ext>
            </a:extLst>
          </p:cNvPr>
          <p:cNvSpPr txBox="1"/>
          <p:nvPr/>
        </p:nvSpPr>
        <p:spPr>
          <a:xfrm>
            <a:off x="221875" y="1621004"/>
            <a:ext cx="338865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Do you think anyone was hurt? 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D2478-EA50-4491-8237-760360515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t="22613" r="23183" b="8667"/>
          <a:stretch/>
        </p:blipFill>
        <p:spPr>
          <a:xfrm>
            <a:off x="3865419" y="0"/>
            <a:ext cx="832658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4E476-7749-403A-A1DF-157106152F67}"/>
              </a:ext>
            </a:extLst>
          </p:cNvPr>
          <p:cNvSpPr/>
          <p:nvPr/>
        </p:nvSpPr>
        <p:spPr>
          <a:xfrm>
            <a:off x="107576" y="134471"/>
            <a:ext cx="3617259" cy="40744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8251F-EE7C-482B-8755-B675B64FCC54}"/>
              </a:ext>
            </a:extLst>
          </p:cNvPr>
          <p:cNvSpPr txBox="1"/>
          <p:nvPr/>
        </p:nvSpPr>
        <p:spPr>
          <a:xfrm>
            <a:off x="221875" y="726142"/>
            <a:ext cx="338865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How do accidents often happen?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569C3-DC5C-4D21-9C85-42BE8939AB0A}"/>
              </a:ext>
            </a:extLst>
          </p:cNvPr>
          <p:cNvSpPr/>
          <p:nvPr/>
        </p:nvSpPr>
        <p:spPr>
          <a:xfrm>
            <a:off x="221874" y="1963219"/>
            <a:ext cx="36172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roximaNova-Light"/>
              </a:rPr>
              <a:t>Sleeping</a:t>
            </a:r>
          </a:p>
          <a:p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>Using phone </a:t>
            </a:r>
          </a:p>
          <a:p>
            <a:r>
              <a:rPr lang="en-US" sz="3200" b="1" dirty="0">
                <a:solidFill>
                  <a:srgbClr val="231F20"/>
                </a:solidFill>
                <a:latin typeface="ProximaNova-Light"/>
              </a:rPr>
              <a:t>……………..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50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1EA6D1-0E1D-4658-B170-947EB8E673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4" t="24890" r="28530" b="23320"/>
          <a:stretch/>
        </p:blipFill>
        <p:spPr>
          <a:xfrm>
            <a:off x="0" y="22410"/>
            <a:ext cx="12192000" cy="6835590"/>
          </a:xfrm>
          <a:prstGeom prst="rect">
            <a:avLst/>
          </a:prstGeom>
        </p:spPr>
      </p:pic>
      <p:pic>
        <p:nvPicPr>
          <p:cNvPr id="6" name="SG Bk 3 F-SA__18_2-14">
            <a:hlinkClick r:id="" action="ppaction://media"/>
            <a:extLst>
              <a:ext uri="{FF2B5EF4-FFF2-40B4-BE49-F238E27FC236}">
                <a16:creationId xmlns:a16="http://schemas.microsoft.com/office/drawing/2014/main" id="{45DF5B21-A421-4483-B4E7-C1E185482F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53" end="65551.4375"/>
                </p14:media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91352" y="273424"/>
            <a:ext cx="1134035" cy="113403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C7DA3B-1A64-4A0E-B835-9386B5AFE3B4}"/>
              </a:ext>
            </a:extLst>
          </p:cNvPr>
          <p:cNvSpPr/>
          <p:nvPr/>
        </p:nvSpPr>
        <p:spPr>
          <a:xfrm>
            <a:off x="2528047" y="1586753"/>
            <a:ext cx="2111188" cy="443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5C4814-9108-4EDB-BA42-5966C447CA27}"/>
              </a:ext>
            </a:extLst>
          </p:cNvPr>
          <p:cNvSpPr/>
          <p:nvPr/>
        </p:nvSpPr>
        <p:spPr>
          <a:xfrm>
            <a:off x="6566647" y="3312459"/>
            <a:ext cx="2111188" cy="443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03B29D-ED20-4B5D-9837-63529F3FB4EE}"/>
              </a:ext>
            </a:extLst>
          </p:cNvPr>
          <p:cNvSpPr/>
          <p:nvPr/>
        </p:nvSpPr>
        <p:spPr>
          <a:xfrm>
            <a:off x="9094694" y="3218328"/>
            <a:ext cx="2111188" cy="443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603253-6314-4D59-8CD2-D055DB6C7161}"/>
              </a:ext>
            </a:extLst>
          </p:cNvPr>
          <p:cNvSpPr/>
          <p:nvPr/>
        </p:nvSpPr>
        <p:spPr>
          <a:xfrm>
            <a:off x="2528047" y="4000499"/>
            <a:ext cx="2111188" cy="443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CAC96B-E741-4AD9-9D61-49B69F061E12}"/>
              </a:ext>
            </a:extLst>
          </p:cNvPr>
          <p:cNvSpPr/>
          <p:nvPr/>
        </p:nvSpPr>
        <p:spPr>
          <a:xfrm>
            <a:off x="6983506" y="4769221"/>
            <a:ext cx="2111188" cy="443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9DEAEB-CDEE-4090-AB39-744792728185}"/>
              </a:ext>
            </a:extLst>
          </p:cNvPr>
          <p:cNvSpPr/>
          <p:nvPr/>
        </p:nvSpPr>
        <p:spPr>
          <a:xfrm>
            <a:off x="3583641" y="5827059"/>
            <a:ext cx="2111188" cy="4437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54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1EA6D1-0E1D-4658-B170-947EB8E67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94" t="24890" r="28530" b="23320"/>
          <a:stretch/>
        </p:blipFill>
        <p:spPr>
          <a:xfrm>
            <a:off x="0" y="22410"/>
            <a:ext cx="12192000" cy="68355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5C4814-9108-4EDB-BA42-5966C447CA27}"/>
              </a:ext>
            </a:extLst>
          </p:cNvPr>
          <p:cNvSpPr/>
          <p:nvPr/>
        </p:nvSpPr>
        <p:spPr>
          <a:xfrm>
            <a:off x="6566647" y="3334871"/>
            <a:ext cx="2111188" cy="3496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6A2891-DDBC-4E71-B025-ADB56677A885}"/>
              </a:ext>
            </a:extLst>
          </p:cNvPr>
          <p:cNvSpPr/>
          <p:nvPr/>
        </p:nvSpPr>
        <p:spPr>
          <a:xfrm>
            <a:off x="103094" y="3640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231F20"/>
                </a:solidFill>
                <a:highlight>
                  <a:srgbClr val="FF0000"/>
                </a:highlight>
                <a:latin typeface="ProximaNova-BoldIt"/>
              </a:rPr>
              <a:t>Did the car driver stop at the stop sign?</a:t>
            </a:r>
            <a:endParaRPr lang="ar-S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BC7A06-27A1-4CD6-A2F0-C2118728A854}"/>
              </a:ext>
            </a:extLst>
          </p:cNvPr>
          <p:cNvSpPr/>
          <p:nvPr/>
        </p:nvSpPr>
        <p:spPr>
          <a:xfrm>
            <a:off x="103094" y="1287107"/>
            <a:ext cx="593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231F20"/>
                </a:solidFill>
                <a:highlight>
                  <a:srgbClr val="FF0000"/>
                </a:highlight>
                <a:latin typeface="ProximaNova-BoldIt"/>
              </a:rPr>
              <a:t>Did the SUV driver see the car coming?</a:t>
            </a:r>
            <a:endParaRPr lang="ar-SA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3525A6-F3AE-41F5-B1C3-40DF63AD7AA8}"/>
              </a:ext>
            </a:extLst>
          </p:cNvPr>
          <p:cNvSpPr/>
          <p:nvPr/>
        </p:nvSpPr>
        <p:spPr>
          <a:xfrm>
            <a:off x="2563906" y="4087906"/>
            <a:ext cx="2111188" cy="3092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B2D31F-0726-4C20-A4FC-CBF3897FBBED}"/>
              </a:ext>
            </a:extLst>
          </p:cNvPr>
          <p:cNvSpPr/>
          <p:nvPr/>
        </p:nvSpPr>
        <p:spPr>
          <a:xfrm>
            <a:off x="103094" y="264159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231F20"/>
                </a:solidFill>
                <a:highlight>
                  <a:srgbClr val="FF0000"/>
                </a:highlight>
                <a:latin typeface="ProximaNova-BoldIt"/>
              </a:rPr>
              <a:t>Was the car driver on his cell phone?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45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193</Words>
  <Application>Microsoft Office PowerPoint</Application>
  <PresentationFormat>Widescreen</PresentationFormat>
  <Paragraphs>41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ProximaNova-BoldIt</vt:lpstr>
      <vt:lpstr>ProximaNova-Light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نورا العتيبي</dc:creator>
  <cp:lastModifiedBy>نورا العتيبي</cp:lastModifiedBy>
  <cp:revision>2</cp:revision>
  <dcterms:created xsi:type="dcterms:W3CDTF">2020-11-15T20:14:54Z</dcterms:created>
  <dcterms:modified xsi:type="dcterms:W3CDTF">2020-11-15T20:25:35Z</dcterms:modified>
</cp:coreProperties>
</file>