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71" r:id="rId5"/>
    <p:sldId id="260" r:id="rId6"/>
    <p:sldId id="262" r:id="rId7"/>
    <p:sldId id="263" r:id="rId8"/>
    <p:sldId id="274" r:id="rId9"/>
    <p:sldId id="272" r:id="rId10"/>
    <p:sldId id="278" r:id="rId11"/>
    <p:sldId id="277" r:id="rId12"/>
    <p:sldId id="273" r:id="rId13"/>
    <p:sldId id="279" r:id="rId14"/>
    <p:sldId id="280" r:id="rId15"/>
    <p:sldId id="290" r:id="rId16"/>
    <p:sldId id="283" r:id="rId17"/>
    <p:sldId id="291" r:id="rId18"/>
    <p:sldId id="275" r:id="rId19"/>
    <p:sldId id="281" r:id="rId20"/>
    <p:sldId id="284" r:id="rId21"/>
    <p:sldId id="286" r:id="rId22"/>
    <p:sldId id="287" r:id="rId23"/>
    <p:sldId id="288" r:id="rId24"/>
    <p:sldId id="289" r:id="rId25"/>
    <p:sldId id="282" r:id="rId26"/>
    <p:sldId id="285" r:id="rId27"/>
    <p:sldId id="276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C1A9"/>
    <a:srgbClr val="FCFCFF"/>
    <a:srgbClr val="009900"/>
    <a:srgbClr val="338977"/>
    <a:srgbClr val="84D2C1"/>
    <a:srgbClr val="FFF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85007" autoAdjust="0"/>
    <p:restoredTop sz="94660"/>
  </p:normalViewPr>
  <p:slideViewPr>
    <p:cSldViewPr snapToGrid="0">
      <p:cViewPr>
        <p:scale>
          <a:sx n="70" d="100"/>
          <a:sy n="70" d="100"/>
        </p:scale>
        <p:origin x="4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8FD5E76-4F92-40E2-AD9B-4181D04A2760}" type="datetimeFigureOut">
              <a:rPr lang="ar-SA" smtClean="0"/>
              <a:t>30/05/44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341A092-0A9E-4D8B-B3DA-C57A8ABE570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289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9632DF-F653-4F1D-9D75-CDFAF72B2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E95A695-03BC-495B-B86C-FDCA5FB19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F7BF41-CDCF-44CD-8983-5B8BE2DDD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E02B-C089-49E1-BAB6-969592AAE934}" type="datetimeFigureOut">
              <a:rPr lang="ar-SA" smtClean="0"/>
              <a:t>30/05/44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EEE65B-DD73-46D7-B5BD-5A859E051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C56F95-F665-4156-874D-A187AFB5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C88D-0669-418F-AF8B-844F550015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4012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FE2D70-9CD1-4321-B41F-4985C0D8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677360F-FBE4-4978-B41F-A5F472144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BBFC27-2885-454A-8AE5-FB6C2208D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E02B-C089-49E1-BAB6-969592AAE934}" type="datetimeFigureOut">
              <a:rPr lang="ar-SA" smtClean="0"/>
              <a:t>30/05/44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6181F9-02EF-493E-8277-394F51578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FEC4C9-A5DF-4A53-92A4-7A194BB7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C88D-0669-418F-AF8B-844F550015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52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E63530D-A0CF-420C-8266-FDFFCA1BD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F0AE52F-B42B-49BD-A8E1-41F443568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955E87A-BF7A-48D3-ABFE-01EF4913A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E02B-C089-49E1-BAB6-969592AAE934}" type="datetimeFigureOut">
              <a:rPr lang="ar-SA" smtClean="0"/>
              <a:t>30/05/44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B0913B2-6C86-4DB1-873A-8689FF8E4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4720E7C-D2B0-4980-B16B-4A4BDD7D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C88D-0669-418F-AF8B-844F550015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456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71D51C-BC3D-47B5-8A8B-19E662CC9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7ED0E2-4CF7-453C-B08D-05477F05B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C3C43CB-94FD-455E-AE82-D1D9AAD7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E02B-C089-49E1-BAB6-969592AAE934}" type="datetimeFigureOut">
              <a:rPr lang="ar-SA" smtClean="0"/>
              <a:t>30/05/44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0BC3088-18B8-449B-BA12-E45A1A82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0B272E-09AB-42C5-9945-CCFA5A013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C88D-0669-418F-AF8B-844F550015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645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922BF3-0B03-49DF-8371-060420505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631C08F-19AF-4F92-A649-98EFC7BBF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52B235-3037-444F-9153-466E12D35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E02B-C089-49E1-BAB6-969592AAE934}" type="datetimeFigureOut">
              <a:rPr lang="ar-SA" smtClean="0"/>
              <a:t>30/05/44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3D03DCE-7DB8-4691-928D-0C5EC673F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A7B22D4-3456-4809-BF0B-7E9D661E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C88D-0669-418F-AF8B-844F550015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5056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56BA46-26EE-46CA-8FBD-51A8C418C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3FF41E-07A1-4C95-B10A-64FEE74EF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EEC3460-0FE2-402B-9B5E-3BE7CF2DA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4891CE4-29C0-4E7E-93A0-E872664A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E02B-C089-49E1-BAB6-969592AAE934}" type="datetimeFigureOut">
              <a:rPr lang="ar-SA" smtClean="0"/>
              <a:t>30/05/44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0E83A20-A93E-4CC8-833B-8DA4A5B98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5AB1572-1BAC-40D9-B9E0-2BFD5972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C88D-0669-418F-AF8B-844F550015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082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1145FD-F98A-4367-864D-9610AE88E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B7E4F4F-FF78-44CB-A137-45E691681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08F6AC9-EDE8-46E3-9587-20C66904C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57A0F66-1A7B-43CF-8F73-3335E3DC1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C51524D-189A-41DB-A766-06A1DD35C5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13DF21-0A3C-46BC-98D6-CED440BA2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E02B-C089-49E1-BAB6-969592AAE934}" type="datetimeFigureOut">
              <a:rPr lang="ar-SA" smtClean="0"/>
              <a:t>30/05/44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5935473-0D00-4614-969F-B72E2A5E0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C771750-162E-4E79-B5A0-D64959E50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C88D-0669-418F-AF8B-844F550015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4233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BA807D-A499-4B2F-9750-8C15D181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5858A1A-B85F-4268-A27D-D096282FB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E02B-C089-49E1-BAB6-969592AAE934}" type="datetimeFigureOut">
              <a:rPr lang="ar-SA" smtClean="0"/>
              <a:t>30/05/44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BC572FA-1E80-4E39-92E8-D78836858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EAA1FF1-7839-459D-8B9C-1CB395FD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C88D-0669-418F-AF8B-844F550015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3541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38770C5-4863-40A0-AFFD-B593D0C33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E02B-C089-49E1-BAB6-969592AAE934}" type="datetimeFigureOut">
              <a:rPr lang="ar-SA" smtClean="0"/>
              <a:t>30/05/44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44CEF2B-F1E8-46EF-A4D5-03D844B2A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0A5697B-439E-4B66-9562-7594EAE9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C88D-0669-418F-AF8B-844F550015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69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AC65BF-D8E2-4BF9-88B8-81AAF938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DB2F96A-195F-4985-B4E4-E13146D8D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BFAC79A-325C-41F9-B09F-684AA38F5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64ADA45-075A-42BF-8EF0-D764DB5D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E02B-C089-49E1-BAB6-969592AAE934}" type="datetimeFigureOut">
              <a:rPr lang="ar-SA" smtClean="0"/>
              <a:t>30/05/44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DE2C79-B8A7-4D34-B51A-9BE29EF72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04369F3-5DA8-49C1-8938-4ABAFB5A8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C88D-0669-418F-AF8B-844F550015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32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A6BAF6-1A9D-46C0-9A9C-DB67C6A2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99F2AD5-DC0C-41AE-A689-0F1933D18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FB9D005-8FBA-4107-A5A8-D6CB8339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A49CF92-4998-4360-A9D3-104924B3C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3E02B-C089-49E1-BAB6-969592AAE934}" type="datetimeFigureOut">
              <a:rPr lang="ar-SA" smtClean="0"/>
              <a:t>30/05/44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E04A67E-8886-45B1-9AD3-65C82CD8B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EE72C8D-3CAB-48BE-BD7D-741CADF3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C88D-0669-418F-AF8B-844F550015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236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8A8D47C-460C-4834-B655-9FABD029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FC5BFE7-1B8C-443B-9A2F-77F9DB34B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264083A-58BE-43A5-AA79-6B874A5B9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E02B-C089-49E1-BAB6-969592AAE934}" type="datetimeFigureOut">
              <a:rPr lang="ar-SA" smtClean="0"/>
              <a:t>30/05/44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45DE266-14E2-4A05-A125-2260C6B6F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A59D682-53A8-48FF-8A75-92CF94FA2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5C88D-0669-418F-AF8B-844F550015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874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3155DC9-0C4B-48C1-BB4D-581C18239F4D}"/>
              </a:ext>
            </a:extLst>
          </p:cNvPr>
          <p:cNvSpPr txBox="1"/>
          <p:nvPr/>
        </p:nvSpPr>
        <p:spPr>
          <a:xfrm>
            <a:off x="5081663" y="934730"/>
            <a:ext cx="4565103" cy="646986"/>
          </a:xfrm>
          <a:prstGeom prst="roundRect">
            <a:avLst/>
          </a:prstGeom>
          <a:solidFill>
            <a:srgbClr val="84D2C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</a:t>
            </a: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</a:t>
            </a:r>
            <a:endParaRPr lang="en-US" sz="32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8210D04-C028-4264-A93D-D0A14DD0C7B8}"/>
              </a:ext>
            </a:extLst>
          </p:cNvPr>
          <p:cNvSpPr txBox="1"/>
          <p:nvPr/>
        </p:nvSpPr>
        <p:spPr>
          <a:xfrm>
            <a:off x="5081663" y="1581716"/>
            <a:ext cx="4565103" cy="646986"/>
          </a:xfrm>
          <a:prstGeom prst="roundRect">
            <a:avLst/>
          </a:prstGeom>
          <a:solidFill>
            <a:srgbClr val="84D2C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rtl="1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</a:t>
            </a:r>
            <a:endParaRPr lang="en-US" sz="32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72A4C68-7474-46BC-ACA9-A852EC940362}"/>
              </a:ext>
            </a:extLst>
          </p:cNvPr>
          <p:cNvSpPr txBox="1"/>
          <p:nvPr/>
        </p:nvSpPr>
        <p:spPr>
          <a:xfrm>
            <a:off x="5081663" y="2234531"/>
            <a:ext cx="4565103" cy="646986"/>
          </a:xfrm>
          <a:prstGeom prst="roundRect">
            <a:avLst/>
          </a:prstGeom>
          <a:solidFill>
            <a:srgbClr val="84D2C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الثاني</a:t>
            </a:r>
            <a:endParaRPr lang="en-US" sz="32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C3B5B23-6230-4717-AD86-2A967E1E3C8E}"/>
              </a:ext>
            </a:extLst>
          </p:cNvPr>
          <p:cNvSpPr txBox="1"/>
          <p:nvPr/>
        </p:nvSpPr>
        <p:spPr>
          <a:xfrm>
            <a:off x="5081663" y="4305805"/>
            <a:ext cx="4565103" cy="646986"/>
          </a:xfrm>
          <a:prstGeom prst="roundRect">
            <a:avLst/>
          </a:prstGeom>
          <a:solidFill>
            <a:srgbClr val="84D2C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الوحدة الثالثة صحة الانسان </a:t>
            </a:r>
            <a:endParaRPr lang="en-US" sz="32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666D293B-8DF7-4D48-887D-87C4BB1C053F}"/>
              </a:ext>
            </a:extLst>
          </p:cNvPr>
          <p:cNvSpPr txBox="1"/>
          <p:nvPr/>
        </p:nvSpPr>
        <p:spPr>
          <a:xfrm>
            <a:off x="5081665" y="4952791"/>
            <a:ext cx="4565103" cy="646986"/>
          </a:xfrm>
          <a:prstGeom prst="roundRect">
            <a:avLst/>
          </a:prstGeom>
          <a:solidFill>
            <a:srgbClr val="84D2C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الخامس  </a:t>
            </a: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التغذية و الصحة </a:t>
            </a:r>
            <a:endParaRPr lang="ar-BH" sz="32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486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6" name="Round Same Side Corner Rectangle 58">
            <a:extLst>
              <a:ext uri="{FF2B5EF4-FFF2-40B4-BE49-F238E27FC236}">
                <a16:creationId xmlns:a16="http://schemas.microsoft.com/office/drawing/2014/main" id="{7C5DC793-C04C-4C27-B2CC-CD334F20A0EB}"/>
              </a:ext>
            </a:extLst>
          </p:cNvPr>
          <p:cNvSpPr/>
          <p:nvPr/>
        </p:nvSpPr>
        <p:spPr>
          <a:xfrm rot="10800000">
            <a:off x="9210781" y="1339662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699DA37-BE47-4350-B426-8DDDDBFEE0C6}"/>
              </a:ext>
            </a:extLst>
          </p:cNvPr>
          <p:cNvSpPr txBox="1"/>
          <p:nvPr/>
        </p:nvSpPr>
        <p:spPr>
          <a:xfrm>
            <a:off x="10163752" y="1009187"/>
            <a:ext cx="1763703" cy="408623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b="1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الغذاء وصحة الجسم </a:t>
            </a:r>
            <a:endParaRPr lang="ar-SA" b="1" dirty="0">
              <a:solidFill>
                <a:srgbClr val="C00000"/>
              </a:solidFill>
              <a:latin typeface="Sakkal Majalla" panose="02000000000000000000" pitchFamily="2" charset="-78"/>
              <a:cs typeface="+mj-cs"/>
            </a:endParaRPr>
          </a:p>
        </p:txBody>
      </p:sp>
      <p:cxnSp>
        <p:nvCxnSpPr>
          <p:cNvPr id="5" name="ตัวเชื่อมต่อตรง 237">
            <a:extLst>
              <a:ext uri="{FF2B5EF4-FFF2-40B4-BE49-F238E27FC236}">
                <a16:creationId xmlns:a16="http://schemas.microsoft.com/office/drawing/2014/main" id="{439043D3-0A85-40EA-8B3E-0987C15A95E1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 flipV="1">
            <a:off x="9338294" y="1213498"/>
            <a:ext cx="825459" cy="440161"/>
          </a:xfrm>
          <a:prstGeom prst="bentConnector3">
            <a:avLst>
              <a:gd name="adj1" fmla="val 50000"/>
            </a:avLst>
          </a:prstGeom>
          <a:ln w="28575">
            <a:solidFill>
              <a:srgbClr val="56C1A9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BC64323-B9DA-49FC-8D81-DD45A00C283A}"/>
              </a:ext>
            </a:extLst>
          </p:cNvPr>
          <p:cNvSpPr txBox="1"/>
          <p:nvPr/>
        </p:nvSpPr>
        <p:spPr>
          <a:xfrm>
            <a:off x="3521123" y="1201233"/>
            <a:ext cx="5529086" cy="919401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إن تناول الكمية المناسبة من الأطعمة كل يوم يساعد</a:t>
            </a:r>
          </a:p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 على الحفاظ على صحة جسمك ونموه بالشكل السليم 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05E64E2-CB1F-4642-8070-B11F78F968FC}"/>
              </a:ext>
            </a:extLst>
          </p:cNvPr>
          <p:cNvSpPr txBox="1"/>
          <p:nvPr/>
        </p:nvSpPr>
        <p:spPr>
          <a:xfrm>
            <a:off x="5105454" y="2982578"/>
            <a:ext cx="3657600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يسمى هذا الغذاء   </a:t>
            </a:r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غذاء متوازنا</a:t>
            </a:r>
          </a:p>
        </p:txBody>
      </p:sp>
      <p:sp>
        <p:nvSpPr>
          <p:cNvPr id="26" name="Round Same Side Corner Rectangle 58">
            <a:extLst>
              <a:ext uri="{FF2B5EF4-FFF2-40B4-BE49-F238E27FC236}">
                <a16:creationId xmlns:a16="http://schemas.microsoft.com/office/drawing/2014/main" id="{08ED9802-55ED-43A7-83A6-B8ECBBA9E2F6}"/>
              </a:ext>
            </a:extLst>
          </p:cNvPr>
          <p:cNvSpPr/>
          <p:nvPr/>
        </p:nvSpPr>
        <p:spPr>
          <a:xfrm rot="5400000">
            <a:off x="6911395" y="2619361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7" name="ตัวเชื่อมต่อตรง 237">
            <a:extLst>
              <a:ext uri="{FF2B5EF4-FFF2-40B4-BE49-F238E27FC236}">
                <a16:creationId xmlns:a16="http://schemas.microsoft.com/office/drawing/2014/main" id="{E22DDB39-0922-4D5A-BF55-BF10B1D4B97B}"/>
              </a:ext>
            </a:extLst>
          </p:cNvPr>
          <p:cNvCxnSpPr>
            <a:cxnSpLocks/>
            <a:endCxn id="26" idx="2"/>
          </p:cNvCxnSpPr>
          <p:nvPr/>
        </p:nvCxnSpPr>
        <p:spPr>
          <a:xfrm rot="16200000" flipH="1">
            <a:off x="6412476" y="2388721"/>
            <a:ext cx="847322" cy="196235"/>
          </a:xfrm>
          <a:prstGeom prst="bentConnector3">
            <a:avLst>
              <a:gd name="adj1" fmla="val 50000"/>
            </a:avLst>
          </a:prstGeom>
          <a:ln w="28575">
            <a:solidFill>
              <a:srgbClr val="56C1A9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4F83D39C-4644-462A-A99A-552E1A50BD8F}"/>
              </a:ext>
            </a:extLst>
          </p:cNvPr>
          <p:cNvSpPr txBox="1"/>
          <p:nvPr/>
        </p:nvSpPr>
        <p:spPr>
          <a:xfrm>
            <a:off x="4075361" y="4025905"/>
            <a:ext cx="4805827" cy="919401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هو الغذاء الذي يحتوي على جميع أنواع الغذاء الذي يحتاجه الجسم بكميات متوازنة.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0DE0404-2394-474A-B9A9-851BE6EDEB4E}"/>
              </a:ext>
            </a:extLst>
          </p:cNvPr>
          <p:cNvSpPr txBox="1"/>
          <p:nvPr/>
        </p:nvSpPr>
        <p:spPr>
          <a:xfrm>
            <a:off x="10342596" y="3772444"/>
            <a:ext cx="1584859" cy="442674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الغذاء المتوازن</a:t>
            </a:r>
            <a:endParaRPr lang="ar-SA" sz="2000" b="1" i="0" dirty="0">
              <a:solidFill>
                <a:srgbClr val="C00000"/>
              </a:solidFill>
              <a:effectLst/>
              <a:latin typeface="Sakkal Majalla" panose="02000000000000000000" pitchFamily="2" charset="-78"/>
              <a:cs typeface="+mj-cs"/>
            </a:endParaRPr>
          </a:p>
        </p:txBody>
      </p:sp>
      <p:cxnSp>
        <p:nvCxnSpPr>
          <p:cNvPr id="32" name="ตัวเชื่อมต่อตรง 237">
            <a:extLst>
              <a:ext uri="{FF2B5EF4-FFF2-40B4-BE49-F238E27FC236}">
                <a16:creationId xmlns:a16="http://schemas.microsoft.com/office/drawing/2014/main" id="{A24CCECA-C5FB-4F48-A397-9FC79B1FD6C1}"/>
              </a:ext>
            </a:extLst>
          </p:cNvPr>
          <p:cNvCxnSpPr>
            <a:cxnSpLocks/>
            <a:stCxn id="31" idx="1"/>
          </p:cNvCxnSpPr>
          <p:nvPr/>
        </p:nvCxnSpPr>
        <p:spPr>
          <a:xfrm rot="10800000" flipV="1">
            <a:off x="9079240" y="3993780"/>
            <a:ext cx="1263356" cy="491825"/>
          </a:xfrm>
          <a:prstGeom prst="bentConnector3">
            <a:avLst>
              <a:gd name="adj1" fmla="val 50000"/>
            </a:avLst>
          </a:prstGeom>
          <a:ln w="28575">
            <a:solidFill>
              <a:srgbClr val="56C1A9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 Same Side Corner Rectangle 58">
            <a:extLst>
              <a:ext uri="{FF2B5EF4-FFF2-40B4-BE49-F238E27FC236}">
                <a16:creationId xmlns:a16="http://schemas.microsoft.com/office/drawing/2014/main" id="{275AA631-562B-4040-9349-D25BA6D5712B}"/>
              </a:ext>
            </a:extLst>
          </p:cNvPr>
          <p:cNvSpPr/>
          <p:nvPr/>
        </p:nvSpPr>
        <p:spPr>
          <a:xfrm rot="10800000">
            <a:off x="9079240" y="4181067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2E3DC2AA-8066-406C-988D-3CEC566B3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5" r="20784"/>
          <a:stretch/>
        </p:blipFill>
        <p:spPr bwMode="auto">
          <a:xfrm>
            <a:off x="10004958" y="1339662"/>
            <a:ext cx="1639531" cy="21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49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  <p:bldP spid="17" grpId="0" animBg="1"/>
      <p:bldP spid="26" grpId="0" animBg="1"/>
      <p:bldP spid="30" grpId="0" animBg="1"/>
      <p:bldP spid="31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6" name="Round Same Side Corner Rectangle 58">
            <a:extLst>
              <a:ext uri="{FF2B5EF4-FFF2-40B4-BE49-F238E27FC236}">
                <a16:creationId xmlns:a16="http://schemas.microsoft.com/office/drawing/2014/main" id="{7C5DC793-C04C-4C27-B2CC-CD334F20A0EB}"/>
              </a:ext>
            </a:extLst>
          </p:cNvPr>
          <p:cNvSpPr/>
          <p:nvPr/>
        </p:nvSpPr>
        <p:spPr>
          <a:xfrm rot="10800000">
            <a:off x="9344725" y="1116144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699DA37-BE47-4350-B426-8DDDDBFEE0C6}"/>
              </a:ext>
            </a:extLst>
          </p:cNvPr>
          <p:cNvSpPr txBox="1"/>
          <p:nvPr/>
        </p:nvSpPr>
        <p:spPr>
          <a:xfrm>
            <a:off x="10146547" y="829140"/>
            <a:ext cx="1926184" cy="442674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الغذاء وصحة الجسم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2FEE5A2-2477-4429-894D-57C3527C2472}"/>
              </a:ext>
            </a:extLst>
          </p:cNvPr>
          <p:cNvSpPr txBox="1"/>
          <p:nvPr/>
        </p:nvSpPr>
        <p:spPr>
          <a:xfrm>
            <a:off x="3464798" y="1030979"/>
            <a:ext cx="5759409" cy="919401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تكون الوجبة متوازنة عندما تحتوي على جميع أنواع  الغذاء الذي يحتاج إليه الجسم وبكميات مناسبة. </a:t>
            </a:r>
          </a:p>
        </p:txBody>
      </p:sp>
      <p:cxnSp>
        <p:nvCxnSpPr>
          <p:cNvPr id="5" name="ตัวเชื่อมต่อตรง 237">
            <a:extLst>
              <a:ext uri="{FF2B5EF4-FFF2-40B4-BE49-F238E27FC236}">
                <a16:creationId xmlns:a16="http://schemas.microsoft.com/office/drawing/2014/main" id="{439043D3-0A85-40EA-8B3E-0987C15A95E1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 flipV="1">
            <a:off x="9444279" y="1050476"/>
            <a:ext cx="702269" cy="399733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BC64323-B9DA-49FC-8D81-DD45A00C283A}"/>
              </a:ext>
            </a:extLst>
          </p:cNvPr>
          <p:cNvSpPr txBox="1"/>
          <p:nvPr/>
        </p:nvSpPr>
        <p:spPr>
          <a:xfrm>
            <a:off x="3523893" y="2666067"/>
            <a:ext cx="6216640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ويتضمن الطعام ست مجموعات من المواد الغذائية </a:t>
            </a:r>
            <a:endParaRPr lang="ar-SA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0593F6E-D7D5-42EE-BD73-E6B712FAFFED}"/>
              </a:ext>
            </a:extLst>
          </p:cNvPr>
          <p:cNvSpPr txBox="1"/>
          <p:nvPr/>
        </p:nvSpPr>
        <p:spPr>
          <a:xfrm>
            <a:off x="9958463" y="3752065"/>
            <a:ext cx="1392702" cy="427196"/>
          </a:xfrm>
          <a:prstGeom prst="roundRect">
            <a:avLst>
              <a:gd name="adj" fmla="val 11325"/>
            </a:avLst>
          </a:prstGeom>
          <a:solidFill>
            <a:srgbClr val="84D2C1">
              <a:alpha val="14902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الكربوهيدرات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FF5A948-59CF-49E9-8CEB-06488EF57809}"/>
              </a:ext>
            </a:extLst>
          </p:cNvPr>
          <p:cNvSpPr txBox="1"/>
          <p:nvPr/>
        </p:nvSpPr>
        <p:spPr>
          <a:xfrm>
            <a:off x="5904538" y="3752065"/>
            <a:ext cx="1094699" cy="427196"/>
          </a:xfrm>
          <a:prstGeom prst="roundRect">
            <a:avLst>
              <a:gd name="adj" fmla="val 11325"/>
            </a:avLst>
          </a:prstGeom>
          <a:solidFill>
            <a:srgbClr val="84D2C1">
              <a:alpha val="14902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البروتينات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1592182-3C38-44FA-A06F-15F187F91578}"/>
              </a:ext>
            </a:extLst>
          </p:cNvPr>
          <p:cNvSpPr txBox="1"/>
          <p:nvPr/>
        </p:nvSpPr>
        <p:spPr>
          <a:xfrm>
            <a:off x="8720032" y="3757694"/>
            <a:ext cx="1126539" cy="427196"/>
          </a:xfrm>
          <a:prstGeom prst="roundRect">
            <a:avLst>
              <a:gd name="adj" fmla="val 11325"/>
            </a:avLst>
          </a:prstGeom>
          <a:solidFill>
            <a:srgbClr val="84D2C1">
              <a:alpha val="14902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الفيتامينات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A3C8A47-2CA3-42E3-80F3-EEE6CA384618}"/>
              </a:ext>
            </a:extLst>
          </p:cNvPr>
          <p:cNvSpPr txBox="1"/>
          <p:nvPr/>
        </p:nvSpPr>
        <p:spPr>
          <a:xfrm>
            <a:off x="3698511" y="3719374"/>
            <a:ext cx="881379" cy="427196"/>
          </a:xfrm>
          <a:prstGeom prst="roundRect">
            <a:avLst>
              <a:gd name="adj" fmla="val 11325"/>
            </a:avLst>
          </a:prstGeom>
          <a:solidFill>
            <a:srgbClr val="84D2C1">
              <a:alpha val="14902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الدهون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6387ED0-96F2-4B18-9C61-4F9EC251F29D}"/>
              </a:ext>
            </a:extLst>
          </p:cNvPr>
          <p:cNvSpPr txBox="1"/>
          <p:nvPr/>
        </p:nvSpPr>
        <p:spPr>
          <a:xfrm>
            <a:off x="7099347" y="3752065"/>
            <a:ext cx="1508793" cy="427196"/>
          </a:xfrm>
          <a:prstGeom prst="roundRect">
            <a:avLst>
              <a:gd name="adj" fmla="val 11325"/>
            </a:avLst>
          </a:prstGeom>
          <a:solidFill>
            <a:srgbClr val="84D2C1">
              <a:alpha val="14902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الأملاح المعدنية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A6CD8F2-2400-475D-B280-4CAF3C4F5883}"/>
              </a:ext>
            </a:extLst>
          </p:cNvPr>
          <p:cNvSpPr txBox="1"/>
          <p:nvPr/>
        </p:nvSpPr>
        <p:spPr>
          <a:xfrm>
            <a:off x="5049040" y="3757694"/>
            <a:ext cx="693698" cy="427196"/>
          </a:xfrm>
          <a:prstGeom prst="roundRect">
            <a:avLst>
              <a:gd name="adj" fmla="val 11325"/>
            </a:avLst>
          </a:prstGeom>
          <a:solidFill>
            <a:srgbClr val="84D2C1">
              <a:alpha val="14902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الماء</a:t>
            </a:r>
          </a:p>
        </p:txBody>
      </p:sp>
      <p:cxnSp>
        <p:nvCxnSpPr>
          <p:cNvPr id="24" name="ตัวเชื่อมต่อตรง 237">
            <a:extLst>
              <a:ext uri="{FF2B5EF4-FFF2-40B4-BE49-F238E27FC236}">
                <a16:creationId xmlns:a16="http://schemas.microsoft.com/office/drawing/2014/main" id="{DEE8D518-7E9A-4E84-B5A5-33D4650E9407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50730" y="2060773"/>
            <a:ext cx="584509" cy="398774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 Same Side Corner Rectangle 58">
            <a:extLst>
              <a:ext uri="{FF2B5EF4-FFF2-40B4-BE49-F238E27FC236}">
                <a16:creationId xmlns:a16="http://schemas.microsoft.com/office/drawing/2014/main" id="{166B0014-8350-4E47-A554-A2CB03026676}"/>
              </a:ext>
            </a:extLst>
          </p:cNvPr>
          <p:cNvSpPr/>
          <p:nvPr/>
        </p:nvSpPr>
        <p:spPr>
          <a:xfrm rot="16200000">
            <a:off x="6519511" y="2375415"/>
            <a:ext cx="45719" cy="51694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6" name="ตัวเชื่อมต่อตรง 237">
            <a:extLst>
              <a:ext uri="{FF2B5EF4-FFF2-40B4-BE49-F238E27FC236}">
                <a16:creationId xmlns:a16="http://schemas.microsoft.com/office/drawing/2014/main" id="{43D1C9EE-E9D9-4D41-BD05-51EE64485A2A}"/>
              </a:ext>
            </a:extLst>
          </p:cNvPr>
          <p:cNvCxnSpPr>
            <a:cxnSpLocks/>
            <a:endCxn id="27" idx="2"/>
          </p:cNvCxnSpPr>
          <p:nvPr/>
        </p:nvCxnSpPr>
        <p:spPr>
          <a:xfrm>
            <a:off x="9740533" y="3176845"/>
            <a:ext cx="719769" cy="493552"/>
          </a:xfrm>
          <a:prstGeom prst="bentConnector2">
            <a:avLst/>
          </a:prstGeom>
          <a:ln w="31750" cap="rnd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 Same Side Corner Rectangle 58">
            <a:extLst>
              <a:ext uri="{FF2B5EF4-FFF2-40B4-BE49-F238E27FC236}">
                <a16:creationId xmlns:a16="http://schemas.microsoft.com/office/drawing/2014/main" id="{35302D0A-73DF-4A89-B8ED-77A7EF45391D}"/>
              </a:ext>
            </a:extLst>
          </p:cNvPr>
          <p:cNvSpPr/>
          <p:nvPr/>
        </p:nvSpPr>
        <p:spPr>
          <a:xfrm rot="5400000">
            <a:off x="10437442" y="3379258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1" name="ตัวเชื่อมต่อตรง 237">
            <a:extLst>
              <a:ext uri="{FF2B5EF4-FFF2-40B4-BE49-F238E27FC236}">
                <a16:creationId xmlns:a16="http://schemas.microsoft.com/office/drawing/2014/main" id="{55A9150A-7BBA-4CD4-A121-03F2B69E8C4B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31494" y="3397556"/>
            <a:ext cx="449933" cy="205512"/>
          </a:xfrm>
          <a:prstGeom prst="bentConnector3">
            <a:avLst>
              <a:gd name="adj1" fmla="val 50000"/>
            </a:avLst>
          </a:prstGeom>
          <a:ln w="31750" cap="rnd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 Same Side Corner Rectangle 58">
            <a:extLst>
              <a:ext uri="{FF2B5EF4-FFF2-40B4-BE49-F238E27FC236}">
                <a16:creationId xmlns:a16="http://schemas.microsoft.com/office/drawing/2014/main" id="{5D10E5F9-1B7B-4404-B10E-CAFFDF1B85CD}"/>
              </a:ext>
            </a:extLst>
          </p:cNvPr>
          <p:cNvSpPr/>
          <p:nvPr/>
        </p:nvSpPr>
        <p:spPr>
          <a:xfrm rot="5400000">
            <a:off x="9236357" y="3389178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7" name="ตัวเชื่อมต่อตรง 237">
            <a:extLst>
              <a:ext uri="{FF2B5EF4-FFF2-40B4-BE49-F238E27FC236}">
                <a16:creationId xmlns:a16="http://schemas.microsoft.com/office/drawing/2014/main" id="{C07A44DE-1092-42E2-A18E-5D573FE1205F}"/>
              </a:ext>
            </a:extLst>
          </p:cNvPr>
          <p:cNvCxnSpPr>
            <a:cxnSpLocks/>
          </p:cNvCxnSpPr>
          <p:nvPr/>
        </p:nvCxnSpPr>
        <p:spPr>
          <a:xfrm rot="16200000" flipH="1">
            <a:off x="7511383" y="3393792"/>
            <a:ext cx="449933" cy="205512"/>
          </a:xfrm>
          <a:prstGeom prst="bentConnector3">
            <a:avLst>
              <a:gd name="adj1" fmla="val 50000"/>
            </a:avLst>
          </a:prstGeom>
          <a:ln w="31750" cap="rnd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 Same Side Corner Rectangle 58">
            <a:extLst>
              <a:ext uri="{FF2B5EF4-FFF2-40B4-BE49-F238E27FC236}">
                <a16:creationId xmlns:a16="http://schemas.microsoft.com/office/drawing/2014/main" id="{555D688D-6C23-44D6-9F0C-C64FC91869E9}"/>
              </a:ext>
            </a:extLst>
          </p:cNvPr>
          <p:cNvSpPr/>
          <p:nvPr/>
        </p:nvSpPr>
        <p:spPr>
          <a:xfrm rot="5400000">
            <a:off x="7816246" y="3385414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52" name="ตัวเชื่อมต่อตรง 237">
            <a:extLst>
              <a:ext uri="{FF2B5EF4-FFF2-40B4-BE49-F238E27FC236}">
                <a16:creationId xmlns:a16="http://schemas.microsoft.com/office/drawing/2014/main" id="{6F1FCEBD-14A6-45A6-9470-CE05FD055947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29873" y="3406059"/>
            <a:ext cx="449933" cy="205512"/>
          </a:xfrm>
          <a:prstGeom prst="bentConnector3">
            <a:avLst>
              <a:gd name="adj1" fmla="val 50000"/>
            </a:avLst>
          </a:prstGeom>
          <a:ln w="31750" cap="rnd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 Same Side Corner Rectangle 58">
            <a:extLst>
              <a:ext uri="{FF2B5EF4-FFF2-40B4-BE49-F238E27FC236}">
                <a16:creationId xmlns:a16="http://schemas.microsoft.com/office/drawing/2014/main" id="{2B3115EB-E0AF-4582-9783-AEC35AB20BFE}"/>
              </a:ext>
            </a:extLst>
          </p:cNvPr>
          <p:cNvSpPr/>
          <p:nvPr/>
        </p:nvSpPr>
        <p:spPr>
          <a:xfrm rot="5400000">
            <a:off x="6434736" y="3397681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54" name="ตัวเชื่อมต่อตรง 237">
            <a:extLst>
              <a:ext uri="{FF2B5EF4-FFF2-40B4-BE49-F238E27FC236}">
                <a16:creationId xmlns:a16="http://schemas.microsoft.com/office/drawing/2014/main" id="{D0C858F4-D882-4BBA-A923-1493BCECFAD6}"/>
              </a:ext>
            </a:extLst>
          </p:cNvPr>
          <p:cNvCxnSpPr>
            <a:cxnSpLocks/>
          </p:cNvCxnSpPr>
          <p:nvPr/>
        </p:nvCxnSpPr>
        <p:spPr>
          <a:xfrm rot="16200000" flipH="1">
            <a:off x="5076608" y="3419811"/>
            <a:ext cx="449933" cy="205512"/>
          </a:xfrm>
          <a:prstGeom prst="bentConnector3">
            <a:avLst>
              <a:gd name="adj1" fmla="val 50000"/>
            </a:avLst>
          </a:prstGeom>
          <a:ln w="31750" cap="rnd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 Same Side Corner Rectangle 58">
            <a:extLst>
              <a:ext uri="{FF2B5EF4-FFF2-40B4-BE49-F238E27FC236}">
                <a16:creationId xmlns:a16="http://schemas.microsoft.com/office/drawing/2014/main" id="{427C3335-BC95-4CE3-AACA-317D1355339D}"/>
              </a:ext>
            </a:extLst>
          </p:cNvPr>
          <p:cNvSpPr/>
          <p:nvPr/>
        </p:nvSpPr>
        <p:spPr>
          <a:xfrm rot="5400000">
            <a:off x="5381471" y="3411433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56" name="ตัวเชื่อมต่อตรง 237">
            <a:extLst>
              <a:ext uri="{FF2B5EF4-FFF2-40B4-BE49-F238E27FC236}">
                <a16:creationId xmlns:a16="http://schemas.microsoft.com/office/drawing/2014/main" id="{B21E1ADE-C0B3-4C9E-A64F-5F5F6F453F8E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32181" y="3397556"/>
            <a:ext cx="449933" cy="205512"/>
          </a:xfrm>
          <a:prstGeom prst="bentConnector3">
            <a:avLst>
              <a:gd name="adj1" fmla="val 50000"/>
            </a:avLst>
          </a:prstGeom>
          <a:ln w="31750" cap="rnd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 Same Side Corner Rectangle 58">
            <a:extLst>
              <a:ext uri="{FF2B5EF4-FFF2-40B4-BE49-F238E27FC236}">
                <a16:creationId xmlns:a16="http://schemas.microsoft.com/office/drawing/2014/main" id="{93021D51-5669-4C96-A931-B514DB6A414F}"/>
              </a:ext>
            </a:extLst>
          </p:cNvPr>
          <p:cNvSpPr/>
          <p:nvPr/>
        </p:nvSpPr>
        <p:spPr>
          <a:xfrm rot="5400000">
            <a:off x="4137044" y="3389178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1D125A94-D323-4BCD-8C4F-14EEF8C35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303" y="4274273"/>
            <a:ext cx="1572493" cy="106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91447062-0FE2-4936-A289-2EB101671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1103">
            <a:off x="5253306" y="4921782"/>
            <a:ext cx="2149280" cy="147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50702ED4-E3D0-47C0-ACAE-BDCD3265E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844" y="4223083"/>
            <a:ext cx="2200633" cy="127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id="{CAA3CE5D-A747-4C82-91A2-3E110D2CF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26" y="4953668"/>
            <a:ext cx="2286947" cy="153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>
            <a:extLst>
              <a:ext uri="{FF2B5EF4-FFF2-40B4-BE49-F238E27FC236}">
                <a16:creationId xmlns:a16="http://schemas.microsoft.com/office/drawing/2014/main" id="{11B7A4E4-9094-4884-8569-D1CA2D94D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55" y="4178259"/>
            <a:ext cx="1225398" cy="11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>
            <a:extLst>
              <a:ext uri="{FF2B5EF4-FFF2-40B4-BE49-F238E27FC236}">
                <a16:creationId xmlns:a16="http://schemas.microsoft.com/office/drawing/2014/main" id="{E4F3F122-4949-434E-8AE6-17FBE289A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476" y="4567135"/>
            <a:ext cx="2108717" cy="141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18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"/>
                            </p:stCondLst>
                            <p:childTnLst>
                              <p:par>
                                <p:cTn id="1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7" grpId="0" animBg="1"/>
      <p:bldP spid="42" grpId="0" animBg="1"/>
      <p:bldP spid="48" grpId="0" animBg="1"/>
      <p:bldP spid="53" grpId="0" animBg="1"/>
      <p:bldP spid="55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Round Same Side Corner Rectangle 58">
            <a:extLst>
              <a:ext uri="{FF2B5EF4-FFF2-40B4-BE49-F238E27FC236}">
                <a16:creationId xmlns:a16="http://schemas.microsoft.com/office/drawing/2014/main" id="{2B1C624D-41AF-4852-B0C3-25FE51B3BD28}"/>
              </a:ext>
            </a:extLst>
          </p:cNvPr>
          <p:cNvSpPr/>
          <p:nvPr/>
        </p:nvSpPr>
        <p:spPr>
          <a:xfrm rot="10800000">
            <a:off x="9409481" y="846771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C4105E5-58E1-4ADA-8216-BDED8B42664D}"/>
              </a:ext>
            </a:extLst>
          </p:cNvPr>
          <p:cNvSpPr txBox="1"/>
          <p:nvPr/>
        </p:nvSpPr>
        <p:spPr>
          <a:xfrm>
            <a:off x="10146547" y="703721"/>
            <a:ext cx="1926184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الكربوهيدرات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B6ACD02-81AF-4001-9507-ABF5B3912888}"/>
              </a:ext>
            </a:extLst>
          </p:cNvPr>
          <p:cNvSpPr txBox="1"/>
          <p:nvPr/>
        </p:nvSpPr>
        <p:spPr>
          <a:xfrm>
            <a:off x="4427207" y="894409"/>
            <a:ext cx="4917924" cy="578882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 المصدر الرئيسي للطاقة في الجسم غالباً.</a:t>
            </a:r>
          </a:p>
        </p:txBody>
      </p:sp>
      <p:cxnSp>
        <p:nvCxnSpPr>
          <p:cNvPr id="8" name="ตัวเชื่อมต่อตรง 237">
            <a:extLst>
              <a:ext uri="{FF2B5EF4-FFF2-40B4-BE49-F238E27FC236}">
                <a16:creationId xmlns:a16="http://schemas.microsoft.com/office/drawing/2014/main" id="{3FACB915-74C7-4726-8548-F64D72E818DD}"/>
              </a:ext>
            </a:extLst>
          </p:cNvPr>
          <p:cNvCxnSpPr>
            <a:cxnSpLocks/>
          </p:cNvCxnSpPr>
          <p:nvPr/>
        </p:nvCxnSpPr>
        <p:spPr>
          <a:xfrm rot="10800000" flipV="1">
            <a:off x="9464515" y="877131"/>
            <a:ext cx="617682" cy="283638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D8CBA36-00CA-4BB2-A6D0-3268A21EC9FB}"/>
              </a:ext>
            </a:extLst>
          </p:cNvPr>
          <p:cNvSpPr txBox="1"/>
          <p:nvPr/>
        </p:nvSpPr>
        <p:spPr>
          <a:xfrm>
            <a:off x="6606954" y="1928712"/>
            <a:ext cx="1871325" cy="578882"/>
          </a:xfrm>
          <a:prstGeom prst="roundRect">
            <a:avLst/>
          </a:prstGeom>
          <a:solidFill>
            <a:schemeClr val="tx2">
              <a:lumMod val="20000"/>
              <a:lumOff val="80000"/>
              <a:alpha val="39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مصادرها: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1AAA356-3810-4A75-B2CE-6A80286D665F}"/>
              </a:ext>
            </a:extLst>
          </p:cNvPr>
          <p:cNvSpPr txBox="1"/>
          <p:nvPr/>
        </p:nvSpPr>
        <p:spPr>
          <a:xfrm>
            <a:off x="8358635" y="2808957"/>
            <a:ext cx="1385921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رقائق الذرة </a:t>
            </a:r>
          </a:p>
        </p:txBody>
      </p:sp>
      <p:sp>
        <p:nvSpPr>
          <p:cNvPr id="11" name="Round Same Side Corner Rectangle 58">
            <a:extLst>
              <a:ext uri="{FF2B5EF4-FFF2-40B4-BE49-F238E27FC236}">
                <a16:creationId xmlns:a16="http://schemas.microsoft.com/office/drawing/2014/main" id="{87965F41-D450-4F66-A86E-E662B58982E6}"/>
              </a:ext>
            </a:extLst>
          </p:cNvPr>
          <p:cNvSpPr/>
          <p:nvPr/>
        </p:nvSpPr>
        <p:spPr>
          <a:xfrm rot="5400000">
            <a:off x="7519758" y="1650804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2" name="ตัวเชื่อมต่อตรง 237">
            <a:extLst>
              <a:ext uri="{FF2B5EF4-FFF2-40B4-BE49-F238E27FC236}">
                <a16:creationId xmlns:a16="http://schemas.microsoft.com/office/drawing/2014/main" id="{EDCD50DD-368C-4571-8B91-8C629CD45853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37120" y="1619522"/>
            <a:ext cx="433356" cy="250356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45D8DC6-D90A-4CEC-AB84-3BC6C40DF9FB}"/>
              </a:ext>
            </a:extLst>
          </p:cNvPr>
          <p:cNvSpPr txBox="1"/>
          <p:nvPr/>
        </p:nvSpPr>
        <p:spPr>
          <a:xfrm>
            <a:off x="8358634" y="4011816"/>
            <a:ext cx="1385921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الحبوب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6BB5C8B-670E-43A0-BEBB-A71EEA52BC89}"/>
              </a:ext>
            </a:extLst>
          </p:cNvPr>
          <p:cNvSpPr txBox="1"/>
          <p:nvPr/>
        </p:nvSpPr>
        <p:spPr>
          <a:xfrm>
            <a:off x="8358633" y="5161435"/>
            <a:ext cx="1385922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الخبز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142B2FE-1F61-436D-94F5-A7A160566E5C}"/>
              </a:ext>
            </a:extLst>
          </p:cNvPr>
          <p:cNvSpPr txBox="1"/>
          <p:nvPr/>
        </p:nvSpPr>
        <p:spPr>
          <a:xfrm>
            <a:off x="5343294" y="2782442"/>
            <a:ext cx="1231132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التمر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17F8AFD-1E4E-4C44-A86A-678388C0811D}"/>
              </a:ext>
            </a:extLst>
          </p:cNvPr>
          <p:cNvSpPr txBox="1"/>
          <p:nvPr/>
        </p:nvSpPr>
        <p:spPr>
          <a:xfrm>
            <a:off x="5297894" y="4008904"/>
            <a:ext cx="1214839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البطاطس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E33ECC5-DED2-4DB7-AD00-108195B252DD}"/>
              </a:ext>
            </a:extLst>
          </p:cNvPr>
          <p:cNvSpPr txBox="1"/>
          <p:nvPr/>
        </p:nvSpPr>
        <p:spPr>
          <a:xfrm>
            <a:off x="5297894" y="5124941"/>
            <a:ext cx="1223059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الأرز</a:t>
            </a:r>
          </a:p>
        </p:txBody>
      </p:sp>
      <p:sp>
        <p:nvSpPr>
          <p:cNvPr id="21" name="Round Same Side Corner Rectangle 58">
            <a:extLst>
              <a:ext uri="{FF2B5EF4-FFF2-40B4-BE49-F238E27FC236}">
                <a16:creationId xmlns:a16="http://schemas.microsoft.com/office/drawing/2014/main" id="{F3FD305A-BA38-405A-BCDC-63CC66979395}"/>
              </a:ext>
            </a:extLst>
          </p:cNvPr>
          <p:cNvSpPr/>
          <p:nvPr/>
        </p:nvSpPr>
        <p:spPr>
          <a:xfrm rot="5400000">
            <a:off x="8980166" y="2420640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2" name="ตัวเชื่อมต่อตรง 237">
            <a:extLst>
              <a:ext uri="{FF2B5EF4-FFF2-40B4-BE49-F238E27FC236}">
                <a16:creationId xmlns:a16="http://schemas.microsoft.com/office/drawing/2014/main" id="{375B350D-EBD0-4EBA-AA07-80FD539B375B}"/>
              </a:ext>
            </a:extLst>
          </p:cNvPr>
          <p:cNvCxnSpPr>
            <a:cxnSpLocks/>
            <a:stCxn id="9" idx="3"/>
            <a:endCxn id="21" idx="2"/>
          </p:cNvCxnSpPr>
          <p:nvPr/>
        </p:nvCxnSpPr>
        <p:spPr>
          <a:xfrm>
            <a:off x="8478279" y="2218153"/>
            <a:ext cx="524747" cy="493626"/>
          </a:xfrm>
          <a:prstGeom prst="bentConnector2">
            <a:avLst/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E691D9FD-B3E0-4A28-9802-B21C43193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" t="16456" r="53437" b="18409"/>
          <a:stretch/>
        </p:blipFill>
        <p:spPr bwMode="auto">
          <a:xfrm>
            <a:off x="9230918" y="1590890"/>
            <a:ext cx="1926184" cy="130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AE2510A-DE4A-4567-94CD-F5E47B5F1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882" y="2549479"/>
            <a:ext cx="2178190" cy="278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A2916B9B-C1A4-4CD9-A7AF-28FD703FA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639" y="5136809"/>
            <a:ext cx="2162161" cy="156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F0D28D0-A3C1-46EC-BCB4-32F7ACEE5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70" y="1793045"/>
            <a:ext cx="1700415" cy="170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FB1D91D3-8300-465C-B1B6-E0CC37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82" y="2935446"/>
            <a:ext cx="2037528" cy="174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E004AD12-BD11-4D53-A641-01F27B74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6393" y="4632222"/>
            <a:ext cx="2426004" cy="222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 Same Side Corner Rectangle 58">
            <a:extLst>
              <a:ext uri="{FF2B5EF4-FFF2-40B4-BE49-F238E27FC236}">
                <a16:creationId xmlns:a16="http://schemas.microsoft.com/office/drawing/2014/main" id="{6FFD0D45-DB93-402C-8AB3-74374C6D3ECD}"/>
              </a:ext>
            </a:extLst>
          </p:cNvPr>
          <p:cNvSpPr/>
          <p:nvPr/>
        </p:nvSpPr>
        <p:spPr>
          <a:xfrm rot="5400000">
            <a:off x="9008273" y="3674959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37" name="ตัวเชื่อมต่อตรง 237">
            <a:extLst>
              <a:ext uri="{FF2B5EF4-FFF2-40B4-BE49-F238E27FC236}">
                <a16:creationId xmlns:a16="http://schemas.microsoft.com/office/drawing/2014/main" id="{CD0BA263-3F65-4FC5-830E-33F25CC54DBD}"/>
              </a:ext>
            </a:extLst>
          </p:cNvPr>
          <p:cNvCxnSpPr>
            <a:cxnSpLocks/>
          </p:cNvCxnSpPr>
          <p:nvPr/>
        </p:nvCxnSpPr>
        <p:spPr>
          <a:xfrm rot="5400000">
            <a:off x="8670072" y="3643571"/>
            <a:ext cx="645050" cy="3"/>
          </a:xfrm>
          <a:prstGeom prst="bentConnector3">
            <a:avLst>
              <a:gd name="adj1" fmla="val 3267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 Same Side Corner Rectangle 58">
            <a:extLst>
              <a:ext uri="{FF2B5EF4-FFF2-40B4-BE49-F238E27FC236}">
                <a16:creationId xmlns:a16="http://schemas.microsoft.com/office/drawing/2014/main" id="{91A74F97-AE0A-4825-AE53-6EC7F9176258}"/>
              </a:ext>
            </a:extLst>
          </p:cNvPr>
          <p:cNvSpPr/>
          <p:nvPr/>
        </p:nvSpPr>
        <p:spPr>
          <a:xfrm rot="5400000">
            <a:off x="8958391" y="4822811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0" name="ตัวเชื่อมต่อตรง 237">
            <a:extLst>
              <a:ext uri="{FF2B5EF4-FFF2-40B4-BE49-F238E27FC236}">
                <a16:creationId xmlns:a16="http://schemas.microsoft.com/office/drawing/2014/main" id="{4CD7D8FA-F6FF-41C2-93AE-82AA2A308A8F}"/>
              </a:ext>
            </a:extLst>
          </p:cNvPr>
          <p:cNvCxnSpPr>
            <a:cxnSpLocks/>
            <a:endCxn id="39" idx="2"/>
          </p:cNvCxnSpPr>
          <p:nvPr/>
        </p:nvCxnSpPr>
        <p:spPr>
          <a:xfrm rot="5400000">
            <a:off x="8724229" y="4848703"/>
            <a:ext cx="522269" cy="8224"/>
          </a:xfrm>
          <a:prstGeom prst="bentConnector3">
            <a:avLst>
              <a:gd name="adj1" fmla="val 90404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 Same Side Corner Rectangle 58">
            <a:extLst>
              <a:ext uri="{FF2B5EF4-FFF2-40B4-BE49-F238E27FC236}">
                <a16:creationId xmlns:a16="http://schemas.microsoft.com/office/drawing/2014/main" id="{88108FD3-3284-47A1-B4DA-20103224C79C}"/>
              </a:ext>
            </a:extLst>
          </p:cNvPr>
          <p:cNvSpPr/>
          <p:nvPr/>
        </p:nvSpPr>
        <p:spPr>
          <a:xfrm rot="5400000">
            <a:off x="5946049" y="2427207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4" name="ตัวเชื่อมต่อตรง 237">
            <a:extLst>
              <a:ext uri="{FF2B5EF4-FFF2-40B4-BE49-F238E27FC236}">
                <a16:creationId xmlns:a16="http://schemas.microsoft.com/office/drawing/2014/main" id="{4A0776E3-FC8B-406E-A10B-6376BDCD37F2}"/>
              </a:ext>
            </a:extLst>
          </p:cNvPr>
          <p:cNvCxnSpPr>
            <a:cxnSpLocks/>
            <a:stCxn id="9" idx="1"/>
          </p:cNvCxnSpPr>
          <p:nvPr/>
        </p:nvCxnSpPr>
        <p:spPr>
          <a:xfrm rot="10800000" flipV="1">
            <a:off x="5958860" y="2218152"/>
            <a:ext cx="648094" cy="516485"/>
          </a:xfrm>
          <a:prstGeom prst="bentConnector3">
            <a:avLst>
              <a:gd name="adj1" fmla="val 104266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 Same Side Corner Rectangle 58">
            <a:extLst>
              <a:ext uri="{FF2B5EF4-FFF2-40B4-BE49-F238E27FC236}">
                <a16:creationId xmlns:a16="http://schemas.microsoft.com/office/drawing/2014/main" id="{4742A7C2-1CF6-4C6A-A1D7-75D2E52FB662}"/>
              </a:ext>
            </a:extLst>
          </p:cNvPr>
          <p:cNvSpPr/>
          <p:nvPr/>
        </p:nvSpPr>
        <p:spPr>
          <a:xfrm rot="5400000">
            <a:off x="5908622" y="3652100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54" name="ตัวเชื่อมต่อตรง 237">
            <a:extLst>
              <a:ext uri="{FF2B5EF4-FFF2-40B4-BE49-F238E27FC236}">
                <a16:creationId xmlns:a16="http://schemas.microsoft.com/office/drawing/2014/main" id="{240B06D5-7CA1-4D78-A511-5D0C0BAEAE48}"/>
              </a:ext>
            </a:extLst>
          </p:cNvPr>
          <p:cNvCxnSpPr>
            <a:cxnSpLocks/>
          </p:cNvCxnSpPr>
          <p:nvPr/>
        </p:nvCxnSpPr>
        <p:spPr>
          <a:xfrm rot="16200000" flipH="1">
            <a:off x="5659053" y="3585211"/>
            <a:ext cx="588776" cy="4795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 Same Side Corner Rectangle 58">
            <a:extLst>
              <a:ext uri="{FF2B5EF4-FFF2-40B4-BE49-F238E27FC236}">
                <a16:creationId xmlns:a16="http://schemas.microsoft.com/office/drawing/2014/main" id="{C8C434BA-0E84-4A46-9852-274026333EEA}"/>
              </a:ext>
            </a:extLst>
          </p:cNvPr>
          <p:cNvSpPr/>
          <p:nvPr/>
        </p:nvSpPr>
        <p:spPr>
          <a:xfrm rot="5400000">
            <a:off x="5908622" y="4804568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56" name="ตัวเชื่อมต่อตรง 237">
            <a:extLst>
              <a:ext uri="{FF2B5EF4-FFF2-40B4-BE49-F238E27FC236}">
                <a16:creationId xmlns:a16="http://schemas.microsoft.com/office/drawing/2014/main" id="{93F0ACC9-3A22-40A4-A8EB-0513BBCF99BB}"/>
              </a:ext>
            </a:extLst>
          </p:cNvPr>
          <p:cNvCxnSpPr>
            <a:cxnSpLocks/>
            <a:endCxn id="55" idx="2"/>
          </p:cNvCxnSpPr>
          <p:nvPr/>
        </p:nvCxnSpPr>
        <p:spPr>
          <a:xfrm rot="5400000">
            <a:off x="5669824" y="4828850"/>
            <a:ext cx="528516" cy="5199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6">
            <a:extLst>
              <a:ext uri="{FF2B5EF4-FFF2-40B4-BE49-F238E27FC236}">
                <a16:creationId xmlns:a16="http://schemas.microsoft.com/office/drawing/2014/main" id="{C5B98115-2C99-4533-BBAC-D2B7AC0F2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3779" y="799106"/>
            <a:ext cx="1893438" cy="24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21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"/>
                            </p:stCondLst>
                            <p:childTnLst>
                              <p:par>
                                <p:cTn id="1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50"/>
                            </p:stCondLst>
                            <p:childTnLst>
                              <p:par>
                                <p:cTn id="1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36" grpId="0" animBg="1"/>
      <p:bldP spid="39" grpId="0" animBg="1"/>
      <p:bldP spid="43" grpId="0" animBg="1"/>
      <p:bldP spid="53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Round Same Side Corner Rectangle 58">
            <a:extLst>
              <a:ext uri="{FF2B5EF4-FFF2-40B4-BE49-F238E27FC236}">
                <a16:creationId xmlns:a16="http://schemas.microsoft.com/office/drawing/2014/main" id="{2B1C624D-41AF-4852-B0C3-25FE51B3BD28}"/>
              </a:ext>
            </a:extLst>
          </p:cNvPr>
          <p:cNvSpPr/>
          <p:nvPr/>
        </p:nvSpPr>
        <p:spPr>
          <a:xfrm rot="10800000">
            <a:off x="9409481" y="846771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C4105E5-58E1-4ADA-8216-BDED8B42664D}"/>
              </a:ext>
            </a:extLst>
          </p:cNvPr>
          <p:cNvSpPr txBox="1"/>
          <p:nvPr/>
        </p:nvSpPr>
        <p:spPr>
          <a:xfrm>
            <a:off x="10146547" y="703721"/>
            <a:ext cx="1926184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البروتينات</a:t>
            </a:r>
            <a:endParaRPr lang="ar-SA" sz="2400" b="1" dirty="0">
              <a:solidFill>
                <a:srgbClr val="C0000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B6ACD02-81AF-4001-9507-ABF5B3912888}"/>
              </a:ext>
            </a:extLst>
          </p:cNvPr>
          <p:cNvSpPr txBox="1"/>
          <p:nvPr/>
        </p:nvSpPr>
        <p:spPr>
          <a:xfrm>
            <a:off x="3413082" y="894409"/>
            <a:ext cx="5932049" cy="578882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تساعد في النمو و تعويض الانسجة التالفة في الجسم.</a:t>
            </a:r>
          </a:p>
        </p:txBody>
      </p:sp>
      <p:cxnSp>
        <p:nvCxnSpPr>
          <p:cNvPr id="8" name="ตัวเชื่อมต่อตรง 237">
            <a:extLst>
              <a:ext uri="{FF2B5EF4-FFF2-40B4-BE49-F238E27FC236}">
                <a16:creationId xmlns:a16="http://schemas.microsoft.com/office/drawing/2014/main" id="{3FACB915-74C7-4726-8548-F64D72E818DD}"/>
              </a:ext>
            </a:extLst>
          </p:cNvPr>
          <p:cNvCxnSpPr>
            <a:cxnSpLocks/>
          </p:cNvCxnSpPr>
          <p:nvPr/>
        </p:nvCxnSpPr>
        <p:spPr>
          <a:xfrm rot="10800000" flipV="1">
            <a:off x="9464515" y="877131"/>
            <a:ext cx="617682" cy="283638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D8CBA36-00CA-4BB2-A6D0-3268A21EC9FB}"/>
              </a:ext>
            </a:extLst>
          </p:cNvPr>
          <p:cNvSpPr txBox="1"/>
          <p:nvPr/>
        </p:nvSpPr>
        <p:spPr>
          <a:xfrm>
            <a:off x="6606954" y="1928712"/>
            <a:ext cx="1871325" cy="578882"/>
          </a:xfrm>
          <a:prstGeom prst="roundRect">
            <a:avLst/>
          </a:prstGeom>
          <a:solidFill>
            <a:schemeClr val="tx2">
              <a:lumMod val="20000"/>
              <a:lumOff val="80000"/>
              <a:alpha val="39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مصادرها: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1AAA356-3810-4A75-B2CE-6A80286D665F}"/>
              </a:ext>
            </a:extLst>
          </p:cNvPr>
          <p:cNvSpPr txBox="1"/>
          <p:nvPr/>
        </p:nvSpPr>
        <p:spPr>
          <a:xfrm>
            <a:off x="8358635" y="2808957"/>
            <a:ext cx="1385921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البقوليات</a:t>
            </a:r>
          </a:p>
        </p:txBody>
      </p:sp>
      <p:sp>
        <p:nvSpPr>
          <p:cNvPr id="11" name="Round Same Side Corner Rectangle 58">
            <a:extLst>
              <a:ext uri="{FF2B5EF4-FFF2-40B4-BE49-F238E27FC236}">
                <a16:creationId xmlns:a16="http://schemas.microsoft.com/office/drawing/2014/main" id="{87965F41-D450-4F66-A86E-E662B58982E6}"/>
              </a:ext>
            </a:extLst>
          </p:cNvPr>
          <p:cNvSpPr/>
          <p:nvPr/>
        </p:nvSpPr>
        <p:spPr>
          <a:xfrm rot="5400000">
            <a:off x="7519758" y="1650804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2" name="ตัวเชื่อมต่อตรง 237">
            <a:extLst>
              <a:ext uri="{FF2B5EF4-FFF2-40B4-BE49-F238E27FC236}">
                <a16:creationId xmlns:a16="http://schemas.microsoft.com/office/drawing/2014/main" id="{EDCD50DD-368C-4571-8B91-8C629CD45853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37120" y="1619522"/>
            <a:ext cx="433356" cy="250356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45D8DC6-D90A-4CEC-AB84-3BC6C40DF9FB}"/>
              </a:ext>
            </a:extLst>
          </p:cNvPr>
          <p:cNvSpPr txBox="1"/>
          <p:nvPr/>
        </p:nvSpPr>
        <p:spPr>
          <a:xfrm>
            <a:off x="8358634" y="4011816"/>
            <a:ext cx="1385921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اللحوم</a:t>
            </a:r>
            <a:endParaRPr lang="ar-SA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6BB5C8B-670E-43A0-BEBB-A71EEA52BC89}"/>
              </a:ext>
            </a:extLst>
          </p:cNvPr>
          <p:cNvSpPr txBox="1"/>
          <p:nvPr/>
        </p:nvSpPr>
        <p:spPr>
          <a:xfrm>
            <a:off x="8358633" y="5161435"/>
            <a:ext cx="1385922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الأسماك</a:t>
            </a:r>
            <a:endParaRPr lang="ar-SA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142B2FE-1F61-436D-94F5-A7A160566E5C}"/>
              </a:ext>
            </a:extLst>
          </p:cNvPr>
          <p:cNvSpPr txBox="1"/>
          <p:nvPr/>
        </p:nvSpPr>
        <p:spPr>
          <a:xfrm>
            <a:off x="5343294" y="2782442"/>
            <a:ext cx="1231132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الدواجن</a:t>
            </a:r>
            <a:endParaRPr lang="ar-SA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17F8AFD-1E4E-4C44-A86A-678388C0811D}"/>
              </a:ext>
            </a:extLst>
          </p:cNvPr>
          <p:cNvSpPr txBox="1"/>
          <p:nvPr/>
        </p:nvSpPr>
        <p:spPr>
          <a:xfrm>
            <a:off x="5297894" y="4008904"/>
            <a:ext cx="1214839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البيض</a:t>
            </a:r>
            <a:endParaRPr lang="ar-SA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E33ECC5-DED2-4DB7-AD00-108195B252DD}"/>
              </a:ext>
            </a:extLst>
          </p:cNvPr>
          <p:cNvSpPr txBox="1"/>
          <p:nvPr/>
        </p:nvSpPr>
        <p:spPr>
          <a:xfrm>
            <a:off x="4972250" y="5130725"/>
            <a:ext cx="1866125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الجبن و الحليب</a:t>
            </a:r>
            <a:endParaRPr lang="ar-SA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ound Same Side Corner Rectangle 58">
            <a:extLst>
              <a:ext uri="{FF2B5EF4-FFF2-40B4-BE49-F238E27FC236}">
                <a16:creationId xmlns:a16="http://schemas.microsoft.com/office/drawing/2014/main" id="{F3FD305A-BA38-405A-BCDC-63CC66979395}"/>
              </a:ext>
            </a:extLst>
          </p:cNvPr>
          <p:cNvSpPr/>
          <p:nvPr/>
        </p:nvSpPr>
        <p:spPr>
          <a:xfrm rot="5400000">
            <a:off x="8980166" y="2420640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2" name="ตัวเชื่อมต่อตรง 237">
            <a:extLst>
              <a:ext uri="{FF2B5EF4-FFF2-40B4-BE49-F238E27FC236}">
                <a16:creationId xmlns:a16="http://schemas.microsoft.com/office/drawing/2014/main" id="{375B350D-EBD0-4EBA-AA07-80FD539B375B}"/>
              </a:ext>
            </a:extLst>
          </p:cNvPr>
          <p:cNvCxnSpPr>
            <a:cxnSpLocks/>
            <a:stCxn id="9" idx="3"/>
            <a:endCxn id="21" idx="2"/>
          </p:cNvCxnSpPr>
          <p:nvPr/>
        </p:nvCxnSpPr>
        <p:spPr>
          <a:xfrm>
            <a:off x="8478279" y="2218153"/>
            <a:ext cx="524747" cy="493626"/>
          </a:xfrm>
          <a:prstGeom prst="bentConnector2">
            <a:avLst/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 Same Side Corner Rectangle 58">
            <a:extLst>
              <a:ext uri="{FF2B5EF4-FFF2-40B4-BE49-F238E27FC236}">
                <a16:creationId xmlns:a16="http://schemas.microsoft.com/office/drawing/2014/main" id="{6FFD0D45-DB93-402C-8AB3-74374C6D3ECD}"/>
              </a:ext>
            </a:extLst>
          </p:cNvPr>
          <p:cNvSpPr/>
          <p:nvPr/>
        </p:nvSpPr>
        <p:spPr>
          <a:xfrm rot="5400000">
            <a:off x="9008273" y="3674959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37" name="ตัวเชื่อมต่อตรง 237">
            <a:extLst>
              <a:ext uri="{FF2B5EF4-FFF2-40B4-BE49-F238E27FC236}">
                <a16:creationId xmlns:a16="http://schemas.microsoft.com/office/drawing/2014/main" id="{CD0BA263-3F65-4FC5-830E-33F25CC54DBD}"/>
              </a:ext>
            </a:extLst>
          </p:cNvPr>
          <p:cNvCxnSpPr>
            <a:cxnSpLocks/>
          </p:cNvCxnSpPr>
          <p:nvPr/>
        </p:nvCxnSpPr>
        <p:spPr>
          <a:xfrm rot="5400000">
            <a:off x="8670072" y="3643571"/>
            <a:ext cx="645050" cy="3"/>
          </a:xfrm>
          <a:prstGeom prst="bentConnector3">
            <a:avLst>
              <a:gd name="adj1" fmla="val 3267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 Same Side Corner Rectangle 58">
            <a:extLst>
              <a:ext uri="{FF2B5EF4-FFF2-40B4-BE49-F238E27FC236}">
                <a16:creationId xmlns:a16="http://schemas.microsoft.com/office/drawing/2014/main" id="{91A74F97-AE0A-4825-AE53-6EC7F9176258}"/>
              </a:ext>
            </a:extLst>
          </p:cNvPr>
          <p:cNvSpPr/>
          <p:nvPr/>
        </p:nvSpPr>
        <p:spPr>
          <a:xfrm rot="5400000">
            <a:off x="8958391" y="4822811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0" name="ตัวเชื่อมต่อตรง 237">
            <a:extLst>
              <a:ext uri="{FF2B5EF4-FFF2-40B4-BE49-F238E27FC236}">
                <a16:creationId xmlns:a16="http://schemas.microsoft.com/office/drawing/2014/main" id="{4CD7D8FA-F6FF-41C2-93AE-82AA2A308A8F}"/>
              </a:ext>
            </a:extLst>
          </p:cNvPr>
          <p:cNvCxnSpPr>
            <a:cxnSpLocks/>
            <a:endCxn id="39" idx="2"/>
          </p:cNvCxnSpPr>
          <p:nvPr/>
        </p:nvCxnSpPr>
        <p:spPr>
          <a:xfrm rot="5400000">
            <a:off x="8724229" y="4848703"/>
            <a:ext cx="522269" cy="8224"/>
          </a:xfrm>
          <a:prstGeom prst="bentConnector3">
            <a:avLst>
              <a:gd name="adj1" fmla="val 90404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 Same Side Corner Rectangle 58">
            <a:extLst>
              <a:ext uri="{FF2B5EF4-FFF2-40B4-BE49-F238E27FC236}">
                <a16:creationId xmlns:a16="http://schemas.microsoft.com/office/drawing/2014/main" id="{88108FD3-3284-47A1-B4DA-20103224C79C}"/>
              </a:ext>
            </a:extLst>
          </p:cNvPr>
          <p:cNvSpPr/>
          <p:nvPr/>
        </p:nvSpPr>
        <p:spPr>
          <a:xfrm rot="5400000">
            <a:off x="5946049" y="2427207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4" name="ตัวเชื่อมต่อตรง 237">
            <a:extLst>
              <a:ext uri="{FF2B5EF4-FFF2-40B4-BE49-F238E27FC236}">
                <a16:creationId xmlns:a16="http://schemas.microsoft.com/office/drawing/2014/main" id="{4A0776E3-FC8B-406E-A10B-6376BDCD37F2}"/>
              </a:ext>
            </a:extLst>
          </p:cNvPr>
          <p:cNvCxnSpPr>
            <a:cxnSpLocks/>
            <a:stCxn id="9" idx="1"/>
          </p:cNvCxnSpPr>
          <p:nvPr/>
        </p:nvCxnSpPr>
        <p:spPr>
          <a:xfrm rot="10800000" flipV="1">
            <a:off x="5958860" y="2218152"/>
            <a:ext cx="648094" cy="516485"/>
          </a:xfrm>
          <a:prstGeom prst="bentConnector3">
            <a:avLst>
              <a:gd name="adj1" fmla="val 104266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 Same Side Corner Rectangle 58">
            <a:extLst>
              <a:ext uri="{FF2B5EF4-FFF2-40B4-BE49-F238E27FC236}">
                <a16:creationId xmlns:a16="http://schemas.microsoft.com/office/drawing/2014/main" id="{4742A7C2-1CF6-4C6A-A1D7-75D2E52FB662}"/>
              </a:ext>
            </a:extLst>
          </p:cNvPr>
          <p:cNvSpPr/>
          <p:nvPr/>
        </p:nvSpPr>
        <p:spPr>
          <a:xfrm rot="5400000">
            <a:off x="5908622" y="3652100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54" name="ตัวเชื่อมต่อตรง 237">
            <a:extLst>
              <a:ext uri="{FF2B5EF4-FFF2-40B4-BE49-F238E27FC236}">
                <a16:creationId xmlns:a16="http://schemas.microsoft.com/office/drawing/2014/main" id="{240B06D5-7CA1-4D78-A511-5D0C0BAEAE48}"/>
              </a:ext>
            </a:extLst>
          </p:cNvPr>
          <p:cNvCxnSpPr>
            <a:cxnSpLocks/>
          </p:cNvCxnSpPr>
          <p:nvPr/>
        </p:nvCxnSpPr>
        <p:spPr>
          <a:xfrm rot="16200000" flipH="1">
            <a:off x="5659053" y="3585211"/>
            <a:ext cx="588776" cy="4795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 Same Side Corner Rectangle 58">
            <a:extLst>
              <a:ext uri="{FF2B5EF4-FFF2-40B4-BE49-F238E27FC236}">
                <a16:creationId xmlns:a16="http://schemas.microsoft.com/office/drawing/2014/main" id="{C8C434BA-0E84-4A46-9852-274026333EEA}"/>
              </a:ext>
            </a:extLst>
          </p:cNvPr>
          <p:cNvSpPr/>
          <p:nvPr/>
        </p:nvSpPr>
        <p:spPr>
          <a:xfrm rot="5400000">
            <a:off x="5908622" y="4804568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56" name="ตัวเชื่อมต่อตรง 237">
            <a:extLst>
              <a:ext uri="{FF2B5EF4-FFF2-40B4-BE49-F238E27FC236}">
                <a16:creationId xmlns:a16="http://schemas.microsoft.com/office/drawing/2014/main" id="{93F0ACC9-3A22-40A4-A8EB-0513BBCF99BB}"/>
              </a:ext>
            </a:extLst>
          </p:cNvPr>
          <p:cNvCxnSpPr>
            <a:cxnSpLocks/>
            <a:endCxn id="55" idx="2"/>
          </p:cNvCxnSpPr>
          <p:nvPr/>
        </p:nvCxnSpPr>
        <p:spPr>
          <a:xfrm rot="5400000">
            <a:off x="5669824" y="4828850"/>
            <a:ext cx="528516" cy="5199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587C1344-1555-4AF6-BBE3-61C4B1432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168" y="1791060"/>
            <a:ext cx="1805776" cy="141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دكان البلدى | متخصصون فى الطيور واللحوم البلدى والمنتجات المصرية - اتصل بنا  0548824964">
            <a:extLst>
              <a:ext uri="{FF2B5EF4-FFF2-40B4-BE49-F238E27FC236}">
                <a16:creationId xmlns:a16="http://schemas.microsoft.com/office/drawing/2014/main" id="{0CDD4C4C-997B-472F-AF0C-D13BE935B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127" y="3310845"/>
            <a:ext cx="2212673" cy="153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6115DEFD-21AF-486B-A114-E6EB92321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29521" r="11653" b="25659"/>
          <a:stretch/>
        </p:blipFill>
        <p:spPr bwMode="auto">
          <a:xfrm>
            <a:off x="9882943" y="4967923"/>
            <a:ext cx="2123405" cy="105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432C678D-B98F-4EB8-BD1B-533081B05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644" y="1508308"/>
            <a:ext cx="2371268" cy="215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76C086BE-4C3D-4D50-9DC4-10D6D5731B36}"/>
              </a:ext>
            </a:extLst>
          </p:cNvPr>
          <p:cNvGrpSpPr/>
          <p:nvPr/>
        </p:nvGrpSpPr>
        <p:grpSpPr>
          <a:xfrm>
            <a:off x="2940498" y="3255798"/>
            <a:ext cx="2212798" cy="1627929"/>
            <a:chOff x="2899209" y="3131101"/>
            <a:chExt cx="2398685" cy="1752290"/>
          </a:xfrm>
        </p:grpSpPr>
        <p:pic>
          <p:nvPicPr>
            <p:cNvPr id="3086" name="Picture 14">
              <a:extLst>
                <a:ext uri="{FF2B5EF4-FFF2-40B4-BE49-F238E27FC236}">
                  <a16:creationId xmlns:a16="http://schemas.microsoft.com/office/drawing/2014/main" id="{9041972B-E5BD-4303-99C9-782CBFD1DA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2" t="16800" r="27959" b="7760"/>
            <a:stretch/>
          </p:blipFill>
          <p:spPr bwMode="auto">
            <a:xfrm>
              <a:off x="2899209" y="3131101"/>
              <a:ext cx="1003598" cy="1315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E78D75A0-E488-4570-8240-BFDFB9007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4" t="7277" r="17171"/>
            <a:stretch/>
          </p:blipFill>
          <p:spPr>
            <a:xfrm>
              <a:off x="3724221" y="3319735"/>
              <a:ext cx="1573673" cy="1563656"/>
            </a:xfrm>
            <a:prstGeom prst="rect">
              <a:avLst/>
            </a:prstGeom>
          </p:spPr>
        </p:pic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99388B77-2ED6-4024-970E-1D5DE940FD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83" y="4831449"/>
            <a:ext cx="2364544" cy="236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7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36" grpId="0" animBg="1"/>
      <p:bldP spid="39" grpId="0" animBg="1"/>
      <p:bldP spid="43" grpId="0" animBg="1"/>
      <p:bldP spid="53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Round Same Side Corner Rectangle 58">
            <a:extLst>
              <a:ext uri="{FF2B5EF4-FFF2-40B4-BE49-F238E27FC236}">
                <a16:creationId xmlns:a16="http://schemas.microsoft.com/office/drawing/2014/main" id="{2B1C624D-41AF-4852-B0C3-25FE51B3BD28}"/>
              </a:ext>
            </a:extLst>
          </p:cNvPr>
          <p:cNvSpPr/>
          <p:nvPr/>
        </p:nvSpPr>
        <p:spPr>
          <a:xfrm rot="10800000">
            <a:off x="9409481" y="846771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C4105E5-58E1-4ADA-8216-BDED8B42664D}"/>
              </a:ext>
            </a:extLst>
          </p:cNvPr>
          <p:cNvSpPr txBox="1"/>
          <p:nvPr/>
        </p:nvSpPr>
        <p:spPr>
          <a:xfrm>
            <a:off x="10146547" y="703721"/>
            <a:ext cx="1926184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الدهون</a:t>
            </a:r>
            <a:endParaRPr lang="ar-SA" sz="2400" b="1" dirty="0">
              <a:solidFill>
                <a:srgbClr val="C0000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B6ACD02-81AF-4001-9507-ABF5B3912888}"/>
              </a:ext>
            </a:extLst>
          </p:cNvPr>
          <p:cNvSpPr txBox="1"/>
          <p:nvPr/>
        </p:nvSpPr>
        <p:spPr>
          <a:xfrm>
            <a:off x="3354414" y="749643"/>
            <a:ext cx="6022892" cy="783193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تساعد الخلايا على العمل بشكل سليم ، وتزود الجسم بالطاقة و تمنحه الدفيء و تساعد الجسم في تخزين الفيتامينات.</a:t>
            </a:r>
          </a:p>
        </p:txBody>
      </p:sp>
      <p:cxnSp>
        <p:nvCxnSpPr>
          <p:cNvPr id="8" name="ตัวเชื่อมต่อตรง 237">
            <a:extLst>
              <a:ext uri="{FF2B5EF4-FFF2-40B4-BE49-F238E27FC236}">
                <a16:creationId xmlns:a16="http://schemas.microsoft.com/office/drawing/2014/main" id="{3FACB915-74C7-4726-8548-F64D72E818DD}"/>
              </a:ext>
            </a:extLst>
          </p:cNvPr>
          <p:cNvCxnSpPr>
            <a:cxnSpLocks/>
          </p:cNvCxnSpPr>
          <p:nvPr/>
        </p:nvCxnSpPr>
        <p:spPr>
          <a:xfrm rot="10800000" flipV="1">
            <a:off x="9464515" y="877131"/>
            <a:ext cx="617682" cy="283638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D8CBA36-00CA-4BB2-A6D0-3268A21EC9FB}"/>
              </a:ext>
            </a:extLst>
          </p:cNvPr>
          <p:cNvSpPr txBox="1"/>
          <p:nvPr/>
        </p:nvSpPr>
        <p:spPr>
          <a:xfrm>
            <a:off x="5267942" y="2002271"/>
            <a:ext cx="1871325" cy="578882"/>
          </a:xfrm>
          <a:prstGeom prst="roundRect">
            <a:avLst/>
          </a:prstGeom>
          <a:solidFill>
            <a:schemeClr val="tx2">
              <a:lumMod val="20000"/>
              <a:lumOff val="80000"/>
              <a:alpha val="39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مصادرها: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1AAA356-3810-4A75-B2CE-6A80286D665F}"/>
              </a:ext>
            </a:extLst>
          </p:cNvPr>
          <p:cNvSpPr txBox="1"/>
          <p:nvPr/>
        </p:nvSpPr>
        <p:spPr>
          <a:xfrm>
            <a:off x="5333628" y="3147504"/>
            <a:ext cx="1750688" cy="442674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اللحوم</a:t>
            </a:r>
          </a:p>
        </p:txBody>
      </p:sp>
      <p:sp>
        <p:nvSpPr>
          <p:cNvPr id="11" name="Round Same Side Corner Rectangle 58">
            <a:extLst>
              <a:ext uri="{FF2B5EF4-FFF2-40B4-BE49-F238E27FC236}">
                <a16:creationId xmlns:a16="http://schemas.microsoft.com/office/drawing/2014/main" id="{87965F41-D450-4F66-A86E-E662B58982E6}"/>
              </a:ext>
            </a:extLst>
          </p:cNvPr>
          <p:cNvSpPr/>
          <p:nvPr/>
        </p:nvSpPr>
        <p:spPr>
          <a:xfrm rot="5400000">
            <a:off x="6293713" y="1663475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2" name="ตัวเชื่อมต่อตรง 237">
            <a:extLst>
              <a:ext uri="{FF2B5EF4-FFF2-40B4-BE49-F238E27FC236}">
                <a16:creationId xmlns:a16="http://schemas.microsoft.com/office/drawing/2014/main" id="{EDCD50DD-368C-4571-8B91-8C629CD4585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11075" y="1632193"/>
            <a:ext cx="433356" cy="250356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45D8DC6-D90A-4CEC-AB84-3BC6C40DF9FB}"/>
              </a:ext>
            </a:extLst>
          </p:cNvPr>
          <p:cNvSpPr txBox="1"/>
          <p:nvPr/>
        </p:nvSpPr>
        <p:spPr>
          <a:xfrm>
            <a:off x="5267942" y="4336477"/>
            <a:ext cx="1750688" cy="442674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زيوت الأسماك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6BB5C8B-670E-43A0-BEBB-A71EEA52BC89}"/>
              </a:ext>
            </a:extLst>
          </p:cNvPr>
          <p:cNvSpPr txBox="1"/>
          <p:nvPr/>
        </p:nvSpPr>
        <p:spPr>
          <a:xfrm>
            <a:off x="5333628" y="5426881"/>
            <a:ext cx="1723502" cy="442674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الزيوت النباتية</a:t>
            </a:r>
            <a:endParaRPr lang="ar-SA" sz="20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142B2FE-1F61-436D-94F5-A7A160566E5C}"/>
              </a:ext>
            </a:extLst>
          </p:cNvPr>
          <p:cNvSpPr txBox="1"/>
          <p:nvPr/>
        </p:nvSpPr>
        <p:spPr>
          <a:xfrm>
            <a:off x="7805891" y="3361994"/>
            <a:ext cx="4094903" cy="742117"/>
          </a:xfrm>
          <a:prstGeom prst="roundRect">
            <a:avLst>
              <a:gd name="adj" fmla="val 9272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يسبب الإكثار من تناول الوجبات الغنيَّة بالدهون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الإصابة بالسُّمنة وبأمراض القلب</a:t>
            </a:r>
          </a:p>
        </p:txBody>
      </p:sp>
      <p:sp>
        <p:nvSpPr>
          <p:cNvPr id="21" name="Round Same Side Corner Rectangle 58">
            <a:extLst>
              <a:ext uri="{FF2B5EF4-FFF2-40B4-BE49-F238E27FC236}">
                <a16:creationId xmlns:a16="http://schemas.microsoft.com/office/drawing/2014/main" id="{F3FD305A-BA38-405A-BCDC-63CC66979395}"/>
              </a:ext>
            </a:extLst>
          </p:cNvPr>
          <p:cNvSpPr/>
          <p:nvPr/>
        </p:nvSpPr>
        <p:spPr>
          <a:xfrm rot="5400000">
            <a:off x="6189807" y="2782776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2" name="ตัวเชื่อมต่อตรง 237">
            <a:extLst>
              <a:ext uri="{FF2B5EF4-FFF2-40B4-BE49-F238E27FC236}">
                <a16:creationId xmlns:a16="http://schemas.microsoft.com/office/drawing/2014/main" id="{375B350D-EBD0-4EBA-AA07-80FD539B375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83960" y="2880608"/>
            <a:ext cx="457413" cy="1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 Same Side Corner Rectangle 58">
            <a:extLst>
              <a:ext uri="{FF2B5EF4-FFF2-40B4-BE49-F238E27FC236}">
                <a16:creationId xmlns:a16="http://schemas.microsoft.com/office/drawing/2014/main" id="{6FFD0D45-DB93-402C-8AB3-74374C6D3ECD}"/>
              </a:ext>
            </a:extLst>
          </p:cNvPr>
          <p:cNvSpPr/>
          <p:nvPr/>
        </p:nvSpPr>
        <p:spPr>
          <a:xfrm rot="5400000">
            <a:off x="6219282" y="3989596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37" name="ตัวเชื่อมต่อตรง 237">
            <a:extLst>
              <a:ext uri="{FF2B5EF4-FFF2-40B4-BE49-F238E27FC236}">
                <a16:creationId xmlns:a16="http://schemas.microsoft.com/office/drawing/2014/main" id="{CD0BA263-3F65-4FC5-830E-33F25CC54DBD}"/>
              </a:ext>
            </a:extLst>
          </p:cNvPr>
          <p:cNvCxnSpPr>
            <a:cxnSpLocks/>
          </p:cNvCxnSpPr>
          <p:nvPr/>
        </p:nvCxnSpPr>
        <p:spPr>
          <a:xfrm rot="5400000">
            <a:off x="5881081" y="3958208"/>
            <a:ext cx="645050" cy="3"/>
          </a:xfrm>
          <a:prstGeom prst="bentConnector3">
            <a:avLst>
              <a:gd name="adj1" fmla="val 3267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 Same Side Corner Rectangle 58">
            <a:extLst>
              <a:ext uri="{FF2B5EF4-FFF2-40B4-BE49-F238E27FC236}">
                <a16:creationId xmlns:a16="http://schemas.microsoft.com/office/drawing/2014/main" id="{91A74F97-AE0A-4825-AE53-6EC7F9176258}"/>
              </a:ext>
            </a:extLst>
          </p:cNvPr>
          <p:cNvSpPr/>
          <p:nvPr/>
        </p:nvSpPr>
        <p:spPr>
          <a:xfrm rot="5400000">
            <a:off x="6172520" y="5090023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0" name="ตัวเชื่อมต่อตรง 237">
            <a:extLst>
              <a:ext uri="{FF2B5EF4-FFF2-40B4-BE49-F238E27FC236}">
                <a16:creationId xmlns:a16="http://schemas.microsoft.com/office/drawing/2014/main" id="{4CD7D8FA-F6FF-41C2-93AE-82AA2A308A8F}"/>
              </a:ext>
            </a:extLst>
          </p:cNvPr>
          <p:cNvCxnSpPr>
            <a:cxnSpLocks/>
            <a:endCxn id="39" idx="2"/>
          </p:cNvCxnSpPr>
          <p:nvPr/>
        </p:nvCxnSpPr>
        <p:spPr>
          <a:xfrm rot="5400000">
            <a:off x="5938358" y="5115915"/>
            <a:ext cx="522269" cy="8224"/>
          </a:xfrm>
          <a:prstGeom prst="bentConnector3">
            <a:avLst>
              <a:gd name="adj1" fmla="val 90404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 Same Side Corner Rectangle 58">
            <a:extLst>
              <a:ext uri="{FF2B5EF4-FFF2-40B4-BE49-F238E27FC236}">
                <a16:creationId xmlns:a16="http://schemas.microsoft.com/office/drawing/2014/main" id="{88108FD3-3284-47A1-B4DA-20103224C79C}"/>
              </a:ext>
            </a:extLst>
          </p:cNvPr>
          <p:cNvSpPr/>
          <p:nvPr/>
        </p:nvSpPr>
        <p:spPr>
          <a:xfrm rot="5400000">
            <a:off x="10190691" y="3011167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4" name="ตัวเชื่อมต่อตรง 237">
            <a:extLst>
              <a:ext uri="{FF2B5EF4-FFF2-40B4-BE49-F238E27FC236}">
                <a16:creationId xmlns:a16="http://schemas.microsoft.com/office/drawing/2014/main" id="{4A0776E3-FC8B-406E-A10B-6376BDCD37F2}"/>
              </a:ext>
            </a:extLst>
          </p:cNvPr>
          <p:cNvCxnSpPr>
            <a:cxnSpLocks/>
            <a:endCxn id="43" idx="2"/>
          </p:cNvCxnSpPr>
          <p:nvPr/>
        </p:nvCxnSpPr>
        <p:spPr>
          <a:xfrm rot="5400000">
            <a:off x="9598742" y="1889208"/>
            <a:ext cx="2027907" cy="798288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دكان البلدى | متخصصون فى الطيور واللحوم البلدى والمنتجات المصرية - اتصل بنا  0548824964">
            <a:extLst>
              <a:ext uri="{FF2B5EF4-FFF2-40B4-BE49-F238E27FC236}">
                <a16:creationId xmlns:a16="http://schemas.microsoft.com/office/drawing/2014/main" id="{0CDD4C4C-997B-472F-AF0C-D13BE935B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75" y="2382478"/>
            <a:ext cx="1703355" cy="117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7C6D6C7-5D17-4A86-9E13-3CE85662B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67" y="4779151"/>
            <a:ext cx="2076841" cy="207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948E9AE-8684-4323-8404-2CA25E73F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7213" y="3072058"/>
            <a:ext cx="2041718" cy="204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C2D6A06-C022-46FC-AB47-DEC021A96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7" r="35220"/>
          <a:stretch/>
        </p:blipFill>
        <p:spPr bwMode="auto">
          <a:xfrm>
            <a:off x="8650705" y="4144685"/>
            <a:ext cx="2141621" cy="26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00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21" grpId="0" animBg="1"/>
      <p:bldP spid="36" grpId="0" animBg="1"/>
      <p:bldP spid="39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Round Same Side Corner Rectangle 58">
            <a:extLst>
              <a:ext uri="{FF2B5EF4-FFF2-40B4-BE49-F238E27FC236}">
                <a16:creationId xmlns:a16="http://schemas.microsoft.com/office/drawing/2014/main" id="{2B1C624D-41AF-4852-B0C3-25FE51B3BD28}"/>
              </a:ext>
            </a:extLst>
          </p:cNvPr>
          <p:cNvSpPr/>
          <p:nvPr/>
        </p:nvSpPr>
        <p:spPr>
          <a:xfrm rot="10800000">
            <a:off x="9409481" y="846771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C4105E5-58E1-4ADA-8216-BDED8B42664D}"/>
              </a:ext>
            </a:extLst>
          </p:cNvPr>
          <p:cNvSpPr txBox="1"/>
          <p:nvPr/>
        </p:nvSpPr>
        <p:spPr>
          <a:xfrm>
            <a:off x="10146547" y="703721"/>
            <a:ext cx="1926184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الفيتامينات</a:t>
            </a:r>
            <a:endParaRPr lang="ar-SA" sz="2400" b="1" dirty="0">
              <a:solidFill>
                <a:srgbClr val="C0000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B6ACD02-81AF-4001-9507-ABF5B3912888}"/>
              </a:ext>
            </a:extLst>
          </p:cNvPr>
          <p:cNvSpPr txBox="1"/>
          <p:nvPr/>
        </p:nvSpPr>
        <p:spPr>
          <a:xfrm>
            <a:off x="3354414" y="749643"/>
            <a:ext cx="6022892" cy="783193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تساعد الفيتامينات على المحافظة على صحَّة الجسم ،</a:t>
            </a:r>
          </a:p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وبناء خلايا جديدة، والوقاية من الأمراض مثل:</a:t>
            </a:r>
          </a:p>
        </p:txBody>
      </p:sp>
      <p:cxnSp>
        <p:nvCxnSpPr>
          <p:cNvPr id="8" name="ตัวเชื่อมต่อตรง 237">
            <a:extLst>
              <a:ext uri="{FF2B5EF4-FFF2-40B4-BE49-F238E27FC236}">
                <a16:creationId xmlns:a16="http://schemas.microsoft.com/office/drawing/2014/main" id="{3FACB915-74C7-4726-8548-F64D72E818DD}"/>
              </a:ext>
            </a:extLst>
          </p:cNvPr>
          <p:cNvCxnSpPr>
            <a:cxnSpLocks/>
          </p:cNvCxnSpPr>
          <p:nvPr/>
        </p:nvCxnSpPr>
        <p:spPr>
          <a:xfrm rot="10800000" flipV="1">
            <a:off x="9464515" y="877131"/>
            <a:ext cx="617682" cy="283638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D8CBA36-00CA-4BB2-A6D0-3268A21EC9FB}"/>
              </a:ext>
            </a:extLst>
          </p:cNvPr>
          <p:cNvSpPr txBox="1"/>
          <p:nvPr/>
        </p:nvSpPr>
        <p:spPr>
          <a:xfrm>
            <a:off x="5226023" y="2529062"/>
            <a:ext cx="1871325" cy="578882"/>
          </a:xfrm>
          <a:prstGeom prst="roundRect">
            <a:avLst/>
          </a:prstGeom>
          <a:solidFill>
            <a:schemeClr val="tx2">
              <a:lumMod val="20000"/>
              <a:lumOff val="80000"/>
              <a:alpha val="39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مصادرها: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1AAA356-3810-4A75-B2CE-6A80286D665F}"/>
              </a:ext>
            </a:extLst>
          </p:cNvPr>
          <p:cNvSpPr txBox="1"/>
          <p:nvPr/>
        </p:nvSpPr>
        <p:spPr>
          <a:xfrm>
            <a:off x="5090375" y="3848547"/>
            <a:ext cx="1901771" cy="442674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الحبوب</a:t>
            </a:r>
            <a:endParaRPr lang="ar-SA" sz="20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Round Same Side Corner Rectangle 58">
            <a:extLst>
              <a:ext uri="{FF2B5EF4-FFF2-40B4-BE49-F238E27FC236}">
                <a16:creationId xmlns:a16="http://schemas.microsoft.com/office/drawing/2014/main" id="{87965F41-D450-4F66-A86E-E662B58982E6}"/>
              </a:ext>
            </a:extLst>
          </p:cNvPr>
          <p:cNvSpPr/>
          <p:nvPr/>
        </p:nvSpPr>
        <p:spPr>
          <a:xfrm rot="5400000">
            <a:off x="6177842" y="1698556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2" name="ตัวเชื่อมต่อตรง 237">
            <a:extLst>
              <a:ext uri="{FF2B5EF4-FFF2-40B4-BE49-F238E27FC236}">
                <a16:creationId xmlns:a16="http://schemas.microsoft.com/office/drawing/2014/main" id="{EDCD50DD-368C-4571-8B91-8C629CD4585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11075" y="1632193"/>
            <a:ext cx="433356" cy="250356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45D8DC6-D90A-4CEC-AB84-3BC6C40DF9FB}"/>
              </a:ext>
            </a:extLst>
          </p:cNvPr>
          <p:cNvSpPr txBox="1"/>
          <p:nvPr/>
        </p:nvSpPr>
        <p:spPr>
          <a:xfrm>
            <a:off x="5101326" y="5012145"/>
            <a:ext cx="1901771" cy="442674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الفواكه والخضروات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6BB5C8B-670E-43A0-BEBB-A71EEA52BC89}"/>
              </a:ext>
            </a:extLst>
          </p:cNvPr>
          <p:cNvSpPr txBox="1"/>
          <p:nvPr/>
        </p:nvSpPr>
        <p:spPr>
          <a:xfrm>
            <a:off x="5101326" y="6029843"/>
            <a:ext cx="1924180" cy="442674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الحليب</a:t>
            </a:r>
          </a:p>
        </p:txBody>
      </p:sp>
      <p:sp>
        <p:nvSpPr>
          <p:cNvPr id="21" name="Round Same Side Corner Rectangle 58">
            <a:extLst>
              <a:ext uri="{FF2B5EF4-FFF2-40B4-BE49-F238E27FC236}">
                <a16:creationId xmlns:a16="http://schemas.microsoft.com/office/drawing/2014/main" id="{F3FD305A-BA38-405A-BCDC-63CC66979395}"/>
              </a:ext>
            </a:extLst>
          </p:cNvPr>
          <p:cNvSpPr/>
          <p:nvPr/>
        </p:nvSpPr>
        <p:spPr>
          <a:xfrm rot="5400000">
            <a:off x="6215760" y="2215064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2" name="ตัวเชื่อมต่อตรง 237">
            <a:extLst>
              <a:ext uri="{FF2B5EF4-FFF2-40B4-BE49-F238E27FC236}">
                <a16:creationId xmlns:a16="http://schemas.microsoft.com/office/drawing/2014/main" id="{375B350D-EBD0-4EBA-AA07-80FD539B375B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09913" y="2312896"/>
            <a:ext cx="457413" cy="1"/>
          </a:xfrm>
          <a:prstGeom prst="bentConnector3">
            <a:avLst>
              <a:gd name="adj1" fmla="val 50000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 Same Side Corner Rectangle 58">
            <a:extLst>
              <a:ext uri="{FF2B5EF4-FFF2-40B4-BE49-F238E27FC236}">
                <a16:creationId xmlns:a16="http://schemas.microsoft.com/office/drawing/2014/main" id="{6FFD0D45-DB93-402C-8AB3-74374C6D3ECD}"/>
              </a:ext>
            </a:extLst>
          </p:cNvPr>
          <p:cNvSpPr/>
          <p:nvPr/>
        </p:nvSpPr>
        <p:spPr>
          <a:xfrm rot="5400000">
            <a:off x="6224788" y="4666230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37" name="ตัวเชื่อมต่อตรง 237">
            <a:extLst>
              <a:ext uri="{FF2B5EF4-FFF2-40B4-BE49-F238E27FC236}">
                <a16:creationId xmlns:a16="http://schemas.microsoft.com/office/drawing/2014/main" id="{CD0BA263-3F65-4FC5-830E-33F25CC54DBD}"/>
              </a:ext>
            </a:extLst>
          </p:cNvPr>
          <p:cNvCxnSpPr>
            <a:cxnSpLocks/>
          </p:cNvCxnSpPr>
          <p:nvPr/>
        </p:nvCxnSpPr>
        <p:spPr>
          <a:xfrm rot="5400000">
            <a:off x="5886587" y="4634842"/>
            <a:ext cx="645050" cy="3"/>
          </a:xfrm>
          <a:prstGeom prst="bentConnector3">
            <a:avLst>
              <a:gd name="adj1" fmla="val 3267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 Same Side Corner Rectangle 58">
            <a:extLst>
              <a:ext uri="{FF2B5EF4-FFF2-40B4-BE49-F238E27FC236}">
                <a16:creationId xmlns:a16="http://schemas.microsoft.com/office/drawing/2014/main" id="{91A74F97-AE0A-4825-AE53-6EC7F9176258}"/>
              </a:ext>
            </a:extLst>
          </p:cNvPr>
          <p:cNvSpPr/>
          <p:nvPr/>
        </p:nvSpPr>
        <p:spPr>
          <a:xfrm rot="5400000">
            <a:off x="6140896" y="5692985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0" name="ตัวเชื่อมต่อตรง 237">
            <a:extLst>
              <a:ext uri="{FF2B5EF4-FFF2-40B4-BE49-F238E27FC236}">
                <a16:creationId xmlns:a16="http://schemas.microsoft.com/office/drawing/2014/main" id="{4CD7D8FA-F6FF-41C2-93AE-82AA2A308A8F}"/>
              </a:ext>
            </a:extLst>
          </p:cNvPr>
          <p:cNvCxnSpPr>
            <a:cxnSpLocks/>
            <a:endCxn id="39" idx="2"/>
          </p:cNvCxnSpPr>
          <p:nvPr/>
        </p:nvCxnSpPr>
        <p:spPr>
          <a:xfrm rot="5400000">
            <a:off x="5906734" y="5718877"/>
            <a:ext cx="522269" cy="8224"/>
          </a:xfrm>
          <a:prstGeom prst="bentConnector3">
            <a:avLst>
              <a:gd name="adj1" fmla="val 90404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154607E-DF7F-43D6-BF6C-CE18D2477BEF}"/>
              </a:ext>
            </a:extLst>
          </p:cNvPr>
          <p:cNvSpPr txBox="1"/>
          <p:nvPr/>
        </p:nvSpPr>
        <p:spPr>
          <a:xfrm>
            <a:off x="3752074" y="1770047"/>
            <a:ext cx="1871325" cy="578882"/>
          </a:xfrm>
          <a:prstGeom prst="roundRect">
            <a:avLst/>
          </a:prstGeom>
          <a:solidFill>
            <a:schemeClr val="tx2">
              <a:lumMod val="20000"/>
              <a:lumOff val="80000"/>
              <a:alpha val="39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فيتامين د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3C89DDD0-F6BB-4F45-9983-920CA890D349}"/>
              </a:ext>
            </a:extLst>
          </p:cNvPr>
          <p:cNvSpPr txBox="1"/>
          <p:nvPr/>
        </p:nvSpPr>
        <p:spPr>
          <a:xfrm>
            <a:off x="6827480" y="1753161"/>
            <a:ext cx="1871325" cy="578882"/>
          </a:xfrm>
          <a:prstGeom prst="roundRect">
            <a:avLst/>
          </a:prstGeom>
          <a:solidFill>
            <a:schemeClr val="tx2">
              <a:lumMod val="20000"/>
              <a:lumOff val="80000"/>
              <a:alpha val="39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فيتامين ج</a:t>
            </a:r>
          </a:p>
        </p:txBody>
      </p:sp>
      <p:sp>
        <p:nvSpPr>
          <p:cNvPr id="33" name="Round Same Side Corner Rectangle 58">
            <a:extLst>
              <a:ext uri="{FF2B5EF4-FFF2-40B4-BE49-F238E27FC236}">
                <a16:creationId xmlns:a16="http://schemas.microsoft.com/office/drawing/2014/main" id="{0FC8C32F-CF08-499C-908F-5EA5C375443D}"/>
              </a:ext>
            </a:extLst>
          </p:cNvPr>
          <p:cNvSpPr/>
          <p:nvPr/>
        </p:nvSpPr>
        <p:spPr>
          <a:xfrm rot="5400000">
            <a:off x="6179433" y="3507238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34" name="ตัวเชื่อมต่อตรง 237">
            <a:extLst>
              <a:ext uri="{FF2B5EF4-FFF2-40B4-BE49-F238E27FC236}">
                <a16:creationId xmlns:a16="http://schemas.microsoft.com/office/drawing/2014/main" id="{DEF570C8-B340-4C77-9F98-03348AC24043}"/>
              </a:ext>
            </a:extLst>
          </p:cNvPr>
          <p:cNvCxnSpPr>
            <a:cxnSpLocks/>
          </p:cNvCxnSpPr>
          <p:nvPr/>
        </p:nvCxnSpPr>
        <p:spPr>
          <a:xfrm rot="5400000">
            <a:off x="5841232" y="3475850"/>
            <a:ext cx="645050" cy="3"/>
          </a:xfrm>
          <a:prstGeom prst="bentConnector3">
            <a:avLst>
              <a:gd name="adj1" fmla="val 3267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8">
            <a:extLst>
              <a:ext uri="{FF2B5EF4-FFF2-40B4-BE49-F238E27FC236}">
                <a16:creationId xmlns:a16="http://schemas.microsoft.com/office/drawing/2014/main" id="{D98C9256-3FBE-460A-9BAD-2C8C07F0F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26" y="2351413"/>
            <a:ext cx="1925312" cy="200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FD17283-5372-49CA-BF01-363C663F9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9" r="18757"/>
          <a:stretch/>
        </p:blipFill>
        <p:spPr bwMode="auto">
          <a:xfrm>
            <a:off x="7261185" y="4089721"/>
            <a:ext cx="2821012" cy="248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ED35FFC3-D805-4813-A2DC-336162F16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610" y="1141239"/>
            <a:ext cx="2316136" cy="2530009"/>
          </a:xfrm>
          <a:prstGeom prst="rect">
            <a:avLst/>
          </a:prstGeom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7A96D36-3004-4847-A02F-DEF7BCAE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90" y="4206783"/>
            <a:ext cx="2645627" cy="249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2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"/>
                            </p:stCondLst>
                            <p:childTnLst>
                              <p:par>
                                <p:cTn id="1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21" grpId="0" animBg="1"/>
      <p:bldP spid="36" grpId="0" animBg="1"/>
      <p:bldP spid="39" grpId="0" animBg="1"/>
      <p:bldP spid="28" grpId="0" animBg="1"/>
      <p:bldP spid="29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1BAC665-E9E1-41FC-8335-3F7D459C4EBD}"/>
              </a:ext>
            </a:extLst>
          </p:cNvPr>
          <p:cNvSpPr txBox="1"/>
          <p:nvPr/>
        </p:nvSpPr>
        <p:spPr>
          <a:xfrm>
            <a:off x="10100074" y="725951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أختبر نفسي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A6816B8-76B7-4557-8E61-FF81A6B852A6}"/>
              </a:ext>
            </a:extLst>
          </p:cNvPr>
          <p:cNvSpPr txBox="1"/>
          <p:nvPr/>
        </p:nvSpPr>
        <p:spPr>
          <a:xfrm>
            <a:off x="3302758" y="1485330"/>
            <a:ext cx="7221377" cy="919401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المواد الغذائية التالية ( بيض – سمك - أرز –خبز  ) </a:t>
            </a:r>
          </a:p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  إلى مجموعتين  ( مجموعة الكربوهيدرات و مجموعة البروتينات  )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00C33BC-942E-4089-8D19-C10977630E64}"/>
              </a:ext>
            </a:extLst>
          </p:cNvPr>
          <p:cNvSpPr txBox="1"/>
          <p:nvPr/>
        </p:nvSpPr>
        <p:spPr>
          <a:xfrm>
            <a:off x="10774308" y="1594465"/>
            <a:ext cx="1298423" cy="57888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اصنف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939E7EE-D4BC-4A94-8E02-4CDD38F33E47}"/>
              </a:ext>
            </a:extLst>
          </p:cNvPr>
          <p:cNvSpPr txBox="1"/>
          <p:nvPr/>
        </p:nvSpPr>
        <p:spPr>
          <a:xfrm>
            <a:off x="5442173" y="2863948"/>
            <a:ext cx="1871325" cy="510778"/>
          </a:xfrm>
          <a:prstGeom prst="roundRect">
            <a:avLst/>
          </a:prstGeom>
          <a:solidFill>
            <a:schemeClr val="tx2">
              <a:lumMod val="20000"/>
              <a:lumOff val="80000"/>
              <a:alpha val="39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 الكربوهيدرات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FD14907-2ED5-491E-B3D4-D9679DC1DE3B}"/>
              </a:ext>
            </a:extLst>
          </p:cNvPr>
          <p:cNvSpPr txBox="1"/>
          <p:nvPr/>
        </p:nvSpPr>
        <p:spPr>
          <a:xfrm>
            <a:off x="8476556" y="4209072"/>
            <a:ext cx="1901771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بيض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E6FFFC0-1722-4445-A189-C8D74EE56ABC}"/>
              </a:ext>
            </a:extLst>
          </p:cNvPr>
          <p:cNvSpPr txBox="1"/>
          <p:nvPr/>
        </p:nvSpPr>
        <p:spPr>
          <a:xfrm>
            <a:off x="8493393" y="5533523"/>
            <a:ext cx="1901771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سمك </a:t>
            </a:r>
          </a:p>
        </p:txBody>
      </p:sp>
      <p:sp>
        <p:nvSpPr>
          <p:cNvPr id="17" name="Round Same Side Corner Rectangle 58">
            <a:extLst>
              <a:ext uri="{FF2B5EF4-FFF2-40B4-BE49-F238E27FC236}">
                <a16:creationId xmlns:a16="http://schemas.microsoft.com/office/drawing/2014/main" id="{106FB9C4-F0AA-4478-B231-5603F2AE3C39}"/>
              </a:ext>
            </a:extLst>
          </p:cNvPr>
          <p:cNvSpPr/>
          <p:nvPr/>
        </p:nvSpPr>
        <p:spPr>
          <a:xfrm rot="5400000">
            <a:off x="9600755" y="5136123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4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8" name="ตัวเชื่อมต่อตรง 237">
            <a:extLst>
              <a:ext uri="{FF2B5EF4-FFF2-40B4-BE49-F238E27FC236}">
                <a16:creationId xmlns:a16="http://schemas.microsoft.com/office/drawing/2014/main" id="{E1341135-A10A-4FF7-8A48-B65FF6A8102E}"/>
              </a:ext>
            </a:extLst>
          </p:cNvPr>
          <p:cNvCxnSpPr>
            <a:cxnSpLocks/>
          </p:cNvCxnSpPr>
          <p:nvPr/>
        </p:nvCxnSpPr>
        <p:spPr>
          <a:xfrm rot="5400000">
            <a:off x="9276096" y="5104736"/>
            <a:ext cx="645050" cy="3"/>
          </a:xfrm>
          <a:prstGeom prst="bentConnector3">
            <a:avLst>
              <a:gd name="adj1" fmla="val 3267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 Same Side Corner Rectangle 58">
            <a:extLst>
              <a:ext uri="{FF2B5EF4-FFF2-40B4-BE49-F238E27FC236}">
                <a16:creationId xmlns:a16="http://schemas.microsoft.com/office/drawing/2014/main" id="{974E0CB4-8405-400A-B571-0BE5D07B35CA}"/>
              </a:ext>
            </a:extLst>
          </p:cNvPr>
          <p:cNvSpPr/>
          <p:nvPr/>
        </p:nvSpPr>
        <p:spPr>
          <a:xfrm rot="5400000">
            <a:off x="9565614" y="3867763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4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0" name="ตัวเชื่อมต่อตรง 237">
            <a:extLst>
              <a:ext uri="{FF2B5EF4-FFF2-40B4-BE49-F238E27FC236}">
                <a16:creationId xmlns:a16="http://schemas.microsoft.com/office/drawing/2014/main" id="{4559BAC1-AEC9-4B30-9EF7-5D5307FE015D}"/>
              </a:ext>
            </a:extLst>
          </p:cNvPr>
          <p:cNvCxnSpPr>
            <a:cxnSpLocks/>
          </p:cNvCxnSpPr>
          <p:nvPr/>
        </p:nvCxnSpPr>
        <p:spPr>
          <a:xfrm rot="5400000">
            <a:off x="9227413" y="3836375"/>
            <a:ext cx="645050" cy="3"/>
          </a:xfrm>
          <a:prstGeom prst="bentConnector3">
            <a:avLst>
              <a:gd name="adj1" fmla="val 3267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E5489C7-86CD-4A2D-968E-B901DF533129}"/>
              </a:ext>
            </a:extLst>
          </p:cNvPr>
          <p:cNvSpPr txBox="1"/>
          <p:nvPr/>
        </p:nvSpPr>
        <p:spPr>
          <a:xfrm>
            <a:off x="8652810" y="2836294"/>
            <a:ext cx="1871325" cy="510778"/>
          </a:xfrm>
          <a:prstGeom prst="roundRect">
            <a:avLst/>
          </a:prstGeom>
          <a:solidFill>
            <a:schemeClr val="tx2">
              <a:lumMod val="20000"/>
              <a:lumOff val="80000"/>
              <a:alpha val="39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البروتينات</a:t>
            </a:r>
            <a:endParaRPr lang="ar-SA" sz="2400" b="1" dirty="0">
              <a:solidFill>
                <a:srgbClr val="00206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1566043-CF04-428F-A8A7-00A2E09BA186}"/>
              </a:ext>
            </a:extLst>
          </p:cNvPr>
          <p:cNvSpPr txBox="1"/>
          <p:nvPr/>
        </p:nvSpPr>
        <p:spPr>
          <a:xfrm>
            <a:off x="5442173" y="4209072"/>
            <a:ext cx="1764054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أرز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9429D0F-210A-4B17-A3BC-E4D808A72C8A}"/>
              </a:ext>
            </a:extLst>
          </p:cNvPr>
          <p:cNvSpPr txBox="1"/>
          <p:nvPr/>
        </p:nvSpPr>
        <p:spPr>
          <a:xfrm>
            <a:off x="5384927" y="5452465"/>
            <a:ext cx="1764054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خبز </a:t>
            </a:r>
          </a:p>
        </p:txBody>
      </p:sp>
      <p:sp>
        <p:nvSpPr>
          <p:cNvPr id="24" name="Round Same Side Corner Rectangle 58">
            <a:extLst>
              <a:ext uri="{FF2B5EF4-FFF2-40B4-BE49-F238E27FC236}">
                <a16:creationId xmlns:a16="http://schemas.microsoft.com/office/drawing/2014/main" id="{9B289C54-1D81-4BC5-9988-8AFC95DCE72C}"/>
              </a:ext>
            </a:extLst>
          </p:cNvPr>
          <p:cNvSpPr/>
          <p:nvPr/>
        </p:nvSpPr>
        <p:spPr>
          <a:xfrm rot="5400000">
            <a:off x="6370672" y="5106550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4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5" name="ตัวเชื่อมต่อตรง 237">
            <a:extLst>
              <a:ext uri="{FF2B5EF4-FFF2-40B4-BE49-F238E27FC236}">
                <a16:creationId xmlns:a16="http://schemas.microsoft.com/office/drawing/2014/main" id="{2D14141A-B7E8-4C9C-AED4-679BD5A1DB2D}"/>
              </a:ext>
            </a:extLst>
          </p:cNvPr>
          <p:cNvCxnSpPr>
            <a:cxnSpLocks/>
          </p:cNvCxnSpPr>
          <p:nvPr/>
        </p:nvCxnSpPr>
        <p:spPr>
          <a:xfrm rot="5400000">
            <a:off x="6032471" y="5088810"/>
            <a:ext cx="645050" cy="3"/>
          </a:xfrm>
          <a:prstGeom prst="bentConnector3">
            <a:avLst>
              <a:gd name="adj1" fmla="val 3267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 Same Side Corner Rectangle 58">
            <a:extLst>
              <a:ext uri="{FF2B5EF4-FFF2-40B4-BE49-F238E27FC236}">
                <a16:creationId xmlns:a16="http://schemas.microsoft.com/office/drawing/2014/main" id="{58B8195A-F4A4-4922-BB2C-FA0BB7E8FCCA}"/>
              </a:ext>
            </a:extLst>
          </p:cNvPr>
          <p:cNvSpPr/>
          <p:nvPr/>
        </p:nvSpPr>
        <p:spPr>
          <a:xfrm rot="5400000">
            <a:off x="6393514" y="3867763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338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4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7" name="ตัวเชื่อมต่อตรง 237">
            <a:extLst>
              <a:ext uri="{FF2B5EF4-FFF2-40B4-BE49-F238E27FC236}">
                <a16:creationId xmlns:a16="http://schemas.microsoft.com/office/drawing/2014/main" id="{5C418D4A-E685-4DFE-A669-3F197FC80C51}"/>
              </a:ext>
            </a:extLst>
          </p:cNvPr>
          <p:cNvCxnSpPr>
            <a:cxnSpLocks/>
          </p:cNvCxnSpPr>
          <p:nvPr/>
        </p:nvCxnSpPr>
        <p:spPr>
          <a:xfrm rot="5400000">
            <a:off x="6055313" y="3836375"/>
            <a:ext cx="645050" cy="3"/>
          </a:xfrm>
          <a:prstGeom prst="bentConnector3">
            <a:avLst>
              <a:gd name="adj1" fmla="val 3267"/>
            </a:avLst>
          </a:prstGeom>
          <a:ln w="28575">
            <a:solidFill>
              <a:srgbClr val="338977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8">
            <a:extLst>
              <a:ext uri="{FF2B5EF4-FFF2-40B4-BE49-F238E27FC236}">
                <a16:creationId xmlns:a16="http://schemas.microsoft.com/office/drawing/2014/main" id="{B20984A4-40D6-4A18-B47F-379330A69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29521" r="11653" b="25659"/>
          <a:stretch/>
        </p:blipFill>
        <p:spPr bwMode="auto">
          <a:xfrm>
            <a:off x="10498362" y="4967923"/>
            <a:ext cx="1551117" cy="77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112F883-1FE2-4F12-81F8-242F294CC336}"/>
              </a:ext>
            </a:extLst>
          </p:cNvPr>
          <p:cNvGrpSpPr/>
          <p:nvPr/>
        </p:nvGrpSpPr>
        <p:grpSpPr>
          <a:xfrm>
            <a:off x="10549880" y="3301669"/>
            <a:ext cx="1252732" cy="1183983"/>
            <a:chOff x="2899209" y="3131101"/>
            <a:chExt cx="2398685" cy="1752290"/>
          </a:xfrm>
        </p:grpSpPr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7E48529F-3D7E-45D3-83A2-F5BE0F3E2C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2" t="16800" r="27959" b="7760"/>
            <a:stretch/>
          </p:blipFill>
          <p:spPr bwMode="auto">
            <a:xfrm>
              <a:off x="2899209" y="3131101"/>
              <a:ext cx="1003598" cy="1315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C61E08A7-3B1D-4390-BC9E-805DBDB1A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4" t="7277" r="17171"/>
            <a:stretch/>
          </p:blipFill>
          <p:spPr>
            <a:xfrm>
              <a:off x="3724221" y="3319735"/>
              <a:ext cx="1573673" cy="1563656"/>
            </a:xfrm>
            <a:prstGeom prst="rect">
              <a:avLst/>
            </a:prstGeom>
          </p:spPr>
        </p:pic>
      </p:grpSp>
      <p:pic>
        <p:nvPicPr>
          <p:cNvPr id="32" name="Picture 10">
            <a:extLst>
              <a:ext uri="{FF2B5EF4-FFF2-40B4-BE49-F238E27FC236}">
                <a16:creationId xmlns:a16="http://schemas.microsoft.com/office/drawing/2014/main" id="{A28A2DA9-B341-427D-BA57-6B7BEADF2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71" y="4977071"/>
            <a:ext cx="2162161" cy="156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>
            <a:extLst>
              <a:ext uri="{FF2B5EF4-FFF2-40B4-BE49-F238E27FC236}">
                <a16:creationId xmlns:a16="http://schemas.microsoft.com/office/drawing/2014/main" id="{9BCE5F94-CDE8-440A-8608-8D5C084E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0956" y="2937705"/>
            <a:ext cx="2222824" cy="203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68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1BAC665-E9E1-41FC-8335-3F7D459C4EBD}"/>
              </a:ext>
            </a:extLst>
          </p:cNvPr>
          <p:cNvSpPr txBox="1"/>
          <p:nvPr/>
        </p:nvSpPr>
        <p:spPr>
          <a:xfrm>
            <a:off x="10100074" y="725951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أختبر نفسي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A6816B8-76B7-4557-8E61-FF81A6B852A6}"/>
              </a:ext>
            </a:extLst>
          </p:cNvPr>
          <p:cNvSpPr txBox="1"/>
          <p:nvPr/>
        </p:nvSpPr>
        <p:spPr>
          <a:xfrm>
            <a:off x="4872251" y="1455586"/>
            <a:ext cx="5529054" cy="919401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ماذا يحدث للجسم إذا اعتمد الإنسان في غذائه على صنف واحد فقط من المواد الغذائية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00C33BC-942E-4089-8D19-C10977630E64}"/>
              </a:ext>
            </a:extLst>
          </p:cNvPr>
          <p:cNvSpPr txBox="1"/>
          <p:nvPr/>
        </p:nvSpPr>
        <p:spPr>
          <a:xfrm>
            <a:off x="10524136" y="1594465"/>
            <a:ext cx="1548596" cy="51077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التفكير الناقد 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FC71C51F-1827-4320-821D-39E2FB9EB7F0}"/>
              </a:ext>
            </a:extLst>
          </p:cNvPr>
          <p:cNvSpPr txBox="1"/>
          <p:nvPr/>
        </p:nvSpPr>
        <p:spPr>
          <a:xfrm>
            <a:off x="4312693" y="2996594"/>
            <a:ext cx="6211443" cy="919401"/>
          </a:xfrm>
          <a:prstGeom prst="roundRect">
            <a:avLst/>
          </a:prstGeom>
          <a:solidFill>
            <a:srgbClr val="56C1A9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إذا اعتمد الإنسان في غذائه على صنف واحد فقط من المواد الغذائية ستتوقف أعضاء الجسم عن النمو  وتؤدي إلى موتها   </a:t>
            </a:r>
          </a:p>
        </p:txBody>
      </p:sp>
    </p:spTree>
    <p:extLst>
      <p:ext uri="{BB962C8B-B14F-4D97-AF65-F5344CB8AC3E}">
        <p14:creationId xmlns:p14="http://schemas.microsoft.com/office/powerpoint/2010/main" val="120951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625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6" name="الأسئلة">
            <a:extLst>
              <a:ext uri="{FF2B5EF4-FFF2-40B4-BE49-F238E27FC236}">
                <a16:creationId xmlns:a16="http://schemas.microsoft.com/office/drawing/2014/main" id="{70E689F6-B291-4B71-AAFB-E2A1A940D167}"/>
              </a:ext>
            </a:extLst>
          </p:cNvPr>
          <p:cNvSpPr/>
          <p:nvPr/>
        </p:nvSpPr>
        <p:spPr>
          <a:xfrm>
            <a:off x="5642238" y="3429000"/>
            <a:ext cx="4330693" cy="9193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أجيب عن الأسئلة التالية </a:t>
            </a:r>
          </a:p>
        </p:txBody>
      </p:sp>
      <p:sp>
        <p:nvSpPr>
          <p:cNvPr id="7" name="الأسئلة">
            <a:extLst>
              <a:ext uri="{FF2B5EF4-FFF2-40B4-BE49-F238E27FC236}">
                <a16:creationId xmlns:a16="http://schemas.microsoft.com/office/drawing/2014/main" id="{F471450B-6EAF-4FE1-8842-A4A2BEC35FBF}"/>
              </a:ext>
            </a:extLst>
          </p:cNvPr>
          <p:cNvSpPr/>
          <p:nvPr/>
        </p:nvSpPr>
        <p:spPr>
          <a:xfrm>
            <a:off x="5642237" y="2106060"/>
            <a:ext cx="4330693" cy="9193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تقويم </a:t>
            </a:r>
          </a:p>
        </p:txBody>
      </p:sp>
    </p:spTree>
    <p:extLst>
      <p:ext uri="{BB962C8B-B14F-4D97-AF65-F5344CB8AC3E}">
        <p14:creationId xmlns:p14="http://schemas.microsoft.com/office/powerpoint/2010/main" val="103132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C9F868F-F413-459D-9F2C-3F5EA9D1F6FE}"/>
              </a:ext>
            </a:extLst>
          </p:cNvPr>
          <p:cNvSpPr txBox="1"/>
          <p:nvPr/>
        </p:nvSpPr>
        <p:spPr>
          <a:xfrm>
            <a:off x="4254631" y="2694395"/>
            <a:ext cx="3939085" cy="646986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السؤال الأساسي </a:t>
            </a:r>
            <a:endParaRPr lang="en-US" sz="32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5F788B1-391C-4ED2-BC43-F65FF3A3C05A}"/>
              </a:ext>
            </a:extLst>
          </p:cNvPr>
          <p:cNvSpPr txBox="1"/>
          <p:nvPr/>
        </p:nvSpPr>
        <p:spPr>
          <a:xfrm>
            <a:off x="4254630" y="1544243"/>
            <a:ext cx="3939086" cy="646986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الغذاء و التغذية </a:t>
            </a:r>
            <a:endParaRPr lang="en-US" sz="32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D247B61-C417-4625-9E5F-97FE4282D6AB}"/>
              </a:ext>
            </a:extLst>
          </p:cNvPr>
          <p:cNvSpPr txBox="1"/>
          <p:nvPr/>
        </p:nvSpPr>
        <p:spPr>
          <a:xfrm>
            <a:off x="4254630" y="814076"/>
            <a:ext cx="3921280" cy="646986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en-US" sz="32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5FF66C8-B136-4C93-82F0-43B4C9C26ABE}"/>
              </a:ext>
            </a:extLst>
          </p:cNvPr>
          <p:cNvSpPr txBox="1"/>
          <p:nvPr/>
        </p:nvSpPr>
        <p:spPr>
          <a:xfrm>
            <a:off x="4254631" y="3373039"/>
            <a:ext cx="3939085" cy="646986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كيف يكون غذاؤنا صحياً</a:t>
            </a:r>
            <a:endParaRPr lang="en-US" sz="32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51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الأسئلة">
            <a:extLst>
              <a:ext uri="{FF2B5EF4-FFF2-40B4-BE49-F238E27FC236}">
                <a16:creationId xmlns:a16="http://schemas.microsoft.com/office/drawing/2014/main" id="{73F5A505-BAFC-4BFF-BF95-03A0B9E7A372}"/>
              </a:ext>
            </a:extLst>
          </p:cNvPr>
          <p:cNvSpPr/>
          <p:nvPr/>
        </p:nvSpPr>
        <p:spPr>
          <a:xfrm>
            <a:off x="3269382" y="1351128"/>
            <a:ext cx="8622477" cy="73697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bg1"/>
                </a:solidFill>
              </a:rPr>
              <a:t>هو الغذاء الذي يحتوي على جميع أنواع الغذاء الذي يحتاجه الجسم بكميات متوازنة.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6" name="صحيح">
            <a:extLst>
              <a:ext uri="{FF2B5EF4-FFF2-40B4-BE49-F238E27FC236}">
                <a16:creationId xmlns:a16="http://schemas.microsoft.com/office/drawing/2014/main" id="{3DB7FE24-44CA-43B6-A1E2-26591FA5C735}"/>
              </a:ext>
            </a:extLst>
          </p:cNvPr>
          <p:cNvSpPr/>
          <p:nvPr/>
        </p:nvSpPr>
        <p:spPr>
          <a:xfrm>
            <a:off x="4638261" y="3575973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84D2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الغذاء المتوازن </a:t>
            </a:r>
          </a:p>
        </p:txBody>
      </p:sp>
      <p:sp>
        <p:nvSpPr>
          <p:cNvPr id="7" name="خطأ 1">
            <a:extLst>
              <a:ext uri="{FF2B5EF4-FFF2-40B4-BE49-F238E27FC236}">
                <a16:creationId xmlns:a16="http://schemas.microsoft.com/office/drawing/2014/main" id="{B7610F7D-3117-4203-95D6-CE11FC5FAC2F}"/>
              </a:ext>
            </a:extLst>
          </p:cNvPr>
          <p:cNvSpPr/>
          <p:nvPr/>
        </p:nvSpPr>
        <p:spPr>
          <a:xfrm>
            <a:off x="4638261" y="2783611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84D2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الهرم الغذائي </a:t>
            </a:r>
          </a:p>
        </p:txBody>
      </p:sp>
      <p:sp>
        <p:nvSpPr>
          <p:cNvPr id="8" name="خطأ 2">
            <a:extLst>
              <a:ext uri="{FF2B5EF4-FFF2-40B4-BE49-F238E27FC236}">
                <a16:creationId xmlns:a16="http://schemas.microsoft.com/office/drawing/2014/main" id="{153A29F9-471D-42BC-9BC6-7D9798E14467}"/>
              </a:ext>
            </a:extLst>
          </p:cNvPr>
          <p:cNvSpPr/>
          <p:nvPr/>
        </p:nvSpPr>
        <p:spPr>
          <a:xfrm>
            <a:off x="4638261" y="4317476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84D2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الدهون الصحية </a:t>
            </a:r>
          </a:p>
        </p:txBody>
      </p:sp>
    </p:spTree>
    <p:extLst>
      <p:ext uri="{BB962C8B-B14F-4D97-AF65-F5344CB8AC3E}">
        <p14:creationId xmlns:p14="http://schemas.microsoft.com/office/powerpoint/2010/main" val="274128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4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4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4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صحيحة 00_00_0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الأسئلة">
            <a:extLst>
              <a:ext uri="{FF2B5EF4-FFF2-40B4-BE49-F238E27FC236}">
                <a16:creationId xmlns:a16="http://schemas.microsoft.com/office/drawing/2014/main" id="{73F5A505-BAFC-4BFF-BF95-03A0B9E7A372}"/>
              </a:ext>
            </a:extLst>
          </p:cNvPr>
          <p:cNvSpPr/>
          <p:nvPr/>
        </p:nvSpPr>
        <p:spPr>
          <a:xfrm>
            <a:off x="3483087" y="1175006"/>
            <a:ext cx="8335874" cy="112079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يؤدي الإكثار من تناول الوجبات الغذائية الغنية بالدهون إلى  :  </a:t>
            </a:r>
          </a:p>
        </p:txBody>
      </p:sp>
      <p:sp>
        <p:nvSpPr>
          <p:cNvPr id="6" name="صحيح">
            <a:extLst>
              <a:ext uri="{FF2B5EF4-FFF2-40B4-BE49-F238E27FC236}">
                <a16:creationId xmlns:a16="http://schemas.microsoft.com/office/drawing/2014/main" id="{3DB7FE24-44CA-43B6-A1E2-26591FA5C735}"/>
              </a:ext>
            </a:extLst>
          </p:cNvPr>
          <p:cNvSpPr/>
          <p:nvPr/>
        </p:nvSpPr>
        <p:spPr>
          <a:xfrm>
            <a:off x="4851966" y="2643323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84D2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الإصابة بالسمنة 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7" name="خطأ 1">
            <a:extLst>
              <a:ext uri="{FF2B5EF4-FFF2-40B4-BE49-F238E27FC236}">
                <a16:creationId xmlns:a16="http://schemas.microsoft.com/office/drawing/2014/main" id="{B7610F7D-3117-4203-95D6-CE11FC5FAC2F}"/>
              </a:ext>
            </a:extLst>
          </p:cNvPr>
          <p:cNvSpPr/>
          <p:nvPr/>
        </p:nvSpPr>
        <p:spPr>
          <a:xfrm>
            <a:off x="4851966" y="3466752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84D2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تكوين العظام 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8" name="خطأ 2">
            <a:extLst>
              <a:ext uri="{FF2B5EF4-FFF2-40B4-BE49-F238E27FC236}">
                <a16:creationId xmlns:a16="http://schemas.microsoft.com/office/drawing/2014/main" id="{153A29F9-471D-42BC-9BC6-7D9798E14467}"/>
              </a:ext>
            </a:extLst>
          </p:cNvPr>
          <p:cNvSpPr/>
          <p:nvPr/>
        </p:nvSpPr>
        <p:spPr>
          <a:xfrm>
            <a:off x="4851966" y="4290181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84D2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بناء خلايا جديدة .</a:t>
            </a:r>
            <a:endParaRPr lang="ar-S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4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4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4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صحيحة 00_00_0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الأسئلة">
            <a:extLst>
              <a:ext uri="{FF2B5EF4-FFF2-40B4-BE49-F238E27FC236}">
                <a16:creationId xmlns:a16="http://schemas.microsoft.com/office/drawing/2014/main" id="{73F5A505-BAFC-4BFF-BF95-03A0B9E7A372}"/>
              </a:ext>
            </a:extLst>
          </p:cNvPr>
          <p:cNvSpPr/>
          <p:nvPr/>
        </p:nvSpPr>
        <p:spPr>
          <a:xfrm>
            <a:off x="3483087" y="1175006"/>
            <a:ext cx="8335874" cy="112079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يعد تناول الفواكه والخضروات الورقية من أهم متطلبات المحافظة على الصحة ، أي مما يلي يعد التفسير المناسب لك :</a:t>
            </a:r>
          </a:p>
        </p:txBody>
      </p:sp>
      <p:sp>
        <p:nvSpPr>
          <p:cNvPr id="6" name="صحيح">
            <a:extLst>
              <a:ext uri="{FF2B5EF4-FFF2-40B4-BE49-F238E27FC236}">
                <a16:creationId xmlns:a16="http://schemas.microsoft.com/office/drawing/2014/main" id="{3DB7FE24-44CA-43B6-A1E2-26591FA5C735}"/>
              </a:ext>
            </a:extLst>
          </p:cNvPr>
          <p:cNvSpPr/>
          <p:nvPr/>
        </p:nvSpPr>
        <p:spPr>
          <a:xfrm>
            <a:off x="4851966" y="4422563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84D2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غنيتان بالمعادن والفيتامينات .</a:t>
            </a:r>
          </a:p>
        </p:txBody>
      </p:sp>
      <p:sp>
        <p:nvSpPr>
          <p:cNvPr id="7" name="خطأ 1">
            <a:extLst>
              <a:ext uri="{FF2B5EF4-FFF2-40B4-BE49-F238E27FC236}">
                <a16:creationId xmlns:a16="http://schemas.microsoft.com/office/drawing/2014/main" id="{B7610F7D-3117-4203-95D6-CE11FC5FAC2F}"/>
              </a:ext>
            </a:extLst>
          </p:cNvPr>
          <p:cNvSpPr/>
          <p:nvPr/>
        </p:nvSpPr>
        <p:spPr>
          <a:xfrm>
            <a:off x="4851966" y="3621646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84D2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يعدان من أفضل مصادر للبروتينات .</a:t>
            </a:r>
          </a:p>
        </p:txBody>
      </p:sp>
      <p:sp>
        <p:nvSpPr>
          <p:cNvPr id="8" name="خطأ 2">
            <a:extLst>
              <a:ext uri="{FF2B5EF4-FFF2-40B4-BE49-F238E27FC236}">
                <a16:creationId xmlns:a16="http://schemas.microsoft.com/office/drawing/2014/main" id="{153A29F9-471D-42BC-9BC6-7D9798E14467}"/>
              </a:ext>
            </a:extLst>
          </p:cNvPr>
          <p:cNvSpPr/>
          <p:nvPr/>
        </p:nvSpPr>
        <p:spPr>
          <a:xfrm>
            <a:off x="4831624" y="27734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84D2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هما أفضل مصدر للدهون .</a:t>
            </a:r>
          </a:p>
        </p:txBody>
      </p:sp>
    </p:spTree>
    <p:extLst>
      <p:ext uri="{BB962C8B-B14F-4D97-AF65-F5344CB8AC3E}">
        <p14:creationId xmlns:p14="http://schemas.microsoft.com/office/powerpoint/2010/main" val="127507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4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4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4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صحيحة 00_00_0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الأسئلة">
            <a:extLst>
              <a:ext uri="{FF2B5EF4-FFF2-40B4-BE49-F238E27FC236}">
                <a16:creationId xmlns:a16="http://schemas.microsoft.com/office/drawing/2014/main" id="{73F5A505-BAFC-4BFF-BF95-03A0B9E7A372}"/>
              </a:ext>
            </a:extLst>
          </p:cNvPr>
          <p:cNvSpPr/>
          <p:nvPr/>
        </p:nvSpPr>
        <p:spPr>
          <a:xfrm>
            <a:off x="3483087" y="1175006"/>
            <a:ext cx="8335874" cy="100863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تساعد الخلايا على العمل بشكل سليم ، وتزود الجسم بالطاقة و تمنحه الدفيء</a:t>
            </a:r>
          </a:p>
          <a:p>
            <a:pPr algn="ctr"/>
            <a:r>
              <a:rPr lang="ar-SA" sz="2400" b="1" dirty="0">
                <a:solidFill>
                  <a:schemeClr val="bg1"/>
                </a:solidFill>
              </a:rPr>
              <a:t> و تساعد الجسم في تخزين الفيتامينات.</a:t>
            </a:r>
          </a:p>
        </p:txBody>
      </p:sp>
      <p:sp>
        <p:nvSpPr>
          <p:cNvPr id="6" name="صحيح">
            <a:extLst>
              <a:ext uri="{FF2B5EF4-FFF2-40B4-BE49-F238E27FC236}">
                <a16:creationId xmlns:a16="http://schemas.microsoft.com/office/drawing/2014/main" id="{3DB7FE24-44CA-43B6-A1E2-26591FA5C735}"/>
              </a:ext>
            </a:extLst>
          </p:cNvPr>
          <p:cNvSpPr/>
          <p:nvPr/>
        </p:nvSpPr>
        <p:spPr>
          <a:xfrm>
            <a:off x="4851966" y="4422563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84D2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الدهون</a:t>
            </a:r>
          </a:p>
        </p:txBody>
      </p:sp>
      <p:sp>
        <p:nvSpPr>
          <p:cNvPr id="7" name="خطأ 1">
            <a:extLst>
              <a:ext uri="{FF2B5EF4-FFF2-40B4-BE49-F238E27FC236}">
                <a16:creationId xmlns:a16="http://schemas.microsoft.com/office/drawing/2014/main" id="{B7610F7D-3117-4203-95D6-CE11FC5FAC2F}"/>
              </a:ext>
            </a:extLst>
          </p:cNvPr>
          <p:cNvSpPr/>
          <p:nvPr/>
        </p:nvSpPr>
        <p:spPr>
          <a:xfrm>
            <a:off x="4851966" y="3621646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84D2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البروتينات .</a:t>
            </a:r>
          </a:p>
        </p:txBody>
      </p:sp>
      <p:sp>
        <p:nvSpPr>
          <p:cNvPr id="8" name="خطأ 2">
            <a:extLst>
              <a:ext uri="{FF2B5EF4-FFF2-40B4-BE49-F238E27FC236}">
                <a16:creationId xmlns:a16="http://schemas.microsoft.com/office/drawing/2014/main" id="{153A29F9-471D-42BC-9BC6-7D9798E14467}"/>
              </a:ext>
            </a:extLst>
          </p:cNvPr>
          <p:cNvSpPr/>
          <p:nvPr/>
        </p:nvSpPr>
        <p:spPr>
          <a:xfrm>
            <a:off x="4831624" y="2773405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84D2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الكربوهيدرات </a:t>
            </a:r>
          </a:p>
        </p:txBody>
      </p:sp>
    </p:spTree>
    <p:extLst>
      <p:ext uri="{BB962C8B-B14F-4D97-AF65-F5344CB8AC3E}">
        <p14:creationId xmlns:p14="http://schemas.microsoft.com/office/powerpoint/2010/main" val="328887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4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4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4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صحيحة 00_00_0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5" name="الأسئلة">
            <a:extLst>
              <a:ext uri="{FF2B5EF4-FFF2-40B4-BE49-F238E27FC236}">
                <a16:creationId xmlns:a16="http://schemas.microsoft.com/office/drawing/2014/main" id="{73F5A505-BAFC-4BFF-BF95-03A0B9E7A372}"/>
              </a:ext>
            </a:extLst>
          </p:cNvPr>
          <p:cNvSpPr/>
          <p:nvPr/>
        </p:nvSpPr>
        <p:spPr>
          <a:xfrm>
            <a:off x="3483087" y="1175006"/>
            <a:ext cx="8335874" cy="100863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مجموعة الغذاء التي تساعد في النمو و تعويض الانسجة التالفة في الجسم.</a:t>
            </a:r>
          </a:p>
        </p:txBody>
      </p:sp>
      <p:sp>
        <p:nvSpPr>
          <p:cNvPr id="6" name="صحيح">
            <a:extLst>
              <a:ext uri="{FF2B5EF4-FFF2-40B4-BE49-F238E27FC236}">
                <a16:creationId xmlns:a16="http://schemas.microsoft.com/office/drawing/2014/main" id="{3DB7FE24-44CA-43B6-A1E2-26591FA5C735}"/>
              </a:ext>
            </a:extLst>
          </p:cNvPr>
          <p:cNvSpPr/>
          <p:nvPr/>
        </p:nvSpPr>
        <p:spPr>
          <a:xfrm>
            <a:off x="4851966" y="2824898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84D2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البروتينات 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7" name="خطأ 1">
            <a:extLst>
              <a:ext uri="{FF2B5EF4-FFF2-40B4-BE49-F238E27FC236}">
                <a16:creationId xmlns:a16="http://schemas.microsoft.com/office/drawing/2014/main" id="{B7610F7D-3117-4203-95D6-CE11FC5FAC2F}"/>
              </a:ext>
            </a:extLst>
          </p:cNvPr>
          <p:cNvSpPr/>
          <p:nvPr/>
        </p:nvSpPr>
        <p:spPr>
          <a:xfrm>
            <a:off x="4851966" y="3621646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84D2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bg1"/>
                </a:solidFill>
              </a:rPr>
              <a:t>الفيتامينات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8" name="خطأ 2">
            <a:extLst>
              <a:ext uri="{FF2B5EF4-FFF2-40B4-BE49-F238E27FC236}">
                <a16:creationId xmlns:a16="http://schemas.microsoft.com/office/drawing/2014/main" id="{153A29F9-471D-42BC-9BC6-7D9798E14467}"/>
              </a:ext>
            </a:extLst>
          </p:cNvPr>
          <p:cNvSpPr/>
          <p:nvPr/>
        </p:nvSpPr>
        <p:spPr>
          <a:xfrm>
            <a:off x="4865642" y="4418394"/>
            <a:ext cx="5638800" cy="585775"/>
          </a:xfrm>
          <a:prstGeom prst="roundRect">
            <a:avLst>
              <a:gd name="adj" fmla="val 29296"/>
            </a:avLst>
          </a:prstGeom>
          <a:solidFill>
            <a:srgbClr val="84D2C1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الكربوهيدرات </a:t>
            </a:r>
          </a:p>
        </p:txBody>
      </p:sp>
    </p:spTree>
    <p:extLst>
      <p:ext uri="{BB962C8B-B14F-4D97-AF65-F5344CB8AC3E}">
        <p14:creationId xmlns:p14="http://schemas.microsoft.com/office/powerpoint/2010/main" val="112968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4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4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4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صحيحة 00_00_0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7" name="الأسئلة">
            <a:extLst>
              <a:ext uri="{FF2B5EF4-FFF2-40B4-BE49-F238E27FC236}">
                <a16:creationId xmlns:a16="http://schemas.microsoft.com/office/drawing/2014/main" id="{02D58091-1121-4CCE-A440-BF24199D5622}"/>
              </a:ext>
            </a:extLst>
          </p:cNvPr>
          <p:cNvSpPr/>
          <p:nvPr/>
        </p:nvSpPr>
        <p:spPr>
          <a:xfrm>
            <a:off x="5642238" y="3429000"/>
            <a:ext cx="4330693" cy="9193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الى اللقاء في الحصة القادمة </a:t>
            </a:r>
          </a:p>
        </p:txBody>
      </p:sp>
      <p:sp>
        <p:nvSpPr>
          <p:cNvPr id="8" name="الأسئلة">
            <a:extLst>
              <a:ext uri="{FF2B5EF4-FFF2-40B4-BE49-F238E27FC236}">
                <a16:creationId xmlns:a16="http://schemas.microsoft.com/office/drawing/2014/main" id="{1DEE03A2-D7FC-48A6-AFE8-1EE3824AE3A2}"/>
              </a:ext>
            </a:extLst>
          </p:cNvPr>
          <p:cNvSpPr/>
          <p:nvPr/>
        </p:nvSpPr>
        <p:spPr>
          <a:xfrm>
            <a:off x="5642237" y="2106060"/>
            <a:ext cx="4330693" cy="9193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نهاية القسم الأول  </a:t>
            </a:r>
          </a:p>
        </p:txBody>
      </p:sp>
    </p:spTree>
    <p:extLst>
      <p:ext uri="{BB962C8B-B14F-4D97-AF65-F5344CB8AC3E}">
        <p14:creationId xmlns:p14="http://schemas.microsoft.com/office/powerpoint/2010/main" val="361508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6" name="مربع نص 46">
            <a:extLst>
              <a:ext uri="{FF2B5EF4-FFF2-40B4-BE49-F238E27FC236}">
                <a16:creationId xmlns:a16="http://schemas.microsoft.com/office/drawing/2014/main" id="{87F9A815-8012-487C-855F-2E5FA8699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32" y="4816664"/>
            <a:ext cx="5456419" cy="600393"/>
          </a:xfrm>
          <a:prstGeom prst="roundRect">
            <a:avLst/>
          </a:prstGeom>
          <a:solidFill>
            <a:srgbClr val="84D2C1"/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32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أ. يوسف سليمان البلوي  </a:t>
            </a:r>
            <a:endParaRPr kumimoji="0" lang="en-US" altLang="ar-SA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46">
            <a:extLst>
              <a:ext uri="{FF2B5EF4-FFF2-40B4-BE49-F238E27FC236}">
                <a16:creationId xmlns:a16="http://schemas.microsoft.com/office/drawing/2014/main" id="{74636DF8-B87E-4F9F-BD9A-F4DF1399E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333" y="3860237"/>
            <a:ext cx="5456419" cy="600393"/>
          </a:xfrm>
          <a:prstGeom prst="roundRect">
            <a:avLst/>
          </a:prstGeom>
          <a:solidFill>
            <a:srgbClr val="84D2C1"/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ar-SA" sz="32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https://t.me/s/presentationyosef</a:t>
            </a:r>
            <a:endParaRPr kumimoji="0" lang="en-US" altLang="ar-SA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ربع نص 46">
            <a:extLst>
              <a:ext uri="{FF2B5EF4-FFF2-40B4-BE49-F238E27FC236}">
                <a16:creationId xmlns:a16="http://schemas.microsoft.com/office/drawing/2014/main" id="{737DF47C-935D-4313-890A-892B8B82D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32" y="2997763"/>
            <a:ext cx="5456419" cy="600393"/>
          </a:xfrm>
          <a:prstGeom prst="roundRect">
            <a:avLst/>
          </a:prstGeom>
          <a:solidFill>
            <a:srgbClr val="84D2C1"/>
          </a:solidFill>
          <a:ln w="381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قناة </a:t>
            </a:r>
            <a:r>
              <a:rPr lang="ar-SA" altLang="ar-SA" sz="2800" b="1" dirty="0" err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برزنتيشن</a:t>
            </a:r>
            <a:r>
              <a:rPr lang="ar-SA" alt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العلوم للمرحلة الابتدائية </a:t>
            </a:r>
            <a:endParaRPr kumimoji="0" lang="en-US" altLang="ar-SA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07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6685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F67FAF42-693F-4E46-8018-F5F793726137}"/>
              </a:ext>
            </a:extLst>
          </p:cNvPr>
          <p:cNvSpPr txBox="1"/>
          <p:nvPr/>
        </p:nvSpPr>
        <p:spPr>
          <a:xfrm>
            <a:off x="3488425" y="1880940"/>
            <a:ext cx="7143732" cy="646986"/>
          </a:xfrm>
          <a:prstGeom prst="roundRect">
            <a:avLst/>
          </a:prstGeom>
          <a:solidFill>
            <a:srgbClr val="84D2C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يوضح المقصود بالغذاء المتوازن .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926FBF0-7D46-4C37-8871-82AD85F4EB61}"/>
              </a:ext>
            </a:extLst>
          </p:cNvPr>
          <p:cNvSpPr txBox="1"/>
          <p:nvPr/>
        </p:nvSpPr>
        <p:spPr>
          <a:xfrm>
            <a:off x="3505399" y="2829474"/>
            <a:ext cx="7126758" cy="646986"/>
          </a:xfrm>
          <a:prstGeom prst="roundRect">
            <a:avLst/>
          </a:prstGeom>
          <a:solidFill>
            <a:srgbClr val="84D2C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يفسر أهمية تناول الغذاء المتوازن للجسم .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D27F4D1E-812E-4D26-90D2-1D060DD828D2}"/>
              </a:ext>
            </a:extLst>
          </p:cNvPr>
          <p:cNvSpPr txBox="1"/>
          <p:nvPr/>
        </p:nvSpPr>
        <p:spPr>
          <a:xfrm>
            <a:off x="3466651" y="3791403"/>
            <a:ext cx="7125392" cy="646986"/>
          </a:xfrm>
          <a:prstGeom prst="roundRect">
            <a:avLst/>
          </a:prstGeom>
          <a:solidFill>
            <a:srgbClr val="84D2C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يعدد مجموعات المواد الغذائية.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9580D9F-B8A1-45D4-B0D8-861D9910B1C5}"/>
              </a:ext>
            </a:extLst>
          </p:cNvPr>
          <p:cNvSpPr txBox="1"/>
          <p:nvPr/>
        </p:nvSpPr>
        <p:spPr>
          <a:xfrm>
            <a:off x="8404056" y="837286"/>
            <a:ext cx="3668675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 التعليمية ومخرجات التعلم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CA2821D-C524-44DE-9D90-E8B1F7FE574A}"/>
              </a:ext>
            </a:extLst>
          </p:cNvPr>
          <p:cNvSpPr txBox="1"/>
          <p:nvPr/>
        </p:nvSpPr>
        <p:spPr>
          <a:xfrm>
            <a:off x="3496911" y="4873016"/>
            <a:ext cx="7143733" cy="578882"/>
          </a:xfrm>
          <a:prstGeom prst="roundRect">
            <a:avLst/>
          </a:prstGeom>
          <a:solidFill>
            <a:srgbClr val="84D2C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يذكر أثار الإكثار من تناول الوجبات الغنية بالدهون على الجسم . </a:t>
            </a:r>
          </a:p>
        </p:txBody>
      </p:sp>
      <p:cxnSp>
        <p:nvCxnSpPr>
          <p:cNvPr id="10" name="ตัวเชื่อมต่อตรง 237">
            <a:extLst>
              <a:ext uri="{FF2B5EF4-FFF2-40B4-BE49-F238E27FC236}">
                <a16:creationId xmlns:a16="http://schemas.microsoft.com/office/drawing/2014/main" id="{518CD169-E82D-4776-AEBB-5E85207D4A3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04807" y="146055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rgbClr val="002060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 Same Side Corner Rectangle 58">
            <a:extLst>
              <a:ext uri="{FF2B5EF4-FFF2-40B4-BE49-F238E27FC236}">
                <a16:creationId xmlns:a16="http://schemas.microsoft.com/office/drawing/2014/main" id="{61CB1674-7575-4EF2-B228-3C8C90D0C90E}"/>
              </a:ext>
            </a:extLst>
          </p:cNvPr>
          <p:cNvSpPr/>
          <p:nvPr/>
        </p:nvSpPr>
        <p:spPr>
          <a:xfrm rot="10800000" flipH="1">
            <a:off x="10671833" y="1951297"/>
            <a:ext cx="54371" cy="55037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srgbClr val="002060"/>
              </a:solidFill>
              <a:latin typeface="Lato Light"/>
            </a:endParaRPr>
          </a:p>
        </p:txBody>
      </p:sp>
      <p:sp>
        <p:nvSpPr>
          <p:cNvPr id="12" name="Round Same Side Corner Rectangle 58">
            <a:extLst>
              <a:ext uri="{FF2B5EF4-FFF2-40B4-BE49-F238E27FC236}">
                <a16:creationId xmlns:a16="http://schemas.microsoft.com/office/drawing/2014/main" id="{58AE8BFD-FD30-4C28-9AF9-F7AC67AB4655}"/>
              </a:ext>
            </a:extLst>
          </p:cNvPr>
          <p:cNvSpPr/>
          <p:nvPr/>
        </p:nvSpPr>
        <p:spPr>
          <a:xfrm rot="10800000" flipH="1">
            <a:off x="10670102" y="2889782"/>
            <a:ext cx="58911" cy="55037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srgbClr val="002060"/>
              </a:solidFill>
              <a:latin typeface="Lato Light"/>
            </a:endParaRPr>
          </a:p>
        </p:txBody>
      </p:sp>
      <p:cxnSp>
        <p:nvCxnSpPr>
          <p:cNvPr id="13" name="ตัวเชื่อมต่อตรง 237">
            <a:extLst>
              <a:ext uri="{FF2B5EF4-FFF2-40B4-BE49-F238E27FC236}">
                <a16:creationId xmlns:a16="http://schemas.microsoft.com/office/drawing/2014/main" id="{E9CB03F5-314E-4CD1-AB4B-6EA9ED4FC73A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15506" y="239526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rgbClr val="002060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 Same Side Corner Rectangle 58">
            <a:extLst>
              <a:ext uri="{FF2B5EF4-FFF2-40B4-BE49-F238E27FC236}">
                <a16:creationId xmlns:a16="http://schemas.microsoft.com/office/drawing/2014/main" id="{397EFB2E-5F95-4E7A-8424-004849CF4B55}"/>
              </a:ext>
            </a:extLst>
          </p:cNvPr>
          <p:cNvSpPr/>
          <p:nvPr/>
        </p:nvSpPr>
        <p:spPr>
          <a:xfrm rot="10800000" flipH="1">
            <a:off x="10675478" y="3873464"/>
            <a:ext cx="45719" cy="48286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srgbClr val="002060"/>
              </a:solidFill>
              <a:latin typeface="Lato Light"/>
            </a:endParaRPr>
          </a:p>
        </p:txBody>
      </p:sp>
      <p:cxnSp>
        <p:nvCxnSpPr>
          <p:cNvPr id="15" name="ตัวเชื่อมต่อตรง 237">
            <a:extLst>
              <a:ext uri="{FF2B5EF4-FFF2-40B4-BE49-F238E27FC236}">
                <a16:creationId xmlns:a16="http://schemas.microsoft.com/office/drawing/2014/main" id="{0CAB5784-558B-46F1-B7AF-85E1EC5339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26205" y="3403488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rgbClr val="002060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 Same Side Corner Rectangle 58">
            <a:extLst>
              <a:ext uri="{FF2B5EF4-FFF2-40B4-BE49-F238E27FC236}">
                <a16:creationId xmlns:a16="http://schemas.microsoft.com/office/drawing/2014/main" id="{056D3EA7-2F5E-4A52-95BC-A03AB3AC1197}"/>
              </a:ext>
            </a:extLst>
          </p:cNvPr>
          <p:cNvSpPr/>
          <p:nvPr/>
        </p:nvSpPr>
        <p:spPr>
          <a:xfrm rot="10800000" flipH="1">
            <a:off x="10699018" y="4903065"/>
            <a:ext cx="45719" cy="55037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srgbClr val="002060"/>
              </a:solidFill>
              <a:latin typeface="Lato Light"/>
            </a:endParaRPr>
          </a:p>
        </p:txBody>
      </p:sp>
      <p:cxnSp>
        <p:nvCxnSpPr>
          <p:cNvPr id="17" name="ตัวเชื่อมต่อตรง 237">
            <a:extLst>
              <a:ext uri="{FF2B5EF4-FFF2-40B4-BE49-F238E27FC236}">
                <a16:creationId xmlns:a16="http://schemas.microsoft.com/office/drawing/2014/main" id="{8E875048-8195-4E82-A0AE-6E1FB0F9F0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40048" y="4427484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rgbClr val="002060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3FB9EF2-80FD-419B-A3DE-1D83438BCC6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F502F35-D1CF-4FD5-AD9E-1C3D56E112E2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860A7FE-544F-4F3C-A47E-157774180F32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</a:p>
        </p:txBody>
      </p:sp>
    </p:spTree>
    <p:extLst>
      <p:ext uri="{BB962C8B-B14F-4D97-AF65-F5344CB8AC3E}">
        <p14:creationId xmlns:p14="http://schemas.microsoft.com/office/powerpoint/2010/main" val="382084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1" grpId="0" animBg="1"/>
      <p:bldP spid="12" grpId="0" animBg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F67FAF42-693F-4E46-8018-F5F793726137}"/>
              </a:ext>
            </a:extLst>
          </p:cNvPr>
          <p:cNvSpPr txBox="1"/>
          <p:nvPr/>
        </p:nvSpPr>
        <p:spPr>
          <a:xfrm>
            <a:off x="4236405" y="1922302"/>
            <a:ext cx="6361421" cy="646986"/>
          </a:xfrm>
          <a:prstGeom prst="roundRect">
            <a:avLst/>
          </a:prstGeom>
          <a:solidFill>
            <a:srgbClr val="84D2C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يصنف مجموعات المواد الغذائية وفقاً لأهميتها .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926FBF0-7D46-4C37-8871-82AD85F4EB61}"/>
              </a:ext>
            </a:extLst>
          </p:cNvPr>
          <p:cNvSpPr txBox="1"/>
          <p:nvPr/>
        </p:nvSpPr>
        <p:spPr>
          <a:xfrm>
            <a:off x="4408930" y="2824606"/>
            <a:ext cx="6204063" cy="646986"/>
          </a:xfrm>
          <a:prstGeom prst="roundRect">
            <a:avLst/>
          </a:prstGeom>
          <a:solidFill>
            <a:srgbClr val="84D2C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يذكرمصادرمجموعات المواد الغذائية .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D27F4D1E-812E-4D26-90D2-1D060DD828D2}"/>
              </a:ext>
            </a:extLst>
          </p:cNvPr>
          <p:cNvSpPr txBox="1"/>
          <p:nvPr/>
        </p:nvSpPr>
        <p:spPr>
          <a:xfrm>
            <a:off x="4051423" y="3748832"/>
            <a:ext cx="6574503" cy="646986"/>
          </a:xfrm>
          <a:prstGeom prst="roundRect">
            <a:avLst/>
          </a:prstGeom>
          <a:solidFill>
            <a:srgbClr val="84D2C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يقارن بين الكربوهيدرات والبروتينات من حيث الأهمية.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9580D9F-B8A1-45D4-B0D8-861D9910B1C5}"/>
              </a:ext>
            </a:extLst>
          </p:cNvPr>
          <p:cNvSpPr txBox="1"/>
          <p:nvPr/>
        </p:nvSpPr>
        <p:spPr>
          <a:xfrm>
            <a:off x="7704944" y="762410"/>
            <a:ext cx="4319954" cy="578882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 التعليمية ومخرجات التعلم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CA2821D-C524-44DE-9D90-E8B1F7FE574A}"/>
              </a:ext>
            </a:extLst>
          </p:cNvPr>
          <p:cNvSpPr txBox="1"/>
          <p:nvPr/>
        </p:nvSpPr>
        <p:spPr>
          <a:xfrm>
            <a:off x="4037579" y="4631413"/>
            <a:ext cx="6620411" cy="646986"/>
          </a:xfrm>
          <a:prstGeom prst="roundRect">
            <a:avLst/>
          </a:prstGeom>
          <a:solidFill>
            <a:srgbClr val="84D2C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يوضح أهمية الماء لصحة جسم الانسان. </a:t>
            </a:r>
          </a:p>
        </p:txBody>
      </p:sp>
      <p:cxnSp>
        <p:nvCxnSpPr>
          <p:cNvPr id="10" name="ตัวเชื่อมต่อตรง 237">
            <a:extLst>
              <a:ext uri="{FF2B5EF4-FFF2-40B4-BE49-F238E27FC236}">
                <a16:creationId xmlns:a16="http://schemas.microsoft.com/office/drawing/2014/main" id="{518CD169-E82D-4776-AEBB-5E85207D4A3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04807" y="146055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rgbClr val="002060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 Same Side Corner Rectangle 58">
            <a:extLst>
              <a:ext uri="{FF2B5EF4-FFF2-40B4-BE49-F238E27FC236}">
                <a16:creationId xmlns:a16="http://schemas.microsoft.com/office/drawing/2014/main" id="{61CB1674-7575-4EF2-B228-3C8C90D0C90E}"/>
              </a:ext>
            </a:extLst>
          </p:cNvPr>
          <p:cNvSpPr/>
          <p:nvPr/>
        </p:nvSpPr>
        <p:spPr>
          <a:xfrm rot="10800000" flipH="1">
            <a:off x="10677599" y="1922790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srgbClr val="002060"/>
              </a:solidFill>
              <a:latin typeface="Lato Light"/>
            </a:endParaRPr>
          </a:p>
        </p:txBody>
      </p:sp>
      <p:sp>
        <p:nvSpPr>
          <p:cNvPr id="12" name="Round Same Side Corner Rectangle 58">
            <a:extLst>
              <a:ext uri="{FF2B5EF4-FFF2-40B4-BE49-F238E27FC236}">
                <a16:creationId xmlns:a16="http://schemas.microsoft.com/office/drawing/2014/main" id="{58AE8BFD-FD30-4C28-9AF9-F7AC67AB4655}"/>
              </a:ext>
            </a:extLst>
          </p:cNvPr>
          <p:cNvSpPr/>
          <p:nvPr/>
        </p:nvSpPr>
        <p:spPr>
          <a:xfrm rot="10800000" flipH="1">
            <a:off x="10671833" y="2824607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srgbClr val="002060"/>
              </a:solidFill>
              <a:latin typeface="Lato Light"/>
            </a:endParaRPr>
          </a:p>
        </p:txBody>
      </p:sp>
      <p:cxnSp>
        <p:nvCxnSpPr>
          <p:cNvPr id="13" name="ตัวเชื่อมต่อตรง 237">
            <a:extLst>
              <a:ext uri="{FF2B5EF4-FFF2-40B4-BE49-F238E27FC236}">
                <a16:creationId xmlns:a16="http://schemas.microsoft.com/office/drawing/2014/main" id="{E9CB03F5-314E-4CD1-AB4B-6EA9ED4FC73A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15506" y="2395262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rgbClr val="002060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 Same Side Corner Rectangle 58">
            <a:extLst>
              <a:ext uri="{FF2B5EF4-FFF2-40B4-BE49-F238E27FC236}">
                <a16:creationId xmlns:a16="http://schemas.microsoft.com/office/drawing/2014/main" id="{397EFB2E-5F95-4E7A-8424-004849CF4B55}"/>
              </a:ext>
            </a:extLst>
          </p:cNvPr>
          <p:cNvSpPr/>
          <p:nvPr/>
        </p:nvSpPr>
        <p:spPr>
          <a:xfrm rot="10800000" flipH="1">
            <a:off x="10682532" y="383283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srgbClr val="002060"/>
              </a:solidFill>
              <a:latin typeface="Lato Light"/>
            </a:endParaRPr>
          </a:p>
        </p:txBody>
      </p:sp>
      <p:cxnSp>
        <p:nvCxnSpPr>
          <p:cNvPr id="15" name="ตัวเชื่อมต่อตรง 237">
            <a:extLst>
              <a:ext uri="{FF2B5EF4-FFF2-40B4-BE49-F238E27FC236}">
                <a16:creationId xmlns:a16="http://schemas.microsoft.com/office/drawing/2014/main" id="{0CAB5784-558B-46F1-B7AF-85E1EC5339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26205" y="3403488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rgbClr val="002060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 Same Side Corner Rectangle 58">
            <a:extLst>
              <a:ext uri="{FF2B5EF4-FFF2-40B4-BE49-F238E27FC236}">
                <a16:creationId xmlns:a16="http://schemas.microsoft.com/office/drawing/2014/main" id="{056D3EA7-2F5E-4A52-95BC-A03AB3AC1197}"/>
              </a:ext>
            </a:extLst>
          </p:cNvPr>
          <p:cNvSpPr/>
          <p:nvPr/>
        </p:nvSpPr>
        <p:spPr>
          <a:xfrm rot="10800000" flipH="1">
            <a:off x="10682532" y="4683734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srgbClr val="002060"/>
              </a:solidFill>
              <a:latin typeface="Lato Light"/>
            </a:endParaRPr>
          </a:p>
        </p:txBody>
      </p:sp>
      <p:cxnSp>
        <p:nvCxnSpPr>
          <p:cNvPr id="17" name="ตัวเชื่อมต่อตรง 237">
            <a:extLst>
              <a:ext uri="{FF2B5EF4-FFF2-40B4-BE49-F238E27FC236}">
                <a16:creationId xmlns:a16="http://schemas.microsoft.com/office/drawing/2014/main" id="{8E875048-8195-4E82-A0AE-6E1FB0F9F0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26205" y="4254389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rgbClr val="002060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91F34-7675-4EDA-8A58-78D6AC11D039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E389A90-CD6A-438F-8BD8-D7805C3D7F0B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67238A6-8DA3-415D-A834-D82A68EF769A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A77F937-5FF7-4693-BE23-E3250117E68E}"/>
              </a:ext>
            </a:extLst>
          </p:cNvPr>
          <p:cNvSpPr txBox="1"/>
          <p:nvPr/>
        </p:nvSpPr>
        <p:spPr>
          <a:xfrm>
            <a:off x="4051422" y="5624994"/>
            <a:ext cx="6574503" cy="646986"/>
          </a:xfrm>
          <a:prstGeom prst="roundRect">
            <a:avLst/>
          </a:prstGeom>
          <a:solidFill>
            <a:srgbClr val="84D2C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يصف الهرم الغذائي . </a:t>
            </a:r>
          </a:p>
        </p:txBody>
      </p:sp>
      <p:sp>
        <p:nvSpPr>
          <p:cNvPr id="22" name="Round Same Side Corner Rectangle 58">
            <a:extLst>
              <a:ext uri="{FF2B5EF4-FFF2-40B4-BE49-F238E27FC236}">
                <a16:creationId xmlns:a16="http://schemas.microsoft.com/office/drawing/2014/main" id="{4A4FC3C0-EBD7-4790-9073-B33A4DD05867}"/>
              </a:ext>
            </a:extLst>
          </p:cNvPr>
          <p:cNvSpPr/>
          <p:nvPr/>
        </p:nvSpPr>
        <p:spPr>
          <a:xfrm rot="10800000" flipH="1">
            <a:off x="10712007" y="559555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900" dirty="0">
              <a:solidFill>
                <a:srgbClr val="002060"/>
              </a:solidFill>
              <a:latin typeface="Lato Light"/>
            </a:endParaRPr>
          </a:p>
        </p:txBody>
      </p:sp>
      <p:cxnSp>
        <p:nvCxnSpPr>
          <p:cNvPr id="23" name="ตัวเชื่อมต่อตรง 237">
            <a:extLst>
              <a:ext uri="{FF2B5EF4-FFF2-40B4-BE49-F238E27FC236}">
                <a16:creationId xmlns:a16="http://schemas.microsoft.com/office/drawing/2014/main" id="{F0162C12-4A2C-478A-9CDF-DB46A4E9AA9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55680" y="5166208"/>
            <a:ext cx="917404" cy="754048"/>
          </a:xfrm>
          <a:prstGeom prst="bentConnector3">
            <a:avLst>
              <a:gd name="adj1" fmla="val 367"/>
            </a:avLst>
          </a:prstGeom>
          <a:ln w="28575">
            <a:solidFill>
              <a:srgbClr val="002060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22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1" grpId="0" animBg="1"/>
      <p:bldP spid="12" grpId="0" animBg="1"/>
      <p:bldP spid="14" grpId="0" animBg="1"/>
      <p:bldP spid="16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1C66CBA-DEA1-47DC-9AF4-A18D09326F82}"/>
              </a:ext>
            </a:extLst>
          </p:cNvPr>
          <p:cNvSpPr txBox="1"/>
          <p:nvPr/>
        </p:nvSpPr>
        <p:spPr>
          <a:xfrm>
            <a:off x="4489267" y="1814985"/>
            <a:ext cx="4132424" cy="783193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338977"/>
                </a:solidFill>
                <a:latin typeface="Sakkal Majalla" panose="02000000000000000000" pitchFamily="2" charset="-78"/>
                <a:cs typeface="+mj-cs"/>
              </a:rPr>
              <a:t>هو الغذاء الذي يحتوي على جميع أنواع الغذاء الذي يحتاجه الجسم بكميات متوازنة.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9E738A8-7840-4AC2-9998-7B6238003335}"/>
              </a:ext>
            </a:extLst>
          </p:cNvPr>
          <p:cNvSpPr txBox="1"/>
          <p:nvPr/>
        </p:nvSpPr>
        <p:spPr>
          <a:xfrm>
            <a:off x="10030150" y="2436955"/>
            <a:ext cx="1640577" cy="442674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الكربوهيدرات</a:t>
            </a:r>
            <a:endParaRPr lang="ar-SA" sz="2000" b="1" dirty="0">
              <a:solidFill>
                <a:srgbClr val="C00000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C737C36-988B-4C52-A7D5-BE0E98CF4130}"/>
              </a:ext>
            </a:extLst>
          </p:cNvPr>
          <p:cNvSpPr txBox="1"/>
          <p:nvPr/>
        </p:nvSpPr>
        <p:spPr>
          <a:xfrm>
            <a:off x="8946644" y="692179"/>
            <a:ext cx="3061654" cy="510778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rgbClr val="434343"/>
                </a:solidFill>
                <a:effectLst/>
                <a:latin typeface="Sakkal Majalla" panose="02000000000000000000" pitchFamily="2" charset="-78"/>
                <a:cs typeface="+mj-cs"/>
              </a:rPr>
              <a:t>مفردات الفكرة العامة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88B8FAC-3949-42E3-BC71-CE100A4A4CBD}"/>
              </a:ext>
            </a:extLst>
          </p:cNvPr>
          <p:cNvSpPr txBox="1"/>
          <p:nvPr/>
        </p:nvSpPr>
        <p:spPr>
          <a:xfrm>
            <a:off x="10057556" y="1445634"/>
            <a:ext cx="1584859" cy="442674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الغذاء المتوازن</a:t>
            </a:r>
            <a:endParaRPr lang="ar-SA" sz="2000" b="1" i="0" dirty="0">
              <a:solidFill>
                <a:srgbClr val="C00000"/>
              </a:solidFill>
              <a:effectLst/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75F0203-9CE3-4CB2-AF46-6ECADA60C13E}"/>
              </a:ext>
            </a:extLst>
          </p:cNvPr>
          <p:cNvSpPr txBox="1"/>
          <p:nvPr/>
        </p:nvSpPr>
        <p:spPr>
          <a:xfrm>
            <a:off x="4550239" y="2879629"/>
            <a:ext cx="4090718" cy="423327"/>
          </a:xfrm>
          <a:prstGeom prst="roundRect">
            <a:avLst>
              <a:gd name="adj" fmla="val 10625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338977"/>
                </a:solidFill>
                <a:latin typeface="Sakkal Majalla" panose="02000000000000000000" pitchFamily="2" charset="-78"/>
                <a:cs typeface="+mj-cs"/>
              </a:rPr>
              <a:t>هي المصدر الرئيسي للطاقة في الجسم غالباً.</a:t>
            </a:r>
          </a:p>
        </p:txBody>
      </p:sp>
      <p:cxnSp>
        <p:nvCxnSpPr>
          <p:cNvPr id="10" name="ตัวเชื่อมต่อตรง 237">
            <a:extLst>
              <a:ext uri="{FF2B5EF4-FFF2-40B4-BE49-F238E27FC236}">
                <a16:creationId xmlns:a16="http://schemas.microsoft.com/office/drawing/2014/main" id="{D2B656DE-18F8-46A8-9DA0-DFDAF52CA699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 flipV="1">
            <a:off x="8794200" y="1666971"/>
            <a:ext cx="1263356" cy="491826"/>
          </a:xfrm>
          <a:prstGeom prst="bentConnector3">
            <a:avLst>
              <a:gd name="adj1" fmla="val 50000"/>
            </a:avLst>
          </a:prstGeom>
          <a:ln w="28575">
            <a:solidFill>
              <a:srgbClr val="56C1A9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 Same Side Corner Rectangle 58">
            <a:extLst>
              <a:ext uri="{FF2B5EF4-FFF2-40B4-BE49-F238E27FC236}">
                <a16:creationId xmlns:a16="http://schemas.microsoft.com/office/drawing/2014/main" id="{2E8FF1FA-0573-4E66-BE5D-AF37E367B222}"/>
              </a:ext>
            </a:extLst>
          </p:cNvPr>
          <p:cNvSpPr/>
          <p:nvPr/>
        </p:nvSpPr>
        <p:spPr>
          <a:xfrm rot="10800000">
            <a:off x="8728304" y="1860753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2" name="ตัวเชื่อมต่อตรง 237">
            <a:extLst>
              <a:ext uri="{FF2B5EF4-FFF2-40B4-BE49-F238E27FC236}">
                <a16:creationId xmlns:a16="http://schemas.microsoft.com/office/drawing/2014/main" id="{924359C0-60C3-415D-B7F6-F856049BE252}"/>
              </a:ext>
            </a:extLst>
          </p:cNvPr>
          <p:cNvCxnSpPr>
            <a:cxnSpLocks/>
            <a:stCxn id="3" idx="1"/>
            <a:endCxn id="13" idx="0"/>
          </p:cNvCxnSpPr>
          <p:nvPr/>
        </p:nvCxnSpPr>
        <p:spPr>
          <a:xfrm rot="10800000" flipV="1">
            <a:off x="8778366" y="2658291"/>
            <a:ext cx="1251785" cy="448007"/>
          </a:xfrm>
          <a:prstGeom prst="bentConnector3">
            <a:avLst>
              <a:gd name="adj1" fmla="val 50000"/>
            </a:avLst>
          </a:prstGeom>
          <a:ln w="28575">
            <a:solidFill>
              <a:srgbClr val="56C1A9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 Same Side Corner Rectangle 58">
            <a:extLst>
              <a:ext uri="{FF2B5EF4-FFF2-40B4-BE49-F238E27FC236}">
                <a16:creationId xmlns:a16="http://schemas.microsoft.com/office/drawing/2014/main" id="{A8D15655-0A5D-4EF8-9C47-436FB1E53761}"/>
              </a:ext>
            </a:extLst>
          </p:cNvPr>
          <p:cNvSpPr/>
          <p:nvPr/>
        </p:nvSpPr>
        <p:spPr>
          <a:xfrm rot="10800000" flipH="1">
            <a:off x="8732645" y="2788356"/>
            <a:ext cx="45720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A8DFF15-FEB0-41D5-B45A-2923F92C8935}"/>
              </a:ext>
            </a:extLst>
          </p:cNvPr>
          <p:cNvSpPr txBox="1"/>
          <p:nvPr/>
        </p:nvSpPr>
        <p:spPr>
          <a:xfrm>
            <a:off x="9962999" y="3749656"/>
            <a:ext cx="1699035" cy="442674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الفيتامينات</a:t>
            </a:r>
          </a:p>
        </p:txBody>
      </p:sp>
      <p:cxnSp>
        <p:nvCxnSpPr>
          <p:cNvPr id="20" name="ตัวเชื่อมต่อตรง 237">
            <a:extLst>
              <a:ext uri="{FF2B5EF4-FFF2-40B4-BE49-F238E27FC236}">
                <a16:creationId xmlns:a16="http://schemas.microsoft.com/office/drawing/2014/main" id="{B62A8330-9A09-4B60-BEB4-C6158D04392C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 flipV="1">
            <a:off x="8848905" y="3970993"/>
            <a:ext cx="1114095" cy="406714"/>
          </a:xfrm>
          <a:prstGeom prst="bentConnector3">
            <a:avLst>
              <a:gd name="adj1" fmla="val 50000"/>
            </a:avLst>
          </a:prstGeom>
          <a:ln w="28575">
            <a:solidFill>
              <a:srgbClr val="56C1A9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 Same Side Corner Rectangle 58">
            <a:extLst>
              <a:ext uri="{FF2B5EF4-FFF2-40B4-BE49-F238E27FC236}">
                <a16:creationId xmlns:a16="http://schemas.microsoft.com/office/drawing/2014/main" id="{0974541D-A891-4B9F-95F2-672C2DED1768}"/>
              </a:ext>
            </a:extLst>
          </p:cNvPr>
          <p:cNvSpPr/>
          <p:nvPr/>
        </p:nvSpPr>
        <p:spPr>
          <a:xfrm rot="10800000" flipH="1">
            <a:off x="8760050" y="4063889"/>
            <a:ext cx="45720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B4AA46D-B587-412D-8A4C-8E28BAA013C1}"/>
              </a:ext>
            </a:extLst>
          </p:cNvPr>
          <p:cNvSpPr txBox="1"/>
          <p:nvPr/>
        </p:nvSpPr>
        <p:spPr>
          <a:xfrm>
            <a:off x="3993678" y="4166043"/>
            <a:ext cx="4647279" cy="423327"/>
          </a:xfrm>
          <a:prstGeom prst="roundRect">
            <a:avLst>
              <a:gd name="adj" fmla="val 10625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338977"/>
                </a:solidFill>
                <a:latin typeface="Sakkal Majalla" panose="02000000000000000000" pitchFamily="2" charset="-78"/>
                <a:cs typeface="+mj-cs"/>
              </a:rPr>
              <a:t>تساعد في النمو و تعويض الانسجة التالفة في الجسم.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3456435-6DC0-4450-81E2-966C2141E29D}"/>
              </a:ext>
            </a:extLst>
          </p:cNvPr>
          <p:cNvSpPr txBox="1"/>
          <p:nvPr/>
        </p:nvSpPr>
        <p:spPr>
          <a:xfrm>
            <a:off x="9962999" y="4740006"/>
            <a:ext cx="1699035" cy="442674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الدهون</a:t>
            </a:r>
            <a:endParaRPr lang="ar-SA" sz="2000" b="1" dirty="0">
              <a:solidFill>
                <a:srgbClr val="C00000"/>
              </a:solidFill>
              <a:latin typeface="Sakkal Majalla" panose="02000000000000000000" pitchFamily="2" charset="-78"/>
              <a:cs typeface="+mj-cs"/>
            </a:endParaRPr>
          </a:p>
        </p:txBody>
      </p:sp>
      <p:cxnSp>
        <p:nvCxnSpPr>
          <p:cNvPr id="25" name="ตัวเชื่อมต่อตรง 237">
            <a:extLst>
              <a:ext uri="{FF2B5EF4-FFF2-40B4-BE49-F238E27FC236}">
                <a16:creationId xmlns:a16="http://schemas.microsoft.com/office/drawing/2014/main" id="{F02E5A9F-001A-4D53-B7BA-5A0A84570CBB}"/>
              </a:ext>
            </a:extLst>
          </p:cNvPr>
          <p:cNvCxnSpPr>
            <a:cxnSpLocks/>
            <a:stCxn id="24" idx="1"/>
            <a:endCxn id="26" idx="0"/>
          </p:cNvCxnSpPr>
          <p:nvPr/>
        </p:nvCxnSpPr>
        <p:spPr>
          <a:xfrm rot="10800000" flipV="1">
            <a:off x="8805771" y="4961342"/>
            <a:ext cx="1157229" cy="567003"/>
          </a:xfrm>
          <a:prstGeom prst="bentConnector3">
            <a:avLst>
              <a:gd name="adj1" fmla="val 50000"/>
            </a:avLst>
          </a:prstGeom>
          <a:ln w="28575">
            <a:solidFill>
              <a:srgbClr val="56C1A9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 Same Side Corner Rectangle 58">
            <a:extLst>
              <a:ext uri="{FF2B5EF4-FFF2-40B4-BE49-F238E27FC236}">
                <a16:creationId xmlns:a16="http://schemas.microsoft.com/office/drawing/2014/main" id="{767E8A6E-BE2D-4A87-9995-12A710F69A21}"/>
              </a:ext>
            </a:extLst>
          </p:cNvPr>
          <p:cNvSpPr/>
          <p:nvPr/>
        </p:nvSpPr>
        <p:spPr>
          <a:xfrm rot="10800000" flipH="1">
            <a:off x="8757164" y="5210403"/>
            <a:ext cx="48606" cy="6358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BB3E3A3-D8D5-4195-B9A2-A454FF70B095}"/>
              </a:ext>
            </a:extLst>
          </p:cNvPr>
          <p:cNvSpPr txBox="1"/>
          <p:nvPr/>
        </p:nvSpPr>
        <p:spPr>
          <a:xfrm>
            <a:off x="3641654" y="5153864"/>
            <a:ext cx="5086650" cy="748963"/>
          </a:xfrm>
          <a:prstGeom prst="roundRect">
            <a:avLst>
              <a:gd name="adj" fmla="val 10625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338977"/>
                </a:solidFill>
                <a:latin typeface="Sakkal Majalla" panose="02000000000000000000" pitchFamily="2" charset="-78"/>
                <a:cs typeface="+mj-cs"/>
              </a:rPr>
              <a:t>تساعد الخلايا على العمل بشكل سليم ، وتزود الجسم بالطاقة</a:t>
            </a:r>
          </a:p>
          <a:p>
            <a:pPr algn="ctr"/>
            <a:r>
              <a:rPr lang="ar-SA" sz="2000" b="1" dirty="0">
                <a:solidFill>
                  <a:srgbClr val="338977"/>
                </a:solidFill>
                <a:latin typeface="Sakkal Majalla" panose="02000000000000000000" pitchFamily="2" charset="-78"/>
                <a:cs typeface="+mj-cs"/>
              </a:rPr>
              <a:t> و تمنحه الدفيء و تساعد الجسم في تخزين الفيتامينات.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6A05CC1-109F-4C6A-AA24-D61D7A13E388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D228A8F-6CF9-4289-A8EB-2FC4D9DE5A61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CA12969-17ED-4096-8565-75EB5E78F353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123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/>
      <p:bldP spid="11" grpId="0" animBg="1"/>
      <p:bldP spid="13" grpId="0" animBg="1"/>
      <p:bldP spid="19" grpId="0" animBg="1"/>
      <p:bldP spid="21" grpId="0" animBg="1"/>
      <p:bldP spid="22" grpId="0"/>
      <p:bldP spid="24" grpId="0" animBg="1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7F6CAB6-954B-4E7C-965E-51D059367997}"/>
              </a:ext>
            </a:extLst>
          </p:cNvPr>
          <p:cNvSpPr txBox="1"/>
          <p:nvPr/>
        </p:nvSpPr>
        <p:spPr>
          <a:xfrm>
            <a:off x="10363200" y="726706"/>
            <a:ext cx="1704369" cy="442674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أنظر و أتساءل </a:t>
            </a:r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201757E-29BC-4FEA-BA0E-0507E7A91A7D}"/>
              </a:ext>
            </a:extLst>
          </p:cNvPr>
          <p:cNvSpPr txBox="1"/>
          <p:nvPr/>
        </p:nvSpPr>
        <p:spPr>
          <a:xfrm>
            <a:off x="6403611" y="1658446"/>
            <a:ext cx="5658833" cy="78319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يحتاج الإنسان إلى تناول مجموعة من الأطعمة التي تشكل الغذاء الصحي الأكثر توازنا</a:t>
            </a:r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B661679-4261-4B7B-A0CB-C4B79A6CF861}"/>
              </a:ext>
            </a:extLst>
          </p:cNvPr>
          <p:cNvSpPr txBox="1"/>
          <p:nvPr/>
        </p:nvSpPr>
        <p:spPr>
          <a:xfrm>
            <a:off x="6525551" y="2602650"/>
            <a:ext cx="5547180" cy="442674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هل يمكن أن تعدد الأطعمة التي تشكل غذاء متوازنا لصحة الجسم؟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745710B-A028-4F51-ABB1-3013E41070C0}"/>
              </a:ext>
            </a:extLst>
          </p:cNvPr>
          <p:cNvSpPr txBox="1"/>
          <p:nvPr/>
        </p:nvSpPr>
        <p:spPr>
          <a:xfrm>
            <a:off x="6525551" y="3645093"/>
            <a:ext cx="4671829" cy="427196"/>
          </a:xfrm>
          <a:prstGeom prst="roundRect">
            <a:avLst>
              <a:gd name="adj" fmla="val 11325"/>
            </a:avLst>
          </a:prstGeom>
          <a:solidFill>
            <a:srgbClr val="009900">
              <a:alpha val="1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هي الأطعمة التي تشتمل على جميع العناصر الغذائية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8805FD5-4DF2-4353-8B4D-0E42E75F8AF4}"/>
              </a:ext>
            </a:extLst>
          </p:cNvPr>
          <p:cNvSpPr txBox="1"/>
          <p:nvPr/>
        </p:nvSpPr>
        <p:spPr>
          <a:xfrm>
            <a:off x="8799521" y="4904032"/>
            <a:ext cx="1842052" cy="427196"/>
          </a:xfrm>
          <a:prstGeom prst="roundRect">
            <a:avLst>
              <a:gd name="adj" fmla="val 11325"/>
            </a:avLst>
          </a:prstGeom>
          <a:solidFill>
            <a:srgbClr val="009900">
              <a:alpha val="1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الكربوهيدرات،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B9B3CC2-6805-4357-A7A4-780D9A929DF0}"/>
              </a:ext>
            </a:extLst>
          </p:cNvPr>
          <p:cNvSpPr txBox="1"/>
          <p:nvPr/>
        </p:nvSpPr>
        <p:spPr>
          <a:xfrm>
            <a:off x="8799521" y="5410864"/>
            <a:ext cx="1842052" cy="427196"/>
          </a:xfrm>
          <a:prstGeom prst="roundRect">
            <a:avLst>
              <a:gd name="adj" fmla="val 11325"/>
            </a:avLst>
          </a:prstGeom>
          <a:solidFill>
            <a:srgbClr val="009900">
              <a:alpha val="1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البروتينات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F058C74-6A66-4C1D-AE7F-4F30235A9D11}"/>
              </a:ext>
            </a:extLst>
          </p:cNvPr>
          <p:cNvSpPr txBox="1"/>
          <p:nvPr/>
        </p:nvSpPr>
        <p:spPr>
          <a:xfrm>
            <a:off x="8810990" y="5917696"/>
            <a:ext cx="1842052" cy="427196"/>
          </a:xfrm>
          <a:prstGeom prst="roundRect">
            <a:avLst>
              <a:gd name="adj" fmla="val 11325"/>
            </a:avLst>
          </a:prstGeom>
          <a:solidFill>
            <a:srgbClr val="009900">
              <a:alpha val="1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الفيتامينات،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2A2286-B079-45C7-8BFF-301B496A0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24" y="1373310"/>
            <a:ext cx="3007509" cy="403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EA2AFCA-E4B1-4570-A8AC-DB826AA6AD15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291D6E8-CB50-4C6B-81F8-8C207933E357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1C9322B-240C-4233-A55A-408114CFBDB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D0F7DBB-AA82-4C72-9EF6-13F310788515}"/>
              </a:ext>
            </a:extLst>
          </p:cNvPr>
          <p:cNvSpPr txBox="1"/>
          <p:nvPr/>
        </p:nvSpPr>
        <p:spPr>
          <a:xfrm>
            <a:off x="6745014" y="4904032"/>
            <a:ext cx="1829852" cy="427196"/>
          </a:xfrm>
          <a:prstGeom prst="roundRect">
            <a:avLst>
              <a:gd name="adj" fmla="val 11325"/>
            </a:avLst>
          </a:prstGeom>
          <a:solidFill>
            <a:srgbClr val="009900">
              <a:alpha val="1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الدهون الصحية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CCDE67F-3C44-4B79-9118-FBB8F2FCAE5A}"/>
              </a:ext>
            </a:extLst>
          </p:cNvPr>
          <p:cNvSpPr txBox="1"/>
          <p:nvPr/>
        </p:nvSpPr>
        <p:spPr>
          <a:xfrm>
            <a:off x="6749688" y="5410864"/>
            <a:ext cx="1842052" cy="427196"/>
          </a:xfrm>
          <a:prstGeom prst="roundRect">
            <a:avLst>
              <a:gd name="adj" fmla="val 11325"/>
            </a:avLst>
          </a:prstGeom>
          <a:solidFill>
            <a:srgbClr val="009900">
              <a:alpha val="1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الأملاح المعدنية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26032DA-2984-4FB9-BA7B-0355F8A93A63}"/>
              </a:ext>
            </a:extLst>
          </p:cNvPr>
          <p:cNvSpPr txBox="1"/>
          <p:nvPr/>
        </p:nvSpPr>
        <p:spPr>
          <a:xfrm>
            <a:off x="6738914" y="5917696"/>
            <a:ext cx="1842052" cy="427196"/>
          </a:xfrm>
          <a:prstGeom prst="roundRect">
            <a:avLst>
              <a:gd name="adj" fmla="val 11325"/>
            </a:avLst>
          </a:prstGeom>
          <a:solidFill>
            <a:srgbClr val="009900">
              <a:alpha val="1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الماء.</a:t>
            </a:r>
          </a:p>
        </p:txBody>
      </p:sp>
      <p:cxnSp>
        <p:nvCxnSpPr>
          <p:cNvPr id="16" name="ตัวเชื่อมต่อตรง 237">
            <a:extLst>
              <a:ext uri="{FF2B5EF4-FFF2-40B4-BE49-F238E27FC236}">
                <a16:creationId xmlns:a16="http://schemas.microsoft.com/office/drawing/2014/main" id="{4CC2F407-2573-4CCC-888F-85D2DC10CDF0}"/>
              </a:ext>
            </a:extLst>
          </p:cNvPr>
          <p:cNvCxnSpPr>
            <a:cxnSpLocks/>
          </p:cNvCxnSpPr>
          <p:nvPr/>
        </p:nvCxnSpPr>
        <p:spPr>
          <a:xfrm rot="5400000">
            <a:off x="11278200" y="3168801"/>
            <a:ext cx="690959" cy="688821"/>
          </a:xfrm>
          <a:prstGeom prst="bentConnector2">
            <a:avLst/>
          </a:prstGeom>
          <a:ln w="28575">
            <a:solidFill>
              <a:srgbClr val="009900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 Same Side Corner Rectangle 58">
            <a:extLst>
              <a:ext uri="{FF2B5EF4-FFF2-40B4-BE49-F238E27FC236}">
                <a16:creationId xmlns:a16="http://schemas.microsoft.com/office/drawing/2014/main" id="{D402FD4B-4784-4869-A38C-2C91FFBEC459}"/>
              </a:ext>
            </a:extLst>
          </p:cNvPr>
          <p:cNvSpPr/>
          <p:nvPr/>
        </p:nvSpPr>
        <p:spPr>
          <a:xfrm>
            <a:off x="11235998" y="3592991"/>
            <a:ext cx="45719" cy="51694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9" name="ตัวเชื่อมต่อตรง 237">
            <a:extLst>
              <a:ext uri="{FF2B5EF4-FFF2-40B4-BE49-F238E27FC236}">
                <a16:creationId xmlns:a16="http://schemas.microsoft.com/office/drawing/2014/main" id="{DBB73AA1-43F2-4376-9EEF-055EBA628BBF}"/>
              </a:ext>
            </a:extLst>
          </p:cNvPr>
          <p:cNvCxnSpPr>
            <a:cxnSpLocks/>
          </p:cNvCxnSpPr>
          <p:nvPr/>
        </p:nvCxnSpPr>
        <p:spPr>
          <a:xfrm rot="5400000">
            <a:off x="8427604" y="4267658"/>
            <a:ext cx="569072" cy="353448"/>
          </a:xfrm>
          <a:prstGeom prst="bentConnector3">
            <a:avLst>
              <a:gd name="adj1" fmla="val 50000"/>
            </a:avLst>
          </a:prstGeom>
          <a:ln w="31750" cap="rnd">
            <a:solidFill>
              <a:srgbClr val="009900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 Same Side Corner Rectangle 58">
            <a:extLst>
              <a:ext uri="{FF2B5EF4-FFF2-40B4-BE49-F238E27FC236}">
                <a16:creationId xmlns:a16="http://schemas.microsoft.com/office/drawing/2014/main" id="{05ACB5E9-E2FB-47AF-8B04-6372C8CA2E87}"/>
              </a:ext>
            </a:extLst>
          </p:cNvPr>
          <p:cNvSpPr/>
          <p:nvPr/>
        </p:nvSpPr>
        <p:spPr>
          <a:xfrm rot="5400000">
            <a:off x="8552006" y="4455176"/>
            <a:ext cx="45719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1" name="ตัวเชื่อมต่อตรง 237">
            <a:extLst>
              <a:ext uri="{FF2B5EF4-FFF2-40B4-BE49-F238E27FC236}">
                <a16:creationId xmlns:a16="http://schemas.microsoft.com/office/drawing/2014/main" id="{8E5A580C-0671-47C9-BE39-F3A50D7C4095}"/>
              </a:ext>
            </a:extLst>
          </p:cNvPr>
          <p:cNvCxnSpPr>
            <a:cxnSpLocks/>
          </p:cNvCxnSpPr>
          <p:nvPr/>
        </p:nvCxnSpPr>
        <p:spPr>
          <a:xfrm rot="5400000">
            <a:off x="10906861" y="1267283"/>
            <a:ext cx="384150" cy="278776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 Same Side Corner Rectangle 58">
            <a:extLst>
              <a:ext uri="{FF2B5EF4-FFF2-40B4-BE49-F238E27FC236}">
                <a16:creationId xmlns:a16="http://schemas.microsoft.com/office/drawing/2014/main" id="{C66A8E67-57B2-451B-B460-29675C3CE465}"/>
              </a:ext>
            </a:extLst>
          </p:cNvPr>
          <p:cNvSpPr/>
          <p:nvPr/>
        </p:nvSpPr>
        <p:spPr>
          <a:xfrm rot="5400000">
            <a:off x="10931855" y="1235894"/>
            <a:ext cx="55384" cy="77308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167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7" grpId="0" animBg="1"/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681D076-8C53-4704-B0A0-0B121D8D43B2}"/>
              </a:ext>
            </a:extLst>
          </p:cNvPr>
          <p:cNvSpPr txBox="1"/>
          <p:nvPr/>
        </p:nvSpPr>
        <p:spPr>
          <a:xfrm>
            <a:off x="11095630" y="779903"/>
            <a:ext cx="966814" cy="40862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تهيئة 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D3B9A63-78E7-4FE4-A184-F6B3C283B587}"/>
              </a:ext>
            </a:extLst>
          </p:cNvPr>
          <p:cNvSpPr txBox="1"/>
          <p:nvPr/>
        </p:nvSpPr>
        <p:spPr>
          <a:xfrm>
            <a:off x="8775904" y="1335204"/>
            <a:ext cx="3273286" cy="40862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ماذا نسمي الشكل في الصورة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3BE327F-0A4F-4B8A-90B2-0E1A2AA5C9AA}"/>
              </a:ext>
            </a:extLst>
          </p:cNvPr>
          <p:cNvSpPr txBox="1"/>
          <p:nvPr/>
        </p:nvSpPr>
        <p:spPr>
          <a:xfrm>
            <a:off x="9553433" y="2081980"/>
            <a:ext cx="2495757" cy="408623"/>
          </a:xfrm>
          <a:prstGeom prst="roundRect">
            <a:avLst>
              <a:gd name="adj" fmla="val 16601"/>
            </a:avLst>
          </a:prstGeom>
          <a:solidFill>
            <a:srgbClr val="00990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t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يسمى الهرم الغذائي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E091311-47AF-4474-848C-DBAFF352B94D}"/>
              </a:ext>
            </a:extLst>
          </p:cNvPr>
          <p:cNvSpPr txBox="1"/>
          <p:nvPr/>
        </p:nvSpPr>
        <p:spPr>
          <a:xfrm>
            <a:off x="9311567" y="779903"/>
            <a:ext cx="1704369" cy="40862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قراءة الصور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822005C-571E-4579-AD52-DA3808D463AD}"/>
              </a:ext>
            </a:extLst>
          </p:cNvPr>
          <p:cNvSpPr txBox="1"/>
          <p:nvPr/>
        </p:nvSpPr>
        <p:spPr>
          <a:xfrm>
            <a:off x="7696730" y="2745916"/>
            <a:ext cx="4365714" cy="40862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ماذا نسمي مجموعة الغذاء في قاعدة الهرم الغذائي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2F361AE-C0B6-40D8-9770-1714E9C4C549}"/>
              </a:ext>
            </a:extLst>
          </p:cNvPr>
          <p:cNvSpPr txBox="1"/>
          <p:nvPr/>
        </p:nvSpPr>
        <p:spPr>
          <a:xfrm>
            <a:off x="9311567" y="3256543"/>
            <a:ext cx="2761164" cy="408623"/>
          </a:xfrm>
          <a:prstGeom prst="roundRect">
            <a:avLst/>
          </a:prstGeom>
          <a:solidFill>
            <a:srgbClr val="00990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تسمى الكربوهيدرات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EB68FAD-148A-430B-94B7-67AC55A1EA14}"/>
              </a:ext>
            </a:extLst>
          </p:cNvPr>
          <p:cNvSpPr txBox="1"/>
          <p:nvPr/>
        </p:nvSpPr>
        <p:spPr>
          <a:xfrm>
            <a:off x="7383439" y="4067627"/>
            <a:ext cx="4689292" cy="40862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لماذا نحتاج الى الطعام الذي يحتوي على الكربوهيدرات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7BB20D1-722A-49FA-AE2F-A0B277471E2D}"/>
              </a:ext>
            </a:extLst>
          </p:cNvPr>
          <p:cNvSpPr txBox="1"/>
          <p:nvPr/>
        </p:nvSpPr>
        <p:spPr>
          <a:xfrm>
            <a:off x="8407021" y="4577343"/>
            <a:ext cx="3665710" cy="408623"/>
          </a:xfrm>
          <a:prstGeom prst="roundRect">
            <a:avLst/>
          </a:prstGeom>
          <a:solidFill>
            <a:srgbClr val="00990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لأنها المصدر الرئيس للطاقة في الجسم غالبا 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7BAA6FD-044A-446C-BABC-CA8E07B9D453}"/>
              </a:ext>
            </a:extLst>
          </p:cNvPr>
          <p:cNvSpPr txBox="1"/>
          <p:nvPr/>
        </p:nvSpPr>
        <p:spPr>
          <a:xfrm>
            <a:off x="7406979" y="5259839"/>
            <a:ext cx="4665752" cy="40862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ماذا نسمي مجموعة الغذاء في أعلى الهرم الغذائي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E734B42-B361-4B87-96A7-0FF778F28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43" y="1188526"/>
            <a:ext cx="4972640" cy="55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28E5DD0-71F2-419A-AE32-3E0036571409}"/>
              </a:ext>
            </a:extLst>
          </p:cNvPr>
          <p:cNvSpPr txBox="1"/>
          <p:nvPr/>
        </p:nvSpPr>
        <p:spPr>
          <a:xfrm>
            <a:off x="10071654" y="5762431"/>
            <a:ext cx="1990790" cy="408623"/>
          </a:xfrm>
          <a:prstGeom prst="roundRect">
            <a:avLst/>
          </a:prstGeom>
          <a:solidFill>
            <a:srgbClr val="00990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wrap="square" anchor="ctr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مجموعة الدهون </a:t>
            </a:r>
          </a:p>
        </p:txBody>
      </p:sp>
    </p:spTree>
    <p:extLst>
      <p:ext uri="{BB962C8B-B14F-4D97-AF65-F5344CB8AC3E}">
        <p14:creationId xmlns:p14="http://schemas.microsoft.com/office/powerpoint/2010/main" val="185992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pic>
        <p:nvPicPr>
          <p:cNvPr id="5" name="عين الإثرائية_2_Trim">
            <a:hlinkClick r:id="" action="ppaction://media"/>
            <a:extLst>
              <a:ext uri="{FF2B5EF4-FFF2-40B4-BE49-F238E27FC236}">
                <a16:creationId xmlns:a16="http://schemas.microsoft.com/office/drawing/2014/main" id="{598071B8-834A-45E4-A21F-EE7DFA20AD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9967" y="1563652"/>
            <a:ext cx="7759687" cy="487065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3CD5C59-5B65-48F7-9D02-750C20AE3DCD}"/>
              </a:ext>
            </a:extLst>
          </p:cNvPr>
          <p:cNvSpPr txBox="1"/>
          <p:nvPr/>
        </p:nvSpPr>
        <p:spPr>
          <a:xfrm>
            <a:off x="9444279" y="745931"/>
            <a:ext cx="2115375" cy="4086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شاهد الفيديو الآتي 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388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B2DCB-07B0-4395-9EB7-E6719F9D59AA}"/>
              </a:ext>
            </a:extLst>
          </p:cNvPr>
          <p:cNvSpPr txBox="1"/>
          <p:nvPr/>
        </p:nvSpPr>
        <p:spPr>
          <a:xfrm>
            <a:off x="9444279" y="132522"/>
            <a:ext cx="1438946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الغذاء و التغذية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37FDE68-E307-4C83-9613-C39449EAE7CE}"/>
              </a:ext>
            </a:extLst>
          </p:cNvPr>
          <p:cNvSpPr txBox="1"/>
          <p:nvPr/>
        </p:nvSpPr>
        <p:spPr>
          <a:xfrm>
            <a:off x="10959548" y="132523"/>
            <a:ext cx="1113183" cy="374571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الدرس الثاني </a:t>
            </a:r>
            <a:endParaRPr lang="en-US" sz="1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889FD3A-6D75-43B5-80CE-A57538E9229C}"/>
              </a:ext>
            </a:extLst>
          </p:cNvPr>
          <p:cNvSpPr txBox="1"/>
          <p:nvPr/>
        </p:nvSpPr>
        <p:spPr>
          <a:xfrm>
            <a:off x="56198" y="132521"/>
            <a:ext cx="4582063" cy="306467"/>
          </a:xfrm>
          <a:prstGeom prst="roundRect">
            <a:avLst/>
          </a:prstGeom>
          <a:solidFill>
            <a:srgbClr val="56C1A9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1200" b="1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علوم الصفّ الرابع   - الوحدة الثالثة صحة الانسان    الفصل الخامس  التغذية و الصحة </a:t>
            </a:r>
            <a:endParaRPr lang="ar-SA" sz="12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6" name="Round Same Side Corner Rectangle 58">
            <a:extLst>
              <a:ext uri="{FF2B5EF4-FFF2-40B4-BE49-F238E27FC236}">
                <a16:creationId xmlns:a16="http://schemas.microsoft.com/office/drawing/2014/main" id="{7C5DC793-C04C-4C27-B2CC-CD334F20A0EB}"/>
              </a:ext>
            </a:extLst>
          </p:cNvPr>
          <p:cNvSpPr/>
          <p:nvPr/>
        </p:nvSpPr>
        <p:spPr>
          <a:xfrm rot="10800000">
            <a:off x="9267308" y="1631163"/>
            <a:ext cx="46594" cy="62799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699DA37-BE47-4350-B426-8DDDDBFEE0C6}"/>
              </a:ext>
            </a:extLst>
          </p:cNvPr>
          <p:cNvSpPr txBox="1"/>
          <p:nvPr/>
        </p:nvSpPr>
        <p:spPr>
          <a:xfrm>
            <a:off x="9956806" y="1317886"/>
            <a:ext cx="2115926" cy="442674"/>
          </a:xfrm>
          <a:prstGeom prst="roundRect">
            <a:avLst/>
          </a:prstGeom>
          <a:solidFill>
            <a:srgbClr val="EBFD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+mj-cs"/>
              </a:rPr>
              <a:t>الغذاء وصحة الجسم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2FEE5A2-2477-4429-894D-57C3527C2472}"/>
              </a:ext>
            </a:extLst>
          </p:cNvPr>
          <p:cNvSpPr txBox="1"/>
          <p:nvPr/>
        </p:nvSpPr>
        <p:spPr>
          <a:xfrm>
            <a:off x="3016157" y="1676304"/>
            <a:ext cx="6156376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توجد المواد الغذائية في الطعام الذي تتناوله وهي ضرورية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F56CA54-BE14-4FBF-80F1-8F83000179C4}"/>
              </a:ext>
            </a:extLst>
          </p:cNvPr>
          <p:cNvSpPr txBox="1"/>
          <p:nvPr/>
        </p:nvSpPr>
        <p:spPr>
          <a:xfrm>
            <a:off x="8667903" y="3754423"/>
            <a:ext cx="1819969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نمو الجسم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5263519-4D4B-4489-B065-02C96953B464}"/>
              </a:ext>
            </a:extLst>
          </p:cNvPr>
          <p:cNvSpPr txBox="1"/>
          <p:nvPr/>
        </p:nvSpPr>
        <p:spPr>
          <a:xfrm>
            <a:off x="6174435" y="3754423"/>
            <a:ext cx="2401627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إمداده بالطاقة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8DA5870-4A62-487B-B1CF-4AFCC294757B}"/>
              </a:ext>
            </a:extLst>
          </p:cNvPr>
          <p:cNvSpPr txBox="1"/>
          <p:nvPr/>
        </p:nvSpPr>
        <p:spPr>
          <a:xfrm>
            <a:off x="3524099" y="3754423"/>
            <a:ext cx="2571902" cy="510778"/>
          </a:xfrm>
          <a:prstGeom prst="roundRect">
            <a:avLst/>
          </a:prstGeom>
          <a:solidFill>
            <a:srgbClr val="FFF8E8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+mj-cs"/>
              </a:rPr>
              <a:t>والمحافظة عليه سليماً </a:t>
            </a:r>
          </a:p>
        </p:txBody>
      </p:sp>
      <p:cxnSp>
        <p:nvCxnSpPr>
          <p:cNvPr id="5" name="ตัวเชื่อมต่อตรง 237">
            <a:extLst>
              <a:ext uri="{FF2B5EF4-FFF2-40B4-BE49-F238E27FC236}">
                <a16:creationId xmlns:a16="http://schemas.microsoft.com/office/drawing/2014/main" id="{439043D3-0A85-40EA-8B3E-0987C15A95E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313902" y="1539222"/>
            <a:ext cx="682650" cy="392469"/>
          </a:xfrm>
          <a:prstGeom prst="bentConnector3">
            <a:avLst>
              <a:gd name="adj1" fmla="val 50000"/>
            </a:avLst>
          </a:prstGeom>
          <a:ln w="28575">
            <a:solidFill>
              <a:srgbClr val="56C1A9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 Same Side Corner Rectangle 58">
            <a:extLst>
              <a:ext uri="{FF2B5EF4-FFF2-40B4-BE49-F238E27FC236}">
                <a16:creationId xmlns:a16="http://schemas.microsoft.com/office/drawing/2014/main" id="{B03FB846-BD78-415D-8102-A2639DF6DD0B}"/>
              </a:ext>
            </a:extLst>
          </p:cNvPr>
          <p:cNvSpPr/>
          <p:nvPr/>
        </p:nvSpPr>
        <p:spPr>
          <a:xfrm rot="5400000">
            <a:off x="6982878" y="2523049"/>
            <a:ext cx="45719" cy="640019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19" name="ตัวเชื่อมต่อตรง 237">
            <a:extLst>
              <a:ext uri="{FF2B5EF4-FFF2-40B4-BE49-F238E27FC236}">
                <a16:creationId xmlns:a16="http://schemas.microsoft.com/office/drawing/2014/main" id="{DDD60E61-DCCF-4F77-BF31-C5ACC2565A69}"/>
              </a:ext>
            </a:extLst>
          </p:cNvPr>
          <p:cNvCxnSpPr>
            <a:cxnSpLocks/>
          </p:cNvCxnSpPr>
          <p:nvPr/>
        </p:nvCxnSpPr>
        <p:spPr>
          <a:xfrm rot="5400000">
            <a:off x="6752879" y="2490540"/>
            <a:ext cx="607065" cy="148"/>
          </a:xfrm>
          <a:prstGeom prst="bentConnector3">
            <a:avLst>
              <a:gd name="adj1" fmla="val 50000"/>
            </a:avLst>
          </a:prstGeom>
          <a:ln w="28575">
            <a:solidFill>
              <a:srgbClr val="56C1A9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 Same Side Corner Rectangle 58">
            <a:extLst>
              <a:ext uri="{FF2B5EF4-FFF2-40B4-BE49-F238E27FC236}">
                <a16:creationId xmlns:a16="http://schemas.microsoft.com/office/drawing/2014/main" id="{B3A86A79-2A74-47C8-BB33-A65E24559FEA}"/>
              </a:ext>
            </a:extLst>
          </p:cNvPr>
          <p:cNvSpPr/>
          <p:nvPr/>
        </p:nvSpPr>
        <p:spPr>
          <a:xfrm rot="5400000">
            <a:off x="9566110" y="3340492"/>
            <a:ext cx="45719" cy="640019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23" name="ตัวเชื่อมต่อตรง 237">
            <a:extLst>
              <a:ext uri="{FF2B5EF4-FFF2-40B4-BE49-F238E27FC236}">
                <a16:creationId xmlns:a16="http://schemas.microsoft.com/office/drawing/2014/main" id="{8CA2C49F-E483-45A8-86C3-B516C71C1ADF}"/>
              </a:ext>
            </a:extLst>
          </p:cNvPr>
          <p:cNvCxnSpPr>
            <a:cxnSpLocks/>
            <a:stCxn id="18" idx="3"/>
            <a:endCxn id="22" idx="2"/>
          </p:cNvCxnSpPr>
          <p:nvPr/>
        </p:nvCxnSpPr>
        <p:spPr>
          <a:xfrm>
            <a:off x="7325747" y="2843059"/>
            <a:ext cx="2263222" cy="794583"/>
          </a:xfrm>
          <a:prstGeom prst="bentConnector2">
            <a:avLst/>
          </a:prstGeom>
          <a:ln w="28575">
            <a:solidFill>
              <a:srgbClr val="56C1A9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 Same Side Corner Rectangle 58">
            <a:extLst>
              <a:ext uri="{FF2B5EF4-FFF2-40B4-BE49-F238E27FC236}">
                <a16:creationId xmlns:a16="http://schemas.microsoft.com/office/drawing/2014/main" id="{2C1B9EC5-03C2-43C8-B15B-AB814D9F010C}"/>
              </a:ext>
            </a:extLst>
          </p:cNvPr>
          <p:cNvSpPr/>
          <p:nvPr/>
        </p:nvSpPr>
        <p:spPr>
          <a:xfrm rot="5400000">
            <a:off x="7531332" y="3357023"/>
            <a:ext cx="45719" cy="640019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36" name="ตัวเชื่อมต่อตรง 237">
            <a:extLst>
              <a:ext uri="{FF2B5EF4-FFF2-40B4-BE49-F238E27FC236}">
                <a16:creationId xmlns:a16="http://schemas.microsoft.com/office/drawing/2014/main" id="{1A8AAC29-B4E2-46DB-9AAA-FB472CA5DA36}"/>
              </a:ext>
            </a:extLst>
          </p:cNvPr>
          <p:cNvCxnSpPr>
            <a:cxnSpLocks/>
            <a:endCxn id="35" idx="2"/>
          </p:cNvCxnSpPr>
          <p:nvPr/>
        </p:nvCxnSpPr>
        <p:spPr>
          <a:xfrm rot="16200000" flipH="1">
            <a:off x="6929029" y="3029011"/>
            <a:ext cx="752618" cy="497706"/>
          </a:xfrm>
          <a:prstGeom prst="bentConnector3">
            <a:avLst>
              <a:gd name="adj1" fmla="val 50000"/>
            </a:avLst>
          </a:prstGeom>
          <a:ln w="28575">
            <a:solidFill>
              <a:srgbClr val="56C1A9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 Same Side Corner Rectangle 58">
            <a:extLst>
              <a:ext uri="{FF2B5EF4-FFF2-40B4-BE49-F238E27FC236}">
                <a16:creationId xmlns:a16="http://schemas.microsoft.com/office/drawing/2014/main" id="{50B8B8CE-6A8C-4476-8103-3055D7BD083F}"/>
              </a:ext>
            </a:extLst>
          </p:cNvPr>
          <p:cNvSpPr/>
          <p:nvPr/>
        </p:nvSpPr>
        <p:spPr>
          <a:xfrm rot="5400000">
            <a:off x="4815290" y="3267535"/>
            <a:ext cx="45719" cy="640019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291" tIns="47645" rIns="95291" bIns="47645" rtlCol="0" anchor="ctr"/>
          <a:lstStyle/>
          <a:p>
            <a:pPr algn="ctr" defTabSz="943788" rtl="0"/>
            <a:endParaRPr lang="bg-BG" sz="2000" dirty="0">
              <a:solidFill>
                <a:prstClr val="white"/>
              </a:solidFill>
              <a:latin typeface="Lato Light"/>
              <a:cs typeface="+mj-cs"/>
            </a:endParaRPr>
          </a:p>
        </p:txBody>
      </p:sp>
      <p:cxnSp>
        <p:nvCxnSpPr>
          <p:cNvPr id="41" name="ตัวเชื่อมต่อตรง 237">
            <a:extLst>
              <a:ext uri="{FF2B5EF4-FFF2-40B4-BE49-F238E27FC236}">
                <a16:creationId xmlns:a16="http://schemas.microsoft.com/office/drawing/2014/main" id="{5E9EF443-2E84-41A7-9F21-9D641765F922}"/>
              </a:ext>
            </a:extLst>
          </p:cNvPr>
          <p:cNvCxnSpPr>
            <a:cxnSpLocks/>
            <a:stCxn id="18" idx="1"/>
            <a:endCxn id="40" idx="2"/>
          </p:cNvCxnSpPr>
          <p:nvPr/>
        </p:nvCxnSpPr>
        <p:spPr>
          <a:xfrm rot="10800000" flipV="1">
            <a:off x="4838150" y="2843059"/>
            <a:ext cx="1847579" cy="721626"/>
          </a:xfrm>
          <a:prstGeom prst="bentConnector2">
            <a:avLst/>
          </a:prstGeom>
          <a:ln w="28575">
            <a:solidFill>
              <a:srgbClr val="56C1A9"/>
            </a:solidFill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صورة 48">
            <a:extLst>
              <a:ext uri="{FF2B5EF4-FFF2-40B4-BE49-F238E27FC236}">
                <a16:creationId xmlns:a16="http://schemas.microsoft.com/office/drawing/2014/main" id="{6B845064-4EF6-4E4D-ACBE-230FA791F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81" y="4220661"/>
            <a:ext cx="6532839" cy="300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1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2" grpId="0" animBg="1"/>
      <p:bldP spid="35" grpId="0" animBg="1"/>
      <p:bldP spid="40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</TotalTime>
  <Words>1124</Words>
  <Application>Microsoft Office PowerPoint</Application>
  <PresentationFormat>شاشة عريضة</PresentationFormat>
  <Paragraphs>223</Paragraphs>
  <Slides>27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Lato Light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يوسف البلوي</dc:creator>
  <cp:lastModifiedBy>يوسف البلوي</cp:lastModifiedBy>
  <cp:revision>54</cp:revision>
  <dcterms:created xsi:type="dcterms:W3CDTF">2022-12-21T23:22:11Z</dcterms:created>
  <dcterms:modified xsi:type="dcterms:W3CDTF">2022-12-23T21:43:15Z</dcterms:modified>
</cp:coreProperties>
</file>