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</p:embeddedFont>
    <p:embeddedFont>
      <p:font typeface="Tajawal" panose="00000800000000000000" pitchFamily="2" charset="-78"/>
      <p:regular r:id="rId42"/>
      <p:bold r:id="rId43"/>
    </p:embeddedFont>
    <p:embeddedFont>
      <p:font typeface="Tajawal Bold" panose="020B0604020202020204" charset="-78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289531-C0F7-40EB-919F-B6B876C2A419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5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31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82937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32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02257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33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19007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34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29728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35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3547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36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8311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89531-C0F7-40EB-919F-B6B876C2A419}" type="slidenum">
              <a:rPr lang="ar-AE" smtClean="0"/>
              <a:t>29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4330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gif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5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10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10.png"/><Relationship Id="rId4" Type="http://schemas.openxmlformats.org/officeDocument/2006/relationships/image" Target="../media/image60.sv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35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6.png"/><Relationship Id="rId7" Type="http://schemas.openxmlformats.org/officeDocument/2006/relationships/image" Target="../media/image7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9.png"/><Relationship Id="rId5" Type="http://schemas.openxmlformats.org/officeDocument/2006/relationships/image" Target="../media/image35.png"/><Relationship Id="rId10" Type="http://schemas.openxmlformats.org/officeDocument/2006/relationships/image" Target="../media/image76.png"/><Relationship Id="rId4" Type="http://schemas.openxmlformats.org/officeDocument/2006/relationships/image" Target="../media/image27.svg"/><Relationship Id="rId9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svg"/><Relationship Id="rId7" Type="http://schemas.openxmlformats.org/officeDocument/2006/relationships/image" Target="../media/image82.png"/><Relationship Id="rId12" Type="http://schemas.openxmlformats.org/officeDocument/2006/relationships/image" Target="../media/image1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9.png"/><Relationship Id="rId5" Type="http://schemas.openxmlformats.org/officeDocument/2006/relationships/image" Target="../media/image80.png"/><Relationship Id="rId10" Type="http://schemas.openxmlformats.org/officeDocument/2006/relationships/image" Target="../media/image85.sv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10.png"/><Relationship Id="rId5" Type="http://schemas.openxmlformats.org/officeDocument/2006/relationships/image" Target="../media/image88.png"/><Relationship Id="rId10" Type="http://schemas.openxmlformats.org/officeDocument/2006/relationships/image" Target="../media/image21.png"/><Relationship Id="rId4" Type="http://schemas.openxmlformats.org/officeDocument/2006/relationships/image" Target="../media/image87.svg"/><Relationship Id="rId9" Type="http://schemas.openxmlformats.org/officeDocument/2006/relationships/image" Target="../media/image9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.png"/><Relationship Id="rId5" Type="http://schemas.openxmlformats.org/officeDocument/2006/relationships/image" Target="../media/image23.png"/><Relationship Id="rId10" Type="http://schemas.openxmlformats.org/officeDocument/2006/relationships/image" Target="../media/image9.png"/><Relationship Id="rId4" Type="http://schemas.openxmlformats.org/officeDocument/2006/relationships/image" Target="../media/image95.sv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4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6.png"/><Relationship Id="rId10" Type="http://schemas.openxmlformats.org/officeDocument/2006/relationships/image" Target="../media/image10.png"/><Relationship Id="rId4" Type="http://schemas.openxmlformats.org/officeDocument/2006/relationships/image" Target="../media/image95.sv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4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97.png"/><Relationship Id="rId10" Type="http://schemas.openxmlformats.org/officeDocument/2006/relationships/image" Target="../media/image10.png"/><Relationship Id="rId4" Type="http://schemas.openxmlformats.org/officeDocument/2006/relationships/image" Target="../media/image95.sv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svg"/><Relationship Id="rId12" Type="http://schemas.openxmlformats.org/officeDocument/2006/relationships/image" Target="../media/image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9.png"/><Relationship Id="rId5" Type="http://schemas.openxmlformats.org/officeDocument/2006/relationships/image" Target="../media/image112.svg"/><Relationship Id="rId10" Type="http://schemas.openxmlformats.org/officeDocument/2006/relationships/image" Target="../media/image117.gif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svg"/><Relationship Id="rId3" Type="http://schemas.openxmlformats.org/officeDocument/2006/relationships/image" Target="../media/image94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98.png"/><Relationship Id="rId15" Type="http://schemas.openxmlformats.org/officeDocument/2006/relationships/image" Target="../media/image10.png"/><Relationship Id="rId10" Type="http://schemas.openxmlformats.org/officeDocument/2006/relationships/image" Target="../media/image122.png"/><Relationship Id="rId4" Type="http://schemas.openxmlformats.org/officeDocument/2006/relationships/image" Target="../media/image95.svg"/><Relationship Id="rId9" Type="http://schemas.openxmlformats.org/officeDocument/2006/relationships/image" Target="../media/image121.png"/><Relationship Id="rId1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0.png"/><Relationship Id="rId5" Type="http://schemas.openxmlformats.org/officeDocument/2006/relationships/image" Target="../media/image129.png"/><Relationship Id="rId10" Type="http://schemas.openxmlformats.org/officeDocument/2006/relationships/image" Target="../media/image9.png"/><Relationship Id="rId4" Type="http://schemas.openxmlformats.org/officeDocument/2006/relationships/image" Target="../media/image128.svg"/><Relationship Id="rId9" Type="http://schemas.openxmlformats.org/officeDocument/2006/relationships/image" Target="../media/image1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28.svg"/><Relationship Id="rId7" Type="http://schemas.openxmlformats.org/officeDocument/2006/relationships/image" Target="../media/image137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10.png"/><Relationship Id="rId4" Type="http://schemas.openxmlformats.org/officeDocument/2006/relationships/image" Target="../media/image134.png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hyperlink" Target="https://quizizz.com/embed/quiz/65676fad74d2c035d6fc7527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1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1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0.png"/><Relationship Id="rId4" Type="http://schemas.openxmlformats.org/officeDocument/2006/relationships/image" Target="../media/image142.gif"/><Relationship Id="rId9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2.sv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12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9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02246"/>
            <a:ext cx="18288000" cy="2584754"/>
          </a:xfrm>
          <a:prstGeom prst="rect">
            <a:avLst/>
          </a:prstGeom>
          <a:solidFill>
            <a:srgbClr val="99D9D9"/>
          </a:solidFill>
        </p:spPr>
      </p:sp>
      <p:sp>
        <p:nvSpPr>
          <p:cNvPr id="3" name="Freeform 3"/>
          <p:cNvSpPr/>
          <p:nvPr/>
        </p:nvSpPr>
        <p:spPr>
          <a:xfrm flipH="1">
            <a:off x="-66404" y="6135407"/>
            <a:ext cx="5866088" cy="3274344"/>
          </a:xfrm>
          <a:custGeom>
            <a:avLst/>
            <a:gdLst/>
            <a:ahLst/>
            <a:cxnLst/>
            <a:rect l="l" t="t" r="r" b="b"/>
            <a:pathLst>
              <a:path w="5866088" h="3274344">
                <a:moveTo>
                  <a:pt x="5866088" y="0"/>
                </a:moveTo>
                <a:lnTo>
                  <a:pt x="0" y="0"/>
                </a:lnTo>
                <a:lnTo>
                  <a:pt x="0" y="3274344"/>
                </a:lnTo>
                <a:lnTo>
                  <a:pt x="5866088" y="3274344"/>
                </a:lnTo>
                <a:lnTo>
                  <a:pt x="58660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344603" y="2754150"/>
            <a:ext cx="3654530" cy="6655601"/>
          </a:xfrm>
          <a:custGeom>
            <a:avLst/>
            <a:gdLst/>
            <a:ahLst/>
            <a:cxnLst/>
            <a:rect l="l" t="t" r="r" b="b"/>
            <a:pathLst>
              <a:path w="3654530" h="6655601">
                <a:moveTo>
                  <a:pt x="3654530" y="0"/>
                </a:moveTo>
                <a:lnTo>
                  <a:pt x="0" y="0"/>
                </a:lnTo>
                <a:lnTo>
                  <a:pt x="0" y="6655601"/>
                </a:lnTo>
                <a:lnTo>
                  <a:pt x="3654530" y="6655601"/>
                </a:lnTo>
                <a:lnTo>
                  <a:pt x="365453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28700" y="1028700"/>
            <a:ext cx="2562539" cy="2689688"/>
          </a:xfrm>
          <a:custGeom>
            <a:avLst/>
            <a:gdLst/>
            <a:ahLst/>
            <a:cxnLst/>
            <a:rect l="l" t="t" r="r" b="b"/>
            <a:pathLst>
              <a:path w="2562539" h="2689688">
                <a:moveTo>
                  <a:pt x="2562539" y="0"/>
                </a:moveTo>
                <a:lnTo>
                  <a:pt x="0" y="0"/>
                </a:lnTo>
                <a:lnTo>
                  <a:pt x="0" y="2689688"/>
                </a:lnTo>
                <a:lnTo>
                  <a:pt x="2562539" y="2689688"/>
                </a:lnTo>
                <a:lnTo>
                  <a:pt x="25625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67940" y="2373544"/>
            <a:ext cx="7239462" cy="3068197"/>
          </a:xfrm>
          <a:custGeom>
            <a:avLst/>
            <a:gdLst/>
            <a:ahLst/>
            <a:cxnLst/>
            <a:rect l="l" t="t" r="r" b="b"/>
            <a:pathLst>
              <a:path w="7239462" h="3068197">
                <a:moveTo>
                  <a:pt x="0" y="0"/>
                </a:moveTo>
                <a:lnTo>
                  <a:pt x="7239462" y="0"/>
                </a:lnTo>
                <a:lnTo>
                  <a:pt x="7239462" y="3068197"/>
                </a:lnTo>
                <a:lnTo>
                  <a:pt x="0" y="30681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73678" y="1028700"/>
            <a:ext cx="2864548" cy="287894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565703" y="8268818"/>
            <a:ext cx="7156594" cy="72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cs typeface="Tajawal Bold"/>
              </a:rPr>
              <a:t>الاستاذة نوره العريك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C48BEBC-419B-72C2-4C41-B8EEED725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06EE814-E4DB-E697-5FF6-452D22D5979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98901"/>
            <a:ext cx="13660180" cy="4844599"/>
          </a:xfrm>
          <a:custGeom>
            <a:avLst/>
            <a:gdLst/>
            <a:ahLst/>
            <a:cxnLst/>
            <a:rect l="l" t="t" r="r" b="b"/>
            <a:pathLst>
              <a:path w="13660180" h="4844599">
                <a:moveTo>
                  <a:pt x="0" y="0"/>
                </a:moveTo>
                <a:lnTo>
                  <a:pt x="13660180" y="0"/>
                </a:lnTo>
                <a:lnTo>
                  <a:pt x="13660180" y="4844599"/>
                </a:lnTo>
                <a:lnTo>
                  <a:pt x="0" y="48445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54804" y="298901"/>
            <a:ext cx="2376297" cy="4114800"/>
          </a:xfrm>
          <a:custGeom>
            <a:avLst/>
            <a:gdLst/>
            <a:ahLst/>
            <a:cxnLst/>
            <a:rect l="l" t="t" r="r" b="b"/>
            <a:pathLst>
              <a:path w="2376297" h="4114800">
                <a:moveTo>
                  <a:pt x="0" y="0"/>
                </a:moveTo>
                <a:lnTo>
                  <a:pt x="2376297" y="0"/>
                </a:lnTo>
                <a:lnTo>
                  <a:pt x="23762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27344" y="6172200"/>
            <a:ext cx="3189482" cy="3370654"/>
          </a:xfrm>
          <a:custGeom>
            <a:avLst/>
            <a:gdLst/>
            <a:ahLst/>
            <a:cxnLst/>
            <a:rect l="l" t="t" r="r" b="b"/>
            <a:pathLst>
              <a:path w="3189482" h="3370654">
                <a:moveTo>
                  <a:pt x="0" y="0"/>
                </a:moveTo>
                <a:lnTo>
                  <a:pt x="3189482" y="0"/>
                </a:lnTo>
                <a:lnTo>
                  <a:pt x="3189482" y="3370654"/>
                </a:lnTo>
                <a:lnTo>
                  <a:pt x="0" y="3370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6172200"/>
            <a:ext cx="4243708" cy="3389662"/>
          </a:xfrm>
          <a:custGeom>
            <a:avLst/>
            <a:gdLst/>
            <a:ahLst/>
            <a:cxnLst/>
            <a:rect l="l" t="t" r="r" b="b"/>
            <a:pathLst>
              <a:path w="4243708" h="3389662">
                <a:moveTo>
                  <a:pt x="0" y="0"/>
                </a:moveTo>
                <a:lnTo>
                  <a:pt x="4243708" y="0"/>
                </a:lnTo>
                <a:lnTo>
                  <a:pt x="4243708" y="3389662"/>
                </a:lnTo>
                <a:lnTo>
                  <a:pt x="0" y="33896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07918" y="6646981"/>
            <a:ext cx="3497857" cy="2914881"/>
          </a:xfrm>
          <a:custGeom>
            <a:avLst/>
            <a:gdLst/>
            <a:ahLst/>
            <a:cxnLst/>
            <a:rect l="l" t="t" r="r" b="b"/>
            <a:pathLst>
              <a:path w="3497857" h="2914881">
                <a:moveTo>
                  <a:pt x="0" y="0"/>
                </a:moveTo>
                <a:lnTo>
                  <a:pt x="3497857" y="0"/>
                </a:lnTo>
                <a:lnTo>
                  <a:pt x="3497857" y="2914881"/>
                </a:lnTo>
                <a:lnTo>
                  <a:pt x="0" y="2914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9391" y="6172200"/>
            <a:ext cx="2416062" cy="3640019"/>
          </a:xfrm>
          <a:custGeom>
            <a:avLst/>
            <a:gdLst/>
            <a:ahLst/>
            <a:cxnLst/>
            <a:rect l="l" t="t" r="r" b="b"/>
            <a:pathLst>
              <a:path w="2416062" h="3640019">
                <a:moveTo>
                  <a:pt x="0" y="0"/>
                </a:moveTo>
                <a:lnTo>
                  <a:pt x="2416062" y="0"/>
                </a:lnTo>
                <a:lnTo>
                  <a:pt x="2416062" y="3640019"/>
                </a:lnTo>
                <a:lnTo>
                  <a:pt x="0" y="3640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27612" y="3884849"/>
            <a:ext cx="2131178" cy="20992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26970" y="3560881"/>
            <a:ext cx="3326521" cy="261131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DED2508-391F-49A0-BB02-8BB6F80AA8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122" y="-10885"/>
            <a:ext cx="707842" cy="75503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DB619BA-DFBD-43FE-62BC-4718B9952CA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8282" y="1028700"/>
            <a:ext cx="10931437" cy="4544173"/>
          </a:xfrm>
          <a:custGeom>
            <a:avLst/>
            <a:gdLst/>
            <a:ahLst/>
            <a:cxnLst/>
            <a:rect l="l" t="t" r="r" b="b"/>
            <a:pathLst>
              <a:path w="10931437" h="4544173">
                <a:moveTo>
                  <a:pt x="0" y="0"/>
                </a:moveTo>
                <a:lnTo>
                  <a:pt x="10931436" y="0"/>
                </a:lnTo>
                <a:lnTo>
                  <a:pt x="10931436" y="4544173"/>
                </a:lnTo>
                <a:lnTo>
                  <a:pt x="0" y="4544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89959" y="5572873"/>
            <a:ext cx="2639835" cy="3389836"/>
          </a:xfrm>
          <a:custGeom>
            <a:avLst/>
            <a:gdLst/>
            <a:ahLst/>
            <a:cxnLst/>
            <a:rect l="l" t="t" r="r" b="b"/>
            <a:pathLst>
              <a:path w="2639835" h="3389836">
                <a:moveTo>
                  <a:pt x="0" y="0"/>
                </a:moveTo>
                <a:lnTo>
                  <a:pt x="2639835" y="0"/>
                </a:lnTo>
                <a:lnTo>
                  <a:pt x="2639835" y="3389836"/>
                </a:lnTo>
                <a:lnTo>
                  <a:pt x="0" y="3389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14175" y="6431399"/>
            <a:ext cx="3091677" cy="2531310"/>
          </a:xfrm>
          <a:custGeom>
            <a:avLst/>
            <a:gdLst/>
            <a:ahLst/>
            <a:cxnLst/>
            <a:rect l="l" t="t" r="r" b="b"/>
            <a:pathLst>
              <a:path w="3091677" h="2531310">
                <a:moveTo>
                  <a:pt x="0" y="0"/>
                </a:moveTo>
                <a:lnTo>
                  <a:pt x="3091677" y="0"/>
                </a:lnTo>
                <a:lnTo>
                  <a:pt x="3091677" y="2531310"/>
                </a:lnTo>
                <a:lnTo>
                  <a:pt x="0" y="25313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5597" y="5795083"/>
            <a:ext cx="3272684" cy="2945416"/>
          </a:xfrm>
          <a:custGeom>
            <a:avLst/>
            <a:gdLst/>
            <a:ahLst/>
            <a:cxnLst/>
            <a:rect l="l" t="t" r="r" b="b"/>
            <a:pathLst>
              <a:path w="3272684" h="2945416">
                <a:moveTo>
                  <a:pt x="0" y="0"/>
                </a:moveTo>
                <a:lnTo>
                  <a:pt x="3272685" y="0"/>
                </a:lnTo>
                <a:lnTo>
                  <a:pt x="3272685" y="2945416"/>
                </a:lnTo>
                <a:lnTo>
                  <a:pt x="0" y="29454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15619" y="6135808"/>
            <a:ext cx="4912790" cy="2826901"/>
          </a:xfrm>
          <a:custGeom>
            <a:avLst/>
            <a:gdLst/>
            <a:ahLst/>
            <a:cxnLst/>
            <a:rect l="l" t="t" r="r" b="b"/>
            <a:pathLst>
              <a:path w="4912790" h="2826901">
                <a:moveTo>
                  <a:pt x="0" y="0"/>
                </a:moveTo>
                <a:lnTo>
                  <a:pt x="4912790" y="0"/>
                </a:lnTo>
                <a:lnTo>
                  <a:pt x="4912790" y="2826901"/>
                </a:lnTo>
                <a:lnTo>
                  <a:pt x="0" y="28269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710BBF2-A314-2F2B-5842-BCBEBE8828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DEF44EC-5CD7-A2B7-4ABD-FA520B5FB6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98698" y="1028700"/>
            <a:ext cx="13464400" cy="4442864"/>
          </a:xfrm>
          <a:custGeom>
            <a:avLst/>
            <a:gdLst/>
            <a:ahLst/>
            <a:cxnLst/>
            <a:rect l="l" t="t" r="r" b="b"/>
            <a:pathLst>
              <a:path w="13464400" h="4442864">
                <a:moveTo>
                  <a:pt x="0" y="0"/>
                </a:moveTo>
                <a:lnTo>
                  <a:pt x="13464399" y="0"/>
                </a:lnTo>
                <a:lnTo>
                  <a:pt x="13464399" y="4442864"/>
                </a:lnTo>
                <a:lnTo>
                  <a:pt x="0" y="4442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89349" y="6006518"/>
            <a:ext cx="3441126" cy="3579845"/>
          </a:xfrm>
          <a:custGeom>
            <a:avLst/>
            <a:gdLst/>
            <a:ahLst/>
            <a:cxnLst/>
            <a:rect l="l" t="t" r="r" b="b"/>
            <a:pathLst>
              <a:path w="3441126" h="3579845">
                <a:moveTo>
                  <a:pt x="0" y="0"/>
                </a:moveTo>
                <a:lnTo>
                  <a:pt x="3441127" y="0"/>
                </a:lnTo>
                <a:lnTo>
                  <a:pt x="3441127" y="3579846"/>
                </a:lnTo>
                <a:lnTo>
                  <a:pt x="0" y="3579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05647" y="737862"/>
            <a:ext cx="1849659" cy="2512270"/>
          </a:xfrm>
          <a:custGeom>
            <a:avLst/>
            <a:gdLst/>
            <a:ahLst/>
            <a:cxnLst/>
            <a:rect l="l" t="t" r="r" b="b"/>
            <a:pathLst>
              <a:path w="1849659" h="2512270">
                <a:moveTo>
                  <a:pt x="0" y="0"/>
                </a:moveTo>
                <a:lnTo>
                  <a:pt x="1849658" y="0"/>
                </a:lnTo>
                <a:lnTo>
                  <a:pt x="1849658" y="2512270"/>
                </a:lnTo>
                <a:lnTo>
                  <a:pt x="0" y="2512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55316" y="6359128"/>
            <a:ext cx="2170755" cy="2899172"/>
          </a:xfrm>
          <a:custGeom>
            <a:avLst/>
            <a:gdLst/>
            <a:ahLst/>
            <a:cxnLst/>
            <a:rect l="l" t="t" r="r" b="b"/>
            <a:pathLst>
              <a:path w="2170755" h="2899172">
                <a:moveTo>
                  <a:pt x="0" y="0"/>
                </a:moveTo>
                <a:lnTo>
                  <a:pt x="2170755" y="0"/>
                </a:lnTo>
                <a:lnTo>
                  <a:pt x="2170755" y="2899172"/>
                </a:lnTo>
                <a:lnTo>
                  <a:pt x="0" y="2899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EB9E657-7EBD-85C1-20BA-3A897D2F6E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228" y="-10885"/>
            <a:ext cx="831736" cy="88718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ECED774-5EF7-6E09-437A-F9BB74B5B6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33374" y="1356144"/>
            <a:ext cx="6001800" cy="630987"/>
            <a:chOff x="0" y="0"/>
            <a:chExt cx="8002400" cy="84131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829691"/>
            </a:xfrm>
            <a:custGeom>
              <a:avLst/>
              <a:gdLst/>
              <a:ahLst/>
              <a:cxnLst/>
              <a:rect l="l" t="t" r="r" b="b"/>
              <a:pathLst>
                <a:path w="7989697" h="829691">
                  <a:moveTo>
                    <a:pt x="0" y="0"/>
                  </a:moveTo>
                  <a:lnTo>
                    <a:pt x="7989697" y="0"/>
                  </a:lnTo>
                  <a:lnTo>
                    <a:pt x="7989697" y="829691"/>
                  </a:lnTo>
                  <a:lnTo>
                    <a:pt x="0" y="829691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842391"/>
            </a:xfrm>
            <a:custGeom>
              <a:avLst/>
              <a:gdLst/>
              <a:ahLst/>
              <a:cxnLst/>
              <a:rect l="l" t="t" r="r" b="b"/>
              <a:pathLst>
                <a:path w="8002397" h="842391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836041"/>
                  </a:lnTo>
                  <a:cubicBezTo>
                    <a:pt x="8002397" y="839597"/>
                    <a:pt x="7999603" y="842391"/>
                    <a:pt x="7996047" y="842391"/>
                  </a:cubicBezTo>
                  <a:lnTo>
                    <a:pt x="6350" y="842391"/>
                  </a:lnTo>
                  <a:cubicBezTo>
                    <a:pt x="2794" y="842391"/>
                    <a:pt x="0" y="839597"/>
                    <a:pt x="0" y="83604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836041"/>
                  </a:lnTo>
                  <a:lnTo>
                    <a:pt x="6350" y="836041"/>
                  </a:lnTo>
                  <a:lnTo>
                    <a:pt x="6350" y="829691"/>
                  </a:lnTo>
                  <a:lnTo>
                    <a:pt x="7996047" y="829691"/>
                  </a:lnTo>
                  <a:lnTo>
                    <a:pt x="7996047" y="836041"/>
                  </a:lnTo>
                  <a:lnTo>
                    <a:pt x="7989697" y="836041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05890" y="280580"/>
            <a:ext cx="5705529" cy="1425340"/>
            <a:chOff x="0" y="0"/>
            <a:chExt cx="7607372" cy="19004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300" cy="1900428"/>
            </a:xfrm>
            <a:custGeom>
              <a:avLst/>
              <a:gdLst/>
              <a:ahLst/>
              <a:cxnLst/>
              <a:rect l="l" t="t" r="r" b="b"/>
              <a:pathLst>
                <a:path w="7607300" h="1900428">
                  <a:moveTo>
                    <a:pt x="0" y="316738"/>
                  </a:moveTo>
                  <a:cubicBezTo>
                    <a:pt x="0" y="141859"/>
                    <a:pt x="141859" y="0"/>
                    <a:pt x="316738" y="0"/>
                  </a:cubicBezTo>
                  <a:lnTo>
                    <a:pt x="7290562" y="0"/>
                  </a:lnTo>
                  <a:cubicBezTo>
                    <a:pt x="7465441" y="0"/>
                    <a:pt x="7607300" y="141859"/>
                    <a:pt x="7607300" y="316738"/>
                  </a:cubicBezTo>
                  <a:lnTo>
                    <a:pt x="7607300" y="1583690"/>
                  </a:lnTo>
                  <a:cubicBezTo>
                    <a:pt x="7607300" y="1758569"/>
                    <a:pt x="7465441" y="1900428"/>
                    <a:pt x="7290562" y="1900428"/>
                  </a:cubicBezTo>
                  <a:lnTo>
                    <a:pt x="316738" y="1900428"/>
                  </a:lnTo>
                  <a:cubicBezTo>
                    <a:pt x="141859" y="1900428"/>
                    <a:pt x="0" y="1758696"/>
                    <a:pt x="0" y="1583690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5848522" y="-145759"/>
            <a:ext cx="5562897" cy="2555240"/>
            <a:chOff x="0" y="0"/>
            <a:chExt cx="7417196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17196" cy="3406987"/>
            </a:xfrm>
            <a:custGeom>
              <a:avLst/>
              <a:gdLst/>
              <a:ahLst/>
              <a:cxnLst/>
              <a:rect l="l" t="t" r="r" b="b"/>
              <a:pathLst>
                <a:path w="7417196" h="3406987">
                  <a:moveTo>
                    <a:pt x="0" y="0"/>
                  </a:moveTo>
                  <a:lnTo>
                    <a:pt x="7417196" y="0"/>
                  </a:lnTo>
                  <a:lnTo>
                    <a:pt x="7417196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48666" r="-4866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35337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67025">
            <a:off x="3731912" y="959807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304395">
            <a:off x="2995570" y="1710634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014807" y="2490586"/>
            <a:ext cx="5545841" cy="1322095"/>
            <a:chOff x="0" y="0"/>
            <a:chExt cx="7394454" cy="1762794"/>
          </a:xfrm>
        </p:grpSpPr>
        <p:sp>
          <p:nvSpPr>
            <p:cNvPr id="13" name="Freeform 13"/>
            <p:cNvSpPr/>
            <p:nvPr/>
          </p:nvSpPr>
          <p:spPr>
            <a:xfrm>
              <a:off x="14418" y="16320"/>
              <a:ext cx="7365638" cy="1730203"/>
            </a:xfrm>
            <a:custGeom>
              <a:avLst/>
              <a:gdLst/>
              <a:ahLst/>
              <a:cxnLst/>
              <a:rect l="l" t="t" r="r" b="b"/>
              <a:pathLst>
                <a:path w="7365638" h="1730203">
                  <a:moveTo>
                    <a:pt x="0" y="0"/>
                  </a:moveTo>
                  <a:lnTo>
                    <a:pt x="7107126" y="0"/>
                  </a:lnTo>
                  <a:lnTo>
                    <a:pt x="7365638" y="288367"/>
                  </a:lnTo>
                  <a:lnTo>
                    <a:pt x="7365638" y="1730203"/>
                  </a:lnTo>
                  <a:lnTo>
                    <a:pt x="258512" y="1730203"/>
                  </a:lnTo>
                  <a:lnTo>
                    <a:pt x="0" y="1441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394471" cy="1762832"/>
            </a:xfrm>
            <a:custGeom>
              <a:avLst/>
              <a:gdLst/>
              <a:ahLst/>
              <a:cxnLst/>
              <a:rect l="l" t="t" r="r" b="b"/>
              <a:pathLst>
                <a:path w="7394471" h="1762832">
                  <a:moveTo>
                    <a:pt x="14418" y="0"/>
                  </a:moveTo>
                  <a:lnTo>
                    <a:pt x="7121544" y="0"/>
                  </a:lnTo>
                  <a:cubicBezTo>
                    <a:pt x="7125293" y="0"/>
                    <a:pt x="7128897" y="1632"/>
                    <a:pt x="7131637" y="4733"/>
                  </a:cubicBezTo>
                  <a:lnTo>
                    <a:pt x="7390148" y="293100"/>
                  </a:lnTo>
                  <a:cubicBezTo>
                    <a:pt x="7392888" y="296201"/>
                    <a:pt x="7394471" y="300281"/>
                    <a:pt x="7394471" y="304687"/>
                  </a:cubicBezTo>
                  <a:lnTo>
                    <a:pt x="7394471" y="1746523"/>
                  </a:lnTo>
                  <a:lnTo>
                    <a:pt x="7380056" y="1746523"/>
                  </a:lnTo>
                  <a:lnTo>
                    <a:pt x="7380056" y="1730203"/>
                  </a:lnTo>
                  <a:lnTo>
                    <a:pt x="7380056" y="1746523"/>
                  </a:lnTo>
                  <a:lnTo>
                    <a:pt x="7380056" y="1762832"/>
                  </a:lnTo>
                  <a:lnTo>
                    <a:pt x="272930" y="1762832"/>
                  </a:lnTo>
                  <a:cubicBezTo>
                    <a:pt x="269181" y="1762832"/>
                    <a:pt x="265576" y="1761211"/>
                    <a:pt x="262837" y="1758110"/>
                  </a:cubicBezTo>
                  <a:lnTo>
                    <a:pt x="4325" y="1469743"/>
                  </a:lnTo>
                  <a:cubicBezTo>
                    <a:pt x="1586" y="1466642"/>
                    <a:pt x="0" y="1462562"/>
                    <a:pt x="0" y="1458156"/>
                  </a:cubicBezTo>
                  <a:lnTo>
                    <a:pt x="0" y="16320"/>
                  </a:lnTo>
                  <a:cubicBezTo>
                    <a:pt x="0" y="7344"/>
                    <a:pt x="6488" y="0"/>
                    <a:pt x="14418" y="0"/>
                  </a:cubicBezTo>
                  <a:moveTo>
                    <a:pt x="14418" y="32639"/>
                  </a:moveTo>
                  <a:lnTo>
                    <a:pt x="14418" y="16320"/>
                  </a:lnTo>
                  <a:lnTo>
                    <a:pt x="28836" y="16320"/>
                  </a:lnTo>
                  <a:lnTo>
                    <a:pt x="28836" y="1458156"/>
                  </a:lnTo>
                  <a:lnTo>
                    <a:pt x="14418" y="1458156"/>
                  </a:lnTo>
                  <a:lnTo>
                    <a:pt x="24510" y="1446569"/>
                  </a:lnTo>
                  <a:lnTo>
                    <a:pt x="283022" y="1734773"/>
                  </a:lnTo>
                  <a:lnTo>
                    <a:pt x="272930" y="1746360"/>
                  </a:lnTo>
                  <a:lnTo>
                    <a:pt x="272930" y="1730040"/>
                  </a:lnTo>
                  <a:lnTo>
                    <a:pt x="7380056" y="1730040"/>
                  </a:lnTo>
                  <a:cubicBezTo>
                    <a:pt x="7387985" y="1730040"/>
                    <a:pt x="7394471" y="1737384"/>
                    <a:pt x="7394471" y="1746360"/>
                  </a:cubicBezTo>
                  <a:cubicBezTo>
                    <a:pt x="7394471" y="1755336"/>
                    <a:pt x="7387985" y="1762680"/>
                    <a:pt x="7380056" y="1762680"/>
                  </a:cubicBezTo>
                  <a:cubicBezTo>
                    <a:pt x="7372126" y="1762680"/>
                    <a:pt x="7365638" y="1755336"/>
                    <a:pt x="7365638" y="1746360"/>
                  </a:cubicBezTo>
                  <a:lnTo>
                    <a:pt x="7365638" y="304687"/>
                  </a:lnTo>
                  <a:lnTo>
                    <a:pt x="7380056" y="304687"/>
                  </a:lnTo>
                  <a:lnTo>
                    <a:pt x="7369963" y="316274"/>
                  </a:lnTo>
                  <a:lnTo>
                    <a:pt x="7111308" y="27907"/>
                  </a:lnTo>
                  <a:lnTo>
                    <a:pt x="7121400" y="16320"/>
                  </a:lnTo>
                  <a:lnTo>
                    <a:pt x="7121400" y="32639"/>
                  </a:lnTo>
                  <a:lnTo>
                    <a:pt x="14418" y="32639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04775"/>
              <a:ext cx="7394454" cy="1867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spc="-24">
                  <a:solidFill>
                    <a:srgbClr val="FF0000"/>
                  </a:solidFill>
                  <a:cs typeface="Tajawal Bold"/>
                </a:rPr>
                <a:t>أمراض غير معدية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07143" y="5400906"/>
            <a:ext cx="6538680" cy="1179663"/>
            <a:chOff x="0" y="0"/>
            <a:chExt cx="8718241" cy="1572884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437203" y="5631708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أسبابها مشكلات داخلية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71167" y="3963837"/>
            <a:ext cx="6538680" cy="1179663"/>
            <a:chOff x="0" y="0"/>
            <a:chExt cx="8718241" cy="1572884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473179" y="4194640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أمراض لا تعدي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107496" y="6730860"/>
            <a:ext cx="4937973" cy="2804409"/>
          </a:xfrm>
          <a:custGeom>
            <a:avLst/>
            <a:gdLst/>
            <a:ahLst/>
            <a:cxnLst/>
            <a:rect l="l" t="t" r="r" b="b"/>
            <a:pathLst>
              <a:path w="4937973" h="2804409">
                <a:moveTo>
                  <a:pt x="0" y="0"/>
                </a:moveTo>
                <a:lnTo>
                  <a:pt x="4937974" y="0"/>
                </a:lnTo>
                <a:lnTo>
                  <a:pt x="4937974" y="2804409"/>
                </a:lnTo>
                <a:lnTo>
                  <a:pt x="0" y="2804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33" b="-1033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353869" y="6643092"/>
            <a:ext cx="1837536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>
                <a:solidFill>
                  <a:srgbClr val="000000"/>
                </a:solidFill>
                <a:cs typeface="Tajawal Bold"/>
              </a:rPr>
              <a:t>فقر الدم</a:t>
            </a:r>
          </a:p>
        </p:txBody>
      </p:sp>
      <p:sp>
        <p:nvSpPr>
          <p:cNvPr id="24" name="Freeform 24"/>
          <p:cNvSpPr/>
          <p:nvPr/>
        </p:nvSpPr>
        <p:spPr>
          <a:xfrm>
            <a:off x="7408438" y="2184788"/>
            <a:ext cx="9432928" cy="6970041"/>
          </a:xfrm>
          <a:custGeom>
            <a:avLst/>
            <a:gdLst/>
            <a:ahLst/>
            <a:cxnLst/>
            <a:rect l="l" t="t" r="r" b="b"/>
            <a:pathLst>
              <a:path w="9432928" h="6970041">
                <a:moveTo>
                  <a:pt x="0" y="0"/>
                </a:moveTo>
                <a:lnTo>
                  <a:pt x="9432929" y="0"/>
                </a:lnTo>
                <a:lnTo>
                  <a:pt x="9432929" y="6970041"/>
                </a:lnTo>
                <a:lnTo>
                  <a:pt x="0" y="69700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969" b="-17969"/>
            </a:stretch>
          </a:blipFill>
        </p:spPr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73834ED5-5407-BBB8-3464-7318B26056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-10885"/>
            <a:ext cx="975164" cy="104017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46C8C73D-7D66-D498-67C2-3EE9C5B550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33374" y="1356144"/>
            <a:ext cx="6001800" cy="630987"/>
            <a:chOff x="0" y="0"/>
            <a:chExt cx="8002400" cy="84131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829691"/>
            </a:xfrm>
            <a:custGeom>
              <a:avLst/>
              <a:gdLst/>
              <a:ahLst/>
              <a:cxnLst/>
              <a:rect l="l" t="t" r="r" b="b"/>
              <a:pathLst>
                <a:path w="7989697" h="829691">
                  <a:moveTo>
                    <a:pt x="0" y="0"/>
                  </a:moveTo>
                  <a:lnTo>
                    <a:pt x="7989697" y="0"/>
                  </a:lnTo>
                  <a:lnTo>
                    <a:pt x="7989697" y="829691"/>
                  </a:lnTo>
                  <a:lnTo>
                    <a:pt x="0" y="829691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842391"/>
            </a:xfrm>
            <a:custGeom>
              <a:avLst/>
              <a:gdLst/>
              <a:ahLst/>
              <a:cxnLst/>
              <a:rect l="l" t="t" r="r" b="b"/>
              <a:pathLst>
                <a:path w="8002397" h="842391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836041"/>
                  </a:lnTo>
                  <a:cubicBezTo>
                    <a:pt x="8002397" y="839597"/>
                    <a:pt x="7999603" y="842391"/>
                    <a:pt x="7996047" y="842391"/>
                  </a:cubicBezTo>
                  <a:lnTo>
                    <a:pt x="6350" y="842391"/>
                  </a:lnTo>
                  <a:cubicBezTo>
                    <a:pt x="2794" y="842391"/>
                    <a:pt x="0" y="839597"/>
                    <a:pt x="0" y="83604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836041"/>
                  </a:lnTo>
                  <a:lnTo>
                    <a:pt x="6350" y="836041"/>
                  </a:lnTo>
                  <a:lnTo>
                    <a:pt x="6350" y="829691"/>
                  </a:lnTo>
                  <a:lnTo>
                    <a:pt x="7996047" y="829691"/>
                  </a:lnTo>
                  <a:lnTo>
                    <a:pt x="7996047" y="836041"/>
                  </a:lnTo>
                  <a:lnTo>
                    <a:pt x="7989697" y="836041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05890" y="280580"/>
            <a:ext cx="5705529" cy="1425340"/>
            <a:chOff x="0" y="0"/>
            <a:chExt cx="7607372" cy="19004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300" cy="1900428"/>
            </a:xfrm>
            <a:custGeom>
              <a:avLst/>
              <a:gdLst/>
              <a:ahLst/>
              <a:cxnLst/>
              <a:rect l="l" t="t" r="r" b="b"/>
              <a:pathLst>
                <a:path w="7607300" h="1900428">
                  <a:moveTo>
                    <a:pt x="0" y="316738"/>
                  </a:moveTo>
                  <a:cubicBezTo>
                    <a:pt x="0" y="141859"/>
                    <a:pt x="141859" y="0"/>
                    <a:pt x="316738" y="0"/>
                  </a:cubicBezTo>
                  <a:lnTo>
                    <a:pt x="7290562" y="0"/>
                  </a:lnTo>
                  <a:cubicBezTo>
                    <a:pt x="7465441" y="0"/>
                    <a:pt x="7607300" y="141859"/>
                    <a:pt x="7607300" y="316738"/>
                  </a:cubicBezTo>
                  <a:lnTo>
                    <a:pt x="7607300" y="1583690"/>
                  </a:lnTo>
                  <a:cubicBezTo>
                    <a:pt x="7607300" y="1758569"/>
                    <a:pt x="7465441" y="1900428"/>
                    <a:pt x="7290562" y="1900428"/>
                  </a:cubicBezTo>
                  <a:lnTo>
                    <a:pt x="316738" y="1900428"/>
                  </a:lnTo>
                  <a:cubicBezTo>
                    <a:pt x="141859" y="1900428"/>
                    <a:pt x="0" y="1758696"/>
                    <a:pt x="0" y="1583690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5777206" y="-284370"/>
            <a:ext cx="5562897" cy="2555240"/>
            <a:chOff x="0" y="0"/>
            <a:chExt cx="7417196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17196" cy="3406987"/>
            </a:xfrm>
            <a:custGeom>
              <a:avLst/>
              <a:gdLst/>
              <a:ahLst/>
              <a:cxnLst/>
              <a:rect l="l" t="t" r="r" b="b"/>
              <a:pathLst>
                <a:path w="7417196" h="3406987">
                  <a:moveTo>
                    <a:pt x="0" y="0"/>
                  </a:moveTo>
                  <a:lnTo>
                    <a:pt x="7417196" y="0"/>
                  </a:lnTo>
                  <a:lnTo>
                    <a:pt x="7417196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48666" r="-4866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35337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67025">
            <a:off x="3731912" y="959807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304395">
            <a:off x="2995570" y="1710634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261943" y="1752995"/>
            <a:ext cx="4774001" cy="2426047"/>
            <a:chOff x="0" y="-371231"/>
            <a:chExt cx="6540950" cy="3234730"/>
          </a:xfrm>
        </p:grpSpPr>
        <p:sp>
          <p:nvSpPr>
            <p:cNvPr id="13" name="Freeform 13"/>
            <p:cNvSpPr/>
            <p:nvPr/>
          </p:nvSpPr>
          <p:spPr>
            <a:xfrm>
              <a:off x="12700" y="26509"/>
              <a:ext cx="6488049" cy="2810521"/>
            </a:xfrm>
            <a:custGeom>
              <a:avLst/>
              <a:gdLst/>
              <a:ahLst/>
              <a:cxnLst/>
              <a:rect l="l" t="t" r="r" b="b"/>
              <a:pathLst>
                <a:path w="6488049" h="2810521">
                  <a:moveTo>
                    <a:pt x="0" y="0"/>
                  </a:moveTo>
                  <a:lnTo>
                    <a:pt x="6260338" y="0"/>
                  </a:lnTo>
                  <a:lnTo>
                    <a:pt x="6488049" y="468421"/>
                  </a:lnTo>
                  <a:lnTo>
                    <a:pt x="6488049" y="2810522"/>
                  </a:lnTo>
                  <a:lnTo>
                    <a:pt x="227711" y="2810522"/>
                  </a:lnTo>
                  <a:lnTo>
                    <a:pt x="0" y="2342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513449" cy="2863499"/>
            </a:xfrm>
            <a:custGeom>
              <a:avLst/>
              <a:gdLst/>
              <a:ahLst/>
              <a:cxnLst/>
              <a:rect l="l" t="t" r="r" b="b"/>
              <a:pathLst>
                <a:path w="6513449" h="2863499">
                  <a:moveTo>
                    <a:pt x="12700" y="0"/>
                  </a:moveTo>
                  <a:lnTo>
                    <a:pt x="6273038" y="0"/>
                  </a:lnTo>
                  <a:cubicBezTo>
                    <a:pt x="6276340" y="0"/>
                    <a:pt x="6279515" y="2651"/>
                    <a:pt x="6281928" y="7688"/>
                  </a:cubicBezTo>
                  <a:lnTo>
                    <a:pt x="6509639" y="476108"/>
                  </a:lnTo>
                  <a:cubicBezTo>
                    <a:pt x="6512052" y="481145"/>
                    <a:pt x="6513449" y="487772"/>
                    <a:pt x="6513449" y="494930"/>
                  </a:cubicBezTo>
                  <a:lnTo>
                    <a:pt x="6513449" y="2837031"/>
                  </a:lnTo>
                  <a:lnTo>
                    <a:pt x="6500749" y="2837031"/>
                  </a:lnTo>
                  <a:lnTo>
                    <a:pt x="6500749" y="2810521"/>
                  </a:lnTo>
                  <a:lnTo>
                    <a:pt x="6500749" y="2837031"/>
                  </a:lnTo>
                  <a:lnTo>
                    <a:pt x="6500749" y="2863499"/>
                  </a:lnTo>
                  <a:lnTo>
                    <a:pt x="240411" y="2863499"/>
                  </a:lnTo>
                  <a:cubicBezTo>
                    <a:pt x="237109" y="2863499"/>
                    <a:pt x="233934" y="2860889"/>
                    <a:pt x="231521" y="2855852"/>
                  </a:cubicBezTo>
                  <a:lnTo>
                    <a:pt x="3810" y="2387432"/>
                  </a:lnTo>
                  <a:cubicBezTo>
                    <a:pt x="1397" y="2382395"/>
                    <a:pt x="0" y="2375768"/>
                    <a:pt x="0" y="2368610"/>
                  </a:cubicBezTo>
                  <a:lnTo>
                    <a:pt x="0" y="26509"/>
                  </a:lnTo>
                  <a:cubicBezTo>
                    <a:pt x="0" y="11929"/>
                    <a:pt x="5715" y="0"/>
                    <a:pt x="12700" y="0"/>
                  </a:cubicBezTo>
                  <a:moveTo>
                    <a:pt x="12700" y="53019"/>
                  </a:moveTo>
                  <a:lnTo>
                    <a:pt x="12700" y="26509"/>
                  </a:lnTo>
                  <a:lnTo>
                    <a:pt x="25400" y="26509"/>
                  </a:lnTo>
                  <a:lnTo>
                    <a:pt x="25400" y="2368610"/>
                  </a:lnTo>
                  <a:lnTo>
                    <a:pt x="12700" y="2368610"/>
                  </a:lnTo>
                  <a:lnTo>
                    <a:pt x="21590" y="2349789"/>
                  </a:lnTo>
                  <a:lnTo>
                    <a:pt x="249301" y="2817944"/>
                  </a:lnTo>
                  <a:lnTo>
                    <a:pt x="240411" y="2836766"/>
                  </a:lnTo>
                  <a:lnTo>
                    <a:pt x="240411" y="2810256"/>
                  </a:lnTo>
                  <a:lnTo>
                    <a:pt x="6500749" y="2810256"/>
                  </a:lnTo>
                  <a:cubicBezTo>
                    <a:pt x="6507734" y="2810256"/>
                    <a:pt x="6513449" y="2822185"/>
                    <a:pt x="6513449" y="2836766"/>
                  </a:cubicBezTo>
                  <a:cubicBezTo>
                    <a:pt x="6513449" y="2851346"/>
                    <a:pt x="6507734" y="2863275"/>
                    <a:pt x="6500749" y="2863275"/>
                  </a:cubicBezTo>
                  <a:cubicBezTo>
                    <a:pt x="6493764" y="2863275"/>
                    <a:pt x="6488049" y="2851346"/>
                    <a:pt x="6488049" y="2836766"/>
                  </a:cubicBezTo>
                  <a:lnTo>
                    <a:pt x="6488049" y="494930"/>
                  </a:lnTo>
                  <a:lnTo>
                    <a:pt x="6500749" y="494930"/>
                  </a:lnTo>
                  <a:lnTo>
                    <a:pt x="6491859" y="513751"/>
                  </a:lnTo>
                  <a:lnTo>
                    <a:pt x="6264021" y="45331"/>
                  </a:lnTo>
                  <a:lnTo>
                    <a:pt x="6272911" y="26509"/>
                  </a:lnTo>
                  <a:lnTo>
                    <a:pt x="6272911" y="53019"/>
                  </a:lnTo>
                  <a:lnTo>
                    <a:pt x="12700" y="53019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" y="-371231"/>
              <a:ext cx="6540949" cy="29682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4000" spc="-24" dirty="0" err="1">
                  <a:solidFill>
                    <a:srgbClr val="FF0000"/>
                  </a:solidFill>
                  <a:cs typeface="Tajawal Bold"/>
                </a:rPr>
                <a:t>أمراض</a:t>
              </a:r>
              <a:r>
                <a:rPr lang="en-US" sz="40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4000" spc="-24" dirty="0" err="1">
                  <a:solidFill>
                    <a:srgbClr val="FF0000"/>
                  </a:solidFill>
                  <a:cs typeface="Tajawal Bold"/>
                </a:rPr>
                <a:t>غير</a:t>
              </a:r>
              <a:r>
                <a:rPr lang="en-US" sz="40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4000" spc="-24" dirty="0" err="1">
                  <a:solidFill>
                    <a:srgbClr val="FF0000"/>
                  </a:solidFill>
                  <a:cs typeface="Tajawal Bold"/>
                </a:rPr>
                <a:t>معدية</a:t>
              </a:r>
              <a:endParaRPr lang="en-US" sz="4000" spc="-24" dirty="0">
                <a:solidFill>
                  <a:srgbClr val="FF0000"/>
                </a:solidFill>
                <a:cs typeface="Tajawal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71167" y="5132003"/>
            <a:ext cx="6538680" cy="1179663"/>
            <a:chOff x="0" y="0"/>
            <a:chExt cx="8718241" cy="1572884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71167" y="3736417"/>
            <a:ext cx="6538680" cy="1179663"/>
            <a:chOff x="0" y="0"/>
            <a:chExt cx="8718241" cy="1572884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097970" y="6453891"/>
            <a:ext cx="4937973" cy="2804409"/>
          </a:xfrm>
          <a:custGeom>
            <a:avLst/>
            <a:gdLst/>
            <a:ahLst/>
            <a:cxnLst/>
            <a:rect l="l" t="t" r="r" b="b"/>
            <a:pathLst>
              <a:path w="4937973" h="2804409">
                <a:moveTo>
                  <a:pt x="0" y="0"/>
                </a:moveTo>
                <a:lnTo>
                  <a:pt x="4937973" y="0"/>
                </a:lnTo>
                <a:lnTo>
                  <a:pt x="4937973" y="2804409"/>
                </a:lnTo>
                <a:lnTo>
                  <a:pt x="0" y="2804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33" b="-1033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015495" y="2650131"/>
            <a:ext cx="6718660" cy="4997635"/>
          </a:xfrm>
          <a:custGeom>
            <a:avLst/>
            <a:gdLst/>
            <a:ahLst/>
            <a:cxnLst/>
            <a:rect l="l" t="t" r="r" b="b"/>
            <a:pathLst>
              <a:path w="6718660" h="4997635">
                <a:moveTo>
                  <a:pt x="0" y="0"/>
                </a:moveTo>
                <a:lnTo>
                  <a:pt x="6718660" y="0"/>
                </a:lnTo>
                <a:lnTo>
                  <a:pt x="6718660" y="4997634"/>
                </a:lnTo>
                <a:lnTo>
                  <a:pt x="0" y="4997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92" t="-9963" r="-3317" b="-1173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939802" y="3290710"/>
            <a:ext cx="4066409" cy="3716475"/>
          </a:xfrm>
          <a:custGeom>
            <a:avLst/>
            <a:gdLst/>
            <a:ahLst/>
            <a:cxnLst/>
            <a:rect l="l" t="t" r="r" b="b"/>
            <a:pathLst>
              <a:path w="4066409" h="3716475">
                <a:moveTo>
                  <a:pt x="0" y="0"/>
                </a:moveTo>
                <a:lnTo>
                  <a:pt x="4066409" y="0"/>
                </a:lnTo>
                <a:lnTo>
                  <a:pt x="4066409" y="3716476"/>
                </a:lnTo>
                <a:lnTo>
                  <a:pt x="0" y="37164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94" t="-4193" r="-4350" b="-14681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778803" y="7856096"/>
            <a:ext cx="1561300" cy="1624240"/>
          </a:xfrm>
          <a:custGeom>
            <a:avLst/>
            <a:gdLst/>
            <a:ahLst/>
            <a:cxnLst/>
            <a:rect l="l" t="t" r="r" b="b"/>
            <a:pathLst>
              <a:path w="1561300" h="1624240">
                <a:moveTo>
                  <a:pt x="0" y="0"/>
                </a:moveTo>
                <a:lnTo>
                  <a:pt x="1561301" y="0"/>
                </a:lnTo>
                <a:lnTo>
                  <a:pt x="1561301" y="1624239"/>
                </a:lnTo>
                <a:lnTo>
                  <a:pt x="0" y="1624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152533" y="7007186"/>
            <a:ext cx="3106767" cy="2912594"/>
          </a:xfrm>
          <a:custGeom>
            <a:avLst/>
            <a:gdLst/>
            <a:ahLst/>
            <a:cxnLst/>
            <a:rect l="l" t="t" r="r" b="b"/>
            <a:pathLst>
              <a:path w="3106767" h="2912594">
                <a:moveTo>
                  <a:pt x="0" y="0"/>
                </a:moveTo>
                <a:lnTo>
                  <a:pt x="3106767" y="0"/>
                </a:lnTo>
                <a:lnTo>
                  <a:pt x="3106767" y="2912594"/>
                </a:lnTo>
                <a:lnTo>
                  <a:pt x="0" y="29125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37203" y="5362806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أسبابها مشكلات داخلية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7203" y="3967218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 dirty="0" err="1">
                <a:solidFill>
                  <a:srgbClr val="FFFFFF"/>
                </a:solidFill>
                <a:cs typeface="Tajawal Bold"/>
              </a:rPr>
              <a:t>أمراض</a:t>
            </a:r>
            <a:r>
              <a:rPr lang="en-US" sz="4200" spc="-19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cs typeface="Tajawal Bold"/>
              </a:rPr>
              <a:t>لا</a:t>
            </a:r>
            <a:r>
              <a:rPr lang="en-US" sz="4200" spc="-19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cs typeface="Tajawal Bold"/>
              </a:rPr>
              <a:t>تعدي</a:t>
            </a:r>
            <a:r>
              <a:rPr lang="en-US" sz="4200" spc="-19" dirty="0">
                <a:solidFill>
                  <a:srgbClr val="FFFFFF"/>
                </a:solidFill>
                <a:cs typeface="Tajawal Bold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21739" y="9182100"/>
            <a:ext cx="1837536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>
                <a:solidFill>
                  <a:srgbClr val="000000"/>
                </a:solidFill>
                <a:cs typeface="Tajawal Bold"/>
              </a:rPr>
              <a:t>فقر الدم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AE505CFD-F745-E073-8D29-07400C137E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12DE6659-BCD7-7075-C746-13C9669416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76746" y="6416955"/>
            <a:ext cx="3382554" cy="2841345"/>
          </a:xfrm>
          <a:custGeom>
            <a:avLst/>
            <a:gdLst/>
            <a:ahLst/>
            <a:cxnLst/>
            <a:rect l="l" t="t" r="r" b="b"/>
            <a:pathLst>
              <a:path w="3382554" h="2841345">
                <a:moveTo>
                  <a:pt x="0" y="0"/>
                </a:moveTo>
                <a:lnTo>
                  <a:pt x="3382554" y="0"/>
                </a:lnTo>
                <a:lnTo>
                  <a:pt x="3382554" y="2841345"/>
                </a:lnTo>
                <a:lnTo>
                  <a:pt x="0" y="2841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05644" y="572658"/>
            <a:ext cx="15453656" cy="5010069"/>
          </a:xfrm>
          <a:custGeom>
            <a:avLst/>
            <a:gdLst/>
            <a:ahLst/>
            <a:cxnLst/>
            <a:rect l="l" t="t" r="r" b="b"/>
            <a:pathLst>
              <a:path w="15453656" h="5010069">
                <a:moveTo>
                  <a:pt x="0" y="0"/>
                </a:moveTo>
                <a:lnTo>
                  <a:pt x="15453656" y="0"/>
                </a:lnTo>
                <a:lnTo>
                  <a:pt x="15453656" y="5010069"/>
                </a:lnTo>
                <a:lnTo>
                  <a:pt x="0" y="501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58" r="-1150" b="-1009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6416955"/>
            <a:ext cx="3211979" cy="3037997"/>
          </a:xfrm>
          <a:custGeom>
            <a:avLst/>
            <a:gdLst/>
            <a:ahLst/>
            <a:cxnLst/>
            <a:rect l="l" t="t" r="r" b="b"/>
            <a:pathLst>
              <a:path w="3211979" h="3037997">
                <a:moveTo>
                  <a:pt x="0" y="0"/>
                </a:moveTo>
                <a:lnTo>
                  <a:pt x="3211979" y="0"/>
                </a:lnTo>
                <a:lnTo>
                  <a:pt x="3211979" y="3037997"/>
                </a:lnTo>
                <a:lnTo>
                  <a:pt x="0" y="30379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97897" y="6449172"/>
            <a:ext cx="2717831" cy="2809128"/>
          </a:xfrm>
          <a:custGeom>
            <a:avLst/>
            <a:gdLst/>
            <a:ahLst/>
            <a:cxnLst/>
            <a:rect l="l" t="t" r="r" b="b"/>
            <a:pathLst>
              <a:path w="2717831" h="2809128">
                <a:moveTo>
                  <a:pt x="0" y="0"/>
                </a:moveTo>
                <a:lnTo>
                  <a:pt x="2717831" y="0"/>
                </a:lnTo>
                <a:lnTo>
                  <a:pt x="2717831" y="2809128"/>
                </a:lnTo>
                <a:lnTo>
                  <a:pt x="0" y="28091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0578" y="5340152"/>
            <a:ext cx="4107319" cy="4114800"/>
          </a:xfrm>
          <a:custGeom>
            <a:avLst/>
            <a:gdLst/>
            <a:ahLst/>
            <a:cxnLst/>
            <a:rect l="l" t="t" r="r" b="b"/>
            <a:pathLst>
              <a:path w="4107319" h="4114800">
                <a:moveTo>
                  <a:pt x="0" y="0"/>
                </a:moveTo>
                <a:lnTo>
                  <a:pt x="4107319" y="0"/>
                </a:lnTo>
                <a:lnTo>
                  <a:pt x="4107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1E800CA-CD49-D5B2-9F99-8E5921468F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" y="0"/>
            <a:ext cx="1117487" cy="11919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53C07E9-CAF7-270F-2C3B-51B015E1247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7172" y="616247"/>
            <a:ext cx="15453656" cy="4094693"/>
          </a:xfrm>
          <a:custGeom>
            <a:avLst/>
            <a:gdLst/>
            <a:ahLst/>
            <a:cxnLst/>
            <a:rect l="l" t="t" r="r" b="b"/>
            <a:pathLst>
              <a:path w="15453656" h="4094693">
                <a:moveTo>
                  <a:pt x="0" y="0"/>
                </a:moveTo>
                <a:lnTo>
                  <a:pt x="15453656" y="0"/>
                </a:lnTo>
                <a:lnTo>
                  <a:pt x="15453656" y="4094693"/>
                </a:lnTo>
                <a:lnTo>
                  <a:pt x="0" y="4094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58" t="-124550" r="-1150" b="-212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93366" y="5614282"/>
            <a:ext cx="4177462" cy="4114800"/>
          </a:xfrm>
          <a:custGeom>
            <a:avLst/>
            <a:gdLst/>
            <a:ahLst/>
            <a:cxnLst/>
            <a:rect l="l" t="t" r="r" b="b"/>
            <a:pathLst>
              <a:path w="4177462" h="4114800">
                <a:moveTo>
                  <a:pt x="0" y="0"/>
                </a:moveTo>
                <a:lnTo>
                  <a:pt x="4177462" y="0"/>
                </a:lnTo>
                <a:lnTo>
                  <a:pt x="4177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02007" y="5614282"/>
            <a:ext cx="3365080" cy="3365080"/>
          </a:xfrm>
          <a:custGeom>
            <a:avLst/>
            <a:gdLst/>
            <a:ahLst/>
            <a:cxnLst/>
            <a:rect l="l" t="t" r="r" b="b"/>
            <a:pathLst>
              <a:path w="3365080" h="3365080">
                <a:moveTo>
                  <a:pt x="0" y="0"/>
                </a:moveTo>
                <a:lnTo>
                  <a:pt x="3365081" y="0"/>
                </a:lnTo>
                <a:lnTo>
                  <a:pt x="3365081" y="3365080"/>
                </a:lnTo>
                <a:lnTo>
                  <a:pt x="0" y="3365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6676" y="5614282"/>
            <a:ext cx="3365080" cy="3365080"/>
          </a:xfrm>
          <a:custGeom>
            <a:avLst/>
            <a:gdLst/>
            <a:ahLst/>
            <a:cxnLst/>
            <a:rect l="l" t="t" r="r" b="b"/>
            <a:pathLst>
              <a:path w="3365080" h="3365080">
                <a:moveTo>
                  <a:pt x="0" y="0"/>
                </a:moveTo>
                <a:lnTo>
                  <a:pt x="3365081" y="0"/>
                </a:lnTo>
                <a:lnTo>
                  <a:pt x="3365081" y="3365080"/>
                </a:lnTo>
                <a:lnTo>
                  <a:pt x="0" y="33650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41973" y="6029649"/>
            <a:ext cx="2576508" cy="2534347"/>
          </a:xfrm>
          <a:custGeom>
            <a:avLst/>
            <a:gdLst/>
            <a:ahLst/>
            <a:cxnLst/>
            <a:rect l="l" t="t" r="r" b="b"/>
            <a:pathLst>
              <a:path w="2576508" h="2534347">
                <a:moveTo>
                  <a:pt x="0" y="0"/>
                </a:moveTo>
                <a:lnTo>
                  <a:pt x="2576508" y="0"/>
                </a:lnTo>
                <a:lnTo>
                  <a:pt x="2576508" y="2534346"/>
                </a:lnTo>
                <a:lnTo>
                  <a:pt x="0" y="2534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062FA5F-99A5-C704-6499-942239BACF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353" y="-10885"/>
            <a:ext cx="974611" cy="103958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7D66F6E-54A3-FAD3-535A-EDE5AD0203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22949" y="-167935"/>
            <a:ext cx="3171220" cy="3171220"/>
            <a:chOff x="0" y="0"/>
            <a:chExt cx="4228294" cy="4228294"/>
          </a:xfrm>
        </p:grpSpPr>
        <p:sp>
          <p:nvSpPr>
            <p:cNvPr id="3" name="Freeform 3"/>
            <p:cNvSpPr/>
            <p:nvPr/>
          </p:nvSpPr>
          <p:spPr>
            <a:xfrm>
              <a:off x="3555619" y="615442"/>
              <a:ext cx="879094" cy="2998597"/>
            </a:xfrm>
            <a:custGeom>
              <a:avLst/>
              <a:gdLst/>
              <a:ahLst/>
              <a:cxnLst/>
              <a:rect l="l" t="t" r="r" b="b"/>
              <a:pathLst>
                <a:path w="879094" h="2998597">
                  <a:moveTo>
                    <a:pt x="53467" y="3810"/>
                  </a:moveTo>
                  <a:cubicBezTo>
                    <a:pt x="879094" y="829437"/>
                    <a:pt x="879094" y="2168017"/>
                    <a:pt x="53467" y="2993644"/>
                  </a:cubicBezTo>
                  <a:cubicBezTo>
                    <a:pt x="48514" y="2998597"/>
                    <a:pt x="40513" y="2998597"/>
                    <a:pt x="35560" y="2993644"/>
                  </a:cubicBezTo>
                  <a:lnTo>
                    <a:pt x="4953" y="2963037"/>
                  </a:lnTo>
                  <a:cubicBezTo>
                    <a:pt x="2540" y="2960624"/>
                    <a:pt x="1270" y="2957449"/>
                    <a:pt x="1270" y="2954020"/>
                  </a:cubicBezTo>
                  <a:cubicBezTo>
                    <a:pt x="1270" y="2950591"/>
                    <a:pt x="2667" y="2947416"/>
                    <a:pt x="4953" y="2945003"/>
                  </a:cubicBezTo>
                  <a:cubicBezTo>
                    <a:pt x="803783" y="2146173"/>
                    <a:pt x="803783" y="851027"/>
                    <a:pt x="4953" y="52197"/>
                  </a:cubicBezTo>
                  <a:cubicBezTo>
                    <a:pt x="0" y="47244"/>
                    <a:pt x="0" y="39243"/>
                    <a:pt x="4953" y="34290"/>
                  </a:cubicBezTo>
                  <a:lnTo>
                    <a:pt x="35560" y="3683"/>
                  </a:lnTo>
                  <a:cubicBezTo>
                    <a:pt x="37973" y="1270"/>
                    <a:pt x="41148" y="0"/>
                    <a:pt x="44577" y="0"/>
                  </a:cubicBezTo>
                  <a:cubicBezTo>
                    <a:pt x="48006" y="0"/>
                    <a:pt x="51181" y="1397"/>
                    <a:pt x="53594" y="3683"/>
                  </a:cubicBezTo>
                  <a:moveTo>
                    <a:pt x="35687" y="21590"/>
                  </a:moveTo>
                  <a:lnTo>
                    <a:pt x="44704" y="12573"/>
                  </a:lnTo>
                  <a:lnTo>
                    <a:pt x="53721" y="21590"/>
                  </a:lnTo>
                  <a:lnTo>
                    <a:pt x="23114" y="52197"/>
                  </a:lnTo>
                  <a:lnTo>
                    <a:pt x="14097" y="43180"/>
                  </a:lnTo>
                  <a:lnTo>
                    <a:pt x="23114" y="34163"/>
                  </a:lnTo>
                  <a:cubicBezTo>
                    <a:pt x="831850" y="842899"/>
                    <a:pt x="831850" y="2154174"/>
                    <a:pt x="23114" y="2962910"/>
                  </a:cubicBezTo>
                  <a:lnTo>
                    <a:pt x="14097" y="2953893"/>
                  </a:lnTo>
                  <a:lnTo>
                    <a:pt x="23114" y="2944876"/>
                  </a:lnTo>
                  <a:lnTo>
                    <a:pt x="53721" y="2975483"/>
                  </a:lnTo>
                  <a:lnTo>
                    <a:pt x="44704" y="2984500"/>
                  </a:lnTo>
                  <a:lnTo>
                    <a:pt x="35687" y="2975483"/>
                  </a:lnTo>
                  <a:cubicBezTo>
                    <a:pt x="851408" y="2159762"/>
                    <a:pt x="851408" y="837311"/>
                    <a:pt x="35687" y="21590"/>
                  </a:cubicBezTo>
                  <a:close/>
                </a:path>
              </a:pathLst>
            </a:custGeom>
            <a:solidFill>
              <a:srgbClr val="EF916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45965" y="693603"/>
            <a:ext cx="2412359" cy="1448142"/>
            <a:chOff x="0" y="0"/>
            <a:chExt cx="3216478" cy="1930856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3191129" cy="1905508"/>
            </a:xfrm>
            <a:custGeom>
              <a:avLst/>
              <a:gdLst/>
              <a:ahLst/>
              <a:cxnLst/>
              <a:rect l="l" t="t" r="r" b="b"/>
              <a:pathLst>
                <a:path w="3191129" h="1905508">
                  <a:moveTo>
                    <a:pt x="0" y="0"/>
                  </a:moveTo>
                  <a:lnTo>
                    <a:pt x="3191129" y="0"/>
                  </a:lnTo>
                  <a:lnTo>
                    <a:pt x="3191129" y="1905508"/>
                  </a:lnTo>
                  <a:lnTo>
                    <a:pt x="0" y="1905508"/>
                  </a:lnTo>
                  <a:close/>
                </a:path>
              </a:pathLst>
            </a:custGeom>
            <a:solidFill>
              <a:srgbClr val="AE5A2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216529" cy="1930908"/>
            </a:xfrm>
            <a:custGeom>
              <a:avLst/>
              <a:gdLst/>
              <a:ahLst/>
              <a:cxnLst/>
              <a:rect l="l" t="t" r="r" b="b"/>
              <a:pathLst>
                <a:path w="3216529" h="1930908">
                  <a:moveTo>
                    <a:pt x="12700" y="0"/>
                  </a:moveTo>
                  <a:lnTo>
                    <a:pt x="3203829" y="0"/>
                  </a:lnTo>
                  <a:cubicBezTo>
                    <a:pt x="3210814" y="0"/>
                    <a:pt x="3216529" y="5715"/>
                    <a:pt x="3216529" y="12700"/>
                  </a:cubicBezTo>
                  <a:lnTo>
                    <a:pt x="3216529" y="1918208"/>
                  </a:lnTo>
                  <a:cubicBezTo>
                    <a:pt x="3216529" y="1925193"/>
                    <a:pt x="3210814" y="1930908"/>
                    <a:pt x="3203829" y="1930908"/>
                  </a:cubicBezTo>
                  <a:lnTo>
                    <a:pt x="12700" y="1930908"/>
                  </a:lnTo>
                  <a:cubicBezTo>
                    <a:pt x="5715" y="1930908"/>
                    <a:pt x="0" y="1925193"/>
                    <a:pt x="0" y="191820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918208"/>
                  </a:lnTo>
                  <a:lnTo>
                    <a:pt x="12700" y="1918208"/>
                  </a:lnTo>
                  <a:lnTo>
                    <a:pt x="12700" y="1905508"/>
                  </a:lnTo>
                  <a:lnTo>
                    <a:pt x="3203829" y="1905508"/>
                  </a:lnTo>
                  <a:lnTo>
                    <a:pt x="3203829" y="1918208"/>
                  </a:lnTo>
                  <a:lnTo>
                    <a:pt x="3191129" y="1918208"/>
                  </a:lnTo>
                  <a:lnTo>
                    <a:pt x="3191129" y="12700"/>
                  </a:lnTo>
                  <a:lnTo>
                    <a:pt x="3203829" y="12700"/>
                  </a:lnTo>
                  <a:lnTo>
                    <a:pt x="320382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363320" y="679423"/>
            <a:ext cx="1713724" cy="1438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spc="-22">
                <a:solidFill>
                  <a:srgbClr val="FFFFFF"/>
                </a:solidFill>
                <a:cs typeface="Tajawal Bold"/>
              </a:rPr>
              <a:t>تقويم مرحلي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2028" y="724210"/>
            <a:ext cx="1386926" cy="1386926"/>
            <a:chOff x="0" y="0"/>
            <a:chExt cx="1849234" cy="1849234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1823720" cy="1823720"/>
            </a:xfrm>
            <a:custGeom>
              <a:avLst/>
              <a:gdLst/>
              <a:ahLst/>
              <a:cxnLst/>
              <a:rect l="l" t="t" r="r" b="b"/>
              <a:pathLst>
                <a:path w="1823720" h="1823720">
                  <a:moveTo>
                    <a:pt x="0" y="911860"/>
                  </a:moveTo>
                  <a:cubicBezTo>
                    <a:pt x="0" y="408305"/>
                    <a:pt x="408305" y="0"/>
                    <a:pt x="911860" y="0"/>
                  </a:cubicBezTo>
                  <a:cubicBezTo>
                    <a:pt x="1415415" y="0"/>
                    <a:pt x="1823720" y="408305"/>
                    <a:pt x="1823720" y="911860"/>
                  </a:cubicBezTo>
                  <a:cubicBezTo>
                    <a:pt x="1823720" y="1415415"/>
                    <a:pt x="1415415" y="1823720"/>
                    <a:pt x="911860" y="1823720"/>
                  </a:cubicBezTo>
                  <a:cubicBezTo>
                    <a:pt x="408305" y="1823720"/>
                    <a:pt x="0" y="1415542"/>
                    <a:pt x="0" y="9118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49120" cy="1849247"/>
            </a:xfrm>
            <a:custGeom>
              <a:avLst/>
              <a:gdLst/>
              <a:ahLst/>
              <a:cxnLst/>
              <a:rect l="l" t="t" r="r" b="b"/>
              <a:pathLst>
                <a:path w="1849120" h="1849247">
                  <a:moveTo>
                    <a:pt x="0" y="924560"/>
                  </a:moveTo>
                  <a:cubicBezTo>
                    <a:pt x="0" y="414020"/>
                    <a:pt x="414020" y="0"/>
                    <a:pt x="924560" y="0"/>
                  </a:cubicBezTo>
                  <a:lnTo>
                    <a:pt x="924560" y="12700"/>
                  </a:lnTo>
                  <a:lnTo>
                    <a:pt x="924560" y="0"/>
                  </a:lnTo>
                  <a:cubicBezTo>
                    <a:pt x="1435227" y="0"/>
                    <a:pt x="1849120" y="414020"/>
                    <a:pt x="1849120" y="924560"/>
                  </a:cubicBezTo>
                  <a:cubicBezTo>
                    <a:pt x="1849120" y="1435100"/>
                    <a:pt x="1435100" y="1849120"/>
                    <a:pt x="924560" y="1849120"/>
                  </a:cubicBezTo>
                  <a:lnTo>
                    <a:pt x="924560" y="1836420"/>
                  </a:lnTo>
                  <a:lnTo>
                    <a:pt x="924560" y="1849120"/>
                  </a:lnTo>
                  <a:cubicBezTo>
                    <a:pt x="414020" y="1849247"/>
                    <a:pt x="0" y="1435227"/>
                    <a:pt x="0" y="924560"/>
                  </a:cubicBezTo>
                  <a:lnTo>
                    <a:pt x="12700" y="924560"/>
                  </a:lnTo>
                  <a:lnTo>
                    <a:pt x="23495" y="931291"/>
                  </a:lnTo>
                  <a:cubicBezTo>
                    <a:pt x="20447" y="936117"/>
                    <a:pt x="14605" y="938276"/>
                    <a:pt x="9271" y="936752"/>
                  </a:cubicBezTo>
                  <a:cubicBezTo>
                    <a:pt x="3937" y="935228"/>
                    <a:pt x="0" y="930275"/>
                    <a:pt x="0" y="924560"/>
                  </a:cubicBezTo>
                  <a:moveTo>
                    <a:pt x="25400" y="924560"/>
                  </a:moveTo>
                  <a:lnTo>
                    <a:pt x="12700" y="924560"/>
                  </a:lnTo>
                  <a:lnTo>
                    <a:pt x="1905" y="917829"/>
                  </a:lnTo>
                  <a:cubicBezTo>
                    <a:pt x="4953" y="913003"/>
                    <a:pt x="10795" y="910844"/>
                    <a:pt x="16129" y="912368"/>
                  </a:cubicBezTo>
                  <a:cubicBezTo>
                    <a:pt x="21463" y="913892"/>
                    <a:pt x="25273" y="918972"/>
                    <a:pt x="25273" y="924560"/>
                  </a:cubicBezTo>
                  <a:cubicBezTo>
                    <a:pt x="25273" y="1421130"/>
                    <a:pt x="427863" y="1823720"/>
                    <a:pt x="924433" y="1823720"/>
                  </a:cubicBezTo>
                  <a:cubicBezTo>
                    <a:pt x="1421003" y="1823720"/>
                    <a:pt x="1823593" y="1421130"/>
                    <a:pt x="1823593" y="924560"/>
                  </a:cubicBezTo>
                  <a:lnTo>
                    <a:pt x="1836293" y="924560"/>
                  </a:lnTo>
                  <a:lnTo>
                    <a:pt x="1823593" y="924560"/>
                  </a:lnTo>
                  <a:cubicBezTo>
                    <a:pt x="1823593" y="427990"/>
                    <a:pt x="1421003" y="25400"/>
                    <a:pt x="924433" y="25400"/>
                  </a:cubicBezTo>
                  <a:lnTo>
                    <a:pt x="924433" y="12700"/>
                  </a:lnTo>
                  <a:lnTo>
                    <a:pt x="924433" y="25400"/>
                  </a:lnTo>
                  <a:cubicBezTo>
                    <a:pt x="427990" y="25400"/>
                    <a:pt x="25400" y="427990"/>
                    <a:pt x="25400" y="924560"/>
                  </a:cubicBezTo>
                  <a:close/>
                </a:path>
              </a:pathLst>
            </a:custGeom>
            <a:solidFill>
              <a:srgbClr val="AE5A21"/>
            </a:solidFill>
          </p:spPr>
        </p:sp>
      </p:grpSp>
      <p:sp>
        <p:nvSpPr>
          <p:cNvPr id="11" name="Freeform 11"/>
          <p:cNvSpPr/>
          <p:nvPr/>
        </p:nvSpPr>
        <p:spPr>
          <a:xfrm flipH="1">
            <a:off x="14749563" y="2881167"/>
            <a:ext cx="3227514" cy="3069685"/>
          </a:xfrm>
          <a:custGeom>
            <a:avLst/>
            <a:gdLst/>
            <a:ahLst/>
            <a:cxnLst/>
            <a:rect l="l" t="t" r="r" b="b"/>
            <a:pathLst>
              <a:path w="3227514" h="3069685">
                <a:moveTo>
                  <a:pt x="3227514" y="0"/>
                </a:moveTo>
                <a:lnTo>
                  <a:pt x="0" y="0"/>
                </a:lnTo>
                <a:lnTo>
                  <a:pt x="0" y="3069685"/>
                </a:lnTo>
                <a:lnTo>
                  <a:pt x="3227514" y="3069685"/>
                </a:lnTo>
                <a:lnTo>
                  <a:pt x="3227514" y="0"/>
                </a:lnTo>
                <a:close/>
              </a:path>
            </a:pathLst>
          </a:custGeom>
          <a:blipFill>
            <a:blip r:embed="rId2"/>
            <a:stretch>
              <a:fillRect l="-22155" t="-24146" r="-30390" b="-3624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573324" y="7389128"/>
            <a:ext cx="16622213" cy="1482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001" lvl="1" indent="-371000" algn="ctr">
              <a:lnSpc>
                <a:spcPts val="4920"/>
              </a:lnSpc>
              <a:buFont typeface="Arial"/>
              <a:buChar char="•"/>
            </a:pP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السمنة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مرض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غير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معدِ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ينتج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عن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الإفراط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في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الأكل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وقلة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النشاط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100" spc="-18" dirty="0" err="1">
                <a:solidFill>
                  <a:srgbClr val="00B050"/>
                </a:solidFill>
                <a:cs typeface="Tajawal Bold"/>
              </a:rPr>
              <a:t>الطبيعي</a:t>
            </a:r>
            <a:r>
              <a:rPr lang="en-US" sz="4100" spc="-18" dirty="0">
                <a:solidFill>
                  <a:srgbClr val="00B050"/>
                </a:solidFill>
                <a:cs typeface="Tajawal Bold"/>
              </a:rPr>
              <a:t> </a:t>
            </a:r>
          </a:p>
          <a:p>
            <a:pPr marL="814389" lvl="1" indent="-407194" algn="r">
              <a:lnSpc>
                <a:spcPts val="6705"/>
              </a:lnSpc>
            </a:pPr>
            <a:r>
              <a:rPr lang="en-US" sz="4500" spc="-20" dirty="0">
                <a:solidFill>
                  <a:srgbClr val="00B050"/>
                </a:solidFill>
                <a:latin typeface="Tajawal Bold"/>
              </a:rPr>
              <a:t>      </a:t>
            </a:r>
            <a:r>
              <a:rPr lang="en-US" sz="4500" spc="-20" dirty="0" err="1">
                <a:solidFill>
                  <a:srgbClr val="000000"/>
                </a:solidFill>
                <a:cs typeface="Tajawal Bold"/>
              </a:rPr>
              <a:t>صواب</a:t>
            </a:r>
            <a:endParaRPr lang="en-US" sz="4500" spc="-20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-868188" y="727213"/>
            <a:ext cx="15744215" cy="192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8195" lvl="1" indent="-389097" algn="r">
              <a:lnSpc>
                <a:spcPts val="7138"/>
              </a:lnSpc>
              <a:buFont typeface="Arial"/>
              <a:buChar char="•"/>
            </a:pP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حالة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غير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طبيعية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تؤثر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سلباً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على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جسم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المخلوق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300" spc="-19" dirty="0" err="1">
                <a:solidFill>
                  <a:srgbClr val="00B050"/>
                </a:solidFill>
                <a:cs typeface="Tajawal Bold"/>
              </a:rPr>
              <a:t>الحي</a:t>
            </a:r>
            <a:r>
              <a:rPr lang="en-US" sz="4300" spc="-19" dirty="0">
                <a:solidFill>
                  <a:srgbClr val="00B050"/>
                </a:solidFill>
                <a:cs typeface="Tajawal Bold"/>
              </a:rPr>
              <a:t> </a:t>
            </a:r>
          </a:p>
          <a:p>
            <a:pPr marL="859634" lvl="1" indent="-429817" algn="r">
              <a:lnSpc>
                <a:spcPts val="7885"/>
              </a:lnSpc>
            </a:pPr>
            <a:r>
              <a:rPr lang="en-US" sz="4750" spc="-21" dirty="0" err="1">
                <a:solidFill>
                  <a:srgbClr val="000000"/>
                </a:solidFill>
                <a:latin typeface="Tajawal Bold"/>
                <a:cs typeface="Tajawal Bold"/>
              </a:rPr>
              <a:t>المرض</a:t>
            </a:r>
            <a:endParaRPr lang="en-US" sz="4750" spc="-21" dirty="0">
              <a:solidFill>
                <a:srgbClr val="000000"/>
              </a:solidFill>
              <a:latin typeface="Tajawal Bold"/>
              <a:cs typeface="Tajaw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868188" y="3180778"/>
            <a:ext cx="15744215" cy="18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8" lvl="1" indent="-380049" algn="r">
              <a:lnSpc>
                <a:spcPts val="6888"/>
              </a:lnSpc>
              <a:buFont typeface="Arial"/>
              <a:buChar char="•"/>
            </a:pP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مرض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ينتج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عن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خلل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في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مستويات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الأنسولين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التي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يفرزها</a:t>
            </a:r>
            <a:r>
              <a:rPr lang="en-US" sz="4200" spc="-19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200" spc="-19" dirty="0" err="1">
                <a:solidFill>
                  <a:srgbClr val="00B050"/>
                </a:solidFill>
                <a:cs typeface="Tajawal Bold"/>
              </a:rPr>
              <a:t>البنكرياس</a:t>
            </a:r>
            <a:endParaRPr lang="en-US" sz="4200" spc="-19" dirty="0">
              <a:solidFill>
                <a:srgbClr val="00B050"/>
              </a:solidFill>
              <a:cs typeface="Tajawal Bold"/>
            </a:endParaRPr>
          </a:p>
          <a:p>
            <a:pPr marL="841536" lvl="1" indent="-420768" algn="r">
              <a:lnSpc>
                <a:spcPts val="7626"/>
              </a:lnSpc>
            </a:pPr>
            <a:r>
              <a:rPr lang="en-US" sz="4650" spc="-21" dirty="0" err="1">
                <a:solidFill>
                  <a:srgbClr val="000000"/>
                </a:solidFill>
                <a:latin typeface="Tajawal Bold"/>
                <a:cs typeface="Tajawal Bold"/>
              </a:rPr>
              <a:t>السكري</a:t>
            </a:r>
            <a:endParaRPr lang="en-US" sz="4650" spc="-21" dirty="0">
              <a:solidFill>
                <a:srgbClr val="000000"/>
              </a:solidFill>
              <a:latin typeface="Tajawal Bold"/>
              <a:cs typeface="Tajawal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868188" y="5222684"/>
            <a:ext cx="15744215" cy="187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6292" lvl="1" indent="-398146" algn="r">
              <a:lnSpc>
                <a:spcPts val="6952"/>
              </a:lnSpc>
              <a:buFont typeface="Arial"/>
              <a:buChar char="•"/>
            </a:pP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مرض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غير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معدِ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يحدث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بسبب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نقص</a:t>
            </a:r>
            <a:r>
              <a:rPr lang="en-US" sz="4400" spc="-2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4400" spc="-20" dirty="0" err="1">
                <a:solidFill>
                  <a:srgbClr val="00B050"/>
                </a:solidFill>
                <a:cs typeface="Tajawal Bold"/>
              </a:rPr>
              <a:t>الحديد</a:t>
            </a:r>
            <a:endParaRPr lang="en-US" sz="4400" spc="-20" dirty="0">
              <a:solidFill>
                <a:srgbClr val="00B050"/>
              </a:solidFill>
              <a:cs typeface="Tajawal Bold"/>
            </a:endParaRPr>
          </a:p>
          <a:p>
            <a:pPr marL="877731" lvl="1" indent="-438865" algn="r">
              <a:lnSpc>
                <a:spcPts val="7663"/>
              </a:lnSpc>
            </a:pPr>
            <a:r>
              <a:rPr lang="en-US" sz="4850" spc="-22" dirty="0">
                <a:solidFill>
                  <a:srgbClr val="000000"/>
                </a:solidFill>
                <a:latin typeface="Tajawal Bold"/>
                <a:cs typeface="Tajawal Bold"/>
              </a:rPr>
              <a:t>    </a:t>
            </a:r>
            <a:r>
              <a:rPr lang="en-US" sz="4850" spc="-22" dirty="0" err="1">
                <a:solidFill>
                  <a:srgbClr val="000000"/>
                </a:solidFill>
                <a:latin typeface="Tajawal Bold"/>
                <a:cs typeface="Tajawal Bold"/>
              </a:rPr>
              <a:t>فقر</a:t>
            </a:r>
            <a:r>
              <a:rPr lang="en-US" sz="4850" spc="-22" dirty="0">
                <a:solidFill>
                  <a:srgbClr val="000000"/>
                </a:solidFill>
                <a:latin typeface="Tajawal Bold"/>
                <a:cs typeface="Tajawal Bold"/>
              </a:rPr>
              <a:t> </a:t>
            </a:r>
            <a:r>
              <a:rPr lang="en-US" sz="4850" spc="-22" dirty="0" err="1">
                <a:solidFill>
                  <a:srgbClr val="000000"/>
                </a:solidFill>
                <a:latin typeface="Tajawal Bold"/>
                <a:cs typeface="Tajawal Bold"/>
              </a:rPr>
              <a:t>الدم</a:t>
            </a:r>
            <a:endParaRPr lang="en-US" sz="4850" spc="-22" dirty="0">
              <a:solidFill>
                <a:srgbClr val="000000"/>
              </a:solidFill>
              <a:latin typeface="Tajawal Bold"/>
              <a:cs typeface="Tajawal Bold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3AC3BEE-05FF-B219-BADE-C3945200D0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3" y="163947"/>
            <a:ext cx="953581" cy="101715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2BB37B04-B2E5-B70F-BB66-7C002A9C1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928016" y="232948"/>
            <a:ext cx="6260686" cy="156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 spc="-41" dirty="0" err="1">
                <a:solidFill>
                  <a:srgbClr val="C00000"/>
                </a:solidFill>
                <a:latin typeface="Tajawal Bold"/>
                <a:cs typeface="Tajawal Bold"/>
              </a:rPr>
              <a:t>الأمراض</a:t>
            </a:r>
            <a:r>
              <a:rPr lang="en-US" sz="9000" spc="-41" dirty="0">
                <a:solidFill>
                  <a:srgbClr val="C00000"/>
                </a:solidFill>
                <a:latin typeface="Tajawal Bold"/>
                <a:cs typeface="Tajawal Bold"/>
              </a:rPr>
              <a:t> ( ٢ )</a:t>
            </a:r>
            <a:r>
              <a:rPr lang="en-US" sz="9000" spc="-41" dirty="0">
                <a:solidFill>
                  <a:srgbClr val="000000"/>
                </a:solidFill>
                <a:latin typeface="Tajawal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161036" y="1397294"/>
            <a:ext cx="509826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u="sng">
                <a:solidFill>
                  <a:srgbClr val="000000"/>
                </a:solidFill>
                <a:cs typeface="Tajawal Bold"/>
              </a:rPr>
              <a:t>سنتعلم اليوم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10927" y="2671037"/>
            <a:ext cx="17608345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4800" dirty="0" err="1">
                <a:solidFill>
                  <a:srgbClr val="FF0000"/>
                </a:solidFill>
                <a:cs typeface="Tajawal Bold"/>
              </a:rPr>
              <a:t>توضح</a:t>
            </a:r>
            <a:r>
              <a:rPr lang="en-US" sz="4800" dirty="0">
                <a:solidFill>
                  <a:srgbClr val="FF0000"/>
                </a:solidFill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cs typeface="Tajawal Bold"/>
              </a:rPr>
              <a:t>بعض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الأعراض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التي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تشعر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بها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عند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الإصابة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بالمرض-1 </a:t>
            </a:r>
            <a:r>
              <a:rPr lang="en-US" sz="5400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0245" y="4527947"/>
            <a:ext cx="17439781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4400" spc="-24" dirty="0" err="1">
                <a:solidFill>
                  <a:srgbClr val="FF0000"/>
                </a:solidFill>
                <a:cs typeface="Tajawal Bold"/>
              </a:rPr>
              <a:t>تقارن</a:t>
            </a:r>
            <a:r>
              <a:rPr lang="en-US" sz="4400" spc="-24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بين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الفيروسات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والبكتيريا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من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حيث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الأمراض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التي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يسببها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400" spc="-24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كلاً</a:t>
            </a:r>
            <a:r>
              <a:rPr lang="en-US" sz="4400" spc="-24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منهما-2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52800" y="6113798"/>
            <a:ext cx="15766472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4800" dirty="0" err="1">
                <a:solidFill>
                  <a:srgbClr val="FF0000"/>
                </a:solidFill>
                <a:cs typeface="Tajawal Bold"/>
              </a:rPr>
              <a:t>تعرف</a:t>
            </a:r>
            <a:r>
              <a:rPr lang="en-US" sz="4800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الفطريات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المسببة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للمرض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وتذكر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48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مثالاً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عليها-3 </a:t>
            </a:r>
            <a:r>
              <a:rPr lang="en-US" sz="4800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5400" y="7818734"/>
            <a:ext cx="17439781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dirty="0" err="1">
                <a:solidFill>
                  <a:srgbClr val="FF0000"/>
                </a:solidFill>
                <a:cs typeface="Tajawal Bold"/>
              </a:rPr>
              <a:t>توضح</a:t>
            </a:r>
            <a:r>
              <a:rPr lang="en-US" sz="5400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الخطوات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الواجب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اتباعها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عند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الإصابة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بالمرض-4 </a:t>
            </a:r>
            <a:r>
              <a:rPr lang="en-US" sz="5400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90E179D-8E9F-9E26-A349-701EFC2EB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8C9427B-E0B4-07F9-01CB-AAD7A0FB8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6350" y="947946"/>
            <a:ext cx="6001800" cy="878924"/>
            <a:chOff x="0" y="0"/>
            <a:chExt cx="8002400" cy="1171898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1159256"/>
            </a:xfrm>
            <a:custGeom>
              <a:avLst/>
              <a:gdLst/>
              <a:ahLst/>
              <a:cxnLst/>
              <a:rect l="l" t="t" r="r" b="b"/>
              <a:pathLst>
                <a:path w="7989697" h="1159256">
                  <a:moveTo>
                    <a:pt x="0" y="0"/>
                  </a:moveTo>
                  <a:lnTo>
                    <a:pt x="7989697" y="0"/>
                  </a:lnTo>
                  <a:lnTo>
                    <a:pt x="7989697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1171956"/>
            </a:xfrm>
            <a:custGeom>
              <a:avLst/>
              <a:gdLst/>
              <a:ahLst/>
              <a:cxnLst/>
              <a:rect l="l" t="t" r="r" b="b"/>
              <a:pathLst>
                <a:path w="8002397" h="1171956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1165606"/>
                  </a:lnTo>
                  <a:cubicBezTo>
                    <a:pt x="8002397" y="1169162"/>
                    <a:pt x="7999603" y="1171956"/>
                    <a:pt x="7996047" y="1171956"/>
                  </a:cubicBezTo>
                  <a:lnTo>
                    <a:pt x="6350" y="1171956"/>
                  </a:lnTo>
                  <a:cubicBezTo>
                    <a:pt x="2794" y="1171956"/>
                    <a:pt x="0" y="1169162"/>
                    <a:pt x="0" y="1165606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165606"/>
                  </a:lnTo>
                  <a:lnTo>
                    <a:pt x="6350" y="1165606"/>
                  </a:lnTo>
                  <a:lnTo>
                    <a:pt x="6350" y="1159256"/>
                  </a:lnTo>
                  <a:lnTo>
                    <a:pt x="7996047" y="1159256"/>
                  </a:lnTo>
                  <a:lnTo>
                    <a:pt x="7996047" y="1165606"/>
                  </a:lnTo>
                  <a:lnTo>
                    <a:pt x="7989697" y="1165606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68866" y="269102"/>
            <a:ext cx="5705529" cy="1163445"/>
            <a:chOff x="0" y="0"/>
            <a:chExt cx="7607372" cy="1551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427" cy="1551305"/>
            </a:xfrm>
            <a:custGeom>
              <a:avLst/>
              <a:gdLst/>
              <a:ahLst/>
              <a:cxnLst/>
              <a:rect l="l" t="t" r="r" b="b"/>
              <a:pathLst>
                <a:path w="7607427" h="1551305">
                  <a:moveTo>
                    <a:pt x="0" y="258572"/>
                  </a:moveTo>
                  <a:cubicBezTo>
                    <a:pt x="0" y="115697"/>
                    <a:pt x="115697" y="0"/>
                    <a:pt x="258572" y="0"/>
                  </a:cubicBezTo>
                  <a:lnTo>
                    <a:pt x="7348855" y="0"/>
                  </a:lnTo>
                  <a:cubicBezTo>
                    <a:pt x="7491603" y="0"/>
                    <a:pt x="7607427" y="115697"/>
                    <a:pt x="7607427" y="258572"/>
                  </a:cubicBezTo>
                  <a:lnTo>
                    <a:pt x="7607427" y="1292733"/>
                  </a:lnTo>
                  <a:cubicBezTo>
                    <a:pt x="7607427" y="1435481"/>
                    <a:pt x="7491730" y="1551305"/>
                    <a:pt x="7348855" y="1551305"/>
                  </a:cubicBezTo>
                  <a:lnTo>
                    <a:pt x="258572" y="1551305"/>
                  </a:lnTo>
                  <a:cubicBezTo>
                    <a:pt x="115697" y="1551305"/>
                    <a:pt x="0" y="1435481"/>
                    <a:pt x="0" y="129273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720898" y="-426796"/>
            <a:ext cx="5601465" cy="2555240"/>
            <a:chOff x="0" y="0"/>
            <a:chExt cx="7468620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8620" cy="3406987"/>
            </a:xfrm>
            <a:custGeom>
              <a:avLst/>
              <a:gdLst/>
              <a:ahLst/>
              <a:cxnLst/>
              <a:rect l="l" t="t" r="r" b="b"/>
              <a:pathLst>
                <a:path w="7468620" h="3406987">
                  <a:moveTo>
                    <a:pt x="0" y="0"/>
                  </a:moveTo>
                  <a:lnTo>
                    <a:pt x="7468620" y="0"/>
                  </a:lnTo>
                  <a:lnTo>
                    <a:pt x="7468620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0600" r="-7060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86761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73284">
            <a:off x="12338535" y="944799"/>
            <a:ext cx="201082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293515">
            <a:off x="13635699" y="1615034"/>
            <a:ext cx="1383995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1702612" y="2326593"/>
            <a:ext cx="4785867" cy="1417423"/>
            <a:chOff x="0" y="0"/>
            <a:chExt cx="6381156" cy="1889897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6355715" cy="1863471"/>
            </a:xfrm>
            <a:custGeom>
              <a:avLst/>
              <a:gdLst/>
              <a:ahLst/>
              <a:cxnLst/>
              <a:rect l="l" t="t" r="r" b="b"/>
              <a:pathLst>
                <a:path w="6355715" h="1863471">
                  <a:moveTo>
                    <a:pt x="0" y="0"/>
                  </a:moveTo>
                  <a:lnTo>
                    <a:pt x="6042025" y="0"/>
                  </a:lnTo>
                  <a:lnTo>
                    <a:pt x="6355715" y="310642"/>
                  </a:lnTo>
                  <a:lnTo>
                    <a:pt x="6355715" y="1863471"/>
                  </a:lnTo>
                  <a:lnTo>
                    <a:pt x="313690" y="1863471"/>
                  </a:lnTo>
                  <a:lnTo>
                    <a:pt x="0" y="155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ABA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81115" cy="1888998"/>
            </a:xfrm>
            <a:custGeom>
              <a:avLst/>
              <a:gdLst/>
              <a:ahLst/>
              <a:cxnLst/>
              <a:rect l="l" t="t" r="r" b="b"/>
              <a:pathLst>
                <a:path w="6381115" h="1888998">
                  <a:moveTo>
                    <a:pt x="12700" y="0"/>
                  </a:moveTo>
                  <a:lnTo>
                    <a:pt x="6054725" y="0"/>
                  </a:lnTo>
                  <a:cubicBezTo>
                    <a:pt x="6058027" y="0"/>
                    <a:pt x="6061329" y="1270"/>
                    <a:pt x="6063615" y="3683"/>
                  </a:cubicBezTo>
                  <a:lnTo>
                    <a:pt x="6377305" y="314325"/>
                  </a:lnTo>
                  <a:cubicBezTo>
                    <a:pt x="6379718" y="316738"/>
                    <a:pt x="6381115" y="319913"/>
                    <a:pt x="6381115" y="323342"/>
                  </a:cubicBezTo>
                  <a:lnTo>
                    <a:pt x="6381115" y="1876171"/>
                  </a:lnTo>
                  <a:lnTo>
                    <a:pt x="6368415" y="1876171"/>
                  </a:lnTo>
                  <a:lnTo>
                    <a:pt x="6368415" y="1863471"/>
                  </a:lnTo>
                  <a:lnTo>
                    <a:pt x="6368415" y="1876171"/>
                  </a:lnTo>
                  <a:lnTo>
                    <a:pt x="6368415" y="1888871"/>
                  </a:lnTo>
                  <a:lnTo>
                    <a:pt x="326390" y="1888871"/>
                  </a:lnTo>
                  <a:cubicBezTo>
                    <a:pt x="323088" y="1888871"/>
                    <a:pt x="319786" y="1887601"/>
                    <a:pt x="317500" y="1885188"/>
                  </a:cubicBezTo>
                  <a:lnTo>
                    <a:pt x="3810" y="1574673"/>
                  </a:lnTo>
                  <a:cubicBezTo>
                    <a:pt x="1397" y="1572260"/>
                    <a:pt x="0" y="1569085"/>
                    <a:pt x="0" y="156565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65656"/>
                  </a:lnTo>
                  <a:lnTo>
                    <a:pt x="12700" y="1565656"/>
                  </a:lnTo>
                  <a:lnTo>
                    <a:pt x="21590" y="1556639"/>
                  </a:lnTo>
                  <a:lnTo>
                    <a:pt x="335280" y="1867281"/>
                  </a:lnTo>
                  <a:lnTo>
                    <a:pt x="326390" y="1876298"/>
                  </a:lnTo>
                  <a:lnTo>
                    <a:pt x="326390" y="1863598"/>
                  </a:lnTo>
                  <a:lnTo>
                    <a:pt x="6368415" y="1863598"/>
                  </a:lnTo>
                  <a:cubicBezTo>
                    <a:pt x="6375400" y="1863598"/>
                    <a:pt x="6381115" y="1869313"/>
                    <a:pt x="6381115" y="1876298"/>
                  </a:cubicBezTo>
                  <a:cubicBezTo>
                    <a:pt x="6381115" y="1883283"/>
                    <a:pt x="6375400" y="1888998"/>
                    <a:pt x="6368415" y="1888998"/>
                  </a:cubicBezTo>
                  <a:cubicBezTo>
                    <a:pt x="6361430" y="1888998"/>
                    <a:pt x="6355715" y="1883283"/>
                    <a:pt x="6355715" y="1876298"/>
                  </a:cubicBezTo>
                  <a:lnTo>
                    <a:pt x="6355715" y="323342"/>
                  </a:lnTo>
                  <a:lnTo>
                    <a:pt x="6368415" y="323342"/>
                  </a:lnTo>
                  <a:lnTo>
                    <a:pt x="6359525" y="332359"/>
                  </a:lnTo>
                  <a:lnTo>
                    <a:pt x="6045835" y="21717"/>
                  </a:lnTo>
                  <a:lnTo>
                    <a:pt x="6054725" y="12700"/>
                  </a:lnTo>
                  <a:lnTo>
                    <a:pt x="605472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80808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1525693" y="2454280"/>
            <a:ext cx="5139705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02060"/>
                </a:solidFill>
                <a:cs typeface="Tajawal Bold"/>
              </a:rPr>
              <a:t>أمراض</a:t>
            </a:r>
            <a:r>
              <a:rPr lang="en-US" sz="60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cs typeface="Tajawal Bold"/>
              </a:rPr>
              <a:t>معدية</a:t>
            </a:r>
            <a:endParaRPr lang="en-US" sz="6000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14994" y="2352943"/>
            <a:ext cx="10799312" cy="1543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كيف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عرف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الإنسان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أن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المخلوقات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الحية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الدقيقة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تسبب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لنا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</a:t>
            </a:r>
            <a:r>
              <a:rPr lang="en-US" sz="4800" spc="-22" dirty="0" err="1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الأمراض</a:t>
            </a:r>
            <a:r>
              <a:rPr lang="en-US" sz="4800" spc="-22" dirty="0">
                <a:solidFill>
                  <a:schemeClr val="accent1">
                    <a:lumMod val="75000"/>
                  </a:schemeClr>
                </a:solidFill>
                <a:cs typeface="Tajawal Bold"/>
                <a:sym typeface="Tajawal Bold"/>
              </a:rPr>
              <a:t> ؟</a:t>
            </a:r>
          </a:p>
        </p:txBody>
      </p:sp>
      <p:sp>
        <p:nvSpPr>
          <p:cNvPr id="17" name="Freeform 17"/>
          <p:cNvSpPr/>
          <p:nvPr/>
        </p:nvSpPr>
        <p:spPr>
          <a:xfrm>
            <a:off x="272145" y="4914476"/>
            <a:ext cx="2302551" cy="3264474"/>
          </a:xfrm>
          <a:custGeom>
            <a:avLst/>
            <a:gdLst/>
            <a:ahLst/>
            <a:cxnLst/>
            <a:rect l="l" t="t" r="r" b="b"/>
            <a:pathLst>
              <a:path w="2302551" h="3264474">
                <a:moveTo>
                  <a:pt x="0" y="0"/>
                </a:moveTo>
                <a:lnTo>
                  <a:pt x="2302551" y="0"/>
                </a:lnTo>
                <a:lnTo>
                  <a:pt x="2302551" y="3264474"/>
                </a:lnTo>
                <a:lnTo>
                  <a:pt x="0" y="3264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828" t="-24206" r="-90089" b="-3584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131144" y="4149423"/>
            <a:ext cx="6434967" cy="1609677"/>
            <a:chOff x="0" y="0"/>
            <a:chExt cx="8579956" cy="2146236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8567293" cy="2133473"/>
            </a:xfrm>
            <a:custGeom>
              <a:avLst/>
              <a:gdLst/>
              <a:ahLst/>
              <a:cxnLst/>
              <a:rect l="l" t="t" r="r" b="b"/>
              <a:pathLst>
                <a:path w="8567293" h="2133473">
                  <a:moveTo>
                    <a:pt x="0" y="0"/>
                  </a:moveTo>
                  <a:lnTo>
                    <a:pt x="8567293" y="0"/>
                  </a:lnTo>
                  <a:lnTo>
                    <a:pt x="8567293" y="2133473"/>
                  </a:lnTo>
                  <a:lnTo>
                    <a:pt x="0" y="2133473"/>
                  </a:lnTo>
                  <a:close/>
                </a:path>
              </a:pathLst>
            </a:custGeom>
            <a:solidFill>
              <a:srgbClr val="CFD5EA">
                <a:alpha val="40000"/>
              </a:srgbClr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8579993" cy="2146173"/>
            </a:xfrm>
            <a:custGeom>
              <a:avLst/>
              <a:gdLst/>
              <a:ahLst/>
              <a:cxnLst/>
              <a:rect l="l" t="t" r="r" b="b"/>
              <a:pathLst>
                <a:path w="8579993" h="2146173">
                  <a:moveTo>
                    <a:pt x="6350" y="0"/>
                  </a:moveTo>
                  <a:lnTo>
                    <a:pt x="8573643" y="0"/>
                  </a:lnTo>
                  <a:cubicBezTo>
                    <a:pt x="8577200" y="0"/>
                    <a:pt x="8579993" y="2794"/>
                    <a:pt x="8579993" y="6350"/>
                  </a:cubicBezTo>
                  <a:lnTo>
                    <a:pt x="8579993" y="2139823"/>
                  </a:lnTo>
                  <a:cubicBezTo>
                    <a:pt x="8579993" y="2143379"/>
                    <a:pt x="8577200" y="2146173"/>
                    <a:pt x="8573643" y="2146173"/>
                  </a:cubicBezTo>
                  <a:lnTo>
                    <a:pt x="6350" y="2146173"/>
                  </a:lnTo>
                  <a:cubicBezTo>
                    <a:pt x="2794" y="2146173"/>
                    <a:pt x="0" y="2143379"/>
                    <a:pt x="0" y="2139823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9823"/>
                  </a:lnTo>
                  <a:lnTo>
                    <a:pt x="6350" y="2139823"/>
                  </a:lnTo>
                  <a:lnTo>
                    <a:pt x="6350" y="2133473"/>
                  </a:lnTo>
                  <a:lnTo>
                    <a:pt x="8573643" y="2133473"/>
                  </a:lnTo>
                  <a:lnTo>
                    <a:pt x="8573643" y="2139823"/>
                  </a:lnTo>
                  <a:lnTo>
                    <a:pt x="8567293" y="2139823"/>
                  </a:lnTo>
                  <a:lnTo>
                    <a:pt x="8567293" y="6350"/>
                  </a:lnTo>
                  <a:lnTo>
                    <a:pt x="8573643" y="6350"/>
                  </a:lnTo>
                  <a:lnTo>
                    <a:pt x="857364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0518296" y="4035416"/>
            <a:ext cx="5560009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الفيروسات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9958244" y="3918990"/>
            <a:ext cx="1120105" cy="1680159"/>
            <a:chOff x="0" y="0"/>
            <a:chExt cx="1493474" cy="224021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93520" cy="2240153"/>
            </a:xfrm>
            <a:custGeom>
              <a:avLst/>
              <a:gdLst/>
              <a:ahLst/>
              <a:cxnLst/>
              <a:rect l="l" t="t" r="r" b="b"/>
              <a:pathLst>
                <a:path w="1493520" h="2240153">
                  <a:moveTo>
                    <a:pt x="0" y="0"/>
                  </a:moveTo>
                  <a:lnTo>
                    <a:pt x="1493520" y="0"/>
                  </a:lnTo>
                  <a:lnTo>
                    <a:pt x="1493520" y="2240153"/>
                  </a:lnTo>
                  <a:lnTo>
                    <a:pt x="0" y="2240153"/>
                  </a:lnTo>
                  <a:close/>
                </a:path>
              </a:pathLst>
            </a:custGeom>
            <a:blipFill>
              <a:blip r:embed="rId6"/>
              <a:stretch>
                <a:fillRect l="-13761" r="-13757" b="-2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10168035" y="6023653"/>
            <a:ext cx="6428692" cy="1608114"/>
            <a:chOff x="0" y="0"/>
            <a:chExt cx="8571590" cy="2144152"/>
          </a:xfrm>
        </p:grpSpPr>
        <p:sp>
          <p:nvSpPr>
            <p:cNvPr id="25" name="Freeform 25"/>
            <p:cNvSpPr/>
            <p:nvPr/>
          </p:nvSpPr>
          <p:spPr>
            <a:xfrm>
              <a:off x="6350" y="6350"/>
              <a:ext cx="8558911" cy="2131441"/>
            </a:xfrm>
            <a:custGeom>
              <a:avLst/>
              <a:gdLst/>
              <a:ahLst/>
              <a:cxnLst/>
              <a:rect l="l" t="t" r="r" b="b"/>
              <a:pathLst>
                <a:path w="8558911" h="2131441">
                  <a:moveTo>
                    <a:pt x="0" y="0"/>
                  </a:moveTo>
                  <a:lnTo>
                    <a:pt x="8558911" y="0"/>
                  </a:lnTo>
                  <a:lnTo>
                    <a:pt x="8558911" y="2131441"/>
                  </a:lnTo>
                  <a:lnTo>
                    <a:pt x="0" y="2131441"/>
                  </a:lnTo>
                  <a:close/>
                </a:path>
              </a:pathLst>
            </a:custGeom>
            <a:solidFill>
              <a:srgbClr val="F8D7CD">
                <a:alpha val="40000"/>
              </a:srgbClr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8571611" cy="2144141"/>
            </a:xfrm>
            <a:custGeom>
              <a:avLst/>
              <a:gdLst/>
              <a:ahLst/>
              <a:cxnLst/>
              <a:rect l="l" t="t" r="r" b="b"/>
              <a:pathLst>
                <a:path w="8571611" h="2144141">
                  <a:moveTo>
                    <a:pt x="6350" y="0"/>
                  </a:moveTo>
                  <a:lnTo>
                    <a:pt x="8565261" y="0"/>
                  </a:lnTo>
                  <a:cubicBezTo>
                    <a:pt x="8568817" y="0"/>
                    <a:pt x="8571611" y="2794"/>
                    <a:pt x="8571611" y="6350"/>
                  </a:cubicBezTo>
                  <a:lnTo>
                    <a:pt x="8571611" y="2137791"/>
                  </a:lnTo>
                  <a:cubicBezTo>
                    <a:pt x="8571611" y="2141347"/>
                    <a:pt x="8568817" y="2144141"/>
                    <a:pt x="8565261" y="2144141"/>
                  </a:cubicBezTo>
                  <a:lnTo>
                    <a:pt x="6350" y="2144141"/>
                  </a:lnTo>
                  <a:cubicBezTo>
                    <a:pt x="2794" y="2144141"/>
                    <a:pt x="0" y="2141347"/>
                    <a:pt x="0" y="213779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7791"/>
                  </a:lnTo>
                  <a:lnTo>
                    <a:pt x="6350" y="2137791"/>
                  </a:lnTo>
                  <a:lnTo>
                    <a:pt x="6350" y="2131441"/>
                  </a:lnTo>
                  <a:lnTo>
                    <a:pt x="8565261" y="2131441"/>
                  </a:lnTo>
                  <a:lnTo>
                    <a:pt x="8565261" y="2137791"/>
                  </a:lnTo>
                  <a:lnTo>
                    <a:pt x="8558911" y="2137791"/>
                  </a:lnTo>
                  <a:lnTo>
                    <a:pt x="8558911" y="6350"/>
                  </a:lnTo>
                  <a:lnTo>
                    <a:pt x="8565261" y="6350"/>
                  </a:lnTo>
                  <a:lnTo>
                    <a:pt x="856526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10889887" y="5908865"/>
            <a:ext cx="555444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البكتيريا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9995309" y="5792553"/>
            <a:ext cx="1119012" cy="1678518"/>
            <a:chOff x="0" y="0"/>
            <a:chExt cx="1492016" cy="223802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91996" cy="2237994"/>
            </a:xfrm>
            <a:custGeom>
              <a:avLst/>
              <a:gdLst/>
              <a:ahLst/>
              <a:cxnLst/>
              <a:rect l="l" t="t" r="r" b="b"/>
              <a:pathLst>
                <a:path w="1491996" h="2237994">
                  <a:moveTo>
                    <a:pt x="0" y="0"/>
                  </a:moveTo>
                  <a:lnTo>
                    <a:pt x="1491996" y="0"/>
                  </a:lnTo>
                  <a:lnTo>
                    <a:pt x="1491996" y="2237994"/>
                  </a:lnTo>
                  <a:lnTo>
                    <a:pt x="0" y="2237994"/>
                  </a:lnTo>
                  <a:close/>
                </a:path>
              </a:pathLst>
            </a:custGeom>
            <a:blipFill>
              <a:blip r:embed="rId7"/>
              <a:stretch>
                <a:fillRect l="-62500" r="-62502" b="-1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0168035" y="7908855"/>
            <a:ext cx="6428692" cy="1608114"/>
            <a:chOff x="0" y="0"/>
            <a:chExt cx="8571590" cy="2144152"/>
          </a:xfrm>
        </p:grpSpPr>
        <p:sp>
          <p:nvSpPr>
            <p:cNvPr id="31" name="Freeform 31"/>
            <p:cNvSpPr/>
            <p:nvPr/>
          </p:nvSpPr>
          <p:spPr>
            <a:xfrm>
              <a:off x="6350" y="6350"/>
              <a:ext cx="8558911" cy="2131441"/>
            </a:xfrm>
            <a:custGeom>
              <a:avLst/>
              <a:gdLst/>
              <a:ahLst/>
              <a:cxnLst/>
              <a:rect l="l" t="t" r="r" b="b"/>
              <a:pathLst>
                <a:path w="8558911" h="2131441">
                  <a:moveTo>
                    <a:pt x="0" y="0"/>
                  </a:moveTo>
                  <a:lnTo>
                    <a:pt x="8558911" y="0"/>
                  </a:lnTo>
                  <a:lnTo>
                    <a:pt x="8558911" y="2131441"/>
                  </a:lnTo>
                  <a:lnTo>
                    <a:pt x="0" y="2131441"/>
                  </a:lnTo>
                  <a:close/>
                </a:path>
              </a:pathLst>
            </a:custGeom>
            <a:solidFill>
              <a:srgbClr val="CBCBCB">
                <a:alpha val="40000"/>
              </a:srgbClr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8571611" cy="2144141"/>
            </a:xfrm>
            <a:custGeom>
              <a:avLst/>
              <a:gdLst/>
              <a:ahLst/>
              <a:cxnLst/>
              <a:rect l="l" t="t" r="r" b="b"/>
              <a:pathLst>
                <a:path w="8571611" h="2144141">
                  <a:moveTo>
                    <a:pt x="6350" y="0"/>
                  </a:moveTo>
                  <a:lnTo>
                    <a:pt x="8565261" y="0"/>
                  </a:lnTo>
                  <a:cubicBezTo>
                    <a:pt x="8568817" y="0"/>
                    <a:pt x="8571611" y="2794"/>
                    <a:pt x="8571611" y="6350"/>
                  </a:cubicBezTo>
                  <a:lnTo>
                    <a:pt x="8571611" y="2137791"/>
                  </a:lnTo>
                  <a:cubicBezTo>
                    <a:pt x="8571611" y="2141347"/>
                    <a:pt x="8568817" y="2144141"/>
                    <a:pt x="8565261" y="2144141"/>
                  </a:cubicBezTo>
                  <a:lnTo>
                    <a:pt x="6350" y="2144141"/>
                  </a:lnTo>
                  <a:cubicBezTo>
                    <a:pt x="2794" y="2144141"/>
                    <a:pt x="0" y="2141347"/>
                    <a:pt x="0" y="213779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7791"/>
                  </a:lnTo>
                  <a:lnTo>
                    <a:pt x="6350" y="2137791"/>
                  </a:lnTo>
                  <a:lnTo>
                    <a:pt x="6350" y="2131441"/>
                  </a:lnTo>
                  <a:lnTo>
                    <a:pt x="8565261" y="2131441"/>
                  </a:lnTo>
                  <a:lnTo>
                    <a:pt x="8565261" y="2137791"/>
                  </a:lnTo>
                  <a:lnTo>
                    <a:pt x="8558911" y="2137791"/>
                  </a:lnTo>
                  <a:lnTo>
                    <a:pt x="8558911" y="6350"/>
                  </a:lnTo>
                  <a:lnTo>
                    <a:pt x="8565261" y="6350"/>
                  </a:lnTo>
                  <a:lnTo>
                    <a:pt x="856526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0889887" y="7794067"/>
            <a:ext cx="555444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000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000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الفطريات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9995309" y="7677754"/>
            <a:ext cx="1119012" cy="1678518"/>
            <a:chOff x="0" y="0"/>
            <a:chExt cx="1492016" cy="223802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491996" cy="2237994"/>
            </a:xfrm>
            <a:custGeom>
              <a:avLst/>
              <a:gdLst/>
              <a:ahLst/>
              <a:cxnLst/>
              <a:rect l="l" t="t" r="r" b="b"/>
              <a:pathLst>
                <a:path w="1491996" h="2237994">
                  <a:moveTo>
                    <a:pt x="0" y="0"/>
                  </a:moveTo>
                  <a:lnTo>
                    <a:pt x="1491996" y="0"/>
                  </a:lnTo>
                  <a:lnTo>
                    <a:pt x="1491996" y="2237994"/>
                  </a:lnTo>
                  <a:lnTo>
                    <a:pt x="0" y="2237994"/>
                  </a:lnTo>
                  <a:close/>
                </a:path>
              </a:pathLst>
            </a:custGeom>
            <a:blipFill>
              <a:blip r:embed="rId8"/>
              <a:stretch>
                <a:fillRect l="-16489" r="-16490" b="-1"/>
              </a:stretch>
            </a:blipFill>
          </p:spPr>
        </p:sp>
      </p:grpSp>
      <p:sp>
        <p:nvSpPr>
          <p:cNvPr id="36" name="Freeform 36"/>
          <p:cNvSpPr/>
          <p:nvPr/>
        </p:nvSpPr>
        <p:spPr>
          <a:xfrm flipH="1">
            <a:off x="2961533" y="4640549"/>
            <a:ext cx="4660948" cy="4876420"/>
          </a:xfrm>
          <a:custGeom>
            <a:avLst/>
            <a:gdLst/>
            <a:ahLst/>
            <a:cxnLst/>
            <a:rect l="l" t="t" r="r" b="b"/>
            <a:pathLst>
              <a:path w="4660948" h="4876420">
                <a:moveTo>
                  <a:pt x="4660948" y="0"/>
                </a:moveTo>
                <a:lnTo>
                  <a:pt x="0" y="0"/>
                </a:lnTo>
                <a:lnTo>
                  <a:pt x="0" y="4876420"/>
                </a:lnTo>
                <a:lnTo>
                  <a:pt x="4660948" y="4876420"/>
                </a:lnTo>
                <a:lnTo>
                  <a:pt x="4660948" y="0"/>
                </a:lnTo>
                <a:close/>
              </a:path>
            </a:pathLst>
          </a:custGeom>
          <a:blipFill>
            <a:blip r:embed="rId9"/>
            <a:stretch>
              <a:fillRect l="-49069" t="-5152" r="-51278" b="-5605"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5455719" y="7813605"/>
            <a:ext cx="3325453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spc="-22" dirty="0" err="1">
                <a:solidFill>
                  <a:srgbClr val="000000"/>
                </a:solidFill>
                <a:cs typeface="Tajawal Bold"/>
              </a:rPr>
              <a:t>المجهر</a:t>
            </a:r>
            <a:endParaRPr lang="en-US" sz="4800" spc="-22" dirty="0">
              <a:solidFill>
                <a:srgbClr val="000000"/>
              </a:solidFill>
              <a:cs typeface="Tajawal Bold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81142EA9-6F24-1F99-E5C0-47976595F2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43EE238B-E906-ACA9-0DE6-CC2B5760F2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7" grpId="0"/>
      <p:bldP spid="33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689173"/>
            <a:ext cx="18288000" cy="2597827"/>
          </a:xfrm>
          <a:prstGeom prst="rect">
            <a:avLst/>
          </a:prstGeom>
          <a:solidFill>
            <a:srgbClr val="99B83C"/>
          </a:solidFill>
        </p:spPr>
      </p:sp>
      <p:sp>
        <p:nvSpPr>
          <p:cNvPr id="3" name="Freeform 3"/>
          <p:cNvSpPr/>
          <p:nvPr/>
        </p:nvSpPr>
        <p:spPr>
          <a:xfrm flipH="1">
            <a:off x="2094932" y="2177517"/>
            <a:ext cx="3341915" cy="6541115"/>
          </a:xfrm>
          <a:custGeom>
            <a:avLst/>
            <a:gdLst/>
            <a:ahLst/>
            <a:cxnLst/>
            <a:rect l="l" t="t" r="r" b="b"/>
            <a:pathLst>
              <a:path w="3341915" h="6541115">
                <a:moveTo>
                  <a:pt x="3341915" y="0"/>
                </a:moveTo>
                <a:lnTo>
                  <a:pt x="0" y="0"/>
                </a:lnTo>
                <a:lnTo>
                  <a:pt x="0" y="6541115"/>
                </a:lnTo>
                <a:lnTo>
                  <a:pt x="3341915" y="6541115"/>
                </a:lnTo>
                <a:lnTo>
                  <a:pt x="33419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009618" y="3973130"/>
            <a:ext cx="4268400" cy="5576295"/>
          </a:xfrm>
          <a:custGeom>
            <a:avLst/>
            <a:gdLst/>
            <a:ahLst/>
            <a:cxnLst/>
            <a:rect l="l" t="t" r="r" b="b"/>
            <a:pathLst>
              <a:path w="4268400" h="5576295">
                <a:moveTo>
                  <a:pt x="4268401" y="0"/>
                </a:moveTo>
                <a:lnTo>
                  <a:pt x="0" y="0"/>
                </a:lnTo>
                <a:lnTo>
                  <a:pt x="0" y="5576295"/>
                </a:lnTo>
                <a:lnTo>
                  <a:pt x="4268401" y="5576295"/>
                </a:lnTo>
                <a:lnTo>
                  <a:pt x="42684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54870" y="3174100"/>
            <a:ext cx="6413801" cy="3518491"/>
            <a:chOff x="0" y="0"/>
            <a:chExt cx="5908040" cy="3241040"/>
          </a:xfrm>
        </p:grpSpPr>
        <p:sp>
          <p:nvSpPr>
            <p:cNvPr id="6" name="Freeform 6"/>
            <p:cNvSpPr/>
            <p:nvPr/>
          </p:nvSpPr>
          <p:spPr>
            <a:xfrm>
              <a:off x="6350" y="6350"/>
              <a:ext cx="5895340" cy="180340"/>
            </a:xfrm>
            <a:custGeom>
              <a:avLst/>
              <a:gdLst/>
              <a:ahLst/>
              <a:cxnLst/>
              <a:rect l="l" t="t" r="r" b="b"/>
              <a:pathLst>
                <a:path w="5895340" h="180340">
                  <a:moveTo>
                    <a:pt x="0" y="0"/>
                  </a:moveTo>
                  <a:lnTo>
                    <a:pt x="5895340" y="0"/>
                  </a:lnTo>
                  <a:lnTo>
                    <a:pt x="5895340" y="180340"/>
                  </a:lnTo>
                  <a:lnTo>
                    <a:pt x="0" y="180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DB5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6350" y="193040"/>
              <a:ext cx="5895340" cy="3041650"/>
            </a:xfrm>
            <a:custGeom>
              <a:avLst/>
              <a:gdLst/>
              <a:ahLst/>
              <a:cxnLst/>
              <a:rect l="l" t="t" r="r" b="b"/>
              <a:pathLst>
                <a:path w="5895340" h="3041650">
                  <a:moveTo>
                    <a:pt x="5895340" y="3041650"/>
                  </a:moveTo>
                  <a:lnTo>
                    <a:pt x="0" y="3041650"/>
                  </a:lnTo>
                  <a:lnTo>
                    <a:pt x="0" y="0"/>
                  </a:lnTo>
                  <a:lnTo>
                    <a:pt x="5895340" y="0"/>
                  </a:lnTo>
                  <a:lnTo>
                    <a:pt x="5895340" y="3041650"/>
                  </a:lnTo>
                  <a:close/>
                </a:path>
              </a:pathLst>
            </a:custGeom>
            <a:blipFill>
              <a:blip r:embed="rId6"/>
              <a:stretch>
                <a:fillRect l="-1828" r="-182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08040" cy="3241040"/>
            </a:xfrm>
            <a:custGeom>
              <a:avLst/>
              <a:gdLst/>
              <a:ahLst/>
              <a:cxnLst/>
              <a:rect l="l" t="t" r="r" b="b"/>
              <a:pathLst>
                <a:path w="5908040" h="3241040">
                  <a:moveTo>
                    <a:pt x="5908040" y="3241040"/>
                  </a:moveTo>
                  <a:lnTo>
                    <a:pt x="0" y="3241040"/>
                  </a:lnTo>
                  <a:lnTo>
                    <a:pt x="0" y="0"/>
                  </a:lnTo>
                  <a:lnTo>
                    <a:pt x="5908040" y="0"/>
                  </a:lnTo>
                  <a:lnTo>
                    <a:pt x="5908040" y="3241040"/>
                  </a:lnTo>
                  <a:close/>
                  <a:moveTo>
                    <a:pt x="12700" y="3228340"/>
                  </a:moveTo>
                  <a:lnTo>
                    <a:pt x="5895340" y="3228340"/>
                  </a:lnTo>
                  <a:lnTo>
                    <a:pt x="5895340" y="12700"/>
                  </a:lnTo>
                  <a:lnTo>
                    <a:pt x="12700" y="12700"/>
                  </a:lnTo>
                  <a:lnTo>
                    <a:pt x="12700" y="3228340"/>
                  </a:lnTo>
                  <a:close/>
                  <a:moveTo>
                    <a:pt x="5895340" y="186690"/>
                  </a:moveTo>
                  <a:lnTo>
                    <a:pt x="12700" y="186690"/>
                  </a:lnTo>
                  <a:lnTo>
                    <a:pt x="12700" y="199390"/>
                  </a:lnTo>
                  <a:lnTo>
                    <a:pt x="5895340" y="199390"/>
                  </a:lnTo>
                  <a:lnTo>
                    <a:pt x="5895340" y="18669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49860" y="73660"/>
              <a:ext cx="299720" cy="63500"/>
            </a:xfrm>
            <a:custGeom>
              <a:avLst/>
              <a:gdLst/>
              <a:ahLst/>
              <a:cxnLst/>
              <a:rect l="l" t="t" r="r" b="b"/>
              <a:pathLst>
                <a:path w="299720" h="63500">
                  <a:moveTo>
                    <a:pt x="118110" y="0"/>
                  </a:moveTo>
                  <a:lnTo>
                    <a:pt x="181610" y="0"/>
                  </a:lnTo>
                  <a:lnTo>
                    <a:pt x="181610" y="63500"/>
                  </a:lnTo>
                  <a:lnTo>
                    <a:pt x="118110" y="63500"/>
                  </a:lnTo>
                  <a:lnTo>
                    <a:pt x="118110" y="0"/>
                  </a:lnTo>
                  <a:close/>
                  <a:moveTo>
                    <a:pt x="31750" y="0"/>
                  </a:moveTo>
                  <a:cubicBezTo>
                    <a:pt x="49530" y="0"/>
                    <a:pt x="63500" y="13970"/>
                    <a:pt x="63500" y="31750"/>
                  </a:cubicBezTo>
                  <a:cubicBezTo>
                    <a:pt x="63500" y="49530"/>
                    <a:pt x="49530" y="63500"/>
                    <a:pt x="31750" y="63500"/>
                  </a:cubicBezTo>
                  <a:cubicBezTo>
                    <a:pt x="13970" y="63500"/>
                    <a:pt x="0" y="49530"/>
                    <a:pt x="0" y="31750"/>
                  </a:cubicBezTo>
                  <a:cubicBezTo>
                    <a:pt x="0" y="13970"/>
                    <a:pt x="13970" y="0"/>
                    <a:pt x="31750" y="0"/>
                  </a:cubicBezTo>
                  <a:close/>
                  <a:moveTo>
                    <a:pt x="267970" y="0"/>
                  </a:moveTo>
                  <a:lnTo>
                    <a:pt x="236220" y="63500"/>
                  </a:lnTo>
                  <a:lnTo>
                    <a:pt x="299720" y="63500"/>
                  </a:lnTo>
                  <a:lnTo>
                    <a:pt x="267970" y="0"/>
                  </a:lnTo>
                  <a:close/>
                </a:path>
              </a:pathLst>
            </a:custGeom>
            <a:solidFill>
              <a:srgbClr val="484FA2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91820" y="88900"/>
              <a:ext cx="5175250" cy="33020"/>
            </a:xfrm>
            <a:custGeom>
              <a:avLst/>
              <a:gdLst/>
              <a:ahLst/>
              <a:cxnLst/>
              <a:rect l="l" t="t" r="r" b="b"/>
              <a:pathLst>
                <a:path w="5175250" h="33020">
                  <a:moveTo>
                    <a:pt x="5158740" y="33020"/>
                  </a:moveTo>
                  <a:lnTo>
                    <a:pt x="16510" y="33020"/>
                  </a:lnTo>
                  <a:cubicBezTo>
                    <a:pt x="7620" y="33020"/>
                    <a:pt x="0" y="25400"/>
                    <a:pt x="0" y="16510"/>
                  </a:cubicBezTo>
                  <a:lnTo>
                    <a:pt x="0" y="16510"/>
                  </a:lnTo>
                  <a:cubicBezTo>
                    <a:pt x="0" y="7620"/>
                    <a:pt x="7620" y="0"/>
                    <a:pt x="16510" y="0"/>
                  </a:cubicBezTo>
                  <a:lnTo>
                    <a:pt x="5158740" y="0"/>
                  </a:lnTo>
                  <a:cubicBezTo>
                    <a:pt x="5167630" y="0"/>
                    <a:pt x="5175250" y="7620"/>
                    <a:pt x="5175250" y="16510"/>
                  </a:cubicBezTo>
                  <a:lnTo>
                    <a:pt x="5175250" y="16510"/>
                  </a:lnTo>
                  <a:cubicBezTo>
                    <a:pt x="5173980" y="25400"/>
                    <a:pt x="5167630" y="33020"/>
                    <a:pt x="5158740" y="33020"/>
                  </a:cubicBezTo>
                  <a:close/>
                </a:path>
              </a:pathLst>
            </a:custGeom>
            <a:solidFill>
              <a:srgbClr val="F26D6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323322" y="805917"/>
            <a:ext cx="1093597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dirty="0" err="1">
                <a:solidFill>
                  <a:srgbClr val="000000"/>
                </a:solidFill>
                <a:cs typeface="Changa SemiBold"/>
              </a:rPr>
              <a:t>مرحبًا</a:t>
            </a:r>
            <a:r>
              <a:rPr lang="en-US" sz="9000" dirty="0">
                <a:solidFill>
                  <a:srgbClr val="000000"/>
                </a:solidFill>
                <a:cs typeface="Changa Semi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cs typeface="Changa SemiBold"/>
              </a:rPr>
              <a:t>بكم</a:t>
            </a:r>
            <a:r>
              <a:rPr lang="en-US" sz="9000" dirty="0">
                <a:solidFill>
                  <a:srgbClr val="000000"/>
                </a:solidFill>
                <a:cs typeface="Changa Semi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cs typeface="Changa SemiBold"/>
              </a:rPr>
              <a:t>في</a:t>
            </a:r>
            <a:r>
              <a:rPr lang="en-US" sz="9000" dirty="0">
                <a:solidFill>
                  <a:srgbClr val="000000"/>
                </a:solidFill>
                <a:cs typeface="Changa Semi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cs typeface="Changa SemiBold"/>
              </a:rPr>
              <a:t>العلوم</a:t>
            </a:r>
            <a:r>
              <a:rPr lang="en-US" sz="9000" dirty="0">
                <a:solidFill>
                  <a:srgbClr val="000000"/>
                </a:solidFill>
                <a:cs typeface="Changa SemiBold"/>
              </a:rPr>
              <a:t>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C0767674-EA47-4386-6DA5-A8B2CF04B8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D799CBF-9D00-1E13-2228-9EB067DD21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6350" y="947946"/>
            <a:ext cx="6001800" cy="878924"/>
            <a:chOff x="0" y="0"/>
            <a:chExt cx="8002400" cy="1171898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1159256"/>
            </a:xfrm>
            <a:custGeom>
              <a:avLst/>
              <a:gdLst/>
              <a:ahLst/>
              <a:cxnLst/>
              <a:rect l="l" t="t" r="r" b="b"/>
              <a:pathLst>
                <a:path w="7989697" h="1159256">
                  <a:moveTo>
                    <a:pt x="0" y="0"/>
                  </a:moveTo>
                  <a:lnTo>
                    <a:pt x="7989697" y="0"/>
                  </a:lnTo>
                  <a:lnTo>
                    <a:pt x="7989697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1171956"/>
            </a:xfrm>
            <a:custGeom>
              <a:avLst/>
              <a:gdLst/>
              <a:ahLst/>
              <a:cxnLst/>
              <a:rect l="l" t="t" r="r" b="b"/>
              <a:pathLst>
                <a:path w="8002397" h="1171956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1165606"/>
                  </a:lnTo>
                  <a:cubicBezTo>
                    <a:pt x="8002397" y="1169162"/>
                    <a:pt x="7999603" y="1171956"/>
                    <a:pt x="7996047" y="1171956"/>
                  </a:cubicBezTo>
                  <a:lnTo>
                    <a:pt x="6350" y="1171956"/>
                  </a:lnTo>
                  <a:cubicBezTo>
                    <a:pt x="2794" y="1171956"/>
                    <a:pt x="0" y="1169162"/>
                    <a:pt x="0" y="1165606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165606"/>
                  </a:lnTo>
                  <a:lnTo>
                    <a:pt x="6350" y="1165606"/>
                  </a:lnTo>
                  <a:lnTo>
                    <a:pt x="6350" y="1159256"/>
                  </a:lnTo>
                  <a:lnTo>
                    <a:pt x="7996047" y="1159256"/>
                  </a:lnTo>
                  <a:lnTo>
                    <a:pt x="7996047" y="1165606"/>
                  </a:lnTo>
                  <a:lnTo>
                    <a:pt x="7989697" y="1165606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68866" y="269102"/>
            <a:ext cx="5705529" cy="1163445"/>
            <a:chOff x="0" y="0"/>
            <a:chExt cx="7607372" cy="1551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427" cy="1551305"/>
            </a:xfrm>
            <a:custGeom>
              <a:avLst/>
              <a:gdLst/>
              <a:ahLst/>
              <a:cxnLst/>
              <a:rect l="l" t="t" r="r" b="b"/>
              <a:pathLst>
                <a:path w="7607427" h="1551305">
                  <a:moveTo>
                    <a:pt x="0" y="258572"/>
                  </a:moveTo>
                  <a:cubicBezTo>
                    <a:pt x="0" y="115697"/>
                    <a:pt x="115697" y="0"/>
                    <a:pt x="258572" y="0"/>
                  </a:cubicBezTo>
                  <a:lnTo>
                    <a:pt x="7348855" y="0"/>
                  </a:lnTo>
                  <a:cubicBezTo>
                    <a:pt x="7491603" y="0"/>
                    <a:pt x="7607427" y="115697"/>
                    <a:pt x="7607427" y="258572"/>
                  </a:cubicBezTo>
                  <a:lnTo>
                    <a:pt x="7607427" y="1292733"/>
                  </a:lnTo>
                  <a:cubicBezTo>
                    <a:pt x="7607427" y="1435481"/>
                    <a:pt x="7491730" y="1551305"/>
                    <a:pt x="7348855" y="1551305"/>
                  </a:cubicBezTo>
                  <a:lnTo>
                    <a:pt x="258572" y="1551305"/>
                  </a:lnTo>
                  <a:cubicBezTo>
                    <a:pt x="115697" y="1551305"/>
                    <a:pt x="0" y="1435481"/>
                    <a:pt x="0" y="129273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720898" y="-426796"/>
            <a:ext cx="5601465" cy="2555240"/>
            <a:chOff x="0" y="0"/>
            <a:chExt cx="7468620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8620" cy="3406987"/>
            </a:xfrm>
            <a:custGeom>
              <a:avLst/>
              <a:gdLst/>
              <a:ahLst/>
              <a:cxnLst/>
              <a:rect l="l" t="t" r="r" b="b"/>
              <a:pathLst>
                <a:path w="7468620" h="3406987">
                  <a:moveTo>
                    <a:pt x="0" y="0"/>
                  </a:moveTo>
                  <a:lnTo>
                    <a:pt x="7468620" y="0"/>
                  </a:lnTo>
                  <a:lnTo>
                    <a:pt x="7468620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0600" r="-7060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86761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35605">
            <a:off x="12338653" y="944799"/>
            <a:ext cx="4138540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238310">
            <a:off x="15999823" y="1378691"/>
            <a:ext cx="911655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2482532" y="1980053"/>
            <a:ext cx="5455080" cy="1417423"/>
            <a:chOff x="0" y="0"/>
            <a:chExt cx="7273440" cy="1889897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7244461" cy="1863471"/>
            </a:xfrm>
            <a:custGeom>
              <a:avLst/>
              <a:gdLst/>
              <a:ahLst/>
              <a:cxnLst/>
              <a:rect l="l" t="t" r="r" b="b"/>
              <a:pathLst>
                <a:path w="7244461" h="1863471">
                  <a:moveTo>
                    <a:pt x="0" y="0"/>
                  </a:moveTo>
                  <a:lnTo>
                    <a:pt x="6930771" y="0"/>
                  </a:lnTo>
                  <a:lnTo>
                    <a:pt x="7244461" y="310642"/>
                  </a:lnTo>
                  <a:lnTo>
                    <a:pt x="7244461" y="1863471"/>
                  </a:lnTo>
                  <a:lnTo>
                    <a:pt x="313690" y="1863471"/>
                  </a:lnTo>
                  <a:lnTo>
                    <a:pt x="0" y="155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CECE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269861" cy="1888998"/>
            </a:xfrm>
            <a:custGeom>
              <a:avLst/>
              <a:gdLst/>
              <a:ahLst/>
              <a:cxnLst/>
              <a:rect l="l" t="t" r="r" b="b"/>
              <a:pathLst>
                <a:path w="7269861" h="1888998">
                  <a:moveTo>
                    <a:pt x="12700" y="0"/>
                  </a:moveTo>
                  <a:lnTo>
                    <a:pt x="6943471" y="0"/>
                  </a:lnTo>
                  <a:cubicBezTo>
                    <a:pt x="6946773" y="0"/>
                    <a:pt x="6950075" y="1270"/>
                    <a:pt x="6952361" y="3683"/>
                  </a:cubicBezTo>
                  <a:lnTo>
                    <a:pt x="7266051" y="314325"/>
                  </a:lnTo>
                  <a:cubicBezTo>
                    <a:pt x="7268464" y="316738"/>
                    <a:pt x="7269861" y="319913"/>
                    <a:pt x="7269861" y="323342"/>
                  </a:cubicBezTo>
                  <a:lnTo>
                    <a:pt x="7269861" y="1876171"/>
                  </a:lnTo>
                  <a:lnTo>
                    <a:pt x="7257161" y="1876171"/>
                  </a:lnTo>
                  <a:lnTo>
                    <a:pt x="7257161" y="1863471"/>
                  </a:lnTo>
                  <a:lnTo>
                    <a:pt x="7257161" y="1876171"/>
                  </a:lnTo>
                  <a:lnTo>
                    <a:pt x="7257161" y="1888871"/>
                  </a:lnTo>
                  <a:lnTo>
                    <a:pt x="326390" y="1888871"/>
                  </a:lnTo>
                  <a:cubicBezTo>
                    <a:pt x="323088" y="1888871"/>
                    <a:pt x="319786" y="1887601"/>
                    <a:pt x="317500" y="1885188"/>
                  </a:cubicBezTo>
                  <a:lnTo>
                    <a:pt x="3810" y="1574673"/>
                  </a:lnTo>
                  <a:cubicBezTo>
                    <a:pt x="1397" y="1572260"/>
                    <a:pt x="0" y="1569085"/>
                    <a:pt x="0" y="156565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65656"/>
                  </a:lnTo>
                  <a:lnTo>
                    <a:pt x="12700" y="1565656"/>
                  </a:lnTo>
                  <a:lnTo>
                    <a:pt x="21590" y="1556639"/>
                  </a:lnTo>
                  <a:lnTo>
                    <a:pt x="335280" y="1867281"/>
                  </a:lnTo>
                  <a:lnTo>
                    <a:pt x="326390" y="1876298"/>
                  </a:lnTo>
                  <a:lnTo>
                    <a:pt x="326390" y="1863598"/>
                  </a:lnTo>
                  <a:lnTo>
                    <a:pt x="7257161" y="1863598"/>
                  </a:lnTo>
                  <a:cubicBezTo>
                    <a:pt x="7264146" y="1863598"/>
                    <a:pt x="7269861" y="1869313"/>
                    <a:pt x="7269861" y="1876298"/>
                  </a:cubicBezTo>
                  <a:cubicBezTo>
                    <a:pt x="7269861" y="1883283"/>
                    <a:pt x="7264146" y="1888998"/>
                    <a:pt x="7257161" y="1888998"/>
                  </a:cubicBezTo>
                  <a:cubicBezTo>
                    <a:pt x="7250176" y="1888998"/>
                    <a:pt x="7244461" y="1883283"/>
                    <a:pt x="7244461" y="1876298"/>
                  </a:cubicBezTo>
                  <a:lnTo>
                    <a:pt x="7244461" y="323342"/>
                  </a:lnTo>
                  <a:lnTo>
                    <a:pt x="7257161" y="323342"/>
                  </a:lnTo>
                  <a:lnTo>
                    <a:pt x="7248271" y="332359"/>
                  </a:lnTo>
                  <a:lnTo>
                    <a:pt x="6934581" y="21717"/>
                  </a:lnTo>
                  <a:lnTo>
                    <a:pt x="6943471" y="12700"/>
                  </a:lnTo>
                  <a:lnTo>
                    <a:pt x="694347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80808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2603582" y="2177889"/>
            <a:ext cx="7837487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 dirty="0" err="1">
                <a:solidFill>
                  <a:srgbClr val="002060"/>
                </a:solidFill>
                <a:cs typeface="Tajawal Bold"/>
              </a:rPr>
              <a:t>الأمراض</a:t>
            </a:r>
            <a:r>
              <a:rPr lang="en-US" sz="51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5100" dirty="0" err="1">
                <a:solidFill>
                  <a:srgbClr val="002060"/>
                </a:solidFill>
                <a:cs typeface="Tajawal Bold"/>
              </a:rPr>
              <a:t>المعدية</a:t>
            </a:r>
            <a:endParaRPr lang="en-US" sz="5100" dirty="0">
              <a:solidFill>
                <a:srgbClr val="002060"/>
              </a:solidFill>
              <a:cs typeface="Tajawal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1591520" y="3587060"/>
            <a:ext cx="6434967" cy="1609677"/>
            <a:chOff x="0" y="0"/>
            <a:chExt cx="8579956" cy="2146236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567293" cy="2133473"/>
            </a:xfrm>
            <a:custGeom>
              <a:avLst/>
              <a:gdLst/>
              <a:ahLst/>
              <a:cxnLst/>
              <a:rect l="l" t="t" r="r" b="b"/>
              <a:pathLst>
                <a:path w="8567293" h="2133473">
                  <a:moveTo>
                    <a:pt x="0" y="0"/>
                  </a:moveTo>
                  <a:lnTo>
                    <a:pt x="8567293" y="0"/>
                  </a:lnTo>
                  <a:lnTo>
                    <a:pt x="8567293" y="2133473"/>
                  </a:lnTo>
                  <a:lnTo>
                    <a:pt x="0" y="2133473"/>
                  </a:lnTo>
                  <a:close/>
                </a:path>
              </a:pathLst>
            </a:custGeom>
            <a:solidFill>
              <a:srgbClr val="CFD5EA">
                <a:alpha val="4000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579993" cy="2146173"/>
            </a:xfrm>
            <a:custGeom>
              <a:avLst/>
              <a:gdLst/>
              <a:ahLst/>
              <a:cxnLst/>
              <a:rect l="l" t="t" r="r" b="b"/>
              <a:pathLst>
                <a:path w="8579993" h="2146173">
                  <a:moveTo>
                    <a:pt x="6350" y="0"/>
                  </a:moveTo>
                  <a:lnTo>
                    <a:pt x="8573643" y="0"/>
                  </a:lnTo>
                  <a:cubicBezTo>
                    <a:pt x="8577200" y="0"/>
                    <a:pt x="8579993" y="2794"/>
                    <a:pt x="8579993" y="6350"/>
                  </a:cubicBezTo>
                  <a:lnTo>
                    <a:pt x="8579993" y="2139823"/>
                  </a:lnTo>
                  <a:cubicBezTo>
                    <a:pt x="8579993" y="2143379"/>
                    <a:pt x="8577200" y="2146173"/>
                    <a:pt x="8573643" y="2146173"/>
                  </a:cubicBezTo>
                  <a:lnTo>
                    <a:pt x="6350" y="2146173"/>
                  </a:lnTo>
                  <a:cubicBezTo>
                    <a:pt x="2794" y="2146173"/>
                    <a:pt x="0" y="2143379"/>
                    <a:pt x="0" y="2139823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9823"/>
                  </a:lnTo>
                  <a:lnTo>
                    <a:pt x="6350" y="2139823"/>
                  </a:lnTo>
                  <a:lnTo>
                    <a:pt x="6350" y="2133473"/>
                  </a:lnTo>
                  <a:lnTo>
                    <a:pt x="8573643" y="2133473"/>
                  </a:lnTo>
                  <a:lnTo>
                    <a:pt x="8573643" y="2139823"/>
                  </a:lnTo>
                  <a:lnTo>
                    <a:pt x="8567293" y="2139823"/>
                  </a:lnTo>
                  <a:lnTo>
                    <a:pt x="8567293" y="6350"/>
                  </a:lnTo>
                  <a:lnTo>
                    <a:pt x="8573643" y="6350"/>
                  </a:lnTo>
                  <a:lnTo>
                    <a:pt x="857364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314078" y="3473053"/>
            <a:ext cx="5560009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الفيروسات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418620" y="3356627"/>
            <a:ext cx="1120105" cy="1680159"/>
            <a:chOff x="0" y="0"/>
            <a:chExt cx="1493474" cy="224021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93520" cy="2240153"/>
            </a:xfrm>
            <a:custGeom>
              <a:avLst/>
              <a:gdLst/>
              <a:ahLst/>
              <a:cxnLst/>
              <a:rect l="l" t="t" r="r" b="b"/>
              <a:pathLst>
                <a:path w="1493520" h="2240153">
                  <a:moveTo>
                    <a:pt x="0" y="0"/>
                  </a:moveTo>
                  <a:lnTo>
                    <a:pt x="1493520" y="0"/>
                  </a:lnTo>
                  <a:lnTo>
                    <a:pt x="1493520" y="2240153"/>
                  </a:lnTo>
                  <a:lnTo>
                    <a:pt x="0" y="2240153"/>
                  </a:lnTo>
                  <a:close/>
                </a:path>
              </a:pathLst>
            </a:custGeom>
            <a:blipFill>
              <a:blip r:embed="rId5"/>
              <a:stretch>
                <a:fillRect l="-13761" r="-13757" b="-2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119690" y="2478899"/>
            <a:ext cx="9805522" cy="2631944"/>
            <a:chOff x="0" y="0"/>
            <a:chExt cx="13074030" cy="2433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074016" cy="2433574"/>
            </a:xfrm>
            <a:custGeom>
              <a:avLst/>
              <a:gdLst/>
              <a:ahLst/>
              <a:cxnLst/>
              <a:rect l="l" t="t" r="r" b="b"/>
              <a:pathLst>
                <a:path w="13074016" h="2433574">
                  <a:moveTo>
                    <a:pt x="0" y="405638"/>
                  </a:moveTo>
                  <a:cubicBezTo>
                    <a:pt x="0" y="181610"/>
                    <a:pt x="181610" y="0"/>
                    <a:pt x="405638" y="0"/>
                  </a:cubicBezTo>
                  <a:lnTo>
                    <a:pt x="12668377" y="0"/>
                  </a:lnTo>
                  <a:cubicBezTo>
                    <a:pt x="12892405" y="0"/>
                    <a:pt x="13074016" y="181610"/>
                    <a:pt x="13074016" y="405638"/>
                  </a:cubicBezTo>
                  <a:lnTo>
                    <a:pt x="13074016" y="2027936"/>
                  </a:lnTo>
                  <a:cubicBezTo>
                    <a:pt x="13074016" y="2251964"/>
                    <a:pt x="12892405" y="2433574"/>
                    <a:pt x="12668377" y="2433574"/>
                  </a:cubicBezTo>
                  <a:lnTo>
                    <a:pt x="405638" y="2433574"/>
                  </a:lnTo>
                  <a:cubicBezTo>
                    <a:pt x="181610" y="2433574"/>
                    <a:pt x="0" y="2251964"/>
                    <a:pt x="0" y="2027936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320231" y="2906226"/>
            <a:ext cx="9423490" cy="183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الفيروسات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مخلوقات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غير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حية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تسلك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سلوك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المخلوقات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الحية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أحياناً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فتهاجم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الجسم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وتسبب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له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الأمراض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.</a:t>
            </a:r>
          </a:p>
        </p:txBody>
      </p:sp>
      <p:sp>
        <p:nvSpPr>
          <p:cNvPr id="25" name="Freeform 25"/>
          <p:cNvSpPr/>
          <p:nvPr/>
        </p:nvSpPr>
        <p:spPr>
          <a:xfrm>
            <a:off x="457202" y="5584341"/>
            <a:ext cx="5029779" cy="3991459"/>
          </a:xfrm>
          <a:custGeom>
            <a:avLst/>
            <a:gdLst/>
            <a:ahLst/>
            <a:cxnLst/>
            <a:rect l="l" t="t" r="r" b="b"/>
            <a:pathLst>
              <a:path w="5029779" h="3991459">
                <a:moveTo>
                  <a:pt x="0" y="0"/>
                </a:moveTo>
                <a:lnTo>
                  <a:pt x="5029778" y="0"/>
                </a:lnTo>
                <a:lnTo>
                  <a:pt x="5029778" y="3991459"/>
                </a:lnTo>
                <a:lnTo>
                  <a:pt x="0" y="39914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88" t="-10939" r="-22367" b="-777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672085" y="5723211"/>
            <a:ext cx="4850241" cy="3714547"/>
          </a:xfrm>
          <a:custGeom>
            <a:avLst/>
            <a:gdLst/>
            <a:ahLst/>
            <a:cxnLst/>
            <a:rect l="l" t="t" r="r" b="b"/>
            <a:pathLst>
              <a:path w="4850241" h="3714547">
                <a:moveTo>
                  <a:pt x="0" y="0"/>
                </a:moveTo>
                <a:lnTo>
                  <a:pt x="4850241" y="0"/>
                </a:lnTo>
                <a:lnTo>
                  <a:pt x="4850241" y="3714547"/>
                </a:lnTo>
                <a:lnTo>
                  <a:pt x="0" y="3714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549" r="-13549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4378486" y="8626173"/>
            <a:ext cx="183483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>
                <a:solidFill>
                  <a:srgbClr val="FFFFFF"/>
                </a:solidFill>
                <a:cs typeface="Tajawal Bold"/>
              </a:rPr>
              <a:t>الأنفلونزا</a:t>
            </a:r>
          </a:p>
        </p:txBody>
      </p:sp>
      <p:sp>
        <p:nvSpPr>
          <p:cNvPr id="28" name="Freeform 28"/>
          <p:cNvSpPr/>
          <p:nvPr/>
        </p:nvSpPr>
        <p:spPr>
          <a:xfrm>
            <a:off x="6187749" y="5517666"/>
            <a:ext cx="4850241" cy="3920092"/>
          </a:xfrm>
          <a:custGeom>
            <a:avLst/>
            <a:gdLst/>
            <a:ahLst/>
            <a:cxnLst/>
            <a:rect l="l" t="t" r="r" b="b"/>
            <a:pathLst>
              <a:path w="4850241" h="3920092">
                <a:moveTo>
                  <a:pt x="0" y="0"/>
                </a:moveTo>
                <a:lnTo>
                  <a:pt x="4850241" y="0"/>
                </a:lnTo>
                <a:lnTo>
                  <a:pt x="4850241" y="3920092"/>
                </a:lnTo>
                <a:lnTo>
                  <a:pt x="0" y="3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616" r="-10616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9588690" y="6813173"/>
            <a:ext cx="123952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>
                <a:solidFill>
                  <a:srgbClr val="FFFFFF"/>
                </a:solidFill>
                <a:cs typeface="Tajawal Bold"/>
              </a:rPr>
              <a:t>كورونا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D66A8A22-D88F-6579-3E16-9FB3C9D65E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ED76D226-3073-1944-A1CA-97CF1E0607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8751" y="601770"/>
            <a:ext cx="11054245" cy="4320927"/>
          </a:xfrm>
          <a:custGeom>
            <a:avLst/>
            <a:gdLst/>
            <a:ahLst/>
            <a:cxnLst/>
            <a:rect l="l" t="t" r="r" b="b"/>
            <a:pathLst>
              <a:path w="11054245" h="4320927">
                <a:moveTo>
                  <a:pt x="0" y="0"/>
                </a:moveTo>
                <a:lnTo>
                  <a:pt x="11054245" y="0"/>
                </a:lnTo>
                <a:lnTo>
                  <a:pt x="11054245" y="4320928"/>
                </a:lnTo>
                <a:lnTo>
                  <a:pt x="0" y="4320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96892" y="5143500"/>
            <a:ext cx="5862928" cy="5043910"/>
          </a:xfrm>
          <a:custGeom>
            <a:avLst/>
            <a:gdLst/>
            <a:ahLst/>
            <a:cxnLst/>
            <a:rect l="l" t="t" r="r" b="b"/>
            <a:pathLst>
              <a:path w="5862928" h="5043910">
                <a:moveTo>
                  <a:pt x="0" y="0"/>
                </a:moveTo>
                <a:lnTo>
                  <a:pt x="5862928" y="0"/>
                </a:lnTo>
                <a:lnTo>
                  <a:pt x="5862928" y="5043910"/>
                </a:lnTo>
                <a:lnTo>
                  <a:pt x="0" y="5043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0968" y="5214075"/>
            <a:ext cx="4820060" cy="4471155"/>
          </a:xfrm>
          <a:custGeom>
            <a:avLst/>
            <a:gdLst/>
            <a:ahLst/>
            <a:cxnLst/>
            <a:rect l="l" t="t" r="r" b="b"/>
            <a:pathLst>
              <a:path w="4820060" h="4471155">
                <a:moveTo>
                  <a:pt x="0" y="0"/>
                </a:moveTo>
                <a:lnTo>
                  <a:pt x="4820060" y="0"/>
                </a:lnTo>
                <a:lnTo>
                  <a:pt x="4820060" y="4471154"/>
                </a:lnTo>
                <a:lnTo>
                  <a:pt x="0" y="4471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57DC8BA-0E9A-DFA4-20CA-FDF7962F4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31FE6BA-256D-EC24-AA89-B59B0C5E71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6350" y="947946"/>
            <a:ext cx="6001800" cy="878924"/>
            <a:chOff x="0" y="0"/>
            <a:chExt cx="8002400" cy="1171898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1159256"/>
            </a:xfrm>
            <a:custGeom>
              <a:avLst/>
              <a:gdLst/>
              <a:ahLst/>
              <a:cxnLst/>
              <a:rect l="l" t="t" r="r" b="b"/>
              <a:pathLst>
                <a:path w="7989697" h="1159256">
                  <a:moveTo>
                    <a:pt x="0" y="0"/>
                  </a:moveTo>
                  <a:lnTo>
                    <a:pt x="7989697" y="0"/>
                  </a:lnTo>
                  <a:lnTo>
                    <a:pt x="7989697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1171956"/>
            </a:xfrm>
            <a:custGeom>
              <a:avLst/>
              <a:gdLst/>
              <a:ahLst/>
              <a:cxnLst/>
              <a:rect l="l" t="t" r="r" b="b"/>
              <a:pathLst>
                <a:path w="8002397" h="1171956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1165606"/>
                  </a:lnTo>
                  <a:cubicBezTo>
                    <a:pt x="8002397" y="1169162"/>
                    <a:pt x="7999603" y="1171956"/>
                    <a:pt x="7996047" y="1171956"/>
                  </a:cubicBezTo>
                  <a:lnTo>
                    <a:pt x="6350" y="1171956"/>
                  </a:lnTo>
                  <a:cubicBezTo>
                    <a:pt x="2794" y="1171956"/>
                    <a:pt x="0" y="1169162"/>
                    <a:pt x="0" y="1165606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165606"/>
                  </a:lnTo>
                  <a:lnTo>
                    <a:pt x="6350" y="1165606"/>
                  </a:lnTo>
                  <a:lnTo>
                    <a:pt x="6350" y="1159256"/>
                  </a:lnTo>
                  <a:lnTo>
                    <a:pt x="7996047" y="1159256"/>
                  </a:lnTo>
                  <a:lnTo>
                    <a:pt x="7996047" y="1165606"/>
                  </a:lnTo>
                  <a:lnTo>
                    <a:pt x="7989697" y="1165606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68866" y="269102"/>
            <a:ext cx="5705529" cy="1163445"/>
            <a:chOff x="0" y="0"/>
            <a:chExt cx="7607372" cy="1551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427" cy="1551305"/>
            </a:xfrm>
            <a:custGeom>
              <a:avLst/>
              <a:gdLst/>
              <a:ahLst/>
              <a:cxnLst/>
              <a:rect l="l" t="t" r="r" b="b"/>
              <a:pathLst>
                <a:path w="7607427" h="1551305">
                  <a:moveTo>
                    <a:pt x="0" y="258572"/>
                  </a:moveTo>
                  <a:cubicBezTo>
                    <a:pt x="0" y="115697"/>
                    <a:pt x="115697" y="0"/>
                    <a:pt x="258572" y="0"/>
                  </a:cubicBezTo>
                  <a:lnTo>
                    <a:pt x="7348855" y="0"/>
                  </a:lnTo>
                  <a:cubicBezTo>
                    <a:pt x="7491603" y="0"/>
                    <a:pt x="7607427" y="115697"/>
                    <a:pt x="7607427" y="258572"/>
                  </a:cubicBezTo>
                  <a:lnTo>
                    <a:pt x="7607427" y="1292733"/>
                  </a:lnTo>
                  <a:cubicBezTo>
                    <a:pt x="7607427" y="1435481"/>
                    <a:pt x="7491730" y="1551305"/>
                    <a:pt x="7348855" y="1551305"/>
                  </a:cubicBezTo>
                  <a:lnTo>
                    <a:pt x="258572" y="1551305"/>
                  </a:lnTo>
                  <a:cubicBezTo>
                    <a:pt x="115697" y="1551305"/>
                    <a:pt x="0" y="1435481"/>
                    <a:pt x="0" y="129273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720898" y="-426796"/>
            <a:ext cx="5601465" cy="2555240"/>
            <a:chOff x="0" y="0"/>
            <a:chExt cx="7468620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8620" cy="3406987"/>
            </a:xfrm>
            <a:custGeom>
              <a:avLst/>
              <a:gdLst/>
              <a:ahLst/>
              <a:cxnLst/>
              <a:rect l="l" t="t" r="r" b="b"/>
              <a:pathLst>
                <a:path w="7468620" h="3406987">
                  <a:moveTo>
                    <a:pt x="0" y="0"/>
                  </a:moveTo>
                  <a:lnTo>
                    <a:pt x="7468620" y="0"/>
                  </a:lnTo>
                  <a:lnTo>
                    <a:pt x="7468620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0600" r="-7060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86761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35605">
            <a:off x="12338653" y="944799"/>
            <a:ext cx="4138540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238310">
            <a:off x="15999823" y="1378691"/>
            <a:ext cx="911655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1977215" y="1980051"/>
            <a:ext cx="5959064" cy="1417423"/>
            <a:chOff x="0" y="0"/>
            <a:chExt cx="7945418" cy="1889897"/>
          </a:xfrm>
        </p:grpSpPr>
        <p:sp>
          <p:nvSpPr>
            <p:cNvPr id="13" name="Freeform 13"/>
            <p:cNvSpPr/>
            <p:nvPr/>
          </p:nvSpPr>
          <p:spPr>
            <a:xfrm>
              <a:off x="15813" y="12700"/>
              <a:ext cx="7913741" cy="1863471"/>
            </a:xfrm>
            <a:custGeom>
              <a:avLst/>
              <a:gdLst/>
              <a:ahLst/>
              <a:cxnLst/>
              <a:rect l="l" t="t" r="r" b="b"/>
              <a:pathLst>
                <a:path w="7913741" h="1863471">
                  <a:moveTo>
                    <a:pt x="0" y="0"/>
                  </a:moveTo>
                  <a:lnTo>
                    <a:pt x="7523153" y="0"/>
                  </a:lnTo>
                  <a:lnTo>
                    <a:pt x="7913741" y="310642"/>
                  </a:lnTo>
                  <a:lnTo>
                    <a:pt x="7913741" y="1863471"/>
                  </a:lnTo>
                  <a:lnTo>
                    <a:pt x="390588" y="1863471"/>
                  </a:lnTo>
                  <a:lnTo>
                    <a:pt x="0" y="155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ABA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7945367" cy="1888998"/>
            </a:xfrm>
            <a:custGeom>
              <a:avLst/>
              <a:gdLst/>
              <a:ahLst/>
              <a:cxnLst/>
              <a:rect l="l" t="t" r="r" b="b"/>
              <a:pathLst>
                <a:path w="7945367" h="1888998">
                  <a:moveTo>
                    <a:pt x="15813" y="0"/>
                  </a:moveTo>
                  <a:lnTo>
                    <a:pt x="7538966" y="0"/>
                  </a:lnTo>
                  <a:cubicBezTo>
                    <a:pt x="7543078" y="0"/>
                    <a:pt x="7547189" y="1270"/>
                    <a:pt x="7550036" y="3683"/>
                  </a:cubicBezTo>
                  <a:lnTo>
                    <a:pt x="7940623" y="314325"/>
                  </a:lnTo>
                  <a:cubicBezTo>
                    <a:pt x="7943628" y="316738"/>
                    <a:pt x="7945367" y="319913"/>
                    <a:pt x="7945367" y="323342"/>
                  </a:cubicBezTo>
                  <a:lnTo>
                    <a:pt x="7945367" y="1876171"/>
                  </a:lnTo>
                  <a:lnTo>
                    <a:pt x="7929554" y="1876171"/>
                  </a:lnTo>
                  <a:lnTo>
                    <a:pt x="7929554" y="1863471"/>
                  </a:lnTo>
                  <a:lnTo>
                    <a:pt x="7929554" y="1876171"/>
                  </a:lnTo>
                  <a:lnTo>
                    <a:pt x="7929554" y="1888871"/>
                  </a:lnTo>
                  <a:lnTo>
                    <a:pt x="406401" y="1888871"/>
                  </a:lnTo>
                  <a:cubicBezTo>
                    <a:pt x="402289" y="1888871"/>
                    <a:pt x="398178" y="1887601"/>
                    <a:pt x="395331" y="1885188"/>
                  </a:cubicBezTo>
                  <a:lnTo>
                    <a:pt x="4744" y="1574673"/>
                  </a:lnTo>
                  <a:cubicBezTo>
                    <a:pt x="1739" y="1572260"/>
                    <a:pt x="0" y="1569085"/>
                    <a:pt x="0" y="1565656"/>
                  </a:cubicBezTo>
                  <a:lnTo>
                    <a:pt x="0" y="12700"/>
                  </a:lnTo>
                  <a:cubicBezTo>
                    <a:pt x="0" y="5715"/>
                    <a:pt x="7116" y="0"/>
                    <a:pt x="15813" y="0"/>
                  </a:cubicBezTo>
                  <a:moveTo>
                    <a:pt x="15813" y="25400"/>
                  </a:moveTo>
                  <a:lnTo>
                    <a:pt x="15813" y="12700"/>
                  </a:lnTo>
                  <a:lnTo>
                    <a:pt x="31626" y="12700"/>
                  </a:lnTo>
                  <a:lnTo>
                    <a:pt x="31626" y="1565656"/>
                  </a:lnTo>
                  <a:lnTo>
                    <a:pt x="15813" y="1565656"/>
                  </a:lnTo>
                  <a:lnTo>
                    <a:pt x="26883" y="1556639"/>
                  </a:lnTo>
                  <a:lnTo>
                    <a:pt x="417470" y="1867281"/>
                  </a:lnTo>
                  <a:lnTo>
                    <a:pt x="406401" y="1876298"/>
                  </a:lnTo>
                  <a:lnTo>
                    <a:pt x="406401" y="1863598"/>
                  </a:lnTo>
                  <a:lnTo>
                    <a:pt x="7929554" y="1863598"/>
                  </a:lnTo>
                  <a:cubicBezTo>
                    <a:pt x="7938251" y="1863598"/>
                    <a:pt x="7945367" y="1869313"/>
                    <a:pt x="7945367" y="1876298"/>
                  </a:cubicBezTo>
                  <a:cubicBezTo>
                    <a:pt x="7945367" y="1883283"/>
                    <a:pt x="7938251" y="1888998"/>
                    <a:pt x="7929554" y="1888998"/>
                  </a:cubicBezTo>
                  <a:cubicBezTo>
                    <a:pt x="7920857" y="1888998"/>
                    <a:pt x="7913741" y="1883283"/>
                    <a:pt x="7913741" y="1876298"/>
                  </a:cubicBezTo>
                  <a:lnTo>
                    <a:pt x="7913741" y="323342"/>
                  </a:lnTo>
                  <a:lnTo>
                    <a:pt x="7929554" y="323342"/>
                  </a:lnTo>
                  <a:lnTo>
                    <a:pt x="7918484" y="332359"/>
                  </a:lnTo>
                  <a:lnTo>
                    <a:pt x="7527897" y="21717"/>
                  </a:lnTo>
                  <a:lnTo>
                    <a:pt x="7538966" y="12700"/>
                  </a:lnTo>
                  <a:lnTo>
                    <a:pt x="7538966" y="25400"/>
                  </a:lnTo>
                  <a:lnTo>
                    <a:pt x="15813" y="25400"/>
                  </a:lnTo>
                  <a:close/>
                </a:path>
              </a:pathLst>
            </a:custGeom>
            <a:solidFill>
              <a:srgbClr val="80808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2312287" y="2059454"/>
            <a:ext cx="5207008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 err="1">
                <a:solidFill>
                  <a:srgbClr val="002060"/>
                </a:solidFill>
                <a:cs typeface="Tajawal Bold"/>
              </a:rPr>
              <a:t>الأمراض</a:t>
            </a:r>
            <a:r>
              <a:rPr lang="en-US" sz="60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cs typeface="Tajawal Bold"/>
              </a:rPr>
              <a:t>معدية</a:t>
            </a:r>
            <a:endParaRPr lang="en-US" sz="6000" dirty="0">
              <a:solidFill>
                <a:srgbClr val="002060"/>
              </a:solidFill>
              <a:cs typeface="Tajawal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1590436" y="3766304"/>
            <a:ext cx="6428692" cy="1608114"/>
            <a:chOff x="0" y="0"/>
            <a:chExt cx="8571590" cy="2144152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558911" cy="2131441"/>
            </a:xfrm>
            <a:custGeom>
              <a:avLst/>
              <a:gdLst/>
              <a:ahLst/>
              <a:cxnLst/>
              <a:rect l="l" t="t" r="r" b="b"/>
              <a:pathLst>
                <a:path w="8558911" h="2131441">
                  <a:moveTo>
                    <a:pt x="0" y="0"/>
                  </a:moveTo>
                  <a:lnTo>
                    <a:pt x="8558911" y="0"/>
                  </a:lnTo>
                  <a:lnTo>
                    <a:pt x="8558911" y="2131441"/>
                  </a:lnTo>
                  <a:lnTo>
                    <a:pt x="0" y="2131441"/>
                  </a:lnTo>
                  <a:close/>
                </a:path>
              </a:pathLst>
            </a:custGeom>
            <a:solidFill>
              <a:srgbClr val="F8D7CD">
                <a:alpha val="4000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571611" cy="2144141"/>
            </a:xfrm>
            <a:custGeom>
              <a:avLst/>
              <a:gdLst/>
              <a:ahLst/>
              <a:cxnLst/>
              <a:rect l="l" t="t" r="r" b="b"/>
              <a:pathLst>
                <a:path w="8571611" h="2144141">
                  <a:moveTo>
                    <a:pt x="6350" y="0"/>
                  </a:moveTo>
                  <a:lnTo>
                    <a:pt x="8565261" y="0"/>
                  </a:lnTo>
                  <a:cubicBezTo>
                    <a:pt x="8568817" y="0"/>
                    <a:pt x="8571611" y="2794"/>
                    <a:pt x="8571611" y="6350"/>
                  </a:cubicBezTo>
                  <a:lnTo>
                    <a:pt x="8571611" y="2137791"/>
                  </a:lnTo>
                  <a:cubicBezTo>
                    <a:pt x="8571611" y="2141347"/>
                    <a:pt x="8568817" y="2144141"/>
                    <a:pt x="8565261" y="2144141"/>
                  </a:cubicBezTo>
                  <a:lnTo>
                    <a:pt x="6350" y="2144141"/>
                  </a:lnTo>
                  <a:cubicBezTo>
                    <a:pt x="2794" y="2144141"/>
                    <a:pt x="0" y="2141347"/>
                    <a:pt x="0" y="213779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7791"/>
                  </a:lnTo>
                  <a:lnTo>
                    <a:pt x="6350" y="2137791"/>
                  </a:lnTo>
                  <a:lnTo>
                    <a:pt x="6350" y="2131441"/>
                  </a:lnTo>
                  <a:lnTo>
                    <a:pt x="8565261" y="2131441"/>
                  </a:lnTo>
                  <a:lnTo>
                    <a:pt x="8565261" y="2137791"/>
                  </a:lnTo>
                  <a:lnTo>
                    <a:pt x="8558911" y="2137791"/>
                  </a:lnTo>
                  <a:lnTo>
                    <a:pt x="8558911" y="6350"/>
                  </a:lnTo>
                  <a:lnTo>
                    <a:pt x="8565261" y="6350"/>
                  </a:lnTo>
                  <a:lnTo>
                    <a:pt x="856526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312287" y="3651515"/>
            <a:ext cx="555444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البكتيريا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417709" y="3535203"/>
            <a:ext cx="1119012" cy="1678518"/>
            <a:chOff x="0" y="0"/>
            <a:chExt cx="1492016" cy="22380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91996" cy="2237994"/>
            </a:xfrm>
            <a:custGeom>
              <a:avLst/>
              <a:gdLst/>
              <a:ahLst/>
              <a:cxnLst/>
              <a:rect l="l" t="t" r="r" b="b"/>
              <a:pathLst>
                <a:path w="1491996" h="2237994">
                  <a:moveTo>
                    <a:pt x="0" y="0"/>
                  </a:moveTo>
                  <a:lnTo>
                    <a:pt x="1491996" y="0"/>
                  </a:lnTo>
                  <a:lnTo>
                    <a:pt x="1491996" y="2237994"/>
                  </a:lnTo>
                  <a:lnTo>
                    <a:pt x="0" y="2237994"/>
                  </a:lnTo>
                  <a:close/>
                </a:path>
              </a:pathLst>
            </a:custGeom>
            <a:blipFill>
              <a:blip r:embed="rId5"/>
              <a:stretch>
                <a:fillRect l="-62500" r="-62502" b="-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79252" y="2522674"/>
            <a:ext cx="10849700" cy="2819695"/>
            <a:chOff x="0" y="0"/>
            <a:chExt cx="14466267" cy="2446300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14452219" cy="2433574"/>
            </a:xfrm>
            <a:custGeom>
              <a:avLst/>
              <a:gdLst/>
              <a:ahLst/>
              <a:cxnLst/>
              <a:rect l="l" t="t" r="r" b="b"/>
              <a:pathLst>
                <a:path w="14452219" h="2433574">
                  <a:moveTo>
                    <a:pt x="0" y="405638"/>
                  </a:moveTo>
                  <a:cubicBezTo>
                    <a:pt x="0" y="181610"/>
                    <a:pt x="182372" y="0"/>
                    <a:pt x="407289" y="0"/>
                  </a:cubicBezTo>
                  <a:lnTo>
                    <a:pt x="14044930" y="0"/>
                  </a:lnTo>
                  <a:cubicBezTo>
                    <a:pt x="14269847" y="0"/>
                    <a:pt x="14452219" y="181610"/>
                    <a:pt x="14452219" y="405638"/>
                  </a:cubicBezTo>
                  <a:lnTo>
                    <a:pt x="14452219" y="2027936"/>
                  </a:lnTo>
                  <a:cubicBezTo>
                    <a:pt x="14452219" y="2251964"/>
                    <a:pt x="14269847" y="2433574"/>
                    <a:pt x="14044930" y="2433574"/>
                  </a:cubicBezTo>
                  <a:lnTo>
                    <a:pt x="407289" y="2433574"/>
                  </a:lnTo>
                  <a:cubicBezTo>
                    <a:pt x="182372" y="2433574"/>
                    <a:pt x="0" y="2251964"/>
                    <a:pt x="0" y="2027936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388616" y="3104029"/>
            <a:ext cx="10439358" cy="183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البكتيريا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مخلوقات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حية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وحيدة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الخلية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توجد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في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مياه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الأنهار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والهواء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والتربة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حتى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في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اجسامنا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بعضها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نافعة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والآخر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ضار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2426712" y="5536434"/>
            <a:ext cx="4275534" cy="3880918"/>
          </a:xfrm>
          <a:custGeom>
            <a:avLst/>
            <a:gdLst/>
            <a:ahLst/>
            <a:cxnLst/>
            <a:rect l="l" t="t" r="r" b="b"/>
            <a:pathLst>
              <a:path w="4275534" h="3880918">
                <a:moveTo>
                  <a:pt x="0" y="0"/>
                </a:moveTo>
                <a:lnTo>
                  <a:pt x="4275534" y="0"/>
                </a:lnTo>
                <a:lnTo>
                  <a:pt x="4275534" y="3880918"/>
                </a:lnTo>
                <a:lnTo>
                  <a:pt x="0" y="38809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036" r="-8049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4564479" y="8731901"/>
            <a:ext cx="2137767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99"/>
              </a:lnSpc>
            </a:pPr>
            <a:r>
              <a:rPr lang="en-US" sz="2999" spc="-13" dirty="0" err="1">
                <a:solidFill>
                  <a:srgbClr val="002060"/>
                </a:solidFill>
                <a:cs typeface="Tajawal Bold"/>
              </a:rPr>
              <a:t>بكتيريا</a:t>
            </a:r>
            <a:r>
              <a:rPr lang="en-US" sz="2999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2999" spc="-13" dirty="0" err="1">
                <a:solidFill>
                  <a:srgbClr val="002060"/>
                </a:solidFill>
                <a:cs typeface="Tajawal Bold"/>
              </a:rPr>
              <a:t>نافعة</a:t>
            </a:r>
            <a:endParaRPr lang="en-US" sz="2999" spc="-13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54047" y="5648078"/>
            <a:ext cx="5074996" cy="3880918"/>
          </a:xfrm>
          <a:custGeom>
            <a:avLst/>
            <a:gdLst/>
            <a:ahLst/>
            <a:cxnLst/>
            <a:rect l="l" t="t" r="r" b="b"/>
            <a:pathLst>
              <a:path w="5074996" h="3880918">
                <a:moveTo>
                  <a:pt x="0" y="0"/>
                </a:moveTo>
                <a:lnTo>
                  <a:pt x="5074997" y="0"/>
                </a:lnTo>
                <a:lnTo>
                  <a:pt x="5074997" y="3880918"/>
                </a:lnTo>
                <a:lnTo>
                  <a:pt x="0" y="3880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22" r="-4622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185314" y="8791877"/>
            <a:ext cx="2768046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FFFFFF"/>
                </a:solidFill>
                <a:cs typeface="Tajawal Bold"/>
              </a:rPr>
              <a:t>بكتيريا</a:t>
            </a:r>
            <a:r>
              <a:rPr lang="en-US" sz="3600" spc="-16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FFFFFF"/>
                </a:solidFill>
                <a:cs typeface="Tajawal Bold"/>
              </a:rPr>
              <a:t>السُلُ</a:t>
            </a:r>
            <a:endParaRPr lang="en-US" sz="3600" spc="-16" dirty="0">
              <a:solidFill>
                <a:srgbClr val="FFFFFF"/>
              </a:solidFill>
              <a:cs typeface="Tajawal Bold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5468950" y="5433134"/>
            <a:ext cx="4702976" cy="3771843"/>
          </a:xfrm>
          <a:custGeom>
            <a:avLst/>
            <a:gdLst/>
            <a:ahLst/>
            <a:cxnLst/>
            <a:rect l="l" t="t" r="r" b="b"/>
            <a:pathLst>
              <a:path w="4702976" h="3771843">
                <a:moveTo>
                  <a:pt x="0" y="0"/>
                </a:moveTo>
                <a:lnTo>
                  <a:pt x="4702976" y="0"/>
                </a:lnTo>
                <a:lnTo>
                  <a:pt x="4702976" y="3771842"/>
                </a:lnTo>
                <a:lnTo>
                  <a:pt x="0" y="37718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757" r="-26757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7417307" y="8973948"/>
            <a:ext cx="2488314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بكتيريا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الكوليرا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A984207E-4FC5-8AD4-4E4E-7F99E7530D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6F4B20D5-1146-BD2D-F9FE-C57097CA0C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4" grpId="0"/>
      <p:bldP spid="26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55670" y="1879332"/>
            <a:ext cx="7509649" cy="5635360"/>
          </a:xfrm>
          <a:custGeom>
            <a:avLst/>
            <a:gdLst/>
            <a:ahLst/>
            <a:cxnLst/>
            <a:rect l="l" t="t" r="r" b="b"/>
            <a:pathLst>
              <a:path w="7509649" h="5635360">
                <a:moveTo>
                  <a:pt x="0" y="0"/>
                </a:moveTo>
                <a:lnTo>
                  <a:pt x="7509649" y="0"/>
                </a:lnTo>
                <a:lnTo>
                  <a:pt x="7509649" y="5635361"/>
                </a:lnTo>
                <a:lnTo>
                  <a:pt x="0" y="5635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5964" y="2841789"/>
            <a:ext cx="9323688" cy="3710447"/>
          </a:xfrm>
          <a:custGeom>
            <a:avLst/>
            <a:gdLst/>
            <a:ahLst/>
            <a:cxnLst/>
            <a:rect l="l" t="t" r="r" b="b"/>
            <a:pathLst>
              <a:path w="9323688" h="3710447">
                <a:moveTo>
                  <a:pt x="0" y="0"/>
                </a:moveTo>
                <a:lnTo>
                  <a:pt x="9323687" y="0"/>
                </a:lnTo>
                <a:lnTo>
                  <a:pt x="9323687" y="3710447"/>
                </a:lnTo>
                <a:lnTo>
                  <a:pt x="0" y="3710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7061207"/>
            <a:ext cx="1768747" cy="2491193"/>
          </a:xfrm>
          <a:custGeom>
            <a:avLst/>
            <a:gdLst/>
            <a:ahLst/>
            <a:cxnLst/>
            <a:rect l="l" t="t" r="r" b="b"/>
            <a:pathLst>
              <a:path w="1768747" h="2491193">
                <a:moveTo>
                  <a:pt x="0" y="0"/>
                </a:moveTo>
                <a:lnTo>
                  <a:pt x="1768747" y="0"/>
                </a:lnTo>
                <a:lnTo>
                  <a:pt x="1768747" y="2491193"/>
                </a:lnTo>
                <a:lnTo>
                  <a:pt x="0" y="24911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09147" y="6047122"/>
            <a:ext cx="2957321" cy="2935141"/>
          </a:xfrm>
          <a:custGeom>
            <a:avLst/>
            <a:gdLst/>
            <a:ahLst/>
            <a:cxnLst/>
            <a:rect l="l" t="t" r="r" b="b"/>
            <a:pathLst>
              <a:path w="2957321" h="2935141">
                <a:moveTo>
                  <a:pt x="0" y="0"/>
                </a:moveTo>
                <a:lnTo>
                  <a:pt x="2957321" y="0"/>
                </a:lnTo>
                <a:lnTo>
                  <a:pt x="2957321" y="2935141"/>
                </a:lnTo>
                <a:lnTo>
                  <a:pt x="0" y="29351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37155" y="7587024"/>
            <a:ext cx="1965408" cy="1813089"/>
          </a:xfrm>
          <a:custGeom>
            <a:avLst/>
            <a:gdLst/>
            <a:ahLst/>
            <a:cxnLst/>
            <a:rect l="l" t="t" r="r" b="b"/>
            <a:pathLst>
              <a:path w="1965408" h="1813089">
                <a:moveTo>
                  <a:pt x="0" y="0"/>
                </a:moveTo>
                <a:lnTo>
                  <a:pt x="1965408" y="0"/>
                </a:lnTo>
                <a:lnTo>
                  <a:pt x="1965408" y="1813089"/>
                </a:lnTo>
                <a:lnTo>
                  <a:pt x="0" y="18130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507274" y="354811"/>
            <a:ext cx="1996012" cy="191617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D3C72A6-7635-5333-BE7D-0590E7E26C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41D418B-20B1-9712-5E41-F9DF1DFDA3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6350" y="947946"/>
            <a:ext cx="6001800" cy="878924"/>
            <a:chOff x="0" y="0"/>
            <a:chExt cx="8002400" cy="1171898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1159256"/>
            </a:xfrm>
            <a:custGeom>
              <a:avLst/>
              <a:gdLst/>
              <a:ahLst/>
              <a:cxnLst/>
              <a:rect l="l" t="t" r="r" b="b"/>
              <a:pathLst>
                <a:path w="7989697" h="1159256">
                  <a:moveTo>
                    <a:pt x="0" y="0"/>
                  </a:moveTo>
                  <a:lnTo>
                    <a:pt x="7989697" y="0"/>
                  </a:lnTo>
                  <a:lnTo>
                    <a:pt x="7989697" y="1159256"/>
                  </a:lnTo>
                  <a:lnTo>
                    <a:pt x="0" y="1159256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1171956"/>
            </a:xfrm>
            <a:custGeom>
              <a:avLst/>
              <a:gdLst/>
              <a:ahLst/>
              <a:cxnLst/>
              <a:rect l="l" t="t" r="r" b="b"/>
              <a:pathLst>
                <a:path w="8002397" h="1171956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1165606"/>
                  </a:lnTo>
                  <a:cubicBezTo>
                    <a:pt x="8002397" y="1169162"/>
                    <a:pt x="7999603" y="1171956"/>
                    <a:pt x="7996047" y="1171956"/>
                  </a:cubicBezTo>
                  <a:lnTo>
                    <a:pt x="6350" y="1171956"/>
                  </a:lnTo>
                  <a:cubicBezTo>
                    <a:pt x="2794" y="1171956"/>
                    <a:pt x="0" y="1169162"/>
                    <a:pt x="0" y="1165606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165606"/>
                  </a:lnTo>
                  <a:lnTo>
                    <a:pt x="6350" y="1165606"/>
                  </a:lnTo>
                  <a:lnTo>
                    <a:pt x="6350" y="1159256"/>
                  </a:lnTo>
                  <a:lnTo>
                    <a:pt x="7996047" y="1159256"/>
                  </a:lnTo>
                  <a:lnTo>
                    <a:pt x="7996047" y="1165606"/>
                  </a:lnTo>
                  <a:lnTo>
                    <a:pt x="7989697" y="1165606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68866" y="269102"/>
            <a:ext cx="5705529" cy="1163445"/>
            <a:chOff x="0" y="0"/>
            <a:chExt cx="7607372" cy="15512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427" cy="1551305"/>
            </a:xfrm>
            <a:custGeom>
              <a:avLst/>
              <a:gdLst/>
              <a:ahLst/>
              <a:cxnLst/>
              <a:rect l="l" t="t" r="r" b="b"/>
              <a:pathLst>
                <a:path w="7607427" h="1551305">
                  <a:moveTo>
                    <a:pt x="0" y="258572"/>
                  </a:moveTo>
                  <a:cubicBezTo>
                    <a:pt x="0" y="115697"/>
                    <a:pt x="115697" y="0"/>
                    <a:pt x="258572" y="0"/>
                  </a:cubicBezTo>
                  <a:lnTo>
                    <a:pt x="7348855" y="0"/>
                  </a:lnTo>
                  <a:cubicBezTo>
                    <a:pt x="7491603" y="0"/>
                    <a:pt x="7607427" y="115697"/>
                    <a:pt x="7607427" y="258572"/>
                  </a:cubicBezTo>
                  <a:lnTo>
                    <a:pt x="7607427" y="1292733"/>
                  </a:lnTo>
                  <a:cubicBezTo>
                    <a:pt x="7607427" y="1435481"/>
                    <a:pt x="7491730" y="1551305"/>
                    <a:pt x="7348855" y="1551305"/>
                  </a:cubicBezTo>
                  <a:lnTo>
                    <a:pt x="258572" y="1551305"/>
                  </a:lnTo>
                  <a:cubicBezTo>
                    <a:pt x="115697" y="1551305"/>
                    <a:pt x="0" y="1435481"/>
                    <a:pt x="0" y="1292733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720898" y="-426796"/>
            <a:ext cx="5601465" cy="2555240"/>
            <a:chOff x="0" y="0"/>
            <a:chExt cx="7468620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8620" cy="3406987"/>
            </a:xfrm>
            <a:custGeom>
              <a:avLst/>
              <a:gdLst/>
              <a:ahLst/>
              <a:cxnLst/>
              <a:rect l="l" t="t" r="r" b="b"/>
              <a:pathLst>
                <a:path w="7468620" h="3406987">
                  <a:moveTo>
                    <a:pt x="0" y="0"/>
                  </a:moveTo>
                  <a:lnTo>
                    <a:pt x="7468620" y="0"/>
                  </a:lnTo>
                  <a:lnTo>
                    <a:pt x="7468620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70600" r="-70600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86761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35605">
            <a:off x="12338653" y="944799"/>
            <a:ext cx="4138540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238310">
            <a:off x="15999823" y="1378691"/>
            <a:ext cx="911655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3130476" y="1833880"/>
            <a:ext cx="4785867" cy="1417423"/>
            <a:chOff x="0" y="0"/>
            <a:chExt cx="6381156" cy="1889897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6355715" cy="1863471"/>
            </a:xfrm>
            <a:custGeom>
              <a:avLst/>
              <a:gdLst/>
              <a:ahLst/>
              <a:cxnLst/>
              <a:rect l="l" t="t" r="r" b="b"/>
              <a:pathLst>
                <a:path w="6355715" h="1863471">
                  <a:moveTo>
                    <a:pt x="0" y="0"/>
                  </a:moveTo>
                  <a:lnTo>
                    <a:pt x="6042025" y="0"/>
                  </a:lnTo>
                  <a:lnTo>
                    <a:pt x="6355715" y="310642"/>
                  </a:lnTo>
                  <a:lnTo>
                    <a:pt x="6355715" y="1863471"/>
                  </a:lnTo>
                  <a:lnTo>
                    <a:pt x="313690" y="1863471"/>
                  </a:lnTo>
                  <a:lnTo>
                    <a:pt x="0" y="155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ABA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381115" cy="1888998"/>
            </a:xfrm>
            <a:custGeom>
              <a:avLst/>
              <a:gdLst/>
              <a:ahLst/>
              <a:cxnLst/>
              <a:rect l="l" t="t" r="r" b="b"/>
              <a:pathLst>
                <a:path w="6381115" h="1888998">
                  <a:moveTo>
                    <a:pt x="12700" y="0"/>
                  </a:moveTo>
                  <a:lnTo>
                    <a:pt x="6054725" y="0"/>
                  </a:lnTo>
                  <a:cubicBezTo>
                    <a:pt x="6058027" y="0"/>
                    <a:pt x="6061329" y="1270"/>
                    <a:pt x="6063615" y="3683"/>
                  </a:cubicBezTo>
                  <a:lnTo>
                    <a:pt x="6377305" y="314325"/>
                  </a:lnTo>
                  <a:cubicBezTo>
                    <a:pt x="6379718" y="316738"/>
                    <a:pt x="6381115" y="319913"/>
                    <a:pt x="6381115" y="323342"/>
                  </a:cubicBezTo>
                  <a:lnTo>
                    <a:pt x="6381115" y="1876171"/>
                  </a:lnTo>
                  <a:lnTo>
                    <a:pt x="6368415" y="1876171"/>
                  </a:lnTo>
                  <a:lnTo>
                    <a:pt x="6368415" y="1863471"/>
                  </a:lnTo>
                  <a:lnTo>
                    <a:pt x="6368415" y="1876171"/>
                  </a:lnTo>
                  <a:lnTo>
                    <a:pt x="6368415" y="1888871"/>
                  </a:lnTo>
                  <a:lnTo>
                    <a:pt x="326390" y="1888871"/>
                  </a:lnTo>
                  <a:cubicBezTo>
                    <a:pt x="323088" y="1888871"/>
                    <a:pt x="319786" y="1887601"/>
                    <a:pt x="317500" y="1885188"/>
                  </a:cubicBezTo>
                  <a:lnTo>
                    <a:pt x="3810" y="1574673"/>
                  </a:lnTo>
                  <a:cubicBezTo>
                    <a:pt x="1397" y="1572260"/>
                    <a:pt x="0" y="1569085"/>
                    <a:pt x="0" y="1565656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65656"/>
                  </a:lnTo>
                  <a:lnTo>
                    <a:pt x="12700" y="1565656"/>
                  </a:lnTo>
                  <a:lnTo>
                    <a:pt x="21590" y="1556639"/>
                  </a:lnTo>
                  <a:lnTo>
                    <a:pt x="335280" y="1867281"/>
                  </a:lnTo>
                  <a:lnTo>
                    <a:pt x="326390" y="1876298"/>
                  </a:lnTo>
                  <a:lnTo>
                    <a:pt x="326390" y="1863598"/>
                  </a:lnTo>
                  <a:lnTo>
                    <a:pt x="6368415" y="1863598"/>
                  </a:lnTo>
                  <a:cubicBezTo>
                    <a:pt x="6375400" y="1863598"/>
                    <a:pt x="6381115" y="1869313"/>
                    <a:pt x="6381115" y="1876298"/>
                  </a:cubicBezTo>
                  <a:cubicBezTo>
                    <a:pt x="6381115" y="1883283"/>
                    <a:pt x="6375400" y="1888998"/>
                    <a:pt x="6368415" y="1888998"/>
                  </a:cubicBezTo>
                  <a:cubicBezTo>
                    <a:pt x="6361430" y="1888998"/>
                    <a:pt x="6355715" y="1883283"/>
                    <a:pt x="6355715" y="1876298"/>
                  </a:cubicBezTo>
                  <a:lnTo>
                    <a:pt x="6355715" y="323342"/>
                  </a:lnTo>
                  <a:lnTo>
                    <a:pt x="6368415" y="323342"/>
                  </a:lnTo>
                  <a:lnTo>
                    <a:pt x="6359525" y="332359"/>
                  </a:lnTo>
                  <a:lnTo>
                    <a:pt x="6045835" y="21717"/>
                  </a:lnTo>
                  <a:lnTo>
                    <a:pt x="6054725" y="12700"/>
                  </a:lnTo>
                  <a:lnTo>
                    <a:pt x="605472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80808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3539642" y="2133249"/>
            <a:ext cx="6959565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5300" dirty="0" err="1">
                <a:solidFill>
                  <a:srgbClr val="002060"/>
                </a:solidFill>
                <a:cs typeface="Tajawal Bold"/>
              </a:rPr>
              <a:t>الأمراض</a:t>
            </a:r>
            <a:r>
              <a:rPr lang="en-US" sz="53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5300" dirty="0" err="1">
                <a:solidFill>
                  <a:srgbClr val="002060"/>
                </a:solidFill>
                <a:cs typeface="Tajawal Bold"/>
              </a:rPr>
              <a:t>معدية</a:t>
            </a:r>
            <a:endParaRPr lang="en-US" sz="5300" dirty="0">
              <a:solidFill>
                <a:srgbClr val="002060"/>
              </a:solidFill>
              <a:cs typeface="Tajawal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1565034" y="3663506"/>
            <a:ext cx="6428692" cy="1608114"/>
            <a:chOff x="0" y="0"/>
            <a:chExt cx="8571590" cy="2144152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558911" cy="2131441"/>
            </a:xfrm>
            <a:custGeom>
              <a:avLst/>
              <a:gdLst/>
              <a:ahLst/>
              <a:cxnLst/>
              <a:rect l="l" t="t" r="r" b="b"/>
              <a:pathLst>
                <a:path w="8558911" h="2131441">
                  <a:moveTo>
                    <a:pt x="0" y="0"/>
                  </a:moveTo>
                  <a:lnTo>
                    <a:pt x="8558911" y="0"/>
                  </a:lnTo>
                  <a:lnTo>
                    <a:pt x="8558911" y="2131441"/>
                  </a:lnTo>
                  <a:lnTo>
                    <a:pt x="0" y="2131441"/>
                  </a:lnTo>
                  <a:close/>
                </a:path>
              </a:pathLst>
            </a:custGeom>
            <a:solidFill>
              <a:srgbClr val="CBCBCB">
                <a:alpha val="40000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8571611" cy="2144141"/>
            </a:xfrm>
            <a:custGeom>
              <a:avLst/>
              <a:gdLst/>
              <a:ahLst/>
              <a:cxnLst/>
              <a:rect l="l" t="t" r="r" b="b"/>
              <a:pathLst>
                <a:path w="8571611" h="2144141">
                  <a:moveTo>
                    <a:pt x="6350" y="0"/>
                  </a:moveTo>
                  <a:lnTo>
                    <a:pt x="8565261" y="0"/>
                  </a:lnTo>
                  <a:cubicBezTo>
                    <a:pt x="8568817" y="0"/>
                    <a:pt x="8571611" y="2794"/>
                    <a:pt x="8571611" y="6350"/>
                  </a:cubicBezTo>
                  <a:lnTo>
                    <a:pt x="8571611" y="2137791"/>
                  </a:lnTo>
                  <a:cubicBezTo>
                    <a:pt x="8571611" y="2141347"/>
                    <a:pt x="8568817" y="2144141"/>
                    <a:pt x="8565261" y="2144141"/>
                  </a:cubicBezTo>
                  <a:lnTo>
                    <a:pt x="6350" y="2144141"/>
                  </a:lnTo>
                  <a:cubicBezTo>
                    <a:pt x="2794" y="2144141"/>
                    <a:pt x="0" y="2141347"/>
                    <a:pt x="0" y="213779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2137791"/>
                  </a:lnTo>
                  <a:lnTo>
                    <a:pt x="6350" y="2137791"/>
                  </a:lnTo>
                  <a:lnTo>
                    <a:pt x="6350" y="2131441"/>
                  </a:lnTo>
                  <a:lnTo>
                    <a:pt x="8565261" y="2131441"/>
                  </a:lnTo>
                  <a:lnTo>
                    <a:pt x="8565261" y="2137791"/>
                  </a:lnTo>
                  <a:lnTo>
                    <a:pt x="8558911" y="2137791"/>
                  </a:lnTo>
                  <a:lnTo>
                    <a:pt x="8558911" y="6350"/>
                  </a:lnTo>
                  <a:lnTo>
                    <a:pt x="8565261" y="6350"/>
                  </a:lnTo>
                  <a:lnTo>
                    <a:pt x="856526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2286886" y="3548717"/>
            <a:ext cx="555444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 spc="-27" dirty="0" err="1">
                <a:solidFill>
                  <a:srgbClr val="000000"/>
                </a:solidFill>
                <a:cs typeface="Tajawal Bold"/>
              </a:rPr>
              <a:t>ناتجة</a:t>
            </a:r>
            <a:r>
              <a:rPr lang="en-US" sz="6000" spc="-27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000000"/>
                </a:solidFill>
                <a:cs typeface="Tajawal Bold"/>
              </a:rPr>
              <a:t>من</a:t>
            </a:r>
            <a:r>
              <a:rPr lang="en-US" sz="6000" spc="-27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6000" spc="-27" dirty="0" err="1">
                <a:solidFill>
                  <a:srgbClr val="C00000"/>
                </a:solidFill>
                <a:cs typeface="Tajawal Bold"/>
              </a:rPr>
              <a:t>الفطريات</a:t>
            </a:r>
            <a:endParaRPr lang="en-US" sz="6000" spc="-27" dirty="0">
              <a:solidFill>
                <a:srgbClr val="C00000"/>
              </a:solidFill>
              <a:cs typeface="Tajawal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410773" y="3432405"/>
            <a:ext cx="1082085" cy="1678518"/>
            <a:chOff x="0" y="0"/>
            <a:chExt cx="1442780" cy="22380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42720" cy="2237994"/>
            </a:xfrm>
            <a:custGeom>
              <a:avLst/>
              <a:gdLst/>
              <a:ahLst/>
              <a:cxnLst/>
              <a:rect l="l" t="t" r="r" b="b"/>
              <a:pathLst>
                <a:path w="1442720" h="2237994">
                  <a:moveTo>
                    <a:pt x="0" y="0"/>
                  </a:moveTo>
                  <a:lnTo>
                    <a:pt x="1442720" y="0"/>
                  </a:lnTo>
                  <a:lnTo>
                    <a:pt x="1442720" y="2237994"/>
                  </a:lnTo>
                  <a:lnTo>
                    <a:pt x="0" y="2237994"/>
                  </a:lnTo>
                  <a:close/>
                </a:path>
              </a:pathLst>
            </a:custGeom>
            <a:blipFill>
              <a:blip r:embed="rId5"/>
              <a:stretch>
                <a:fillRect l="-18759" r="-18763" b="-1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304893" y="3512022"/>
            <a:ext cx="10849700" cy="1834725"/>
            <a:chOff x="0" y="0"/>
            <a:chExt cx="14466267" cy="2446300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14452219" cy="2433574"/>
            </a:xfrm>
            <a:custGeom>
              <a:avLst/>
              <a:gdLst/>
              <a:ahLst/>
              <a:cxnLst/>
              <a:rect l="l" t="t" r="r" b="b"/>
              <a:pathLst>
                <a:path w="14452219" h="2433574">
                  <a:moveTo>
                    <a:pt x="0" y="405638"/>
                  </a:moveTo>
                  <a:cubicBezTo>
                    <a:pt x="0" y="181610"/>
                    <a:pt x="182372" y="0"/>
                    <a:pt x="407289" y="0"/>
                  </a:cubicBezTo>
                  <a:lnTo>
                    <a:pt x="14044930" y="0"/>
                  </a:lnTo>
                  <a:cubicBezTo>
                    <a:pt x="14269847" y="0"/>
                    <a:pt x="14452219" y="181610"/>
                    <a:pt x="14452219" y="405638"/>
                  </a:cubicBezTo>
                  <a:lnTo>
                    <a:pt x="14452219" y="2027936"/>
                  </a:lnTo>
                  <a:cubicBezTo>
                    <a:pt x="14452219" y="2251964"/>
                    <a:pt x="14269847" y="2433574"/>
                    <a:pt x="14044930" y="2433574"/>
                  </a:cubicBezTo>
                  <a:lnTo>
                    <a:pt x="407289" y="2433574"/>
                  </a:lnTo>
                  <a:cubicBezTo>
                    <a:pt x="182372" y="2433574"/>
                    <a:pt x="0" y="2251964"/>
                    <a:pt x="0" y="2027936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510064" y="3781430"/>
            <a:ext cx="10439358" cy="125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الفطريات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مخلوقات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حية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واسعة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الانتشار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بعضها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نافعة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وبعضها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 </a:t>
            </a:r>
            <a:r>
              <a:rPr lang="en-US" sz="4200" spc="-19" dirty="0" err="1">
                <a:solidFill>
                  <a:srgbClr val="FFFFFF"/>
                </a:solidFill>
                <a:latin typeface="Tajawal Bold"/>
                <a:cs typeface="Tajawal Bold"/>
              </a:rPr>
              <a:t>ضارة</a:t>
            </a:r>
            <a:r>
              <a:rPr lang="en-US" sz="4200" spc="-19" dirty="0">
                <a:solidFill>
                  <a:srgbClr val="FFFFFF"/>
                </a:solidFill>
                <a:latin typeface="Tajawal Bold"/>
                <a:cs typeface="Tajawal Bold"/>
              </a:rPr>
              <a:t>.</a:t>
            </a:r>
          </a:p>
        </p:txBody>
      </p:sp>
      <p:sp>
        <p:nvSpPr>
          <p:cNvPr id="25" name="Freeform 25"/>
          <p:cNvSpPr/>
          <p:nvPr/>
        </p:nvSpPr>
        <p:spPr>
          <a:xfrm rot="-5400000">
            <a:off x="15725386" y="6465632"/>
            <a:ext cx="2850750" cy="1476708"/>
          </a:xfrm>
          <a:custGeom>
            <a:avLst/>
            <a:gdLst/>
            <a:ahLst/>
            <a:cxnLst/>
            <a:rect l="l" t="t" r="r" b="b"/>
            <a:pathLst>
              <a:path w="2850750" h="1476708">
                <a:moveTo>
                  <a:pt x="0" y="0"/>
                </a:moveTo>
                <a:lnTo>
                  <a:pt x="2850750" y="0"/>
                </a:lnTo>
                <a:lnTo>
                  <a:pt x="2850750" y="1476707"/>
                </a:lnTo>
                <a:lnTo>
                  <a:pt x="0" y="147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90" r="-4390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880838" y="5983156"/>
            <a:ext cx="1733938" cy="2971888"/>
          </a:xfrm>
          <a:custGeom>
            <a:avLst/>
            <a:gdLst/>
            <a:ahLst/>
            <a:cxnLst/>
            <a:rect l="l" t="t" r="r" b="b"/>
            <a:pathLst>
              <a:path w="1733938" h="2971888">
                <a:moveTo>
                  <a:pt x="0" y="0"/>
                </a:moveTo>
                <a:lnTo>
                  <a:pt x="1733938" y="0"/>
                </a:lnTo>
                <a:lnTo>
                  <a:pt x="1733938" y="2971889"/>
                </a:lnTo>
                <a:lnTo>
                  <a:pt x="0" y="2971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791" r="-3679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784778" y="5550714"/>
            <a:ext cx="3246289" cy="3485709"/>
          </a:xfrm>
          <a:custGeom>
            <a:avLst/>
            <a:gdLst/>
            <a:ahLst/>
            <a:cxnLst/>
            <a:rect l="l" t="t" r="r" b="b"/>
            <a:pathLst>
              <a:path w="3246289" h="3485709">
                <a:moveTo>
                  <a:pt x="0" y="0"/>
                </a:moveTo>
                <a:lnTo>
                  <a:pt x="3246289" y="0"/>
                </a:lnTo>
                <a:lnTo>
                  <a:pt x="3246289" y="3485709"/>
                </a:lnTo>
                <a:lnTo>
                  <a:pt x="0" y="3485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97" r="-61991" b="-11616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6068014" y="8895956"/>
            <a:ext cx="216549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فطر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الخميرة</a:t>
            </a:r>
            <a:endParaRPr lang="en-US" sz="3000" spc="-13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411200" y="9193794"/>
            <a:ext cx="242529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>
                <a:solidFill>
                  <a:srgbClr val="002060"/>
                </a:solidFill>
                <a:cs typeface="Tajawal Bold"/>
              </a:rPr>
              <a:t>فطر الكمأة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95373" y="9103458"/>
            <a:ext cx="271284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فطر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البنسيليوم</a:t>
            </a:r>
            <a:endParaRPr lang="en-US" sz="3000" spc="-13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6866404" y="5893992"/>
            <a:ext cx="2187606" cy="3257414"/>
          </a:xfrm>
          <a:custGeom>
            <a:avLst/>
            <a:gdLst/>
            <a:ahLst/>
            <a:cxnLst/>
            <a:rect l="l" t="t" r="r" b="b"/>
            <a:pathLst>
              <a:path w="2187606" h="3257414">
                <a:moveTo>
                  <a:pt x="0" y="0"/>
                </a:moveTo>
                <a:lnTo>
                  <a:pt x="2187606" y="0"/>
                </a:lnTo>
                <a:lnTo>
                  <a:pt x="2187606" y="3257414"/>
                </a:lnTo>
                <a:lnTo>
                  <a:pt x="0" y="325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831" r="-176864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44240" y="5550714"/>
            <a:ext cx="3750494" cy="3943971"/>
          </a:xfrm>
          <a:custGeom>
            <a:avLst/>
            <a:gdLst/>
            <a:ahLst/>
            <a:cxnLst/>
            <a:rect l="l" t="t" r="r" b="b"/>
            <a:pathLst>
              <a:path w="3750494" h="3943971">
                <a:moveTo>
                  <a:pt x="0" y="0"/>
                </a:moveTo>
                <a:lnTo>
                  <a:pt x="3750494" y="0"/>
                </a:lnTo>
                <a:lnTo>
                  <a:pt x="3750494" y="3943971"/>
                </a:lnTo>
                <a:lnTo>
                  <a:pt x="0" y="39439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766" r="-64533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208038" y="6053750"/>
            <a:ext cx="2640123" cy="2300467"/>
          </a:xfrm>
          <a:custGeom>
            <a:avLst/>
            <a:gdLst/>
            <a:ahLst/>
            <a:cxnLst/>
            <a:rect l="l" t="t" r="r" b="b"/>
            <a:pathLst>
              <a:path w="2640123" h="2300467">
                <a:moveTo>
                  <a:pt x="0" y="0"/>
                </a:moveTo>
                <a:lnTo>
                  <a:pt x="2640124" y="0"/>
                </a:lnTo>
                <a:lnTo>
                  <a:pt x="2640124" y="2300467"/>
                </a:lnTo>
                <a:lnTo>
                  <a:pt x="0" y="23004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4727" b="-14727"/>
            </a:stretch>
          </a:blipFill>
        </p:spPr>
      </p:sp>
      <p:sp>
        <p:nvSpPr>
          <p:cNvPr id="34" name="AutoShape 34"/>
          <p:cNvSpPr/>
          <p:nvPr/>
        </p:nvSpPr>
        <p:spPr>
          <a:xfrm rot="-1774224">
            <a:off x="1846365" y="6986908"/>
            <a:ext cx="3328888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 rot="115101">
            <a:off x="2189171" y="8264639"/>
            <a:ext cx="321782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Freeform 36"/>
          <p:cNvSpPr/>
          <p:nvPr/>
        </p:nvSpPr>
        <p:spPr>
          <a:xfrm rot="5400000">
            <a:off x="1378078" y="7647240"/>
            <a:ext cx="1012919" cy="1012918"/>
          </a:xfrm>
          <a:custGeom>
            <a:avLst/>
            <a:gdLst/>
            <a:ahLst/>
            <a:cxnLst/>
            <a:rect l="l" t="t" r="r" b="b"/>
            <a:pathLst>
              <a:path w="1012919" h="1012918">
                <a:moveTo>
                  <a:pt x="0" y="0"/>
                </a:moveTo>
                <a:lnTo>
                  <a:pt x="1012919" y="0"/>
                </a:lnTo>
                <a:lnTo>
                  <a:pt x="1012919" y="1012918"/>
                </a:lnTo>
                <a:lnTo>
                  <a:pt x="0" y="1012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3209372" y="8660232"/>
            <a:ext cx="363878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فطر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القدم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الرياضي</a:t>
            </a:r>
            <a:endParaRPr lang="en-US" sz="3000" spc="-13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809135" y="9193793"/>
            <a:ext cx="237290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فطر</a:t>
            </a:r>
            <a:r>
              <a:rPr lang="en-US" sz="3000" spc="-13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000" spc="-13" dirty="0" err="1">
                <a:solidFill>
                  <a:srgbClr val="002060"/>
                </a:solidFill>
                <a:cs typeface="Tajawal Bold"/>
              </a:rPr>
              <a:t>العفن</a:t>
            </a:r>
            <a:endParaRPr lang="en-US" sz="3000" spc="-13" dirty="0">
              <a:solidFill>
                <a:srgbClr val="002060"/>
              </a:solidFill>
              <a:cs typeface="Tajawal Bold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B45C34B1-B4B7-9260-FCD6-9B39254E30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AD225C73-BD22-3268-427D-80F622E628A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23903" y="9494685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4" grpId="0"/>
      <p:bldP spid="28" grpId="0"/>
      <p:bldP spid="29" grpId="0"/>
      <p:bldP spid="30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9400" y="1181100"/>
            <a:ext cx="12420600" cy="7044498"/>
          </a:xfrm>
          <a:custGeom>
            <a:avLst/>
            <a:gdLst/>
            <a:ahLst/>
            <a:cxnLst/>
            <a:rect l="l" t="t" r="r" b="b"/>
            <a:pathLst>
              <a:path w="10827988" h="7044498">
                <a:moveTo>
                  <a:pt x="0" y="0"/>
                </a:moveTo>
                <a:lnTo>
                  <a:pt x="10827988" y="0"/>
                </a:lnTo>
                <a:lnTo>
                  <a:pt x="10827988" y="7044498"/>
                </a:lnTo>
                <a:lnTo>
                  <a:pt x="0" y="7044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E4A0150-97BB-7126-D6D6-04DD0BB36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FB308B-4794-6BA7-23E3-BAA34C690E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76776" y="956651"/>
            <a:ext cx="13763474" cy="954525"/>
            <a:chOff x="0" y="0"/>
            <a:chExt cx="18351298" cy="1272700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18338546" cy="1259967"/>
            </a:xfrm>
            <a:custGeom>
              <a:avLst/>
              <a:gdLst/>
              <a:ahLst/>
              <a:cxnLst/>
              <a:rect l="l" t="t" r="r" b="b"/>
              <a:pathLst>
                <a:path w="18338546" h="1259967">
                  <a:moveTo>
                    <a:pt x="0" y="0"/>
                  </a:moveTo>
                  <a:lnTo>
                    <a:pt x="18338546" y="0"/>
                  </a:lnTo>
                  <a:lnTo>
                    <a:pt x="18338546" y="1259967"/>
                  </a:lnTo>
                  <a:lnTo>
                    <a:pt x="0" y="1259967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351246" cy="1272667"/>
            </a:xfrm>
            <a:custGeom>
              <a:avLst/>
              <a:gdLst/>
              <a:ahLst/>
              <a:cxnLst/>
              <a:rect l="l" t="t" r="r" b="b"/>
              <a:pathLst>
                <a:path w="18351246" h="1272667">
                  <a:moveTo>
                    <a:pt x="6350" y="0"/>
                  </a:moveTo>
                  <a:lnTo>
                    <a:pt x="18344896" y="0"/>
                  </a:lnTo>
                  <a:cubicBezTo>
                    <a:pt x="18348452" y="0"/>
                    <a:pt x="18351246" y="2794"/>
                    <a:pt x="18351246" y="6350"/>
                  </a:cubicBezTo>
                  <a:lnTo>
                    <a:pt x="18351246" y="1266317"/>
                  </a:lnTo>
                  <a:cubicBezTo>
                    <a:pt x="18351246" y="1269873"/>
                    <a:pt x="18348452" y="1272667"/>
                    <a:pt x="18344896" y="1272667"/>
                  </a:cubicBezTo>
                  <a:lnTo>
                    <a:pt x="6350" y="1272667"/>
                  </a:lnTo>
                  <a:cubicBezTo>
                    <a:pt x="2794" y="1272667"/>
                    <a:pt x="0" y="1269873"/>
                    <a:pt x="0" y="12663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66317"/>
                  </a:lnTo>
                  <a:lnTo>
                    <a:pt x="6350" y="1266317"/>
                  </a:lnTo>
                  <a:lnTo>
                    <a:pt x="6350" y="1259967"/>
                  </a:lnTo>
                  <a:lnTo>
                    <a:pt x="18344896" y="1259967"/>
                  </a:lnTo>
                  <a:lnTo>
                    <a:pt x="18344896" y="1266317"/>
                  </a:lnTo>
                  <a:lnTo>
                    <a:pt x="18338546" y="1266317"/>
                  </a:lnTo>
                  <a:lnTo>
                    <a:pt x="18338546" y="6350"/>
                  </a:lnTo>
                  <a:lnTo>
                    <a:pt x="18344896" y="6350"/>
                  </a:lnTo>
                  <a:lnTo>
                    <a:pt x="18344896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971204" y="248870"/>
            <a:ext cx="13095786" cy="1264614"/>
            <a:chOff x="0" y="0"/>
            <a:chExt cx="17461048" cy="16861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61103" cy="1686179"/>
            </a:xfrm>
            <a:custGeom>
              <a:avLst/>
              <a:gdLst/>
              <a:ahLst/>
              <a:cxnLst/>
              <a:rect l="l" t="t" r="r" b="b"/>
              <a:pathLst>
                <a:path w="17461103" h="1686179">
                  <a:moveTo>
                    <a:pt x="0" y="281051"/>
                  </a:moveTo>
                  <a:cubicBezTo>
                    <a:pt x="0" y="125857"/>
                    <a:pt x="125857" y="0"/>
                    <a:pt x="281051" y="0"/>
                  </a:cubicBezTo>
                  <a:lnTo>
                    <a:pt x="17180052" y="0"/>
                  </a:lnTo>
                  <a:cubicBezTo>
                    <a:pt x="17335246" y="0"/>
                    <a:pt x="17461103" y="125857"/>
                    <a:pt x="17461103" y="281051"/>
                  </a:cubicBezTo>
                  <a:lnTo>
                    <a:pt x="17461103" y="1405128"/>
                  </a:lnTo>
                  <a:cubicBezTo>
                    <a:pt x="17461103" y="1560322"/>
                    <a:pt x="17335246" y="1686179"/>
                    <a:pt x="17180052" y="1686179"/>
                  </a:cubicBezTo>
                  <a:lnTo>
                    <a:pt x="281051" y="1686179"/>
                  </a:lnTo>
                  <a:cubicBezTo>
                    <a:pt x="125857" y="1686179"/>
                    <a:pt x="0" y="1560322"/>
                    <a:pt x="0" y="1405128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3028176" y="-396444"/>
            <a:ext cx="12981843" cy="2555240"/>
            <a:chOff x="0" y="0"/>
            <a:chExt cx="17309124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09124" cy="3406987"/>
            </a:xfrm>
            <a:custGeom>
              <a:avLst/>
              <a:gdLst/>
              <a:ahLst/>
              <a:cxnLst/>
              <a:rect l="l" t="t" r="r" b="b"/>
              <a:pathLst>
                <a:path w="17309124" h="3406987">
                  <a:moveTo>
                    <a:pt x="0" y="0"/>
                  </a:moveTo>
                  <a:lnTo>
                    <a:pt x="17309124" y="0"/>
                  </a:lnTo>
                  <a:lnTo>
                    <a:pt x="17309124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61032" r="-61032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23472" y="-47625"/>
              <a:ext cx="16662180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dirty="0"/>
            </a:p>
            <a:p>
              <a:pPr algn="ctr">
                <a:lnSpc>
                  <a:spcPts val="6480"/>
                </a:lnSpc>
              </a:pP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كيف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أعرف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أنني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مصاب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بمرض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؟</a:t>
              </a:r>
            </a:p>
            <a:p>
              <a:pPr algn="ctr">
                <a:lnSpc>
                  <a:spcPts val="6480"/>
                </a:lnSpc>
              </a:pPr>
              <a:endParaRPr lang="en-US" sz="6000" spc="-27" dirty="0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5927" y="2597214"/>
            <a:ext cx="4727884" cy="6999888"/>
          </a:xfrm>
          <a:custGeom>
            <a:avLst/>
            <a:gdLst/>
            <a:ahLst/>
            <a:cxnLst/>
            <a:rect l="l" t="t" r="r" b="b"/>
            <a:pathLst>
              <a:path w="4727884" h="6999888">
                <a:moveTo>
                  <a:pt x="0" y="0"/>
                </a:moveTo>
                <a:lnTo>
                  <a:pt x="4727884" y="0"/>
                </a:lnTo>
                <a:lnTo>
                  <a:pt x="4727884" y="6999888"/>
                </a:lnTo>
                <a:lnTo>
                  <a:pt x="0" y="6999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9740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03974" y="6359844"/>
            <a:ext cx="4115991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6" dirty="0">
                <a:solidFill>
                  <a:srgbClr val="002060"/>
                </a:solidFill>
                <a:latin typeface="Tajawal Bold"/>
                <a:cs typeface="Tajawal Bold"/>
              </a:rPr>
              <a:t>( ١ )</a:t>
            </a:r>
          </a:p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ارتفاع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درجة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الحرارة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719965" y="2131587"/>
            <a:ext cx="4143524" cy="3653685"/>
          </a:xfrm>
          <a:custGeom>
            <a:avLst/>
            <a:gdLst/>
            <a:ahLst/>
            <a:cxnLst/>
            <a:rect l="l" t="t" r="r" b="b"/>
            <a:pathLst>
              <a:path w="4143524" h="3653685">
                <a:moveTo>
                  <a:pt x="0" y="0"/>
                </a:moveTo>
                <a:lnTo>
                  <a:pt x="4143524" y="0"/>
                </a:lnTo>
                <a:lnTo>
                  <a:pt x="4143524" y="3653685"/>
                </a:lnTo>
                <a:lnTo>
                  <a:pt x="0" y="3653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51" r="-875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215526" y="4519818"/>
            <a:ext cx="3119375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6" dirty="0">
                <a:solidFill>
                  <a:srgbClr val="002060"/>
                </a:solidFill>
                <a:latin typeface="Tajawal Bold"/>
                <a:cs typeface="Tajawal Bold"/>
              </a:rPr>
              <a:t>( ٢ )</a:t>
            </a:r>
          </a:p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احتقان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الحلق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364075" y="5939066"/>
            <a:ext cx="4500562" cy="3653685"/>
          </a:xfrm>
          <a:custGeom>
            <a:avLst/>
            <a:gdLst/>
            <a:ahLst/>
            <a:cxnLst/>
            <a:rect l="l" t="t" r="r" b="b"/>
            <a:pathLst>
              <a:path w="4500562" h="3653685">
                <a:moveTo>
                  <a:pt x="0" y="0"/>
                </a:moveTo>
                <a:lnTo>
                  <a:pt x="4500563" y="0"/>
                </a:lnTo>
                <a:lnTo>
                  <a:pt x="4500563" y="3653684"/>
                </a:lnTo>
                <a:lnTo>
                  <a:pt x="0" y="36536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914" r="-2991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195179" y="8201344"/>
            <a:ext cx="4838355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6" dirty="0">
                <a:solidFill>
                  <a:srgbClr val="002060"/>
                </a:solidFill>
                <a:latin typeface="Tajawal Bold"/>
                <a:cs typeface="Tajawal Bold"/>
              </a:rPr>
              <a:t>( ٣ )</a:t>
            </a:r>
          </a:p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احمرار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البشرة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والعينين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0334901" y="2325537"/>
            <a:ext cx="3772607" cy="6942513"/>
          </a:xfrm>
          <a:custGeom>
            <a:avLst/>
            <a:gdLst/>
            <a:ahLst/>
            <a:cxnLst/>
            <a:rect l="l" t="t" r="r" b="b"/>
            <a:pathLst>
              <a:path w="3772607" h="6942513">
                <a:moveTo>
                  <a:pt x="0" y="0"/>
                </a:moveTo>
                <a:lnTo>
                  <a:pt x="3772607" y="0"/>
                </a:lnTo>
                <a:lnTo>
                  <a:pt x="3772607" y="6942513"/>
                </a:lnTo>
                <a:lnTo>
                  <a:pt x="0" y="69425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701" t="-15111" r="-35331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863489" y="6359844"/>
            <a:ext cx="3616467" cy="117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16" dirty="0">
                <a:solidFill>
                  <a:srgbClr val="002060"/>
                </a:solidFill>
                <a:latin typeface="Tajawal Bold"/>
                <a:cs typeface="Tajawal Bold"/>
              </a:rPr>
              <a:t>( ٤ )</a:t>
            </a:r>
          </a:p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القيء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أو</a:t>
            </a:r>
            <a:r>
              <a:rPr lang="en-US" sz="3600" spc="-16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2060"/>
                </a:solidFill>
                <a:cs typeface="Tajawal Bold"/>
              </a:rPr>
              <a:t>الإسهال</a:t>
            </a:r>
            <a:endParaRPr lang="en-US" sz="3600" spc="-16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4287895" y="3560972"/>
            <a:ext cx="3834178" cy="4597746"/>
          </a:xfrm>
          <a:custGeom>
            <a:avLst/>
            <a:gdLst/>
            <a:ahLst/>
            <a:cxnLst/>
            <a:rect l="l" t="t" r="r" b="b"/>
            <a:pathLst>
              <a:path w="3834178" h="4597746">
                <a:moveTo>
                  <a:pt x="0" y="0"/>
                </a:moveTo>
                <a:lnTo>
                  <a:pt x="3834178" y="0"/>
                </a:lnTo>
                <a:lnTo>
                  <a:pt x="3834178" y="4597746"/>
                </a:lnTo>
                <a:lnTo>
                  <a:pt x="0" y="45977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559" b="-1559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680419" y="2149539"/>
            <a:ext cx="5607581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spc="-12" dirty="0">
                <a:solidFill>
                  <a:srgbClr val="002060"/>
                </a:solidFill>
                <a:latin typeface="Tajawal Bold"/>
                <a:cs typeface="Tajawal Bold"/>
              </a:rPr>
              <a:t>( ٥ )</a:t>
            </a:r>
          </a:p>
          <a:p>
            <a:pPr algn="r">
              <a:lnSpc>
                <a:spcPts val="3120"/>
              </a:lnSpc>
            </a:pPr>
            <a:r>
              <a:rPr lang="en-US" sz="2600" spc="-12" dirty="0" err="1">
                <a:solidFill>
                  <a:srgbClr val="002060"/>
                </a:solidFill>
                <a:cs typeface="Tajawal Bold"/>
              </a:rPr>
              <a:t>السعال</a:t>
            </a:r>
            <a:r>
              <a:rPr lang="en-US" sz="2600" spc="-1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2600" spc="-12" dirty="0" err="1">
                <a:solidFill>
                  <a:srgbClr val="002060"/>
                </a:solidFill>
                <a:cs typeface="Tajawal Bold"/>
              </a:rPr>
              <a:t>وألم</a:t>
            </a:r>
            <a:r>
              <a:rPr lang="en-US" sz="2600" spc="-1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2600" spc="-12" dirty="0" err="1">
                <a:solidFill>
                  <a:srgbClr val="002060"/>
                </a:solidFill>
                <a:cs typeface="Tajawal Bold"/>
              </a:rPr>
              <a:t>العضلات</a:t>
            </a:r>
            <a:r>
              <a:rPr lang="en-US" sz="2600" spc="-1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2600" spc="-12" dirty="0" err="1">
                <a:solidFill>
                  <a:srgbClr val="002060"/>
                </a:solidFill>
                <a:cs typeface="Tajawal Bold"/>
              </a:rPr>
              <a:t>والمفاصل</a:t>
            </a:r>
            <a:endParaRPr lang="en-US" sz="2600" spc="-12" dirty="0">
              <a:solidFill>
                <a:srgbClr val="002060"/>
              </a:solidFill>
              <a:cs typeface="Tajawal Bold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7238B6D7-06FB-AA41-5B74-9C05EECB59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FC7227C-7643-710C-7D57-58DC0AAEC6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76776" y="956651"/>
            <a:ext cx="13763474" cy="954525"/>
            <a:chOff x="0" y="0"/>
            <a:chExt cx="18351298" cy="1272700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18338546" cy="1259967"/>
            </a:xfrm>
            <a:custGeom>
              <a:avLst/>
              <a:gdLst/>
              <a:ahLst/>
              <a:cxnLst/>
              <a:rect l="l" t="t" r="r" b="b"/>
              <a:pathLst>
                <a:path w="18338546" h="1259967">
                  <a:moveTo>
                    <a:pt x="0" y="0"/>
                  </a:moveTo>
                  <a:lnTo>
                    <a:pt x="18338546" y="0"/>
                  </a:lnTo>
                  <a:lnTo>
                    <a:pt x="18338546" y="1259967"/>
                  </a:lnTo>
                  <a:lnTo>
                    <a:pt x="0" y="1259967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351246" cy="1272667"/>
            </a:xfrm>
            <a:custGeom>
              <a:avLst/>
              <a:gdLst/>
              <a:ahLst/>
              <a:cxnLst/>
              <a:rect l="l" t="t" r="r" b="b"/>
              <a:pathLst>
                <a:path w="18351246" h="1272667">
                  <a:moveTo>
                    <a:pt x="6350" y="0"/>
                  </a:moveTo>
                  <a:lnTo>
                    <a:pt x="18344896" y="0"/>
                  </a:lnTo>
                  <a:cubicBezTo>
                    <a:pt x="18348452" y="0"/>
                    <a:pt x="18351246" y="2794"/>
                    <a:pt x="18351246" y="6350"/>
                  </a:cubicBezTo>
                  <a:lnTo>
                    <a:pt x="18351246" y="1266317"/>
                  </a:lnTo>
                  <a:cubicBezTo>
                    <a:pt x="18351246" y="1269873"/>
                    <a:pt x="18348452" y="1272667"/>
                    <a:pt x="18344896" y="1272667"/>
                  </a:cubicBezTo>
                  <a:lnTo>
                    <a:pt x="6350" y="1272667"/>
                  </a:lnTo>
                  <a:cubicBezTo>
                    <a:pt x="2794" y="1272667"/>
                    <a:pt x="0" y="1269873"/>
                    <a:pt x="0" y="1266317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66317"/>
                  </a:lnTo>
                  <a:lnTo>
                    <a:pt x="6350" y="1266317"/>
                  </a:lnTo>
                  <a:lnTo>
                    <a:pt x="6350" y="1259967"/>
                  </a:lnTo>
                  <a:lnTo>
                    <a:pt x="18344896" y="1259967"/>
                  </a:lnTo>
                  <a:lnTo>
                    <a:pt x="18344896" y="1266317"/>
                  </a:lnTo>
                  <a:lnTo>
                    <a:pt x="18338546" y="1266317"/>
                  </a:lnTo>
                  <a:lnTo>
                    <a:pt x="18338546" y="6350"/>
                  </a:lnTo>
                  <a:lnTo>
                    <a:pt x="18344896" y="6350"/>
                  </a:lnTo>
                  <a:lnTo>
                    <a:pt x="18344896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971204" y="248870"/>
            <a:ext cx="13095786" cy="1264614"/>
            <a:chOff x="0" y="0"/>
            <a:chExt cx="17461048" cy="16861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461103" cy="1686179"/>
            </a:xfrm>
            <a:custGeom>
              <a:avLst/>
              <a:gdLst/>
              <a:ahLst/>
              <a:cxnLst/>
              <a:rect l="l" t="t" r="r" b="b"/>
              <a:pathLst>
                <a:path w="17461103" h="1686179">
                  <a:moveTo>
                    <a:pt x="0" y="281051"/>
                  </a:moveTo>
                  <a:cubicBezTo>
                    <a:pt x="0" y="125857"/>
                    <a:pt x="125857" y="0"/>
                    <a:pt x="281051" y="0"/>
                  </a:cubicBezTo>
                  <a:lnTo>
                    <a:pt x="17180052" y="0"/>
                  </a:lnTo>
                  <a:cubicBezTo>
                    <a:pt x="17335246" y="0"/>
                    <a:pt x="17461103" y="125857"/>
                    <a:pt x="17461103" y="281051"/>
                  </a:cubicBezTo>
                  <a:lnTo>
                    <a:pt x="17461103" y="1405128"/>
                  </a:lnTo>
                  <a:cubicBezTo>
                    <a:pt x="17461103" y="1560322"/>
                    <a:pt x="17335246" y="1686179"/>
                    <a:pt x="17180052" y="1686179"/>
                  </a:cubicBezTo>
                  <a:lnTo>
                    <a:pt x="281051" y="1686179"/>
                  </a:lnTo>
                  <a:cubicBezTo>
                    <a:pt x="125857" y="1686179"/>
                    <a:pt x="0" y="1560322"/>
                    <a:pt x="0" y="1405128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3028176" y="-111900"/>
            <a:ext cx="12981843" cy="1986153"/>
            <a:chOff x="0" y="0"/>
            <a:chExt cx="17309124" cy="26482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309124" cy="2648205"/>
            </a:xfrm>
            <a:custGeom>
              <a:avLst/>
              <a:gdLst/>
              <a:ahLst/>
              <a:cxnLst/>
              <a:rect l="l" t="t" r="r" b="b"/>
              <a:pathLst>
                <a:path w="17309124" h="2648205">
                  <a:moveTo>
                    <a:pt x="0" y="0"/>
                  </a:moveTo>
                  <a:lnTo>
                    <a:pt x="17309124" y="0"/>
                  </a:lnTo>
                  <a:lnTo>
                    <a:pt x="17309124" y="2648205"/>
                  </a:lnTo>
                  <a:lnTo>
                    <a:pt x="0" y="2648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6304" r="-36304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23472" y="-38100"/>
              <a:ext cx="16662180" cy="2686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76"/>
                </a:lnSpc>
              </a:pPr>
              <a:endParaRPr/>
            </a:p>
            <a:p>
              <a:pPr algn="ctr">
                <a:lnSpc>
                  <a:spcPts val="5076"/>
                </a:lnSpc>
              </a:pPr>
              <a:r>
                <a:rPr lang="en-US" sz="4700" spc="-21">
                  <a:solidFill>
                    <a:srgbClr val="FFFFFF"/>
                  </a:solidFill>
                  <a:cs typeface="Tajawal Bold"/>
                </a:rPr>
                <a:t>ما الذي يجب عليّ فعله عندما أصاب بالمرض ؟</a:t>
              </a:r>
            </a:p>
            <a:p>
              <a:pPr algn="ctr">
                <a:lnSpc>
                  <a:spcPts val="5076"/>
                </a:lnSpc>
              </a:pPr>
              <a:endParaRPr lang="en-US" sz="4700" spc="-21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304416" y="2188341"/>
            <a:ext cx="7788266" cy="1243060"/>
          </a:xfrm>
          <a:custGeom>
            <a:avLst/>
            <a:gdLst/>
            <a:ahLst/>
            <a:cxnLst/>
            <a:rect l="l" t="t" r="r" b="b"/>
            <a:pathLst>
              <a:path w="7788266" h="1243060">
                <a:moveTo>
                  <a:pt x="0" y="0"/>
                </a:moveTo>
                <a:lnTo>
                  <a:pt x="7788266" y="0"/>
                </a:lnTo>
                <a:lnTo>
                  <a:pt x="7788266" y="1243061"/>
                </a:lnTo>
                <a:lnTo>
                  <a:pt x="0" y="1243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130" b="-4323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304416" y="3378710"/>
            <a:ext cx="3137057" cy="2659058"/>
          </a:xfrm>
          <a:custGeom>
            <a:avLst/>
            <a:gdLst/>
            <a:ahLst/>
            <a:cxnLst/>
            <a:rect l="l" t="t" r="r" b="b"/>
            <a:pathLst>
              <a:path w="3137057" h="2659058">
                <a:moveTo>
                  <a:pt x="0" y="0"/>
                </a:moveTo>
                <a:lnTo>
                  <a:pt x="3137057" y="0"/>
                </a:lnTo>
                <a:lnTo>
                  <a:pt x="3137057" y="2659057"/>
                </a:lnTo>
                <a:lnTo>
                  <a:pt x="0" y="26590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96" t="-16984" r="-10181" b="-9303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446" y="2295018"/>
            <a:ext cx="9214430" cy="1911246"/>
          </a:xfrm>
          <a:custGeom>
            <a:avLst/>
            <a:gdLst/>
            <a:ahLst/>
            <a:cxnLst/>
            <a:rect l="l" t="t" r="r" b="b"/>
            <a:pathLst>
              <a:path w="9214430" h="1911246">
                <a:moveTo>
                  <a:pt x="0" y="0"/>
                </a:moveTo>
                <a:lnTo>
                  <a:pt x="9214430" y="0"/>
                </a:lnTo>
                <a:lnTo>
                  <a:pt x="9214430" y="1911246"/>
                </a:lnTo>
                <a:lnTo>
                  <a:pt x="0" y="1911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2332" b="-15106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3949" y="3349800"/>
            <a:ext cx="2499093" cy="2979294"/>
          </a:xfrm>
          <a:custGeom>
            <a:avLst/>
            <a:gdLst/>
            <a:ahLst/>
            <a:cxnLst/>
            <a:rect l="l" t="t" r="r" b="b"/>
            <a:pathLst>
              <a:path w="2499093" h="2979294">
                <a:moveTo>
                  <a:pt x="0" y="0"/>
                </a:moveTo>
                <a:lnTo>
                  <a:pt x="2499093" y="0"/>
                </a:lnTo>
                <a:lnTo>
                  <a:pt x="2499093" y="2979294"/>
                </a:lnTo>
                <a:lnTo>
                  <a:pt x="0" y="2979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046" t="-9210" r="-38482" b="-1118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08336" y="6289242"/>
            <a:ext cx="5890634" cy="1034320"/>
          </a:xfrm>
          <a:custGeom>
            <a:avLst/>
            <a:gdLst/>
            <a:ahLst/>
            <a:cxnLst/>
            <a:rect l="l" t="t" r="r" b="b"/>
            <a:pathLst>
              <a:path w="5890634" h="1034320">
                <a:moveTo>
                  <a:pt x="0" y="0"/>
                </a:moveTo>
                <a:lnTo>
                  <a:pt x="5890634" y="0"/>
                </a:lnTo>
                <a:lnTo>
                  <a:pt x="5890634" y="1034320"/>
                </a:lnTo>
                <a:lnTo>
                  <a:pt x="0" y="1034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618" t="-129190" b="-47076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711182" y="7323563"/>
            <a:ext cx="5344464" cy="2207411"/>
          </a:xfrm>
          <a:custGeom>
            <a:avLst/>
            <a:gdLst/>
            <a:ahLst/>
            <a:cxnLst/>
            <a:rect l="l" t="t" r="r" b="b"/>
            <a:pathLst>
              <a:path w="5344464" h="2207411">
                <a:moveTo>
                  <a:pt x="0" y="0"/>
                </a:moveTo>
                <a:lnTo>
                  <a:pt x="5344464" y="0"/>
                </a:lnTo>
                <a:lnTo>
                  <a:pt x="5344464" y="2207410"/>
                </a:lnTo>
                <a:lnTo>
                  <a:pt x="0" y="2207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110" b="-3711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3949" y="6090459"/>
            <a:ext cx="9112926" cy="2308207"/>
          </a:xfrm>
          <a:custGeom>
            <a:avLst/>
            <a:gdLst/>
            <a:ahLst/>
            <a:cxnLst/>
            <a:rect l="l" t="t" r="r" b="b"/>
            <a:pathLst>
              <a:path w="9112926" h="2308207">
                <a:moveTo>
                  <a:pt x="0" y="0"/>
                </a:moveTo>
                <a:lnTo>
                  <a:pt x="9112927" y="0"/>
                </a:lnTo>
                <a:lnTo>
                  <a:pt x="9112927" y="2308207"/>
                </a:lnTo>
                <a:lnTo>
                  <a:pt x="0" y="2308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9788" b="-1236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6728" y="7244562"/>
            <a:ext cx="2767894" cy="2308207"/>
          </a:xfrm>
          <a:custGeom>
            <a:avLst/>
            <a:gdLst/>
            <a:ahLst/>
            <a:cxnLst/>
            <a:rect l="l" t="t" r="r" b="b"/>
            <a:pathLst>
              <a:path w="2767894" h="2308207">
                <a:moveTo>
                  <a:pt x="0" y="0"/>
                </a:moveTo>
                <a:lnTo>
                  <a:pt x="2767895" y="0"/>
                </a:lnTo>
                <a:lnTo>
                  <a:pt x="2767895" y="2308208"/>
                </a:lnTo>
                <a:lnTo>
                  <a:pt x="0" y="23082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581" r="-23581"/>
            </a:stretch>
          </a:blipFill>
        </p:spPr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7BC9AA4-DEBE-75C5-1015-65737C58CF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9D5BCF5-F67C-CEF8-6F35-9EBF6DB91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22949" y="-167935"/>
            <a:ext cx="3171220" cy="3171220"/>
            <a:chOff x="0" y="0"/>
            <a:chExt cx="4228294" cy="4228294"/>
          </a:xfrm>
        </p:grpSpPr>
        <p:sp>
          <p:nvSpPr>
            <p:cNvPr id="3" name="Freeform 3"/>
            <p:cNvSpPr/>
            <p:nvPr/>
          </p:nvSpPr>
          <p:spPr>
            <a:xfrm>
              <a:off x="3555619" y="615442"/>
              <a:ext cx="879094" cy="2998597"/>
            </a:xfrm>
            <a:custGeom>
              <a:avLst/>
              <a:gdLst/>
              <a:ahLst/>
              <a:cxnLst/>
              <a:rect l="l" t="t" r="r" b="b"/>
              <a:pathLst>
                <a:path w="879094" h="2998597">
                  <a:moveTo>
                    <a:pt x="53467" y="3810"/>
                  </a:moveTo>
                  <a:cubicBezTo>
                    <a:pt x="879094" y="829437"/>
                    <a:pt x="879094" y="2168017"/>
                    <a:pt x="53467" y="2993644"/>
                  </a:cubicBezTo>
                  <a:cubicBezTo>
                    <a:pt x="48514" y="2998597"/>
                    <a:pt x="40513" y="2998597"/>
                    <a:pt x="35560" y="2993644"/>
                  </a:cubicBezTo>
                  <a:lnTo>
                    <a:pt x="4953" y="2963037"/>
                  </a:lnTo>
                  <a:cubicBezTo>
                    <a:pt x="2540" y="2960624"/>
                    <a:pt x="1270" y="2957449"/>
                    <a:pt x="1270" y="2954020"/>
                  </a:cubicBezTo>
                  <a:cubicBezTo>
                    <a:pt x="1270" y="2950591"/>
                    <a:pt x="2667" y="2947416"/>
                    <a:pt x="4953" y="2945003"/>
                  </a:cubicBezTo>
                  <a:cubicBezTo>
                    <a:pt x="803783" y="2146173"/>
                    <a:pt x="803783" y="851027"/>
                    <a:pt x="4953" y="52197"/>
                  </a:cubicBezTo>
                  <a:cubicBezTo>
                    <a:pt x="0" y="47244"/>
                    <a:pt x="0" y="39243"/>
                    <a:pt x="4953" y="34290"/>
                  </a:cubicBezTo>
                  <a:lnTo>
                    <a:pt x="35560" y="3683"/>
                  </a:lnTo>
                  <a:cubicBezTo>
                    <a:pt x="37973" y="1270"/>
                    <a:pt x="41148" y="0"/>
                    <a:pt x="44577" y="0"/>
                  </a:cubicBezTo>
                  <a:cubicBezTo>
                    <a:pt x="48006" y="0"/>
                    <a:pt x="51181" y="1397"/>
                    <a:pt x="53594" y="3683"/>
                  </a:cubicBezTo>
                  <a:moveTo>
                    <a:pt x="35687" y="21590"/>
                  </a:moveTo>
                  <a:lnTo>
                    <a:pt x="44704" y="12573"/>
                  </a:lnTo>
                  <a:lnTo>
                    <a:pt x="53721" y="21590"/>
                  </a:lnTo>
                  <a:lnTo>
                    <a:pt x="23114" y="52197"/>
                  </a:lnTo>
                  <a:lnTo>
                    <a:pt x="14097" y="43180"/>
                  </a:lnTo>
                  <a:lnTo>
                    <a:pt x="23114" y="34163"/>
                  </a:lnTo>
                  <a:cubicBezTo>
                    <a:pt x="831850" y="842899"/>
                    <a:pt x="831850" y="2154174"/>
                    <a:pt x="23114" y="2962910"/>
                  </a:cubicBezTo>
                  <a:lnTo>
                    <a:pt x="14097" y="2953893"/>
                  </a:lnTo>
                  <a:lnTo>
                    <a:pt x="23114" y="2944876"/>
                  </a:lnTo>
                  <a:lnTo>
                    <a:pt x="53721" y="2975483"/>
                  </a:lnTo>
                  <a:lnTo>
                    <a:pt x="44704" y="2984500"/>
                  </a:lnTo>
                  <a:lnTo>
                    <a:pt x="35687" y="2975483"/>
                  </a:lnTo>
                  <a:cubicBezTo>
                    <a:pt x="851408" y="2159762"/>
                    <a:pt x="851408" y="837311"/>
                    <a:pt x="35687" y="21590"/>
                  </a:cubicBezTo>
                  <a:close/>
                </a:path>
              </a:pathLst>
            </a:custGeom>
            <a:solidFill>
              <a:srgbClr val="EF916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745965" y="693603"/>
            <a:ext cx="2412359" cy="1448142"/>
            <a:chOff x="0" y="0"/>
            <a:chExt cx="3216478" cy="1930856"/>
          </a:xfrm>
        </p:grpSpPr>
        <p:sp>
          <p:nvSpPr>
            <p:cNvPr id="5" name="Freeform 5"/>
            <p:cNvSpPr/>
            <p:nvPr/>
          </p:nvSpPr>
          <p:spPr>
            <a:xfrm>
              <a:off x="12700" y="12700"/>
              <a:ext cx="3191129" cy="1905508"/>
            </a:xfrm>
            <a:custGeom>
              <a:avLst/>
              <a:gdLst/>
              <a:ahLst/>
              <a:cxnLst/>
              <a:rect l="l" t="t" r="r" b="b"/>
              <a:pathLst>
                <a:path w="3191129" h="1905508">
                  <a:moveTo>
                    <a:pt x="0" y="0"/>
                  </a:moveTo>
                  <a:lnTo>
                    <a:pt x="3191129" y="0"/>
                  </a:lnTo>
                  <a:lnTo>
                    <a:pt x="3191129" y="1905508"/>
                  </a:lnTo>
                  <a:lnTo>
                    <a:pt x="0" y="1905508"/>
                  </a:lnTo>
                  <a:close/>
                </a:path>
              </a:pathLst>
            </a:custGeom>
            <a:solidFill>
              <a:srgbClr val="AE5A2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216529" cy="1930908"/>
            </a:xfrm>
            <a:custGeom>
              <a:avLst/>
              <a:gdLst/>
              <a:ahLst/>
              <a:cxnLst/>
              <a:rect l="l" t="t" r="r" b="b"/>
              <a:pathLst>
                <a:path w="3216529" h="1930908">
                  <a:moveTo>
                    <a:pt x="12700" y="0"/>
                  </a:moveTo>
                  <a:lnTo>
                    <a:pt x="3203829" y="0"/>
                  </a:lnTo>
                  <a:cubicBezTo>
                    <a:pt x="3210814" y="0"/>
                    <a:pt x="3216529" y="5715"/>
                    <a:pt x="3216529" y="12700"/>
                  </a:cubicBezTo>
                  <a:lnTo>
                    <a:pt x="3216529" y="1918208"/>
                  </a:lnTo>
                  <a:cubicBezTo>
                    <a:pt x="3216529" y="1925193"/>
                    <a:pt x="3210814" y="1930908"/>
                    <a:pt x="3203829" y="1930908"/>
                  </a:cubicBezTo>
                  <a:lnTo>
                    <a:pt x="12700" y="1930908"/>
                  </a:lnTo>
                  <a:cubicBezTo>
                    <a:pt x="5715" y="1930908"/>
                    <a:pt x="0" y="1925193"/>
                    <a:pt x="0" y="191820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918208"/>
                  </a:lnTo>
                  <a:lnTo>
                    <a:pt x="12700" y="1918208"/>
                  </a:lnTo>
                  <a:lnTo>
                    <a:pt x="12700" y="1905508"/>
                  </a:lnTo>
                  <a:lnTo>
                    <a:pt x="3203829" y="1905508"/>
                  </a:lnTo>
                  <a:lnTo>
                    <a:pt x="3203829" y="1918208"/>
                  </a:lnTo>
                  <a:lnTo>
                    <a:pt x="3191129" y="1918208"/>
                  </a:lnTo>
                  <a:lnTo>
                    <a:pt x="3191129" y="12700"/>
                  </a:lnTo>
                  <a:lnTo>
                    <a:pt x="3203829" y="12700"/>
                  </a:lnTo>
                  <a:lnTo>
                    <a:pt x="320382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6363320" y="679423"/>
            <a:ext cx="1713724" cy="1438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spc="-22">
                <a:solidFill>
                  <a:srgbClr val="FFFFFF"/>
                </a:solidFill>
                <a:cs typeface="Tajawal Bold"/>
              </a:rPr>
              <a:t>تقويم مرحلي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2028" y="724210"/>
            <a:ext cx="1386926" cy="1386926"/>
            <a:chOff x="0" y="0"/>
            <a:chExt cx="1849234" cy="1849234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1823720" cy="1823720"/>
            </a:xfrm>
            <a:custGeom>
              <a:avLst/>
              <a:gdLst/>
              <a:ahLst/>
              <a:cxnLst/>
              <a:rect l="l" t="t" r="r" b="b"/>
              <a:pathLst>
                <a:path w="1823720" h="1823720">
                  <a:moveTo>
                    <a:pt x="0" y="911860"/>
                  </a:moveTo>
                  <a:cubicBezTo>
                    <a:pt x="0" y="408305"/>
                    <a:pt x="408305" y="0"/>
                    <a:pt x="911860" y="0"/>
                  </a:cubicBezTo>
                  <a:cubicBezTo>
                    <a:pt x="1415415" y="0"/>
                    <a:pt x="1823720" y="408305"/>
                    <a:pt x="1823720" y="911860"/>
                  </a:cubicBezTo>
                  <a:cubicBezTo>
                    <a:pt x="1823720" y="1415415"/>
                    <a:pt x="1415415" y="1823720"/>
                    <a:pt x="911860" y="1823720"/>
                  </a:cubicBezTo>
                  <a:cubicBezTo>
                    <a:pt x="408305" y="1823720"/>
                    <a:pt x="0" y="1415542"/>
                    <a:pt x="0" y="9118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849120" cy="1849247"/>
            </a:xfrm>
            <a:custGeom>
              <a:avLst/>
              <a:gdLst/>
              <a:ahLst/>
              <a:cxnLst/>
              <a:rect l="l" t="t" r="r" b="b"/>
              <a:pathLst>
                <a:path w="1849120" h="1849247">
                  <a:moveTo>
                    <a:pt x="0" y="924560"/>
                  </a:moveTo>
                  <a:cubicBezTo>
                    <a:pt x="0" y="414020"/>
                    <a:pt x="414020" y="0"/>
                    <a:pt x="924560" y="0"/>
                  </a:cubicBezTo>
                  <a:lnTo>
                    <a:pt x="924560" y="12700"/>
                  </a:lnTo>
                  <a:lnTo>
                    <a:pt x="924560" y="0"/>
                  </a:lnTo>
                  <a:cubicBezTo>
                    <a:pt x="1435227" y="0"/>
                    <a:pt x="1849120" y="414020"/>
                    <a:pt x="1849120" y="924560"/>
                  </a:cubicBezTo>
                  <a:cubicBezTo>
                    <a:pt x="1849120" y="1435100"/>
                    <a:pt x="1435100" y="1849120"/>
                    <a:pt x="924560" y="1849120"/>
                  </a:cubicBezTo>
                  <a:lnTo>
                    <a:pt x="924560" y="1836420"/>
                  </a:lnTo>
                  <a:lnTo>
                    <a:pt x="924560" y="1849120"/>
                  </a:lnTo>
                  <a:cubicBezTo>
                    <a:pt x="414020" y="1849247"/>
                    <a:pt x="0" y="1435227"/>
                    <a:pt x="0" y="924560"/>
                  </a:cubicBezTo>
                  <a:lnTo>
                    <a:pt x="12700" y="924560"/>
                  </a:lnTo>
                  <a:lnTo>
                    <a:pt x="23495" y="931291"/>
                  </a:lnTo>
                  <a:cubicBezTo>
                    <a:pt x="20447" y="936117"/>
                    <a:pt x="14605" y="938276"/>
                    <a:pt x="9271" y="936752"/>
                  </a:cubicBezTo>
                  <a:cubicBezTo>
                    <a:pt x="3937" y="935228"/>
                    <a:pt x="0" y="930275"/>
                    <a:pt x="0" y="924560"/>
                  </a:cubicBezTo>
                  <a:moveTo>
                    <a:pt x="25400" y="924560"/>
                  </a:moveTo>
                  <a:lnTo>
                    <a:pt x="12700" y="924560"/>
                  </a:lnTo>
                  <a:lnTo>
                    <a:pt x="1905" y="917829"/>
                  </a:lnTo>
                  <a:cubicBezTo>
                    <a:pt x="4953" y="913003"/>
                    <a:pt x="10795" y="910844"/>
                    <a:pt x="16129" y="912368"/>
                  </a:cubicBezTo>
                  <a:cubicBezTo>
                    <a:pt x="21463" y="913892"/>
                    <a:pt x="25273" y="918972"/>
                    <a:pt x="25273" y="924560"/>
                  </a:cubicBezTo>
                  <a:cubicBezTo>
                    <a:pt x="25273" y="1421130"/>
                    <a:pt x="427863" y="1823720"/>
                    <a:pt x="924433" y="1823720"/>
                  </a:cubicBezTo>
                  <a:cubicBezTo>
                    <a:pt x="1421003" y="1823720"/>
                    <a:pt x="1823593" y="1421130"/>
                    <a:pt x="1823593" y="924560"/>
                  </a:cubicBezTo>
                  <a:lnTo>
                    <a:pt x="1836293" y="924560"/>
                  </a:lnTo>
                  <a:lnTo>
                    <a:pt x="1823593" y="924560"/>
                  </a:lnTo>
                  <a:cubicBezTo>
                    <a:pt x="1823593" y="427990"/>
                    <a:pt x="1421003" y="25400"/>
                    <a:pt x="924433" y="25400"/>
                  </a:cubicBezTo>
                  <a:lnTo>
                    <a:pt x="924433" y="12700"/>
                  </a:lnTo>
                  <a:lnTo>
                    <a:pt x="924433" y="25400"/>
                  </a:lnTo>
                  <a:cubicBezTo>
                    <a:pt x="427990" y="25400"/>
                    <a:pt x="25400" y="427990"/>
                    <a:pt x="25400" y="924560"/>
                  </a:cubicBezTo>
                  <a:close/>
                </a:path>
              </a:pathLst>
            </a:custGeom>
            <a:solidFill>
              <a:srgbClr val="AE5A21"/>
            </a:solidFill>
          </p:spPr>
        </p:sp>
      </p:grpSp>
      <p:sp>
        <p:nvSpPr>
          <p:cNvPr id="11" name="Freeform 11"/>
          <p:cNvSpPr/>
          <p:nvPr/>
        </p:nvSpPr>
        <p:spPr>
          <a:xfrm flipH="1">
            <a:off x="15294024" y="6051470"/>
            <a:ext cx="2993976" cy="2992510"/>
          </a:xfrm>
          <a:custGeom>
            <a:avLst/>
            <a:gdLst/>
            <a:ahLst/>
            <a:cxnLst/>
            <a:rect l="l" t="t" r="r" b="b"/>
            <a:pathLst>
              <a:path w="2993976" h="2992510">
                <a:moveTo>
                  <a:pt x="2993976" y="0"/>
                </a:moveTo>
                <a:lnTo>
                  <a:pt x="0" y="0"/>
                </a:lnTo>
                <a:lnTo>
                  <a:pt x="0" y="2992510"/>
                </a:lnTo>
                <a:lnTo>
                  <a:pt x="2993976" y="2992510"/>
                </a:lnTo>
                <a:lnTo>
                  <a:pt x="2993976" y="0"/>
                </a:lnTo>
                <a:close/>
              </a:path>
            </a:pathLst>
          </a:custGeom>
          <a:blipFill>
            <a:blip r:embed="rId2"/>
            <a:stretch>
              <a:fillRect l="-23283" t="-24146" r="-37027" b="-3624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86245" y="227177"/>
            <a:ext cx="13989782" cy="1450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3904" lvl="1" indent="-361952" algn="r">
              <a:lnSpc>
                <a:spcPts val="5440"/>
              </a:lnSpc>
              <a:buFont typeface="Arial"/>
              <a:buChar char="•"/>
            </a:pP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مرض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يصيب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القدم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بسبب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عدوى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4000" spc="-18" dirty="0" err="1">
                <a:solidFill>
                  <a:srgbClr val="C00000"/>
                </a:solidFill>
                <a:cs typeface="Tajawal Bold"/>
              </a:rPr>
              <a:t>فطرية</a:t>
            </a:r>
            <a:r>
              <a:rPr lang="en-US" sz="4000" spc="-18" dirty="0">
                <a:solidFill>
                  <a:srgbClr val="C00000"/>
                </a:solidFill>
                <a:cs typeface="Tajawal Bold"/>
              </a:rPr>
              <a:t>  </a:t>
            </a:r>
          </a:p>
          <a:p>
            <a:pPr marL="805342" lvl="1" indent="-402671" algn="r">
              <a:lnSpc>
                <a:spcPts val="6052"/>
              </a:lnSpc>
            </a:pPr>
            <a:r>
              <a:rPr lang="en-US" sz="4450" spc="-20" dirty="0">
                <a:solidFill>
                  <a:srgbClr val="000000"/>
                </a:solidFill>
                <a:latin typeface="Tajawal Bold"/>
              </a:rPr>
              <a:t>    </a:t>
            </a:r>
            <a:r>
              <a:rPr lang="en-US" sz="4450" spc="-20" dirty="0" err="1">
                <a:solidFill>
                  <a:srgbClr val="002060"/>
                </a:solidFill>
                <a:cs typeface="Tajawal Bold"/>
              </a:rPr>
              <a:t>الحساسية</a:t>
            </a:r>
            <a:r>
              <a:rPr lang="en-US" sz="4450" spc="-20" dirty="0">
                <a:solidFill>
                  <a:srgbClr val="002060"/>
                </a:solidFill>
                <a:cs typeface="Tajawal Bold"/>
              </a:rPr>
              <a:t>          </a:t>
            </a:r>
            <a:r>
              <a:rPr lang="en-US" sz="4450" spc="-20" dirty="0" err="1">
                <a:solidFill>
                  <a:srgbClr val="002060"/>
                </a:solidFill>
                <a:cs typeface="Tajawal Bold"/>
              </a:rPr>
              <a:t>القدم</a:t>
            </a:r>
            <a:r>
              <a:rPr lang="en-US" sz="4450" spc="-2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450" spc="-20" dirty="0" err="1">
                <a:solidFill>
                  <a:srgbClr val="002060"/>
                </a:solidFill>
                <a:cs typeface="Tajawal Bold"/>
              </a:rPr>
              <a:t>الرياضي</a:t>
            </a:r>
            <a:r>
              <a:rPr lang="en-US" sz="4450" spc="-20" dirty="0">
                <a:solidFill>
                  <a:srgbClr val="002060"/>
                </a:solidFill>
                <a:cs typeface="Tajawal Bold"/>
              </a:rPr>
              <a:t>         </a:t>
            </a:r>
            <a:r>
              <a:rPr lang="en-US" sz="4450" spc="-20" dirty="0" err="1">
                <a:solidFill>
                  <a:srgbClr val="002060"/>
                </a:solidFill>
                <a:cs typeface="Tajawal Bold"/>
              </a:rPr>
              <a:t>الكوليرا</a:t>
            </a:r>
            <a:endParaRPr lang="en-US" sz="4450" spc="-20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771" y="2807992"/>
            <a:ext cx="16520160" cy="2931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7710" lvl="1" indent="-343855" algn="r">
              <a:lnSpc>
                <a:spcPts val="4560"/>
              </a:lnSpc>
              <a:buFont typeface="Arial"/>
              <a:buChar char="•"/>
            </a:pP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أصيب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خالد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بمرض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كورونا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المستجد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وجب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عليه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الالتزام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بما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يأتي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ما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عدا</a:t>
            </a:r>
            <a:endParaRPr lang="en-US" sz="3800" spc="-17" dirty="0">
              <a:solidFill>
                <a:srgbClr val="C00000"/>
              </a:solidFill>
              <a:cs typeface="Tajawal Bold"/>
            </a:endParaRPr>
          </a:p>
          <a:p>
            <a:pPr marL="868680" lvl="1" indent="-434340" algn="r">
              <a:lnSpc>
                <a:spcPts val="5759"/>
              </a:lnSpc>
            </a:pPr>
            <a:r>
              <a:rPr lang="en-US" sz="4800" spc="-22" dirty="0">
                <a:solidFill>
                  <a:srgbClr val="00B050"/>
                </a:solidFill>
                <a:latin typeface="Tajawal Bold"/>
              </a:rPr>
              <a:t> </a:t>
            </a:r>
          </a:p>
          <a:p>
            <a:pPr marL="868680" lvl="1" indent="-434340" algn="r">
              <a:lnSpc>
                <a:spcPts val="5759"/>
              </a:lnSpc>
            </a:pP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زيارة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الطبيب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)</a:t>
            </a:r>
            <a:r>
              <a:rPr lang="ar-SA" sz="4650" spc="-21" dirty="0">
                <a:solidFill>
                  <a:srgbClr val="002060"/>
                </a:solidFill>
                <a:latin typeface="Tajawal Bold"/>
                <a:cs typeface="Tajawal Bold"/>
              </a:rPr>
              <a:t>ج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ar-SA" sz="4650" spc="-21" dirty="0">
                <a:solidFill>
                  <a:srgbClr val="002060"/>
                </a:solidFill>
                <a:latin typeface="Tajawal Bold"/>
                <a:cs typeface="Tajawal Bold"/>
              </a:rPr>
              <a:t>أ(</a:t>
            </a: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الاهتمام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بالنظافة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650" spc="-21" dirty="0" err="1">
                <a:solidFill>
                  <a:srgbClr val="002060"/>
                </a:solidFill>
                <a:latin typeface="Tajawal Bold"/>
                <a:cs typeface="Tajawal Bold"/>
              </a:rPr>
              <a:t>الشخصية</a:t>
            </a:r>
            <a:r>
              <a:rPr lang="en-US" sz="4650" spc="-21" dirty="0">
                <a:solidFill>
                  <a:srgbClr val="002060"/>
                </a:solidFill>
                <a:latin typeface="Tajawal Bold"/>
                <a:cs typeface="Tajawal Bold"/>
              </a:rPr>
              <a:t>           </a:t>
            </a:r>
          </a:p>
          <a:p>
            <a:pPr marL="868680" lvl="1" indent="-434340" algn="r">
              <a:lnSpc>
                <a:spcPts val="5759"/>
              </a:lnSpc>
            </a:pP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غسل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اليدين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)</a:t>
            </a:r>
            <a:r>
              <a:rPr lang="ar-SA" sz="4950" spc="-22" dirty="0">
                <a:solidFill>
                  <a:srgbClr val="002060"/>
                </a:solidFill>
                <a:latin typeface="Tajawal Bold"/>
                <a:cs typeface="Tajawal Bold"/>
              </a:rPr>
              <a:t>د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                       </a:t>
            </a:r>
            <a:r>
              <a:rPr lang="ar-SA" sz="4950" spc="-22" dirty="0">
                <a:solidFill>
                  <a:srgbClr val="002060"/>
                </a:solidFill>
                <a:latin typeface="Tajawal Bold"/>
                <a:cs typeface="Tajawal Bold"/>
              </a:rPr>
              <a:t>ب(</a:t>
            </a: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التجمع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مع</a:t>
            </a:r>
            <a:r>
              <a:rPr lang="en-US" sz="495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950" spc="-22" dirty="0" err="1">
                <a:solidFill>
                  <a:srgbClr val="002060"/>
                </a:solidFill>
                <a:latin typeface="Tajawal Bold"/>
                <a:cs typeface="Tajawal Bold"/>
              </a:rPr>
              <a:t>الأصدقاء</a:t>
            </a:r>
            <a:endParaRPr lang="en-US" sz="4950" spc="-22" dirty="0">
              <a:solidFill>
                <a:srgbClr val="002060"/>
              </a:solidFill>
              <a:latin typeface="Tajawal Bold"/>
              <a:cs typeface="Tajaw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9438" y="6266575"/>
            <a:ext cx="14366589" cy="297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7710" lvl="1" indent="-343855" algn="r">
              <a:lnSpc>
                <a:spcPts val="5358"/>
              </a:lnSpc>
              <a:buFont typeface="Arial"/>
              <a:buChar char="•"/>
            </a:pP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سبب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وجود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غرف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عزل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لبعض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المرضى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في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  <a:r>
              <a:rPr lang="en-US" sz="3800" spc="-17" dirty="0" err="1">
                <a:solidFill>
                  <a:srgbClr val="C00000"/>
                </a:solidFill>
                <a:cs typeface="Tajawal Bold"/>
              </a:rPr>
              <a:t>المستشفيات</a:t>
            </a:r>
            <a:r>
              <a:rPr lang="en-US" sz="3800" spc="-17" dirty="0">
                <a:solidFill>
                  <a:srgbClr val="C00000"/>
                </a:solidFill>
                <a:cs typeface="Tajawal Bold"/>
              </a:rPr>
              <a:t> </a:t>
            </a:r>
          </a:p>
          <a:p>
            <a:pPr marL="769148" lvl="1" indent="-384574" algn="r">
              <a:lnSpc>
                <a:spcPts val="5992"/>
              </a:lnSpc>
            </a:pPr>
            <a:endParaRPr lang="en-US" sz="3800" spc="-17" dirty="0">
              <a:solidFill>
                <a:srgbClr val="00B050"/>
              </a:solidFill>
              <a:cs typeface="Tajawal Bold"/>
            </a:endParaRPr>
          </a:p>
          <a:p>
            <a:pPr marL="769148" lvl="1" indent="-384574" algn="r">
              <a:lnSpc>
                <a:spcPts val="5992"/>
              </a:lnSpc>
            </a:pP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لراحة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المريض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المصاب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)</a:t>
            </a:r>
            <a:r>
              <a:rPr lang="ar-SA" sz="4250" spc="-19" dirty="0">
                <a:solidFill>
                  <a:srgbClr val="002060"/>
                </a:solidFill>
                <a:latin typeface="Tajawal Bold"/>
                <a:cs typeface="Tajawal Bold"/>
              </a:rPr>
              <a:t>ب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            </a:t>
            </a:r>
            <a:r>
              <a:rPr lang="ar-SA" sz="4250" spc="-19" dirty="0">
                <a:solidFill>
                  <a:srgbClr val="002060"/>
                </a:solidFill>
                <a:latin typeface="Tajawal Bold"/>
                <a:cs typeface="Tajawal Bold"/>
              </a:rPr>
              <a:t>أ(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لعلاج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المريض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المصاب</a:t>
            </a:r>
            <a:endParaRPr lang="en-US" sz="4250" spc="-19" dirty="0">
              <a:solidFill>
                <a:srgbClr val="002060"/>
              </a:solidFill>
              <a:latin typeface="Tajawal Bold"/>
              <a:cs typeface="Tajawal Bold"/>
            </a:endParaRPr>
          </a:p>
          <a:p>
            <a:pPr marL="769148" lvl="1" indent="-384574" algn="r">
              <a:lnSpc>
                <a:spcPts val="5992"/>
              </a:lnSpc>
            </a:pP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للحد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من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انتقال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المرض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) </a:t>
            </a:r>
            <a:r>
              <a:rPr lang="ar-SA" sz="4250" spc="-19" dirty="0">
                <a:solidFill>
                  <a:srgbClr val="002060"/>
                </a:solidFill>
                <a:latin typeface="Tajawal Bold"/>
                <a:cs typeface="Tajawal Bold"/>
              </a:rPr>
              <a:t>ج(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لرغبة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المريض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250" spc="-19" dirty="0" err="1">
                <a:solidFill>
                  <a:srgbClr val="002060"/>
                </a:solidFill>
                <a:latin typeface="Tajawal Bold"/>
                <a:cs typeface="Tajawal Bold"/>
              </a:rPr>
              <a:t>المصاب</a:t>
            </a:r>
            <a:r>
              <a:rPr lang="en-US" sz="4250" spc="-19" dirty="0">
                <a:solidFill>
                  <a:srgbClr val="002060"/>
                </a:solidFill>
                <a:latin typeface="Tajawal Bold"/>
                <a:cs typeface="Tajawal Bold"/>
              </a:rPr>
              <a:t>                </a:t>
            </a:r>
            <a:r>
              <a:rPr lang="ar-SA" sz="4250" spc="-19" dirty="0">
                <a:solidFill>
                  <a:srgbClr val="002060"/>
                </a:solidFill>
                <a:latin typeface="Tajawal Bold"/>
                <a:cs typeface="Tajawal Bold"/>
              </a:rPr>
              <a:t>د</a:t>
            </a:r>
            <a:endParaRPr lang="en-US" sz="4250" spc="-19" dirty="0">
              <a:solidFill>
                <a:srgbClr val="002060"/>
              </a:solidFill>
              <a:latin typeface="Tajawal Bold"/>
              <a:cs typeface="Tajawal Bold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D29A265-F068-87F6-C6C6-97593F441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1117487" cy="119198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DB87D5A-89C9-7467-4E12-C5A84EA0C0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080291E-748F-2659-3BB5-D8AB6C7ADCF4}"/>
              </a:ext>
            </a:extLst>
          </p:cNvPr>
          <p:cNvGrpSpPr/>
          <p:nvPr/>
        </p:nvGrpSpPr>
        <p:grpSpPr>
          <a:xfrm>
            <a:off x="4611243" y="840530"/>
            <a:ext cx="8760711" cy="4197461"/>
            <a:chOff x="3074162" y="630693"/>
            <a:chExt cx="5840474" cy="2798307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9F7A7E12-1188-2C24-FC13-BF8D2B9A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6DAC5C31-7B19-FE97-C952-B1E7A97A9429}"/>
                </a:ext>
              </a:extLst>
            </p:cNvPr>
            <p:cNvSpPr txBox="1"/>
            <p:nvPr/>
          </p:nvSpPr>
          <p:spPr>
            <a:xfrm>
              <a:off x="4381590" y="1075739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مسابقة الأمراض</a:t>
              </a:r>
              <a:br>
                <a:rPr lang="ar-SA" sz="42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</a:br>
              <a:r>
                <a:rPr lang="ar-SA" sz="42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المعدية و غير المعدية </a:t>
              </a:r>
              <a:endParaRPr lang="ar-AE" sz="42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65D64B8-C40D-4662-4A2B-4205CCFE4ECA}"/>
              </a:ext>
            </a:extLst>
          </p:cNvPr>
          <p:cNvGrpSpPr/>
          <p:nvPr/>
        </p:nvGrpSpPr>
        <p:grpSpPr>
          <a:xfrm>
            <a:off x="6476780" y="5037990"/>
            <a:ext cx="5029637" cy="2844030"/>
            <a:chOff x="8026397" y="4763337"/>
            <a:chExt cx="3353091" cy="189602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D3DB1BF4-318F-A45A-15AD-A8B794900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F8F5CAC2-1F73-4FD9-013A-0D5D54C3FED5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006B3095-BDF2-2324-E0CE-1974C584A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BA4D4A8-E4AE-8B37-EC70-8E35190971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970E5DAD-C8BD-EA47-FB57-E8AAFC196343}"/>
              </a:ext>
            </a:extLst>
          </p:cNvPr>
          <p:cNvSpPr/>
          <p:nvPr/>
        </p:nvSpPr>
        <p:spPr>
          <a:xfrm>
            <a:off x="6906850" y="8523140"/>
            <a:ext cx="4474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7"/>
              </a:rPr>
              <a:t>لعبة تفاعلية للدرس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700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689173"/>
            <a:ext cx="18288000" cy="2597827"/>
          </a:xfrm>
          <a:prstGeom prst="rect">
            <a:avLst/>
          </a:prstGeom>
          <a:solidFill>
            <a:srgbClr val="99B83C"/>
          </a:solidFill>
        </p:spPr>
      </p:sp>
      <p:sp>
        <p:nvSpPr>
          <p:cNvPr id="3" name="Freeform 3"/>
          <p:cNvSpPr/>
          <p:nvPr/>
        </p:nvSpPr>
        <p:spPr>
          <a:xfrm flipH="1">
            <a:off x="2094932" y="2177517"/>
            <a:ext cx="3341915" cy="6541115"/>
          </a:xfrm>
          <a:custGeom>
            <a:avLst/>
            <a:gdLst/>
            <a:ahLst/>
            <a:cxnLst/>
            <a:rect l="l" t="t" r="r" b="b"/>
            <a:pathLst>
              <a:path w="3341915" h="6541115">
                <a:moveTo>
                  <a:pt x="3341915" y="0"/>
                </a:moveTo>
                <a:lnTo>
                  <a:pt x="0" y="0"/>
                </a:lnTo>
                <a:lnTo>
                  <a:pt x="0" y="6541115"/>
                </a:lnTo>
                <a:lnTo>
                  <a:pt x="3341915" y="6541115"/>
                </a:lnTo>
                <a:lnTo>
                  <a:pt x="33419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009618" y="3973130"/>
            <a:ext cx="4268400" cy="5576295"/>
          </a:xfrm>
          <a:custGeom>
            <a:avLst/>
            <a:gdLst/>
            <a:ahLst/>
            <a:cxnLst/>
            <a:rect l="l" t="t" r="r" b="b"/>
            <a:pathLst>
              <a:path w="4268400" h="5576295">
                <a:moveTo>
                  <a:pt x="4268401" y="0"/>
                </a:moveTo>
                <a:lnTo>
                  <a:pt x="0" y="0"/>
                </a:lnTo>
                <a:lnTo>
                  <a:pt x="0" y="5576295"/>
                </a:lnTo>
                <a:lnTo>
                  <a:pt x="4268401" y="5576295"/>
                </a:lnTo>
                <a:lnTo>
                  <a:pt x="42684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63329" y="1946564"/>
            <a:ext cx="11783947" cy="1675239"/>
          </a:xfrm>
          <a:custGeom>
            <a:avLst/>
            <a:gdLst/>
            <a:ahLst/>
            <a:cxnLst/>
            <a:rect l="l" t="t" r="r" b="b"/>
            <a:pathLst>
              <a:path w="11783947" h="1675239">
                <a:moveTo>
                  <a:pt x="0" y="0"/>
                </a:moveTo>
                <a:lnTo>
                  <a:pt x="11783947" y="0"/>
                </a:lnTo>
                <a:lnTo>
                  <a:pt x="11783947" y="1675239"/>
                </a:lnTo>
                <a:lnTo>
                  <a:pt x="0" y="1675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72461" y="3963229"/>
            <a:ext cx="7774815" cy="296969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AA2C375-B322-823D-A480-D6D3B937D1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DD64E71-E945-7165-30C5-F0E3186189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>
            <a:extLst>
              <a:ext uri="{FF2B5EF4-FFF2-40B4-BE49-F238E27FC236}">
                <a16:creationId xmlns:a16="http://schemas.microsoft.com/office/drawing/2014/main" id="{359BD4AE-1C86-4291-9FEB-4E36F467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B6CD7BE3-8952-4EE0-B2CD-CA78DA70CF7C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29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F3A88F45-4297-4DDA-A77D-8505D76615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155DB037-A6A3-4DAF-A5CB-AF0549D673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11243" y="840530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81590" y="1075739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srgbClr val="FF0000"/>
                  </a:solidFill>
                  <a:latin typeface="Calibri" panose="020F0502020204030204"/>
                  <a:cs typeface="Arial" panose="020B0604020202020204" pitchFamily="34" charset="0"/>
                </a:rPr>
                <a:t>مرض مزمن غير معد ناتج بسبب خلل في الإنسولين</a:t>
              </a:r>
              <a:endParaRPr lang="ar-AE" sz="42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السكري</a:t>
              </a:r>
              <a:endParaRPr lang="ar-AE" sz="4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الدهون</a:t>
              </a:r>
              <a:endParaRPr lang="ar-AE" sz="4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defTabSz="1371600" rtl="1">
                <a:defRPr/>
              </a:pPr>
              <a:r>
                <a:rPr lang="ar-SA" sz="42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السمنة</a:t>
              </a:r>
              <a:endParaRPr lang="ar-AE" sz="4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07A1B88-F6D3-794C-4F9E-4A8579212C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152" y="316113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47D7612-AD26-2CC7-4AA7-A89FCE8EDAD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0429 -0.2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-10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>
            <a:extLst>
              <a:ext uri="{FF2B5EF4-FFF2-40B4-BE49-F238E27FC236}">
                <a16:creationId xmlns:a16="http://schemas.microsoft.com/office/drawing/2014/main" id="{359BD4AE-1C86-4291-9FEB-4E36F467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B6CD7BE3-8952-4EE0-B2CD-CA78DA70CF7C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29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F3A88F45-4297-4DDA-A77D-8505D76615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155DB037-A6A3-4DAF-A5CB-AF0549D673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11243" y="840530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81590" y="1075739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مزمن غير معد ناتج بسبب خلل في الإنسولين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السكري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الدهون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السمنة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586F13A7-A457-BE07-DD52-3685B32CFA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480" y="244537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E804140-F440-78B6-E01E-FD3FF30DA2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0429 -0.2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-10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BD6BFD0D-AC9B-4EEB-84F8-C3E46362C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E20B439-A525-49ED-8A83-EA4AF906FE23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14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17B48FEA-31D0-4F12-91BE-13F5679ACB0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641956AC-4D60-412C-A751-2B80A3B6053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32345" y="756122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17854" y="1655334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غير معد يحدث بسبب نقص الحديد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الزكام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فقر الدم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السل</a:t>
              </a:r>
              <a:endParaRPr lang="ar-AE" sz="4200" b="1" dirty="0"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5138B23-BE98-277E-B18C-157DC80BF0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9A1FE0E-6256-7AEB-3546-CA5802FA93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30404 -0.2175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-10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CB8241AF-7739-40AB-B2FF-352AF189D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9BF050D-22DB-40ED-9B5C-6ACF778FA7C8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DAE5C84F-C986-45AF-A597-946817EFE7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E03EBAB7-0CB0-4B8C-903E-560BCAFEA6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32345" y="861632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60488" y="1160384"/>
              <a:ext cx="3353091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معد </a:t>
              </a:r>
              <a:r>
                <a:rPr lang="ar-SA" sz="4200" b="1" dirty="0" err="1">
                  <a:solidFill>
                    <a:srgbClr val="FF0000"/>
                  </a:solidFill>
                </a:rPr>
                <a:t>وهوعدوى</a:t>
              </a:r>
              <a:r>
                <a:rPr lang="ar-SA" sz="4200" b="1" dirty="0">
                  <a:solidFill>
                    <a:srgbClr val="FF0000"/>
                  </a:solidFill>
                </a:rPr>
                <a:t> فيروسية تصيب الرئتين و الشعب الهوائية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السمنة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فقر الدم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الإنفلونزا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602EAD04-FFAD-ACF3-C51E-5E2A657569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7C2D659-E2BD-4A27-523A-A7A9A6CBD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-0.2071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0CD28529-BEDF-4FFF-AE0C-34C918FB2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6E0C26A-A7D9-4307-9E23-290D713199D3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09572D9A-248F-4697-AA0B-B2E80C740E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C3295ABF-B331-4D73-B081-070C27DEDC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32345" y="756122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17854" y="1655334"/>
              <a:ext cx="3353091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بكتيري معد ينتشر عن طريق شرب الماء الملوث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السمنة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الكوليرا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السكري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FF3CF5A2-D37E-CD4F-4508-638B425688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810D09-F7B9-7C99-B882-E0367482AD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7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30404 -0.21759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-10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>
            <a:extLst>
              <a:ext uri="{FF2B5EF4-FFF2-40B4-BE49-F238E27FC236}">
                <a16:creationId xmlns:a16="http://schemas.microsoft.com/office/drawing/2014/main" id="{8B2FB823-5988-45B2-86F4-C0716A1F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B650342-323C-413D-BB4C-98CA32DBA39C}"/>
              </a:ext>
            </a:extLst>
          </p:cNvPr>
          <p:cNvGrpSpPr/>
          <p:nvPr/>
        </p:nvGrpSpPr>
        <p:grpSpPr>
          <a:xfrm>
            <a:off x="1" y="0"/>
            <a:ext cx="18287999" cy="10287000"/>
            <a:chOff x="0" y="0"/>
            <a:chExt cx="12191999" cy="6858000"/>
          </a:xfrm>
        </p:grpSpPr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BA1895B2-9976-4D44-9ACA-0C633D0F78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27198F85-1004-4145-909E-3B42657B4C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32345" y="861632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17853" y="1084883"/>
              <a:ext cx="3353091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غير معد ينتج بسبب تفاعل جهاز المناعة بشدة ضد المواد الغريبة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الكوليرا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الحمى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الحساسية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02D74746-8C8B-A1CA-54BE-994B18ECF7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5D2E29-D39E-5AC2-9F91-1322B0ED5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-0.20718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>
            <a:extLst>
              <a:ext uri="{FF2B5EF4-FFF2-40B4-BE49-F238E27FC236}">
                <a16:creationId xmlns:a16="http://schemas.microsoft.com/office/drawing/2014/main" id="{0BD11508-0854-4DE3-AFA9-F64FCF01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38FC482-B905-415C-8E13-E941D3BE71DC}"/>
              </a:ext>
            </a:extLst>
          </p:cNvPr>
          <p:cNvGrpSpPr/>
          <p:nvPr/>
        </p:nvGrpSpPr>
        <p:grpSpPr>
          <a:xfrm>
            <a:off x="2" y="0"/>
            <a:ext cx="18287999" cy="10287000"/>
            <a:chOff x="0" y="0"/>
            <a:chExt cx="12191999" cy="6858000"/>
          </a:xfrm>
        </p:grpSpPr>
        <p:pic>
          <p:nvPicPr>
            <p:cNvPr id="15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34DD6A39-7027-4BCB-98D5-4C9A4F28E0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96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ll Falling Sticker by DP Animation Maker for iOS &amp; Android | GIPHY">
              <a:extLst>
                <a:ext uri="{FF2B5EF4-FFF2-40B4-BE49-F238E27FC236}">
                  <a16:creationId xmlns:a16="http://schemas.microsoft.com/office/drawing/2014/main" id="{73A095F8-2D36-4224-8750-1025841266F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0"/>
              <a:ext cx="6095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5E3349B5-5993-4928-A603-DD1A191A6986}"/>
              </a:ext>
            </a:extLst>
          </p:cNvPr>
          <p:cNvGrpSpPr/>
          <p:nvPr/>
        </p:nvGrpSpPr>
        <p:grpSpPr>
          <a:xfrm>
            <a:off x="4611243" y="840530"/>
            <a:ext cx="8760711" cy="4197461"/>
            <a:chOff x="3074162" y="630693"/>
            <a:chExt cx="5840474" cy="2798307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FAE95EA-3735-45F8-BD03-BB327C90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4162" y="630693"/>
              <a:ext cx="5840474" cy="2798307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FA431AC5-6379-4CBA-A680-7C082FD18BE8}"/>
                </a:ext>
              </a:extLst>
            </p:cNvPr>
            <p:cNvSpPr txBox="1"/>
            <p:nvPr/>
          </p:nvSpPr>
          <p:spPr>
            <a:xfrm>
              <a:off x="4317854" y="1655334"/>
              <a:ext cx="335309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>
                  <a:solidFill>
                    <a:srgbClr val="FF0000"/>
                  </a:solidFill>
                </a:rPr>
                <a:t>مرض معد عبارة عن طفح جلدي يصيب القدم</a:t>
              </a:r>
              <a:endParaRPr lang="ar-AE" sz="4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D501355-3EBF-497E-96DE-8F11244E3A80}"/>
              </a:ext>
            </a:extLst>
          </p:cNvPr>
          <p:cNvGrpSpPr/>
          <p:nvPr/>
        </p:nvGrpSpPr>
        <p:grpSpPr>
          <a:xfrm>
            <a:off x="12039596" y="7145006"/>
            <a:ext cx="5029637" cy="2844030"/>
            <a:chOff x="8026397" y="4763337"/>
            <a:chExt cx="3353091" cy="1896020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19F8E17-5394-469F-A10C-4B5906AE8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6397" y="4763337"/>
              <a:ext cx="3353091" cy="1896020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F29815B2-4D2E-4F9B-9B1B-9C656CA20420}"/>
                </a:ext>
              </a:extLst>
            </p:cNvPr>
            <p:cNvSpPr txBox="1"/>
            <p:nvPr/>
          </p:nvSpPr>
          <p:spPr>
            <a:xfrm>
              <a:off x="8527284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القدم الرياضي</a:t>
              </a:r>
              <a:endParaRPr lang="ar-AE" sz="4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14B5F61-7D01-4CC8-AB7F-99DED6F792D2}"/>
              </a:ext>
            </a:extLst>
          </p:cNvPr>
          <p:cNvGrpSpPr/>
          <p:nvPr/>
        </p:nvGrpSpPr>
        <p:grpSpPr>
          <a:xfrm>
            <a:off x="913967" y="7145006"/>
            <a:ext cx="5029637" cy="2844030"/>
            <a:chOff x="609311" y="4763337"/>
            <a:chExt cx="3353091" cy="1896020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967104B-0049-4B86-BB3F-C9B615A4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11" y="4763337"/>
              <a:ext cx="3353091" cy="189602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96A4B8E8-C626-44E2-8248-5C929A4CEFE9}"/>
                </a:ext>
              </a:extLst>
            </p:cNvPr>
            <p:cNvSpPr txBox="1"/>
            <p:nvPr/>
          </p:nvSpPr>
          <p:spPr>
            <a:xfrm>
              <a:off x="11140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الإنفلونزا</a:t>
              </a:r>
              <a:endParaRPr lang="ar-AE" sz="4200" b="1" dirty="0"/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59D14C48-AC79-42D5-BF5A-7722765CF427}"/>
              </a:ext>
            </a:extLst>
          </p:cNvPr>
          <p:cNvGrpSpPr/>
          <p:nvPr/>
        </p:nvGrpSpPr>
        <p:grpSpPr>
          <a:xfrm>
            <a:off x="6476782" y="7145006"/>
            <a:ext cx="5029637" cy="2844030"/>
            <a:chOff x="4317854" y="4763337"/>
            <a:chExt cx="3353091" cy="1896020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6FCFE50-54A7-4365-9735-1BBBAFD7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854" y="4763337"/>
              <a:ext cx="3353091" cy="189602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073BFEC-54FD-41CA-8657-B5986EA06674}"/>
                </a:ext>
              </a:extLst>
            </p:cNvPr>
            <p:cNvSpPr txBox="1"/>
            <p:nvPr/>
          </p:nvSpPr>
          <p:spPr>
            <a:xfrm>
              <a:off x="4818741" y="5624584"/>
              <a:ext cx="2351316" cy="4924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b="1" dirty="0"/>
                <a:t>السمنة</a:t>
              </a:r>
              <a:endParaRPr lang="ar-AE" sz="4200" b="1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130D8F8-752B-C8D3-E49B-B49AAD84B3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B3B50DC-A05A-FC48-40BF-28AE7B9469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0429 -0.2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-10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FB3BE1C-56AB-8A53-ADBE-D6D4BA28E118}"/>
              </a:ext>
            </a:extLst>
          </p:cNvPr>
          <p:cNvSpPr/>
          <p:nvPr/>
        </p:nvSpPr>
        <p:spPr>
          <a:xfrm>
            <a:off x="6629400" y="3848100"/>
            <a:ext cx="47836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شكرا لكم </a:t>
            </a:r>
          </a:p>
          <a:p>
            <a:pPr algn="ctr"/>
            <a:r>
              <a:rPr lang="ar-S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تنسيق/أ نوره العريك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4B7A109-A4BE-5939-2729-2F4C2CDF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8344153" y="6057900"/>
            <a:ext cx="1354175" cy="8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7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689173"/>
            <a:ext cx="18288000" cy="2597827"/>
          </a:xfrm>
          <a:prstGeom prst="rect">
            <a:avLst/>
          </a:prstGeom>
          <a:solidFill>
            <a:srgbClr val="99B83C"/>
          </a:solidFill>
        </p:spPr>
      </p:sp>
      <p:sp>
        <p:nvSpPr>
          <p:cNvPr id="3" name="Freeform 3"/>
          <p:cNvSpPr/>
          <p:nvPr/>
        </p:nvSpPr>
        <p:spPr>
          <a:xfrm flipH="1">
            <a:off x="2094932" y="2177517"/>
            <a:ext cx="3341915" cy="6541115"/>
          </a:xfrm>
          <a:custGeom>
            <a:avLst/>
            <a:gdLst/>
            <a:ahLst/>
            <a:cxnLst/>
            <a:rect l="l" t="t" r="r" b="b"/>
            <a:pathLst>
              <a:path w="3341915" h="6541115">
                <a:moveTo>
                  <a:pt x="3341915" y="0"/>
                </a:moveTo>
                <a:lnTo>
                  <a:pt x="0" y="0"/>
                </a:lnTo>
                <a:lnTo>
                  <a:pt x="0" y="6541115"/>
                </a:lnTo>
                <a:lnTo>
                  <a:pt x="3341915" y="6541115"/>
                </a:lnTo>
                <a:lnTo>
                  <a:pt x="33419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009618" y="3973130"/>
            <a:ext cx="4268400" cy="5576295"/>
          </a:xfrm>
          <a:custGeom>
            <a:avLst/>
            <a:gdLst/>
            <a:ahLst/>
            <a:cxnLst/>
            <a:rect l="l" t="t" r="r" b="b"/>
            <a:pathLst>
              <a:path w="4268400" h="5576295">
                <a:moveTo>
                  <a:pt x="4268401" y="0"/>
                </a:moveTo>
                <a:lnTo>
                  <a:pt x="0" y="0"/>
                </a:lnTo>
                <a:lnTo>
                  <a:pt x="0" y="5576295"/>
                </a:lnTo>
                <a:lnTo>
                  <a:pt x="4268401" y="5576295"/>
                </a:lnTo>
                <a:lnTo>
                  <a:pt x="426840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21608" y="0"/>
            <a:ext cx="5723887" cy="7689173"/>
          </a:xfrm>
          <a:custGeom>
            <a:avLst/>
            <a:gdLst/>
            <a:ahLst/>
            <a:cxnLst/>
            <a:rect l="l" t="t" r="r" b="b"/>
            <a:pathLst>
              <a:path w="5723887" h="7689173">
                <a:moveTo>
                  <a:pt x="0" y="0"/>
                </a:moveTo>
                <a:lnTo>
                  <a:pt x="5723887" y="0"/>
                </a:lnTo>
                <a:lnTo>
                  <a:pt x="5723887" y="7689173"/>
                </a:lnTo>
                <a:lnTo>
                  <a:pt x="0" y="7689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972" r="-597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21608" y="348715"/>
            <a:ext cx="5937692" cy="7324439"/>
          </a:xfrm>
          <a:custGeom>
            <a:avLst/>
            <a:gdLst/>
            <a:ahLst/>
            <a:cxnLst/>
            <a:rect l="l" t="t" r="r" b="b"/>
            <a:pathLst>
              <a:path w="5937692" h="7324439">
                <a:moveTo>
                  <a:pt x="0" y="0"/>
                </a:moveTo>
                <a:lnTo>
                  <a:pt x="5937692" y="0"/>
                </a:lnTo>
                <a:lnTo>
                  <a:pt x="5937692" y="7324439"/>
                </a:lnTo>
                <a:lnTo>
                  <a:pt x="0" y="7324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33" t="-6647" b="-1949"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72000" y="4010934"/>
            <a:ext cx="3773038" cy="259158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5510C9-701D-8C1D-1486-0ACC8F49CA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353" y="-10885"/>
            <a:ext cx="974611" cy="103958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1DE2722-648B-4690-C7A6-6C17D94F19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05600" y="1601654"/>
            <a:ext cx="5524527" cy="7041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871086" y="131293"/>
            <a:ext cx="6545828" cy="156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 spc="-41" dirty="0" err="1">
                <a:solidFill>
                  <a:srgbClr val="C00000"/>
                </a:solidFill>
                <a:latin typeface="Tajawal Bold"/>
                <a:cs typeface="Tajawal Bold"/>
              </a:rPr>
              <a:t>الأمراض</a:t>
            </a:r>
            <a:r>
              <a:rPr lang="en-US" sz="9000" spc="-41" dirty="0">
                <a:solidFill>
                  <a:srgbClr val="C00000"/>
                </a:solidFill>
                <a:latin typeface="Tajawal Bold"/>
                <a:cs typeface="Tajawal Bold"/>
              </a:rPr>
              <a:t> ( ١ )</a:t>
            </a:r>
            <a:r>
              <a:rPr lang="en-US" sz="9000" spc="-41" dirty="0">
                <a:solidFill>
                  <a:srgbClr val="000000"/>
                </a:solidFill>
                <a:latin typeface="Tajawal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29657" y="1610052"/>
            <a:ext cx="597005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u="sng" dirty="0" err="1">
                <a:solidFill>
                  <a:srgbClr val="000000"/>
                </a:solidFill>
                <a:cs typeface="Tajawal Bold"/>
              </a:rPr>
              <a:t>سنتعلم</a:t>
            </a:r>
            <a:r>
              <a:rPr lang="en-US" sz="4800" u="sng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4800" u="sng" dirty="0" err="1">
                <a:solidFill>
                  <a:srgbClr val="000000"/>
                </a:solidFill>
                <a:cs typeface="Tajawal Bold"/>
              </a:rPr>
              <a:t>اليوم</a:t>
            </a:r>
            <a:r>
              <a:rPr lang="en-US" sz="4800" u="sng" dirty="0">
                <a:solidFill>
                  <a:srgbClr val="000000"/>
                </a:solidFill>
                <a:cs typeface="Tajawal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13472" y="2679235"/>
            <a:ext cx="654582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27" dirty="0" err="1">
                <a:solidFill>
                  <a:srgbClr val="FF0000"/>
                </a:solidFill>
                <a:cs typeface="Tajawal Bold"/>
              </a:rPr>
              <a:t>مفهوم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المرض-1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 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1771" y="3959639"/>
            <a:ext cx="1670250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27" dirty="0" err="1">
                <a:solidFill>
                  <a:srgbClr val="FF0000"/>
                </a:solidFill>
                <a:cs typeface="Tajawal Bold"/>
              </a:rPr>
              <a:t>تميّز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بين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الأمرض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المعدية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والأمراض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الغير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معدية-2 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33600" y="5286324"/>
            <a:ext cx="1559951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27" dirty="0" err="1">
                <a:solidFill>
                  <a:srgbClr val="FF0000"/>
                </a:solidFill>
                <a:cs typeface="Tajawal Bold"/>
              </a:rPr>
              <a:t>توضح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أسباب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بعض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الأمراض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الغير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معدية-3 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62528" y="6651014"/>
            <a:ext cx="952547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spc="-27" dirty="0" err="1">
                <a:solidFill>
                  <a:srgbClr val="FF0000"/>
                </a:solidFill>
                <a:cs typeface="Tajawal Bold"/>
              </a:rPr>
              <a:t>تصف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مرض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</a:t>
            </a:r>
            <a:r>
              <a:rPr lang="en-US" sz="6000" spc="-27" dirty="0" err="1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فقر</a:t>
            </a:r>
            <a:r>
              <a:rPr lang="en-US" sz="6000" spc="-27" dirty="0">
                <a:solidFill>
                  <a:schemeClr val="accent1">
                    <a:lumMod val="75000"/>
                  </a:schemeClr>
                </a:solidFill>
                <a:latin typeface="Tajawal Bold"/>
                <a:cs typeface="Tajawal Bold"/>
              </a:rPr>
              <a:t> الدم-4 </a:t>
            </a:r>
            <a:r>
              <a:rPr lang="en-US" sz="6000" spc="-27" dirty="0">
                <a:solidFill>
                  <a:srgbClr val="00B050"/>
                </a:solidFill>
                <a:latin typeface="Tajawal Bold"/>
                <a:cs typeface="Tajawal Bold"/>
              </a:rPr>
              <a:t>.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A22A1E5-93EA-1EE0-BC29-B8F64561E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0748A24-F54E-1048-E0E4-7F215C4AB9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02047" y="330662"/>
            <a:ext cx="12159936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5850" lvl="1" indent="-542925" algn="l">
              <a:lnSpc>
                <a:spcPts val="7200"/>
              </a:lnSpc>
              <a:buFont typeface="Arial"/>
              <a:buChar char="•"/>
            </a:pP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تأمل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في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الصورة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،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ماذا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تشاهد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862231" y="1586548"/>
            <a:ext cx="5156613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 err="1">
                <a:solidFill>
                  <a:srgbClr val="002060"/>
                </a:solidFill>
                <a:cs typeface="Tajawal Bold"/>
              </a:rPr>
              <a:t>طفل</a:t>
            </a:r>
            <a:r>
              <a:rPr lang="en-US" sz="6000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cs typeface="Tajawal Bold"/>
              </a:rPr>
              <a:t>مريض</a:t>
            </a:r>
            <a:r>
              <a:rPr lang="en-US" sz="6000" dirty="0">
                <a:solidFill>
                  <a:srgbClr val="002060"/>
                </a:solidFill>
                <a:cs typeface="Tajawal Bold"/>
              </a:rPr>
              <a:t>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104504" y="-312694"/>
            <a:ext cx="2455113" cy="2455113"/>
            <a:chOff x="0" y="0"/>
            <a:chExt cx="3273484" cy="3273484"/>
          </a:xfrm>
        </p:grpSpPr>
        <p:sp>
          <p:nvSpPr>
            <p:cNvPr id="5" name="Freeform 5"/>
            <p:cNvSpPr/>
            <p:nvPr/>
          </p:nvSpPr>
          <p:spPr>
            <a:xfrm>
              <a:off x="2740660" y="475742"/>
              <a:ext cx="692658" cy="2323338"/>
            </a:xfrm>
            <a:custGeom>
              <a:avLst/>
              <a:gdLst/>
              <a:ahLst/>
              <a:cxnLst/>
              <a:rect l="l" t="t" r="r" b="b"/>
              <a:pathLst>
                <a:path w="692658" h="2323338">
                  <a:moveTo>
                    <a:pt x="53467" y="3683"/>
                  </a:moveTo>
                  <a:cubicBezTo>
                    <a:pt x="692658" y="642874"/>
                    <a:pt x="692658" y="1679194"/>
                    <a:pt x="53467" y="2318385"/>
                  </a:cubicBezTo>
                  <a:cubicBezTo>
                    <a:pt x="48514" y="2323338"/>
                    <a:pt x="40513" y="2323338"/>
                    <a:pt x="35560" y="2318385"/>
                  </a:cubicBezTo>
                  <a:lnTo>
                    <a:pt x="4953" y="2287778"/>
                  </a:lnTo>
                  <a:cubicBezTo>
                    <a:pt x="0" y="2282825"/>
                    <a:pt x="0" y="2274824"/>
                    <a:pt x="4953" y="2269871"/>
                  </a:cubicBezTo>
                  <a:cubicBezTo>
                    <a:pt x="617347" y="1657477"/>
                    <a:pt x="617347" y="664591"/>
                    <a:pt x="4953" y="52197"/>
                  </a:cubicBezTo>
                  <a:cubicBezTo>
                    <a:pt x="0" y="47244"/>
                    <a:pt x="0" y="39243"/>
                    <a:pt x="4953" y="34290"/>
                  </a:cubicBezTo>
                  <a:lnTo>
                    <a:pt x="35560" y="3683"/>
                  </a:lnTo>
                  <a:cubicBezTo>
                    <a:pt x="37973" y="1270"/>
                    <a:pt x="41148" y="0"/>
                    <a:pt x="44577" y="0"/>
                  </a:cubicBezTo>
                  <a:cubicBezTo>
                    <a:pt x="48006" y="0"/>
                    <a:pt x="51181" y="1397"/>
                    <a:pt x="53594" y="3683"/>
                  </a:cubicBezTo>
                  <a:moveTo>
                    <a:pt x="35687" y="21590"/>
                  </a:moveTo>
                  <a:lnTo>
                    <a:pt x="44704" y="12573"/>
                  </a:lnTo>
                  <a:lnTo>
                    <a:pt x="53721" y="21590"/>
                  </a:lnTo>
                  <a:lnTo>
                    <a:pt x="23114" y="52197"/>
                  </a:lnTo>
                  <a:lnTo>
                    <a:pt x="14097" y="43180"/>
                  </a:lnTo>
                  <a:lnTo>
                    <a:pt x="23114" y="34163"/>
                  </a:lnTo>
                  <a:cubicBezTo>
                    <a:pt x="645414" y="656463"/>
                    <a:pt x="645414" y="1665478"/>
                    <a:pt x="23114" y="2287778"/>
                  </a:cubicBezTo>
                  <a:lnTo>
                    <a:pt x="14097" y="2278761"/>
                  </a:lnTo>
                  <a:lnTo>
                    <a:pt x="23114" y="2269744"/>
                  </a:lnTo>
                  <a:lnTo>
                    <a:pt x="53721" y="2300351"/>
                  </a:lnTo>
                  <a:lnTo>
                    <a:pt x="44704" y="2309368"/>
                  </a:lnTo>
                  <a:lnTo>
                    <a:pt x="35687" y="2300351"/>
                  </a:lnTo>
                  <a:cubicBezTo>
                    <a:pt x="664972" y="1671066"/>
                    <a:pt x="664972" y="650875"/>
                    <a:pt x="35687" y="21590"/>
                  </a:cubicBezTo>
                  <a:close/>
                </a:path>
              </a:pathLst>
            </a:custGeom>
            <a:solidFill>
              <a:srgbClr val="EF916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559617" y="555100"/>
            <a:ext cx="2223201" cy="870444"/>
            <a:chOff x="0" y="0"/>
            <a:chExt cx="2964268" cy="1160592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2938907" cy="1135253"/>
            </a:xfrm>
            <a:custGeom>
              <a:avLst/>
              <a:gdLst/>
              <a:ahLst/>
              <a:cxnLst/>
              <a:rect l="l" t="t" r="r" b="b"/>
              <a:pathLst>
                <a:path w="2938907" h="1135253">
                  <a:moveTo>
                    <a:pt x="0" y="0"/>
                  </a:moveTo>
                  <a:lnTo>
                    <a:pt x="2938907" y="0"/>
                  </a:lnTo>
                  <a:lnTo>
                    <a:pt x="2938907" y="1135253"/>
                  </a:lnTo>
                  <a:lnTo>
                    <a:pt x="0" y="1135253"/>
                  </a:lnTo>
                  <a:close/>
                </a:path>
              </a:pathLst>
            </a:custGeom>
            <a:solidFill>
              <a:srgbClr val="AE5A21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964307" cy="1160653"/>
            </a:xfrm>
            <a:custGeom>
              <a:avLst/>
              <a:gdLst/>
              <a:ahLst/>
              <a:cxnLst/>
              <a:rect l="l" t="t" r="r" b="b"/>
              <a:pathLst>
                <a:path w="2964307" h="1160653">
                  <a:moveTo>
                    <a:pt x="12700" y="0"/>
                  </a:moveTo>
                  <a:lnTo>
                    <a:pt x="2951607" y="0"/>
                  </a:lnTo>
                  <a:cubicBezTo>
                    <a:pt x="2958592" y="0"/>
                    <a:pt x="2964307" y="5715"/>
                    <a:pt x="2964307" y="12700"/>
                  </a:cubicBezTo>
                  <a:lnTo>
                    <a:pt x="2964307" y="1147953"/>
                  </a:lnTo>
                  <a:cubicBezTo>
                    <a:pt x="2964307" y="1154938"/>
                    <a:pt x="2958592" y="1160653"/>
                    <a:pt x="2951607" y="1160653"/>
                  </a:cubicBezTo>
                  <a:lnTo>
                    <a:pt x="12700" y="1160653"/>
                  </a:lnTo>
                  <a:cubicBezTo>
                    <a:pt x="5715" y="1160653"/>
                    <a:pt x="0" y="1154938"/>
                    <a:pt x="0" y="1147953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47953"/>
                  </a:lnTo>
                  <a:lnTo>
                    <a:pt x="12700" y="1147953"/>
                  </a:lnTo>
                  <a:lnTo>
                    <a:pt x="12700" y="1135253"/>
                  </a:lnTo>
                  <a:lnTo>
                    <a:pt x="2951607" y="1135253"/>
                  </a:lnTo>
                  <a:lnTo>
                    <a:pt x="2951607" y="1147953"/>
                  </a:lnTo>
                  <a:lnTo>
                    <a:pt x="2938907" y="1147953"/>
                  </a:lnTo>
                  <a:lnTo>
                    <a:pt x="2938907" y="12700"/>
                  </a:lnTo>
                  <a:lnTo>
                    <a:pt x="2951607" y="12700"/>
                  </a:lnTo>
                  <a:lnTo>
                    <a:pt x="295160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4727836" y="590379"/>
            <a:ext cx="2849933" cy="86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32"/>
              </a:lnSpc>
            </a:pPr>
            <a:r>
              <a:rPr lang="en-US" sz="5400" spc="-24" dirty="0" err="1">
                <a:solidFill>
                  <a:srgbClr val="FFFFFF"/>
                </a:solidFill>
                <a:cs typeface="Tajawal"/>
              </a:rPr>
              <a:t>تمهيد</a:t>
            </a:r>
            <a:endParaRPr lang="en-US" sz="5400" spc="-24" dirty="0">
              <a:solidFill>
                <a:srgbClr val="FFFFFF"/>
              </a:solidFill>
              <a:cs typeface="Tajawal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332060" y="398369"/>
            <a:ext cx="1083293" cy="1083292"/>
            <a:chOff x="0" y="0"/>
            <a:chExt cx="1444390" cy="1444390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1419098" cy="1419098"/>
            </a:xfrm>
            <a:custGeom>
              <a:avLst/>
              <a:gdLst/>
              <a:ahLst/>
              <a:cxnLst/>
              <a:rect l="l" t="t" r="r" b="b"/>
              <a:pathLst>
                <a:path w="1419098" h="1419098">
                  <a:moveTo>
                    <a:pt x="0" y="709549"/>
                  </a:moveTo>
                  <a:cubicBezTo>
                    <a:pt x="0" y="317627"/>
                    <a:pt x="317627" y="0"/>
                    <a:pt x="709549" y="0"/>
                  </a:cubicBezTo>
                  <a:cubicBezTo>
                    <a:pt x="1101471" y="0"/>
                    <a:pt x="1419098" y="317627"/>
                    <a:pt x="1419098" y="709549"/>
                  </a:cubicBezTo>
                  <a:cubicBezTo>
                    <a:pt x="1419098" y="1101471"/>
                    <a:pt x="1101471" y="1419098"/>
                    <a:pt x="709549" y="1419098"/>
                  </a:cubicBezTo>
                  <a:cubicBezTo>
                    <a:pt x="317627" y="1419098"/>
                    <a:pt x="0" y="1101344"/>
                    <a:pt x="0" y="70954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444498" cy="1444498"/>
            </a:xfrm>
            <a:custGeom>
              <a:avLst/>
              <a:gdLst/>
              <a:ahLst/>
              <a:cxnLst/>
              <a:rect l="l" t="t" r="r" b="b"/>
              <a:pathLst>
                <a:path w="1444498" h="1444498">
                  <a:moveTo>
                    <a:pt x="0" y="722249"/>
                  </a:moveTo>
                  <a:cubicBezTo>
                    <a:pt x="0" y="323342"/>
                    <a:pt x="323342" y="0"/>
                    <a:pt x="722249" y="0"/>
                  </a:cubicBezTo>
                  <a:lnTo>
                    <a:pt x="722249" y="12700"/>
                  </a:lnTo>
                  <a:lnTo>
                    <a:pt x="722249" y="0"/>
                  </a:lnTo>
                  <a:cubicBezTo>
                    <a:pt x="1121156" y="0"/>
                    <a:pt x="1444498" y="323342"/>
                    <a:pt x="1444498" y="722249"/>
                  </a:cubicBezTo>
                  <a:lnTo>
                    <a:pt x="1431798" y="722249"/>
                  </a:lnTo>
                  <a:lnTo>
                    <a:pt x="1444498" y="722249"/>
                  </a:lnTo>
                  <a:cubicBezTo>
                    <a:pt x="1444498" y="1121156"/>
                    <a:pt x="1121156" y="1444498"/>
                    <a:pt x="722249" y="1444498"/>
                  </a:cubicBezTo>
                  <a:lnTo>
                    <a:pt x="722249" y="1431798"/>
                  </a:lnTo>
                  <a:lnTo>
                    <a:pt x="722249" y="1444498"/>
                  </a:lnTo>
                  <a:cubicBezTo>
                    <a:pt x="323342" y="1444371"/>
                    <a:pt x="0" y="1121029"/>
                    <a:pt x="0" y="722249"/>
                  </a:cubicBezTo>
                  <a:lnTo>
                    <a:pt x="12700" y="722249"/>
                  </a:lnTo>
                  <a:lnTo>
                    <a:pt x="25400" y="722249"/>
                  </a:lnTo>
                  <a:lnTo>
                    <a:pt x="12700" y="722249"/>
                  </a:lnTo>
                  <a:lnTo>
                    <a:pt x="0" y="722249"/>
                  </a:lnTo>
                  <a:moveTo>
                    <a:pt x="25400" y="722249"/>
                  </a:moveTo>
                  <a:cubicBezTo>
                    <a:pt x="25400" y="729234"/>
                    <a:pt x="19685" y="734949"/>
                    <a:pt x="12700" y="734949"/>
                  </a:cubicBezTo>
                  <a:cubicBezTo>
                    <a:pt x="5715" y="734949"/>
                    <a:pt x="0" y="729234"/>
                    <a:pt x="0" y="722249"/>
                  </a:cubicBezTo>
                  <a:cubicBezTo>
                    <a:pt x="0" y="715264"/>
                    <a:pt x="5715" y="709549"/>
                    <a:pt x="12700" y="709549"/>
                  </a:cubicBezTo>
                  <a:cubicBezTo>
                    <a:pt x="19685" y="709549"/>
                    <a:pt x="25400" y="715264"/>
                    <a:pt x="25400" y="722249"/>
                  </a:cubicBezTo>
                  <a:cubicBezTo>
                    <a:pt x="25400" y="1107059"/>
                    <a:pt x="337312" y="1419098"/>
                    <a:pt x="722249" y="1419098"/>
                  </a:cubicBezTo>
                  <a:cubicBezTo>
                    <a:pt x="1107186" y="1419098"/>
                    <a:pt x="1419098" y="1107186"/>
                    <a:pt x="1419098" y="722249"/>
                  </a:cubicBezTo>
                  <a:cubicBezTo>
                    <a:pt x="1419098" y="337312"/>
                    <a:pt x="1107059" y="25400"/>
                    <a:pt x="722249" y="25400"/>
                  </a:cubicBezTo>
                  <a:lnTo>
                    <a:pt x="722249" y="12700"/>
                  </a:lnTo>
                  <a:lnTo>
                    <a:pt x="722249" y="25400"/>
                  </a:lnTo>
                  <a:cubicBezTo>
                    <a:pt x="337312" y="25400"/>
                    <a:pt x="25400" y="337312"/>
                    <a:pt x="25400" y="722249"/>
                  </a:cubicBezTo>
                  <a:close/>
                </a:path>
              </a:pathLst>
            </a:custGeom>
            <a:solidFill>
              <a:srgbClr val="AE5A21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4907334" y="4615733"/>
            <a:ext cx="10311807" cy="196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هو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حالة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غير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طبيعية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تؤثر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على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جسم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المخلوق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ajawal Bold"/>
                <a:cs typeface="Tajawal Bold"/>
              </a:rPr>
              <a:t>الحي</a:t>
            </a:r>
            <a:r>
              <a:rPr lang="en-US" sz="6000" dirty="0">
                <a:solidFill>
                  <a:srgbClr val="002060"/>
                </a:solidFill>
                <a:latin typeface="Tajawal Bold"/>
                <a:cs typeface="Tajawal Bold"/>
              </a:rPr>
              <a:t> .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5033256" y="4739558"/>
            <a:ext cx="1637961" cy="1659648"/>
          </a:xfrm>
          <a:custGeom>
            <a:avLst/>
            <a:gdLst/>
            <a:ahLst/>
            <a:cxnLst/>
            <a:rect l="l" t="t" r="r" b="b"/>
            <a:pathLst>
              <a:path w="1637961" h="1659648">
                <a:moveTo>
                  <a:pt x="1637962" y="0"/>
                </a:moveTo>
                <a:lnTo>
                  <a:pt x="0" y="0"/>
                </a:lnTo>
                <a:lnTo>
                  <a:pt x="0" y="1659648"/>
                </a:lnTo>
                <a:lnTo>
                  <a:pt x="1637962" y="1659648"/>
                </a:lnTo>
                <a:lnTo>
                  <a:pt x="1637962" y="0"/>
                </a:lnTo>
                <a:close/>
              </a:path>
            </a:pathLst>
          </a:custGeom>
          <a:blipFill>
            <a:blip r:embed="rId2"/>
            <a:stretch>
              <a:fillRect l="-27634" t="-25414" r="-42633" b="-42628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0311" y="1620553"/>
            <a:ext cx="4017023" cy="5874988"/>
          </a:xfrm>
          <a:custGeom>
            <a:avLst/>
            <a:gdLst/>
            <a:ahLst/>
            <a:cxnLst/>
            <a:rect l="l" t="t" r="r" b="b"/>
            <a:pathLst>
              <a:path w="4017023" h="5874988">
                <a:moveTo>
                  <a:pt x="0" y="0"/>
                </a:moveTo>
                <a:lnTo>
                  <a:pt x="4017023" y="0"/>
                </a:lnTo>
                <a:lnTo>
                  <a:pt x="4017023" y="5874988"/>
                </a:lnTo>
                <a:lnTo>
                  <a:pt x="0" y="5874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355502" y="7724141"/>
            <a:ext cx="1341547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و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ترتبط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غالباً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بأعراض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وعلامات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ajawal Bold"/>
                <a:cs typeface="Tajawal Bold"/>
              </a:rPr>
              <a:t>مختلفة</a:t>
            </a:r>
            <a:r>
              <a:rPr lang="en-US" sz="6000" dirty="0">
                <a:solidFill>
                  <a:srgbClr val="7030A0"/>
                </a:solidFill>
                <a:latin typeface="Tajawal Bold"/>
                <a:cs typeface="Tajawal Bold"/>
              </a:rPr>
              <a:t> 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76616" y="2856788"/>
            <a:ext cx="8051220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5850" lvl="1" indent="-542925" algn="l">
              <a:lnSpc>
                <a:spcPts val="7200"/>
              </a:lnSpc>
              <a:buFont typeface="Arial"/>
              <a:buChar char="•"/>
            </a:pP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إذن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ماهو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</a:t>
            </a:r>
            <a:r>
              <a:rPr lang="en-US" sz="6000" dirty="0" err="1">
                <a:solidFill>
                  <a:srgbClr val="00B050"/>
                </a:solidFill>
                <a:cs typeface="Tajawal Bold"/>
              </a:rPr>
              <a:t>المرض</a:t>
            </a:r>
            <a:r>
              <a:rPr lang="en-US" sz="6000" dirty="0">
                <a:solidFill>
                  <a:srgbClr val="00B050"/>
                </a:solidFill>
                <a:cs typeface="Tajawal Bold"/>
              </a:rPr>
              <a:t> ؟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CB7A524-7B01-6BE2-52FC-BE86D0D24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16"/>
            <a:ext cx="1117487" cy="1191986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BC9585A-602E-BED7-168E-15E5F2B9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0150" y="1468571"/>
            <a:ext cx="6001800" cy="630987"/>
            <a:chOff x="0" y="0"/>
            <a:chExt cx="8002400" cy="84131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829691"/>
            </a:xfrm>
            <a:custGeom>
              <a:avLst/>
              <a:gdLst/>
              <a:ahLst/>
              <a:cxnLst/>
              <a:rect l="l" t="t" r="r" b="b"/>
              <a:pathLst>
                <a:path w="7989697" h="829691">
                  <a:moveTo>
                    <a:pt x="0" y="0"/>
                  </a:moveTo>
                  <a:lnTo>
                    <a:pt x="7989697" y="0"/>
                  </a:lnTo>
                  <a:lnTo>
                    <a:pt x="7989697" y="829691"/>
                  </a:lnTo>
                  <a:lnTo>
                    <a:pt x="0" y="829691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842391"/>
            </a:xfrm>
            <a:custGeom>
              <a:avLst/>
              <a:gdLst/>
              <a:ahLst/>
              <a:cxnLst/>
              <a:rect l="l" t="t" r="r" b="b"/>
              <a:pathLst>
                <a:path w="8002397" h="842391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836041"/>
                  </a:lnTo>
                  <a:cubicBezTo>
                    <a:pt x="8002397" y="839597"/>
                    <a:pt x="7999603" y="842391"/>
                    <a:pt x="7996047" y="842391"/>
                  </a:cubicBezTo>
                  <a:lnTo>
                    <a:pt x="6350" y="842391"/>
                  </a:lnTo>
                  <a:cubicBezTo>
                    <a:pt x="2794" y="842391"/>
                    <a:pt x="0" y="839597"/>
                    <a:pt x="0" y="83604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836041"/>
                  </a:lnTo>
                  <a:lnTo>
                    <a:pt x="6350" y="836041"/>
                  </a:lnTo>
                  <a:lnTo>
                    <a:pt x="6350" y="829691"/>
                  </a:lnTo>
                  <a:lnTo>
                    <a:pt x="7996047" y="829691"/>
                  </a:lnTo>
                  <a:lnTo>
                    <a:pt x="7996047" y="836041"/>
                  </a:lnTo>
                  <a:lnTo>
                    <a:pt x="7989697" y="836041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592666" y="393006"/>
            <a:ext cx="5705529" cy="1425340"/>
            <a:chOff x="0" y="0"/>
            <a:chExt cx="7607372" cy="19004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300" cy="1900428"/>
            </a:xfrm>
            <a:custGeom>
              <a:avLst/>
              <a:gdLst/>
              <a:ahLst/>
              <a:cxnLst/>
              <a:rect l="l" t="t" r="r" b="b"/>
              <a:pathLst>
                <a:path w="7607300" h="1900428">
                  <a:moveTo>
                    <a:pt x="0" y="316738"/>
                  </a:moveTo>
                  <a:cubicBezTo>
                    <a:pt x="0" y="141859"/>
                    <a:pt x="141859" y="0"/>
                    <a:pt x="316738" y="0"/>
                  </a:cubicBezTo>
                  <a:lnTo>
                    <a:pt x="7290562" y="0"/>
                  </a:lnTo>
                  <a:cubicBezTo>
                    <a:pt x="7465441" y="0"/>
                    <a:pt x="7607300" y="141859"/>
                    <a:pt x="7607300" y="316738"/>
                  </a:cubicBezTo>
                  <a:lnTo>
                    <a:pt x="7607300" y="1583690"/>
                  </a:lnTo>
                  <a:cubicBezTo>
                    <a:pt x="7607300" y="1758569"/>
                    <a:pt x="7465441" y="1900428"/>
                    <a:pt x="7290562" y="1900428"/>
                  </a:cubicBezTo>
                  <a:lnTo>
                    <a:pt x="316738" y="1900428"/>
                  </a:lnTo>
                  <a:cubicBezTo>
                    <a:pt x="141859" y="1900428"/>
                    <a:pt x="0" y="1758696"/>
                    <a:pt x="0" y="1583690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663982" y="-171944"/>
            <a:ext cx="5562897" cy="2555240"/>
            <a:chOff x="0" y="0"/>
            <a:chExt cx="7417196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17196" cy="3406987"/>
            </a:xfrm>
            <a:custGeom>
              <a:avLst/>
              <a:gdLst/>
              <a:ahLst/>
              <a:cxnLst/>
              <a:rect l="l" t="t" r="r" b="b"/>
              <a:pathLst>
                <a:path w="7417196" h="3406987">
                  <a:moveTo>
                    <a:pt x="0" y="0"/>
                  </a:moveTo>
                  <a:lnTo>
                    <a:pt x="7417196" y="0"/>
                  </a:lnTo>
                  <a:lnTo>
                    <a:pt x="7417196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8666" r="-4866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35337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 dirty="0"/>
            </a:p>
            <a:p>
              <a:pPr algn="ctr">
                <a:lnSpc>
                  <a:spcPts val="6480"/>
                </a:lnSpc>
              </a:pP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أنواع</a:t>
              </a:r>
              <a:r>
                <a:rPr lang="en-US" sz="6000" spc="-27" dirty="0">
                  <a:solidFill>
                    <a:srgbClr val="FFFFFF"/>
                  </a:solidFill>
                  <a:cs typeface="Tajawal Bold"/>
                </a:rPr>
                <a:t> </a:t>
              </a:r>
              <a:r>
                <a:rPr lang="en-US" sz="6000" spc="-27" dirty="0" err="1">
                  <a:solidFill>
                    <a:srgbClr val="FFFFFF"/>
                  </a:solidFill>
                  <a:cs typeface="Tajawal Bold"/>
                </a:rPr>
                <a:t>الأمراض</a:t>
              </a:r>
              <a:endParaRPr lang="en-US" sz="6000" spc="-27" dirty="0">
                <a:solidFill>
                  <a:srgbClr val="FFFFFF"/>
                </a:solidFill>
                <a:cs typeface="Tajawal Bold"/>
              </a:endParaRPr>
            </a:p>
            <a:p>
              <a:pPr algn="ctr">
                <a:lnSpc>
                  <a:spcPts val="6480"/>
                </a:lnSpc>
              </a:pPr>
              <a:endParaRPr lang="en-US" sz="6000" spc="-27" dirty="0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67025">
            <a:off x="12262373" y="1072233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67025">
            <a:off x="4618688" y="1072233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304395">
            <a:off x="13480771" y="1823060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 rot="5304395">
            <a:off x="3882346" y="1823060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4" name="TextBox 14"/>
          <p:cNvSpPr txBox="1"/>
          <p:nvPr/>
        </p:nvSpPr>
        <p:spPr>
          <a:xfrm>
            <a:off x="10234797" y="4829712"/>
            <a:ext cx="7655613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ينتقل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شخص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مصاب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أو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من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البيئة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إلى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شخص</a:t>
            </a:r>
            <a:r>
              <a:rPr lang="en-US" sz="4800" spc="-22" dirty="0">
                <a:solidFill>
                  <a:srgbClr val="002060"/>
                </a:solidFill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cs typeface="Tajawal Bold"/>
              </a:rPr>
              <a:t>سليم</a:t>
            </a:r>
            <a:endParaRPr lang="en-US" sz="4800" spc="-22" dirty="0">
              <a:solidFill>
                <a:srgbClr val="002060"/>
              </a:solidFill>
              <a:cs typeface="Tajawal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1919760" y="6619875"/>
            <a:ext cx="3529788" cy="3007009"/>
          </a:xfrm>
          <a:custGeom>
            <a:avLst/>
            <a:gdLst/>
            <a:ahLst/>
            <a:cxnLst/>
            <a:rect l="l" t="t" r="r" b="b"/>
            <a:pathLst>
              <a:path w="3529788" h="3007009">
                <a:moveTo>
                  <a:pt x="0" y="0"/>
                </a:moveTo>
                <a:lnTo>
                  <a:pt x="3529788" y="0"/>
                </a:lnTo>
                <a:lnTo>
                  <a:pt x="3529788" y="3007009"/>
                </a:lnTo>
                <a:lnTo>
                  <a:pt x="0" y="3007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54" r="-1970" b="-175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98727" y="4871483"/>
            <a:ext cx="8231360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spc="-22" dirty="0" err="1">
                <a:solidFill>
                  <a:srgbClr val="FF0000"/>
                </a:solidFill>
                <a:cs typeface="Tajawal Bold"/>
              </a:rPr>
              <a:t>لا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ينتقل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من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شخص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مصاب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إلى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شخص</a:t>
            </a:r>
            <a:r>
              <a:rPr lang="en-US" sz="4800" spc="-22" dirty="0">
                <a:solidFill>
                  <a:srgbClr val="002060"/>
                </a:solidFill>
                <a:latin typeface="Tajawal Bold"/>
                <a:cs typeface="Tajawal Bold"/>
              </a:rPr>
              <a:t> </a:t>
            </a:r>
            <a:r>
              <a:rPr lang="en-US" sz="4800" spc="-22" dirty="0" err="1">
                <a:solidFill>
                  <a:srgbClr val="002060"/>
                </a:solidFill>
                <a:latin typeface="Tajawal Bold"/>
                <a:cs typeface="Tajawal Bold"/>
              </a:rPr>
              <a:t>سليم</a:t>
            </a:r>
            <a:endParaRPr lang="en-US" sz="4800" spc="-22" dirty="0">
              <a:solidFill>
                <a:srgbClr val="002060"/>
              </a:solidFill>
              <a:latin typeface="Tajawal Bold"/>
              <a:cs typeface="Tajawal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07565" y="6651248"/>
            <a:ext cx="3273792" cy="2765147"/>
          </a:xfrm>
          <a:custGeom>
            <a:avLst/>
            <a:gdLst/>
            <a:ahLst/>
            <a:cxnLst/>
            <a:rect l="l" t="t" r="r" b="b"/>
            <a:pathLst>
              <a:path w="3273792" h="2765147">
                <a:moveTo>
                  <a:pt x="0" y="0"/>
                </a:moveTo>
                <a:lnTo>
                  <a:pt x="3273791" y="0"/>
                </a:lnTo>
                <a:lnTo>
                  <a:pt x="3273791" y="2765147"/>
                </a:lnTo>
                <a:lnTo>
                  <a:pt x="0" y="27651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951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825376" y="5421768"/>
            <a:ext cx="2409421" cy="3994627"/>
          </a:xfrm>
          <a:custGeom>
            <a:avLst/>
            <a:gdLst/>
            <a:ahLst/>
            <a:cxnLst/>
            <a:rect l="l" t="t" r="r" b="b"/>
            <a:pathLst>
              <a:path w="2409421" h="3994627">
                <a:moveTo>
                  <a:pt x="0" y="0"/>
                </a:moveTo>
                <a:lnTo>
                  <a:pt x="2409421" y="0"/>
                </a:lnTo>
                <a:lnTo>
                  <a:pt x="2409421" y="3994627"/>
                </a:lnTo>
                <a:lnTo>
                  <a:pt x="0" y="3994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5500" r="-11234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785155" y="6651248"/>
            <a:ext cx="2885879" cy="2765147"/>
          </a:xfrm>
          <a:custGeom>
            <a:avLst/>
            <a:gdLst/>
            <a:ahLst/>
            <a:cxnLst/>
            <a:rect l="l" t="t" r="r" b="b"/>
            <a:pathLst>
              <a:path w="2885879" h="2765147">
                <a:moveTo>
                  <a:pt x="0" y="0"/>
                </a:moveTo>
                <a:lnTo>
                  <a:pt x="2885880" y="0"/>
                </a:lnTo>
                <a:lnTo>
                  <a:pt x="2885880" y="2765147"/>
                </a:lnTo>
                <a:lnTo>
                  <a:pt x="0" y="27651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729" t="-3745" r="-21810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1869761" y="3103072"/>
            <a:ext cx="4433495" cy="1322095"/>
            <a:chOff x="0" y="0"/>
            <a:chExt cx="5911326" cy="1762794"/>
          </a:xfrm>
        </p:grpSpPr>
        <p:sp>
          <p:nvSpPr>
            <p:cNvPr id="21" name="Freeform 21"/>
            <p:cNvSpPr/>
            <p:nvPr/>
          </p:nvSpPr>
          <p:spPr>
            <a:xfrm>
              <a:off x="12700" y="16320"/>
              <a:ext cx="5885942" cy="1730203"/>
            </a:xfrm>
            <a:custGeom>
              <a:avLst/>
              <a:gdLst/>
              <a:ahLst/>
              <a:cxnLst/>
              <a:rect l="l" t="t" r="r" b="b"/>
              <a:pathLst>
                <a:path w="5885942" h="1730203">
                  <a:moveTo>
                    <a:pt x="0" y="0"/>
                  </a:moveTo>
                  <a:lnTo>
                    <a:pt x="5658231" y="0"/>
                  </a:lnTo>
                  <a:lnTo>
                    <a:pt x="5885942" y="288367"/>
                  </a:lnTo>
                  <a:lnTo>
                    <a:pt x="5885942" y="1730203"/>
                  </a:lnTo>
                  <a:lnTo>
                    <a:pt x="227711" y="1730203"/>
                  </a:lnTo>
                  <a:lnTo>
                    <a:pt x="0" y="1441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5911342" cy="1762832"/>
            </a:xfrm>
            <a:custGeom>
              <a:avLst/>
              <a:gdLst/>
              <a:ahLst/>
              <a:cxnLst/>
              <a:rect l="l" t="t" r="r" b="b"/>
              <a:pathLst>
                <a:path w="5911342" h="1762832">
                  <a:moveTo>
                    <a:pt x="12700" y="0"/>
                  </a:moveTo>
                  <a:lnTo>
                    <a:pt x="5670931" y="0"/>
                  </a:lnTo>
                  <a:cubicBezTo>
                    <a:pt x="5674233" y="0"/>
                    <a:pt x="5677408" y="1632"/>
                    <a:pt x="5679821" y="4733"/>
                  </a:cubicBezTo>
                  <a:lnTo>
                    <a:pt x="5907532" y="293100"/>
                  </a:lnTo>
                  <a:cubicBezTo>
                    <a:pt x="5909945" y="296201"/>
                    <a:pt x="5911342" y="300281"/>
                    <a:pt x="5911342" y="304687"/>
                  </a:cubicBezTo>
                  <a:lnTo>
                    <a:pt x="5911342" y="1746523"/>
                  </a:lnTo>
                  <a:lnTo>
                    <a:pt x="5898642" y="1746523"/>
                  </a:lnTo>
                  <a:lnTo>
                    <a:pt x="5898642" y="1730203"/>
                  </a:lnTo>
                  <a:lnTo>
                    <a:pt x="5898642" y="1746523"/>
                  </a:lnTo>
                  <a:lnTo>
                    <a:pt x="5898642" y="1762832"/>
                  </a:lnTo>
                  <a:lnTo>
                    <a:pt x="240411" y="1762832"/>
                  </a:lnTo>
                  <a:cubicBezTo>
                    <a:pt x="237109" y="1762832"/>
                    <a:pt x="233934" y="1761211"/>
                    <a:pt x="231521" y="1758110"/>
                  </a:cubicBezTo>
                  <a:lnTo>
                    <a:pt x="3810" y="1469743"/>
                  </a:lnTo>
                  <a:cubicBezTo>
                    <a:pt x="1397" y="1466642"/>
                    <a:pt x="0" y="1462562"/>
                    <a:pt x="0" y="1458156"/>
                  </a:cubicBezTo>
                  <a:lnTo>
                    <a:pt x="0" y="16320"/>
                  </a:lnTo>
                  <a:cubicBezTo>
                    <a:pt x="0" y="7344"/>
                    <a:pt x="5715" y="0"/>
                    <a:pt x="12700" y="0"/>
                  </a:cubicBezTo>
                  <a:moveTo>
                    <a:pt x="12700" y="32639"/>
                  </a:moveTo>
                  <a:lnTo>
                    <a:pt x="12700" y="16320"/>
                  </a:lnTo>
                  <a:lnTo>
                    <a:pt x="25400" y="16320"/>
                  </a:lnTo>
                  <a:lnTo>
                    <a:pt x="25400" y="1458156"/>
                  </a:lnTo>
                  <a:lnTo>
                    <a:pt x="12700" y="1458156"/>
                  </a:lnTo>
                  <a:lnTo>
                    <a:pt x="21590" y="1446569"/>
                  </a:lnTo>
                  <a:lnTo>
                    <a:pt x="249301" y="1734773"/>
                  </a:lnTo>
                  <a:lnTo>
                    <a:pt x="240411" y="1746360"/>
                  </a:lnTo>
                  <a:lnTo>
                    <a:pt x="240411" y="1730040"/>
                  </a:lnTo>
                  <a:lnTo>
                    <a:pt x="5898642" y="1730040"/>
                  </a:lnTo>
                  <a:cubicBezTo>
                    <a:pt x="5905627" y="1730040"/>
                    <a:pt x="5911342" y="1737384"/>
                    <a:pt x="5911342" y="1746360"/>
                  </a:cubicBezTo>
                  <a:cubicBezTo>
                    <a:pt x="5911342" y="1755336"/>
                    <a:pt x="5905627" y="1762680"/>
                    <a:pt x="5898642" y="1762680"/>
                  </a:cubicBezTo>
                  <a:cubicBezTo>
                    <a:pt x="5891657" y="1762680"/>
                    <a:pt x="5885942" y="1755336"/>
                    <a:pt x="5885942" y="1746360"/>
                  </a:cubicBezTo>
                  <a:lnTo>
                    <a:pt x="5885942" y="304687"/>
                  </a:lnTo>
                  <a:lnTo>
                    <a:pt x="5898642" y="304687"/>
                  </a:lnTo>
                  <a:lnTo>
                    <a:pt x="5889752" y="316274"/>
                  </a:lnTo>
                  <a:lnTo>
                    <a:pt x="5662041" y="27907"/>
                  </a:lnTo>
                  <a:lnTo>
                    <a:pt x="5670931" y="16320"/>
                  </a:lnTo>
                  <a:lnTo>
                    <a:pt x="5670931" y="32639"/>
                  </a:lnTo>
                  <a:lnTo>
                    <a:pt x="12700" y="32639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04775"/>
              <a:ext cx="5911326" cy="1867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أمراض</a:t>
              </a:r>
              <a:r>
                <a:rPr lang="en-US" sz="54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معدية</a:t>
              </a:r>
              <a:endParaRPr lang="en-US" sz="5400" spc="-24" dirty="0">
                <a:solidFill>
                  <a:srgbClr val="FF0000"/>
                </a:solidFill>
                <a:cs typeface="Tajawal Bold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984746" y="3012813"/>
            <a:ext cx="5450625" cy="1322095"/>
            <a:chOff x="0" y="0"/>
            <a:chExt cx="7267500" cy="1762794"/>
          </a:xfrm>
        </p:grpSpPr>
        <p:sp>
          <p:nvSpPr>
            <p:cNvPr id="25" name="Freeform 25"/>
            <p:cNvSpPr/>
            <p:nvPr/>
          </p:nvSpPr>
          <p:spPr>
            <a:xfrm>
              <a:off x="14170" y="16320"/>
              <a:ext cx="7239178" cy="1730203"/>
            </a:xfrm>
            <a:custGeom>
              <a:avLst/>
              <a:gdLst/>
              <a:ahLst/>
              <a:cxnLst/>
              <a:rect l="l" t="t" r="r" b="b"/>
              <a:pathLst>
                <a:path w="7239178" h="1730203">
                  <a:moveTo>
                    <a:pt x="0" y="0"/>
                  </a:moveTo>
                  <a:lnTo>
                    <a:pt x="6985105" y="0"/>
                  </a:lnTo>
                  <a:lnTo>
                    <a:pt x="7239178" y="288367"/>
                  </a:lnTo>
                  <a:lnTo>
                    <a:pt x="7239178" y="1730203"/>
                  </a:lnTo>
                  <a:lnTo>
                    <a:pt x="254074" y="1730203"/>
                  </a:lnTo>
                  <a:lnTo>
                    <a:pt x="0" y="1441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7267517" cy="1762832"/>
            </a:xfrm>
            <a:custGeom>
              <a:avLst/>
              <a:gdLst/>
              <a:ahLst/>
              <a:cxnLst/>
              <a:rect l="l" t="t" r="r" b="b"/>
              <a:pathLst>
                <a:path w="7267517" h="1762832">
                  <a:moveTo>
                    <a:pt x="14170" y="0"/>
                  </a:moveTo>
                  <a:lnTo>
                    <a:pt x="6999275" y="0"/>
                  </a:lnTo>
                  <a:cubicBezTo>
                    <a:pt x="7002959" y="0"/>
                    <a:pt x="7006502" y="1632"/>
                    <a:pt x="7009195" y="4733"/>
                  </a:cubicBezTo>
                  <a:lnTo>
                    <a:pt x="7263268" y="293100"/>
                  </a:lnTo>
                  <a:cubicBezTo>
                    <a:pt x="7265960" y="296201"/>
                    <a:pt x="7267517" y="300281"/>
                    <a:pt x="7267517" y="304687"/>
                  </a:cubicBezTo>
                  <a:lnTo>
                    <a:pt x="7267517" y="1746523"/>
                  </a:lnTo>
                  <a:lnTo>
                    <a:pt x="7253348" y="1746523"/>
                  </a:lnTo>
                  <a:lnTo>
                    <a:pt x="7253348" y="1730203"/>
                  </a:lnTo>
                  <a:lnTo>
                    <a:pt x="7253348" y="1746523"/>
                  </a:lnTo>
                  <a:lnTo>
                    <a:pt x="7253348" y="1762832"/>
                  </a:lnTo>
                  <a:lnTo>
                    <a:pt x="268244" y="1762832"/>
                  </a:lnTo>
                  <a:cubicBezTo>
                    <a:pt x="264559" y="1762832"/>
                    <a:pt x="261017" y="1761211"/>
                    <a:pt x="258324" y="1758110"/>
                  </a:cubicBezTo>
                  <a:lnTo>
                    <a:pt x="4251" y="1469743"/>
                  </a:lnTo>
                  <a:cubicBezTo>
                    <a:pt x="1559" y="1466642"/>
                    <a:pt x="0" y="1462562"/>
                    <a:pt x="0" y="1458156"/>
                  </a:cubicBezTo>
                  <a:lnTo>
                    <a:pt x="0" y="16320"/>
                  </a:lnTo>
                  <a:cubicBezTo>
                    <a:pt x="0" y="7344"/>
                    <a:pt x="6377" y="0"/>
                    <a:pt x="14170" y="0"/>
                  </a:cubicBezTo>
                  <a:moveTo>
                    <a:pt x="14170" y="32639"/>
                  </a:moveTo>
                  <a:lnTo>
                    <a:pt x="14170" y="16320"/>
                  </a:lnTo>
                  <a:lnTo>
                    <a:pt x="28341" y="16320"/>
                  </a:lnTo>
                  <a:lnTo>
                    <a:pt x="28341" y="1458156"/>
                  </a:lnTo>
                  <a:lnTo>
                    <a:pt x="14170" y="1458156"/>
                  </a:lnTo>
                  <a:lnTo>
                    <a:pt x="24089" y="1446569"/>
                  </a:lnTo>
                  <a:lnTo>
                    <a:pt x="278163" y="1734773"/>
                  </a:lnTo>
                  <a:lnTo>
                    <a:pt x="268244" y="1746360"/>
                  </a:lnTo>
                  <a:lnTo>
                    <a:pt x="268244" y="1730040"/>
                  </a:lnTo>
                  <a:lnTo>
                    <a:pt x="7253348" y="1730040"/>
                  </a:lnTo>
                  <a:cubicBezTo>
                    <a:pt x="7261141" y="1730040"/>
                    <a:pt x="7267517" y="1737384"/>
                    <a:pt x="7267517" y="1746360"/>
                  </a:cubicBezTo>
                  <a:cubicBezTo>
                    <a:pt x="7267517" y="1755336"/>
                    <a:pt x="7261141" y="1762680"/>
                    <a:pt x="7253348" y="1762680"/>
                  </a:cubicBezTo>
                  <a:cubicBezTo>
                    <a:pt x="7245555" y="1762680"/>
                    <a:pt x="7239178" y="1755336"/>
                    <a:pt x="7239178" y="1746360"/>
                  </a:cubicBezTo>
                  <a:lnTo>
                    <a:pt x="7239178" y="304687"/>
                  </a:lnTo>
                  <a:lnTo>
                    <a:pt x="7253348" y="304687"/>
                  </a:lnTo>
                  <a:lnTo>
                    <a:pt x="7243428" y="316274"/>
                  </a:lnTo>
                  <a:lnTo>
                    <a:pt x="6989214" y="27907"/>
                  </a:lnTo>
                  <a:lnTo>
                    <a:pt x="6999133" y="16320"/>
                  </a:lnTo>
                  <a:lnTo>
                    <a:pt x="6999133" y="32639"/>
                  </a:lnTo>
                  <a:lnTo>
                    <a:pt x="14170" y="32639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04775"/>
              <a:ext cx="7267500" cy="1867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أمراض</a:t>
              </a:r>
              <a:r>
                <a:rPr lang="en-US" sz="54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غير</a:t>
              </a:r>
              <a:r>
                <a:rPr lang="en-US" sz="5400" spc="-24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5400" spc="-24" dirty="0" err="1">
                  <a:solidFill>
                    <a:srgbClr val="FF0000"/>
                  </a:solidFill>
                  <a:cs typeface="Tajawal Bold"/>
                </a:rPr>
                <a:t>معدية</a:t>
              </a:r>
              <a:endParaRPr lang="en-US" sz="5400" spc="-24" dirty="0">
                <a:solidFill>
                  <a:srgbClr val="FF0000"/>
                </a:solidFill>
                <a:cs typeface="Tajawal Bold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4014107" y="1244436"/>
            <a:ext cx="4559271" cy="147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400" dirty="0" err="1">
                <a:solidFill>
                  <a:srgbClr val="843C0B"/>
                </a:solidFill>
                <a:cs typeface="Tajawal Bold"/>
              </a:rPr>
              <a:t>تنتج</a:t>
            </a:r>
            <a:r>
              <a:rPr lang="en-US" sz="44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843C0B"/>
                </a:solidFill>
                <a:cs typeface="Tajawal Bold"/>
              </a:rPr>
              <a:t>عن</a:t>
            </a:r>
            <a:r>
              <a:rPr lang="en-US" sz="44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843C0B"/>
                </a:solidFill>
                <a:cs typeface="Tajawal Bold"/>
              </a:rPr>
              <a:t>أسباب</a:t>
            </a:r>
            <a:r>
              <a:rPr lang="en-US" sz="44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400" dirty="0" err="1">
                <a:solidFill>
                  <a:srgbClr val="843C0B"/>
                </a:solidFill>
                <a:cs typeface="Tajawal Bold"/>
              </a:rPr>
              <a:t>خارجية</a:t>
            </a:r>
            <a:r>
              <a:rPr lang="en-US" sz="4400" dirty="0">
                <a:solidFill>
                  <a:srgbClr val="843C0B"/>
                </a:solidFill>
                <a:cs typeface="Tajawal Bold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2560" y="840247"/>
            <a:ext cx="4369080" cy="147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000" dirty="0" err="1">
                <a:solidFill>
                  <a:srgbClr val="843C0B"/>
                </a:solidFill>
                <a:cs typeface="Tajawal Bold"/>
              </a:rPr>
              <a:t>تنتج</a:t>
            </a:r>
            <a:r>
              <a:rPr lang="en-US" sz="40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843C0B"/>
                </a:solidFill>
                <a:cs typeface="Tajawal Bold"/>
              </a:rPr>
              <a:t>عن</a:t>
            </a:r>
            <a:r>
              <a:rPr lang="en-US" sz="40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843C0B"/>
                </a:solidFill>
                <a:cs typeface="Tajawal Bold"/>
              </a:rPr>
              <a:t>مشكلات</a:t>
            </a:r>
            <a:r>
              <a:rPr lang="en-US" sz="4000" dirty="0">
                <a:solidFill>
                  <a:srgbClr val="843C0B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843C0B"/>
                </a:solidFill>
                <a:cs typeface="Tajawal Bold"/>
              </a:rPr>
              <a:t>داخلية</a:t>
            </a:r>
            <a:r>
              <a:rPr lang="en-US" sz="4000" dirty="0">
                <a:solidFill>
                  <a:srgbClr val="843C0B"/>
                </a:solidFill>
                <a:cs typeface="Tajawal Bold"/>
              </a:rPr>
              <a:t>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ECD17C86-EC3E-C0C3-2790-9D7491CBBE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-10885"/>
            <a:ext cx="822764" cy="87761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C2FC0537-5C02-491F-F629-560582AFED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0150" y="1468571"/>
            <a:ext cx="6001800" cy="630987"/>
            <a:chOff x="0" y="0"/>
            <a:chExt cx="8002400" cy="841316"/>
          </a:xfrm>
        </p:grpSpPr>
        <p:sp>
          <p:nvSpPr>
            <p:cNvPr id="3" name="Freeform 3"/>
            <p:cNvSpPr/>
            <p:nvPr/>
          </p:nvSpPr>
          <p:spPr>
            <a:xfrm>
              <a:off x="6350" y="6350"/>
              <a:ext cx="7989697" cy="829691"/>
            </a:xfrm>
            <a:custGeom>
              <a:avLst/>
              <a:gdLst/>
              <a:ahLst/>
              <a:cxnLst/>
              <a:rect l="l" t="t" r="r" b="b"/>
              <a:pathLst>
                <a:path w="7989697" h="829691">
                  <a:moveTo>
                    <a:pt x="0" y="0"/>
                  </a:moveTo>
                  <a:lnTo>
                    <a:pt x="7989697" y="0"/>
                  </a:lnTo>
                  <a:lnTo>
                    <a:pt x="7989697" y="829691"/>
                  </a:lnTo>
                  <a:lnTo>
                    <a:pt x="0" y="829691"/>
                  </a:lnTo>
                  <a:close/>
                </a:path>
              </a:pathLst>
            </a:custGeom>
            <a:solidFill>
              <a:srgbClr val="E7E6E6">
                <a:alpha val="89804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002397" cy="842391"/>
            </a:xfrm>
            <a:custGeom>
              <a:avLst/>
              <a:gdLst/>
              <a:ahLst/>
              <a:cxnLst/>
              <a:rect l="l" t="t" r="r" b="b"/>
              <a:pathLst>
                <a:path w="8002397" h="842391">
                  <a:moveTo>
                    <a:pt x="6350" y="0"/>
                  </a:moveTo>
                  <a:lnTo>
                    <a:pt x="7996047" y="0"/>
                  </a:lnTo>
                  <a:cubicBezTo>
                    <a:pt x="7999603" y="0"/>
                    <a:pt x="8002397" y="2794"/>
                    <a:pt x="8002397" y="6350"/>
                  </a:cubicBezTo>
                  <a:lnTo>
                    <a:pt x="8002397" y="836041"/>
                  </a:lnTo>
                  <a:cubicBezTo>
                    <a:pt x="8002397" y="839597"/>
                    <a:pt x="7999603" y="842391"/>
                    <a:pt x="7996047" y="842391"/>
                  </a:cubicBezTo>
                  <a:lnTo>
                    <a:pt x="6350" y="842391"/>
                  </a:lnTo>
                  <a:cubicBezTo>
                    <a:pt x="2794" y="842391"/>
                    <a:pt x="0" y="839597"/>
                    <a:pt x="0" y="836041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836041"/>
                  </a:lnTo>
                  <a:lnTo>
                    <a:pt x="6350" y="836041"/>
                  </a:lnTo>
                  <a:lnTo>
                    <a:pt x="6350" y="829691"/>
                  </a:lnTo>
                  <a:lnTo>
                    <a:pt x="7996047" y="829691"/>
                  </a:lnTo>
                  <a:lnTo>
                    <a:pt x="7996047" y="836041"/>
                  </a:lnTo>
                  <a:lnTo>
                    <a:pt x="7989697" y="836041"/>
                  </a:lnTo>
                  <a:lnTo>
                    <a:pt x="7989697" y="6350"/>
                  </a:lnTo>
                  <a:lnTo>
                    <a:pt x="7996047" y="6350"/>
                  </a:lnTo>
                  <a:lnTo>
                    <a:pt x="7996047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44546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592666" y="393006"/>
            <a:ext cx="5705529" cy="1425340"/>
            <a:chOff x="0" y="0"/>
            <a:chExt cx="7607372" cy="19004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07300" cy="1900428"/>
            </a:xfrm>
            <a:custGeom>
              <a:avLst/>
              <a:gdLst/>
              <a:ahLst/>
              <a:cxnLst/>
              <a:rect l="l" t="t" r="r" b="b"/>
              <a:pathLst>
                <a:path w="7607300" h="1900428">
                  <a:moveTo>
                    <a:pt x="0" y="316738"/>
                  </a:moveTo>
                  <a:cubicBezTo>
                    <a:pt x="0" y="141859"/>
                    <a:pt x="141859" y="0"/>
                    <a:pt x="316738" y="0"/>
                  </a:cubicBezTo>
                  <a:lnTo>
                    <a:pt x="7290562" y="0"/>
                  </a:lnTo>
                  <a:cubicBezTo>
                    <a:pt x="7465441" y="0"/>
                    <a:pt x="7607300" y="141859"/>
                    <a:pt x="7607300" y="316738"/>
                  </a:cubicBezTo>
                  <a:lnTo>
                    <a:pt x="7607300" y="1583690"/>
                  </a:lnTo>
                  <a:cubicBezTo>
                    <a:pt x="7607300" y="1758569"/>
                    <a:pt x="7465441" y="1900428"/>
                    <a:pt x="7290562" y="1900428"/>
                  </a:cubicBezTo>
                  <a:lnTo>
                    <a:pt x="316738" y="1900428"/>
                  </a:lnTo>
                  <a:cubicBezTo>
                    <a:pt x="141859" y="1900428"/>
                    <a:pt x="0" y="1758696"/>
                    <a:pt x="0" y="1583690"/>
                  </a:cubicBezTo>
                  <a:close/>
                </a:path>
              </a:pathLst>
            </a:custGeom>
            <a:gradFill rotWithShape="1">
              <a:gsLst>
                <a:gs pos="0">
                  <a:srgbClr val="606C7D">
                    <a:alpha val="100000"/>
                  </a:srgbClr>
                </a:gs>
                <a:gs pos="50000">
                  <a:srgbClr val="42546C">
                    <a:alpha val="100000"/>
                  </a:srgbClr>
                </a:gs>
                <a:gs pos="100000">
                  <a:srgbClr val="384961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7" name="Group 7"/>
          <p:cNvGrpSpPr/>
          <p:nvPr/>
        </p:nvGrpSpPr>
        <p:grpSpPr>
          <a:xfrm>
            <a:off x="6663982" y="-171944"/>
            <a:ext cx="5562897" cy="2555240"/>
            <a:chOff x="0" y="0"/>
            <a:chExt cx="7417196" cy="34069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17196" cy="3406987"/>
            </a:xfrm>
            <a:custGeom>
              <a:avLst/>
              <a:gdLst/>
              <a:ahLst/>
              <a:cxnLst/>
              <a:rect l="l" t="t" r="r" b="b"/>
              <a:pathLst>
                <a:path w="7417196" h="3406987">
                  <a:moveTo>
                    <a:pt x="0" y="0"/>
                  </a:moveTo>
                  <a:lnTo>
                    <a:pt x="7417196" y="0"/>
                  </a:lnTo>
                  <a:lnTo>
                    <a:pt x="7417196" y="3406987"/>
                  </a:lnTo>
                  <a:lnTo>
                    <a:pt x="0" y="3406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48666" r="-48666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40929" y="-47625"/>
              <a:ext cx="7135337" cy="3454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80"/>
                </a:lnSpc>
              </a:pPr>
              <a:endParaRPr/>
            </a:p>
            <a:p>
              <a:pPr algn="ctr">
                <a:lnSpc>
                  <a:spcPts val="6480"/>
                </a:lnSpc>
              </a:pPr>
              <a:r>
                <a:rPr lang="en-US" sz="6000" spc="-27">
                  <a:solidFill>
                    <a:srgbClr val="FFFFFF"/>
                  </a:solidFill>
                  <a:cs typeface="Tajawal Bold"/>
                </a:rPr>
                <a:t>أنواع الأمراض</a:t>
              </a:r>
            </a:p>
            <a:p>
              <a:pPr algn="ctr">
                <a:lnSpc>
                  <a:spcPts val="6480"/>
                </a:lnSpc>
              </a:pPr>
              <a:endParaRPr lang="en-US" sz="6000" spc="-27">
                <a:solidFill>
                  <a:srgbClr val="FFFFFF"/>
                </a:solidFill>
                <a:cs typeface="Tajawal Bold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67025">
            <a:off x="4618688" y="1072233"/>
            <a:ext cx="2010747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rot="5304395">
            <a:off x="3882346" y="1823060"/>
            <a:ext cx="1541451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2" name="Group 12"/>
          <p:cNvGrpSpPr/>
          <p:nvPr/>
        </p:nvGrpSpPr>
        <p:grpSpPr>
          <a:xfrm>
            <a:off x="1427590" y="2319946"/>
            <a:ext cx="6493826" cy="1639157"/>
            <a:chOff x="0" y="0"/>
            <a:chExt cx="8658435" cy="2185542"/>
          </a:xfrm>
        </p:grpSpPr>
        <p:sp>
          <p:nvSpPr>
            <p:cNvPr id="13" name="Freeform 13"/>
            <p:cNvSpPr/>
            <p:nvPr/>
          </p:nvSpPr>
          <p:spPr>
            <a:xfrm>
              <a:off x="16882" y="20233"/>
              <a:ext cx="8624692" cy="2145136"/>
            </a:xfrm>
            <a:custGeom>
              <a:avLst/>
              <a:gdLst/>
              <a:ahLst/>
              <a:cxnLst/>
              <a:rect l="l" t="t" r="r" b="b"/>
              <a:pathLst>
                <a:path w="8624692" h="2145136">
                  <a:moveTo>
                    <a:pt x="0" y="0"/>
                  </a:moveTo>
                  <a:lnTo>
                    <a:pt x="8321993" y="0"/>
                  </a:lnTo>
                  <a:lnTo>
                    <a:pt x="8624693" y="357523"/>
                  </a:lnTo>
                  <a:lnTo>
                    <a:pt x="8624693" y="2145137"/>
                  </a:lnTo>
                  <a:lnTo>
                    <a:pt x="302701" y="2145137"/>
                  </a:lnTo>
                  <a:lnTo>
                    <a:pt x="0" y="1787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658452" cy="2185580"/>
            </a:xfrm>
            <a:custGeom>
              <a:avLst/>
              <a:gdLst/>
              <a:ahLst/>
              <a:cxnLst/>
              <a:rect l="l" t="t" r="r" b="b"/>
              <a:pathLst>
                <a:path w="8658452" h="2185580">
                  <a:moveTo>
                    <a:pt x="16882" y="0"/>
                  </a:moveTo>
                  <a:lnTo>
                    <a:pt x="8338875" y="0"/>
                  </a:lnTo>
                  <a:cubicBezTo>
                    <a:pt x="8343264" y="0"/>
                    <a:pt x="8347485" y="2023"/>
                    <a:pt x="8350693" y="5868"/>
                  </a:cubicBezTo>
                  <a:lnTo>
                    <a:pt x="8653393" y="363390"/>
                  </a:lnTo>
                  <a:cubicBezTo>
                    <a:pt x="8656601" y="367235"/>
                    <a:pt x="8658452" y="372293"/>
                    <a:pt x="8658452" y="377756"/>
                  </a:cubicBezTo>
                  <a:lnTo>
                    <a:pt x="8658452" y="2165370"/>
                  </a:lnTo>
                  <a:lnTo>
                    <a:pt x="8641575" y="2165370"/>
                  </a:lnTo>
                  <a:lnTo>
                    <a:pt x="8641575" y="2145136"/>
                  </a:lnTo>
                  <a:lnTo>
                    <a:pt x="8641575" y="2165370"/>
                  </a:lnTo>
                  <a:lnTo>
                    <a:pt x="8641575" y="2185580"/>
                  </a:lnTo>
                  <a:lnTo>
                    <a:pt x="319583" y="2185580"/>
                  </a:lnTo>
                  <a:cubicBezTo>
                    <a:pt x="315194" y="2185580"/>
                    <a:pt x="310973" y="2183580"/>
                    <a:pt x="307765" y="2179735"/>
                  </a:cubicBezTo>
                  <a:lnTo>
                    <a:pt x="5065" y="1822212"/>
                  </a:lnTo>
                  <a:cubicBezTo>
                    <a:pt x="1857" y="1818368"/>
                    <a:pt x="0" y="1813310"/>
                    <a:pt x="0" y="1807847"/>
                  </a:cubicBezTo>
                  <a:lnTo>
                    <a:pt x="0" y="20233"/>
                  </a:lnTo>
                  <a:cubicBezTo>
                    <a:pt x="0" y="9105"/>
                    <a:pt x="7597" y="0"/>
                    <a:pt x="16882" y="0"/>
                  </a:cubicBezTo>
                  <a:moveTo>
                    <a:pt x="16882" y="40467"/>
                  </a:moveTo>
                  <a:lnTo>
                    <a:pt x="16882" y="20233"/>
                  </a:lnTo>
                  <a:lnTo>
                    <a:pt x="33765" y="20233"/>
                  </a:lnTo>
                  <a:lnTo>
                    <a:pt x="33765" y="1807847"/>
                  </a:lnTo>
                  <a:lnTo>
                    <a:pt x="16882" y="1807847"/>
                  </a:lnTo>
                  <a:lnTo>
                    <a:pt x="28700" y="1793481"/>
                  </a:lnTo>
                  <a:lnTo>
                    <a:pt x="331401" y="2150802"/>
                  </a:lnTo>
                  <a:lnTo>
                    <a:pt x="319583" y="2165167"/>
                  </a:lnTo>
                  <a:lnTo>
                    <a:pt x="319583" y="2144934"/>
                  </a:lnTo>
                  <a:lnTo>
                    <a:pt x="8641575" y="2144934"/>
                  </a:lnTo>
                  <a:cubicBezTo>
                    <a:pt x="8650860" y="2144934"/>
                    <a:pt x="8658452" y="2154039"/>
                    <a:pt x="8658452" y="2165167"/>
                  </a:cubicBezTo>
                  <a:cubicBezTo>
                    <a:pt x="8658452" y="2176296"/>
                    <a:pt x="8650860" y="2185401"/>
                    <a:pt x="8641575" y="2185401"/>
                  </a:cubicBezTo>
                  <a:cubicBezTo>
                    <a:pt x="8632290" y="2185401"/>
                    <a:pt x="8624693" y="2176296"/>
                    <a:pt x="8624693" y="2165167"/>
                  </a:cubicBezTo>
                  <a:lnTo>
                    <a:pt x="8624693" y="377756"/>
                  </a:lnTo>
                  <a:lnTo>
                    <a:pt x="8641575" y="377756"/>
                  </a:lnTo>
                  <a:lnTo>
                    <a:pt x="8629757" y="392122"/>
                  </a:lnTo>
                  <a:lnTo>
                    <a:pt x="8326888" y="34599"/>
                  </a:lnTo>
                  <a:lnTo>
                    <a:pt x="8338706" y="20233"/>
                  </a:lnTo>
                  <a:lnTo>
                    <a:pt x="8338706" y="40467"/>
                  </a:lnTo>
                  <a:lnTo>
                    <a:pt x="16882" y="40467"/>
                  </a:ln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8658435" cy="2271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80"/>
                </a:lnSpc>
              </a:pPr>
              <a:r>
                <a:rPr lang="en-US" sz="4400" spc="-20" dirty="0" err="1">
                  <a:solidFill>
                    <a:srgbClr val="FF0000"/>
                  </a:solidFill>
                  <a:cs typeface="Tajawal Bold"/>
                </a:rPr>
                <a:t>أمراض</a:t>
              </a:r>
              <a:r>
                <a:rPr lang="en-US" sz="4400" spc="-20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4400" spc="-20" dirty="0" err="1">
                  <a:solidFill>
                    <a:srgbClr val="FF0000"/>
                  </a:solidFill>
                  <a:cs typeface="Tajawal Bold"/>
                </a:rPr>
                <a:t>غير</a:t>
              </a:r>
              <a:r>
                <a:rPr lang="en-US" sz="4400" spc="-20" dirty="0">
                  <a:solidFill>
                    <a:srgbClr val="FF0000"/>
                  </a:solidFill>
                  <a:cs typeface="Tajawal Bold"/>
                </a:rPr>
                <a:t> </a:t>
              </a:r>
              <a:r>
                <a:rPr lang="en-US" sz="4400" spc="-20" dirty="0" err="1">
                  <a:solidFill>
                    <a:srgbClr val="FF0000"/>
                  </a:solidFill>
                  <a:cs typeface="Tajawal Bold"/>
                </a:rPr>
                <a:t>معدية</a:t>
              </a:r>
              <a:endParaRPr lang="en-US" sz="4400" spc="-20" dirty="0">
                <a:solidFill>
                  <a:srgbClr val="FF0000"/>
                </a:solidFill>
                <a:cs typeface="Tajawal Bold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93919" y="5513332"/>
            <a:ext cx="6538680" cy="1179663"/>
            <a:chOff x="0" y="0"/>
            <a:chExt cx="8718241" cy="1572884"/>
          </a:xfrm>
        </p:grpSpPr>
        <p:sp>
          <p:nvSpPr>
            <p:cNvPr id="17" name="Freeform 17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321153" y="5658323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أسبابها مشكلات داخلية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21153" y="4011935"/>
            <a:ext cx="6538680" cy="1179663"/>
            <a:chOff x="0" y="0"/>
            <a:chExt cx="8718241" cy="1572884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8709787" cy="1564767"/>
            </a:xfrm>
            <a:custGeom>
              <a:avLst/>
              <a:gdLst/>
              <a:ahLst/>
              <a:cxnLst/>
              <a:rect l="l" t="t" r="r" b="b"/>
              <a:pathLst>
                <a:path w="8709787" h="1564767">
                  <a:moveTo>
                    <a:pt x="0" y="260731"/>
                  </a:moveTo>
                  <a:cubicBezTo>
                    <a:pt x="0" y="116713"/>
                    <a:pt x="117221" y="0"/>
                    <a:pt x="261874" y="0"/>
                  </a:cubicBezTo>
                  <a:lnTo>
                    <a:pt x="8447913" y="0"/>
                  </a:lnTo>
                  <a:cubicBezTo>
                    <a:pt x="8592566" y="0"/>
                    <a:pt x="8709787" y="116713"/>
                    <a:pt x="8709787" y="260731"/>
                  </a:cubicBezTo>
                  <a:lnTo>
                    <a:pt x="8709787" y="1303909"/>
                  </a:lnTo>
                  <a:cubicBezTo>
                    <a:pt x="8709787" y="1447927"/>
                    <a:pt x="8592566" y="1564640"/>
                    <a:pt x="8447913" y="1564640"/>
                  </a:cubicBezTo>
                  <a:lnTo>
                    <a:pt x="261874" y="1564640"/>
                  </a:lnTo>
                  <a:cubicBezTo>
                    <a:pt x="117221" y="1564767"/>
                    <a:pt x="0" y="1447927"/>
                    <a:pt x="0" y="1303909"/>
                  </a:cubicBezTo>
                  <a:close/>
                </a:path>
              </a:pathLst>
            </a:custGeom>
            <a:solidFill>
              <a:srgbClr val="44546A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490016" y="4282953"/>
            <a:ext cx="6206608" cy="67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 spc="-19">
                <a:solidFill>
                  <a:srgbClr val="FFFFFF"/>
                </a:solidFill>
                <a:cs typeface="Tajawal Bold"/>
              </a:rPr>
              <a:t>أمراض لا تعدي 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813527" y="1416788"/>
            <a:ext cx="2915603" cy="3290195"/>
          </a:xfrm>
          <a:custGeom>
            <a:avLst/>
            <a:gdLst/>
            <a:ahLst/>
            <a:cxnLst/>
            <a:rect l="l" t="t" r="r" b="b"/>
            <a:pathLst>
              <a:path w="2915603" h="3290195">
                <a:moveTo>
                  <a:pt x="0" y="0"/>
                </a:moveTo>
                <a:lnTo>
                  <a:pt x="2915604" y="0"/>
                </a:lnTo>
                <a:lnTo>
                  <a:pt x="2915604" y="3290196"/>
                </a:lnTo>
                <a:lnTo>
                  <a:pt x="0" y="3290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36" t="-3745" r="-43462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871729" y="4933107"/>
            <a:ext cx="2897463" cy="3312384"/>
          </a:xfrm>
          <a:custGeom>
            <a:avLst/>
            <a:gdLst/>
            <a:ahLst/>
            <a:cxnLst/>
            <a:rect l="l" t="t" r="r" b="b"/>
            <a:pathLst>
              <a:path w="2897463" h="3312384">
                <a:moveTo>
                  <a:pt x="0" y="0"/>
                </a:moveTo>
                <a:lnTo>
                  <a:pt x="2897463" y="0"/>
                </a:lnTo>
                <a:lnTo>
                  <a:pt x="2897463" y="3312384"/>
                </a:lnTo>
                <a:lnTo>
                  <a:pt x="0" y="3312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701" r="-15701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5368952" y="480202"/>
            <a:ext cx="189034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السكري</a:t>
            </a:r>
            <a:endParaRPr lang="en-US" sz="3600" spc="-16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1276712" y="2319946"/>
            <a:ext cx="3261642" cy="6221215"/>
          </a:xfrm>
          <a:custGeom>
            <a:avLst/>
            <a:gdLst/>
            <a:ahLst/>
            <a:cxnLst/>
            <a:rect l="l" t="t" r="r" b="b"/>
            <a:pathLst>
              <a:path w="3261642" h="6221215">
                <a:moveTo>
                  <a:pt x="0" y="0"/>
                </a:moveTo>
                <a:lnTo>
                  <a:pt x="3261642" y="0"/>
                </a:lnTo>
                <a:lnTo>
                  <a:pt x="3261642" y="6221215"/>
                </a:lnTo>
                <a:lnTo>
                  <a:pt x="0" y="62212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4105" r="-143073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1647886" y="6026964"/>
            <a:ext cx="2154190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السمنة</a:t>
            </a:r>
            <a:endParaRPr lang="en-US" sz="3600" spc="-16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7859834" y="6429256"/>
            <a:ext cx="2839058" cy="3371260"/>
          </a:xfrm>
          <a:custGeom>
            <a:avLst/>
            <a:gdLst/>
            <a:ahLst/>
            <a:cxnLst/>
            <a:rect l="l" t="t" r="r" b="b"/>
            <a:pathLst>
              <a:path w="2839058" h="3371260">
                <a:moveTo>
                  <a:pt x="0" y="0"/>
                </a:moveTo>
                <a:lnTo>
                  <a:pt x="2839058" y="0"/>
                </a:lnTo>
                <a:lnTo>
                  <a:pt x="2839058" y="3371260"/>
                </a:lnTo>
                <a:lnTo>
                  <a:pt x="0" y="33712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82076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965759" y="5529143"/>
            <a:ext cx="2627207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الحساسية</a:t>
            </a:r>
            <a:endParaRPr lang="en-US" sz="3600" spc="-16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994273" y="6843287"/>
            <a:ext cx="4937973" cy="2804409"/>
          </a:xfrm>
          <a:custGeom>
            <a:avLst/>
            <a:gdLst/>
            <a:ahLst/>
            <a:cxnLst/>
            <a:rect l="l" t="t" r="r" b="b"/>
            <a:pathLst>
              <a:path w="4937973" h="2804409">
                <a:moveTo>
                  <a:pt x="0" y="0"/>
                </a:moveTo>
                <a:lnTo>
                  <a:pt x="4937973" y="0"/>
                </a:lnTo>
                <a:lnTo>
                  <a:pt x="4937973" y="2804409"/>
                </a:lnTo>
                <a:lnTo>
                  <a:pt x="0" y="28044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33" b="-1033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544491" y="9449678"/>
            <a:ext cx="1837536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فقر</a:t>
            </a:r>
            <a:r>
              <a:rPr lang="en-US" sz="3600" spc="-16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3600" spc="-16" dirty="0" err="1">
                <a:solidFill>
                  <a:srgbClr val="000000"/>
                </a:solidFill>
                <a:cs typeface="Tajawal Bold"/>
              </a:rPr>
              <a:t>الدم</a:t>
            </a:r>
            <a:endParaRPr lang="en-US" sz="3600" spc="-16" dirty="0">
              <a:solidFill>
                <a:srgbClr val="000000"/>
              </a:solidFill>
              <a:cs typeface="Tajawal Bold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2B4796B-05B8-7DEA-BAAD-0AF1E0DF26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7487" cy="1191986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F038976A-48F6-72A5-33EC-8D6FCFF0A1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423" y="367431"/>
            <a:ext cx="13839091" cy="2141524"/>
          </a:xfrm>
          <a:custGeom>
            <a:avLst/>
            <a:gdLst/>
            <a:ahLst/>
            <a:cxnLst/>
            <a:rect l="l" t="t" r="r" b="b"/>
            <a:pathLst>
              <a:path w="13839091" h="2141524">
                <a:moveTo>
                  <a:pt x="0" y="0"/>
                </a:moveTo>
                <a:lnTo>
                  <a:pt x="13839091" y="0"/>
                </a:lnTo>
                <a:lnTo>
                  <a:pt x="13839091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5423" y="2848047"/>
            <a:ext cx="13839091" cy="3614539"/>
          </a:xfrm>
          <a:custGeom>
            <a:avLst/>
            <a:gdLst/>
            <a:ahLst/>
            <a:cxnLst/>
            <a:rect l="l" t="t" r="r" b="b"/>
            <a:pathLst>
              <a:path w="13839091" h="3614539">
                <a:moveTo>
                  <a:pt x="0" y="0"/>
                </a:moveTo>
                <a:lnTo>
                  <a:pt x="13839091" y="0"/>
                </a:lnTo>
                <a:lnTo>
                  <a:pt x="13839091" y="3614539"/>
                </a:lnTo>
                <a:lnTo>
                  <a:pt x="0" y="3614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33482" y="6805486"/>
            <a:ext cx="3834592" cy="2871151"/>
          </a:xfrm>
          <a:custGeom>
            <a:avLst/>
            <a:gdLst/>
            <a:ahLst/>
            <a:cxnLst/>
            <a:rect l="l" t="t" r="r" b="b"/>
            <a:pathLst>
              <a:path w="3834592" h="2871151">
                <a:moveTo>
                  <a:pt x="0" y="0"/>
                </a:moveTo>
                <a:lnTo>
                  <a:pt x="3834593" y="0"/>
                </a:lnTo>
                <a:lnTo>
                  <a:pt x="3834593" y="2871151"/>
                </a:lnTo>
                <a:lnTo>
                  <a:pt x="0" y="2871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6414" y="7067134"/>
            <a:ext cx="1457109" cy="2871151"/>
          </a:xfrm>
          <a:custGeom>
            <a:avLst/>
            <a:gdLst/>
            <a:ahLst/>
            <a:cxnLst/>
            <a:rect l="l" t="t" r="r" b="b"/>
            <a:pathLst>
              <a:path w="1457109" h="2871151">
                <a:moveTo>
                  <a:pt x="0" y="0"/>
                </a:moveTo>
                <a:lnTo>
                  <a:pt x="1457109" y="0"/>
                </a:lnTo>
                <a:lnTo>
                  <a:pt x="1457109" y="2871151"/>
                </a:lnTo>
                <a:lnTo>
                  <a:pt x="0" y="28711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04514" y="2121002"/>
            <a:ext cx="2021296" cy="3022498"/>
          </a:xfrm>
          <a:custGeom>
            <a:avLst/>
            <a:gdLst/>
            <a:ahLst/>
            <a:cxnLst/>
            <a:rect l="l" t="t" r="r" b="b"/>
            <a:pathLst>
              <a:path w="2021296" h="3022498">
                <a:moveTo>
                  <a:pt x="0" y="0"/>
                </a:moveTo>
                <a:lnTo>
                  <a:pt x="2021296" y="0"/>
                </a:lnTo>
                <a:lnTo>
                  <a:pt x="2021296" y="3022498"/>
                </a:lnTo>
                <a:lnTo>
                  <a:pt x="0" y="30224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29118" y="7271644"/>
            <a:ext cx="3171364" cy="2462132"/>
          </a:xfrm>
          <a:custGeom>
            <a:avLst/>
            <a:gdLst/>
            <a:ahLst/>
            <a:cxnLst/>
            <a:rect l="l" t="t" r="r" b="b"/>
            <a:pathLst>
              <a:path w="3171364" h="2462132">
                <a:moveTo>
                  <a:pt x="0" y="0"/>
                </a:moveTo>
                <a:lnTo>
                  <a:pt x="3171364" y="0"/>
                </a:lnTo>
                <a:lnTo>
                  <a:pt x="3171364" y="2462132"/>
                </a:lnTo>
                <a:lnTo>
                  <a:pt x="0" y="24621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0018191-B2C9-B9A2-4569-D9DB1C3EDA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477" y="-10885"/>
            <a:ext cx="1117487" cy="119198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4B50A9B-E641-C2C0-0C5B-BCA6C68B85B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3" b="20644"/>
          <a:stretch/>
        </p:blipFill>
        <p:spPr>
          <a:xfrm>
            <a:off x="16866118" y="9239964"/>
            <a:ext cx="1354175" cy="8980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595</Words>
  <Application>Microsoft Office PowerPoint</Application>
  <PresentationFormat>مخصص</PresentationFormat>
  <Paragraphs>180</Paragraphs>
  <Slides>37</Slides>
  <Notes>16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42" baseType="lpstr">
      <vt:lpstr>Calibri</vt:lpstr>
      <vt:lpstr>Arial</vt:lpstr>
      <vt:lpstr>Tajawal Bold</vt:lpstr>
      <vt:lpstr>Tajawal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نوره العريك  الأمراض.pptx</dc:title>
  <dc:creator>noura aloreek</dc:creator>
  <cp:lastModifiedBy>نورة بنت العريك</cp:lastModifiedBy>
  <cp:revision>5</cp:revision>
  <dcterms:created xsi:type="dcterms:W3CDTF">2006-08-16T00:00:00Z</dcterms:created>
  <dcterms:modified xsi:type="dcterms:W3CDTF">2023-11-29T18:05:18Z</dcterms:modified>
  <dc:identifier>DAF1e7MorNU</dc:identifier>
</cp:coreProperties>
</file>