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614" r:id="rId2"/>
    <p:sldId id="616" r:id="rId3"/>
    <p:sldId id="407" r:id="rId4"/>
    <p:sldId id="408" r:id="rId5"/>
    <p:sldId id="468" r:id="rId6"/>
    <p:sldId id="469" r:id="rId7"/>
    <p:sldId id="635" r:id="rId8"/>
    <p:sldId id="636" r:id="rId9"/>
    <p:sldId id="637" r:id="rId10"/>
    <p:sldId id="612" r:id="rId11"/>
    <p:sldId id="639" r:id="rId12"/>
    <p:sldId id="410" r:id="rId13"/>
    <p:sldId id="493" r:id="rId14"/>
    <p:sldId id="520" r:id="rId15"/>
    <p:sldId id="484" r:id="rId16"/>
    <p:sldId id="513" r:id="rId17"/>
    <p:sldId id="474" r:id="rId18"/>
    <p:sldId id="278" r:id="rId19"/>
    <p:sldId id="499" r:id="rId20"/>
    <p:sldId id="500" r:id="rId21"/>
    <p:sldId id="501" r:id="rId22"/>
    <p:sldId id="494" r:id="rId23"/>
    <p:sldId id="512" r:id="rId24"/>
    <p:sldId id="510" r:id="rId25"/>
    <p:sldId id="514" r:id="rId26"/>
    <p:sldId id="477" r:id="rId27"/>
    <p:sldId id="482" r:id="rId28"/>
    <p:sldId id="485" r:id="rId29"/>
    <p:sldId id="487" r:id="rId30"/>
    <p:sldId id="486" r:id="rId31"/>
    <p:sldId id="488" r:id="rId32"/>
    <p:sldId id="506" r:id="rId33"/>
    <p:sldId id="618" r:id="rId34"/>
    <p:sldId id="351" r:id="rId35"/>
    <p:sldId id="642" r:id="rId36"/>
    <p:sldId id="419" r:id="rId37"/>
    <p:sldId id="489" r:id="rId38"/>
    <p:sldId id="490" r:id="rId39"/>
    <p:sldId id="472" r:id="rId40"/>
    <p:sldId id="515" r:id="rId41"/>
    <p:sldId id="640" r:id="rId42"/>
    <p:sldId id="641" r:id="rId43"/>
    <p:sldId id="495" r:id="rId44"/>
    <p:sldId id="496" r:id="rId45"/>
    <p:sldId id="497" r:id="rId46"/>
    <p:sldId id="498" r:id="rId47"/>
    <p:sldId id="372" r:id="rId4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CCFF99"/>
    <a:srgbClr val="003300"/>
    <a:srgbClr val="FF66CC"/>
    <a:srgbClr val="FF6600"/>
    <a:srgbClr val="99FF33"/>
    <a:srgbClr val="FFFF66"/>
    <a:srgbClr val="66FF33"/>
    <a:srgbClr val="99FF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image" Target="../media/image36.gif"/><Relationship Id="rId10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audio" Target="../media/media1.mp3"/><Relationship Id="rId16" Type="http://schemas.openxmlformats.org/officeDocument/2006/relationships/image" Target="../media/image73.png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jpeg"/><Relationship Id="rId4" Type="http://schemas.openxmlformats.org/officeDocument/2006/relationships/image" Target="../media/image40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1.jpeg"/><Relationship Id="rId4" Type="http://schemas.openxmlformats.org/officeDocument/2006/relationships/image" Target="../media/image77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90.png"/><Relationship Id="rId7" Type="http://schemas.openxmlformats.org/officeDocument/2006/relationships/image" Target="../media/image8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8.png"/><Relationship Id="rId9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05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06.png"/><Relationship Id="rId7" Type="http://schemas.openxmlformats.org/officeDocument/2006/relationships/image" Target="../media/image11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AC31917-AA31-B51D-FCB4-16D22621D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858"/>
            <a:ext cx="9144000" cy="37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26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Wooden Sign Blank Png Image - Transparent Background Wooden Sign, Png  Download , Transparent Png Image - PNGitem">
            <a:extLst>
              <a:ext uri="{FF2B5EF4-FFF2-40B4-BE49-F238E27FC236}">
                <a16:creationId xmlns:a16="http://schemas.microsoft.com/office/drawing/2014/main" id="{36A608A0-F02D-5A03-3E3B-D2C5A003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1891" y="160505"/>
            <a:ext cx="4188540" cy="44206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897CDA06-A329-2466-A753-94D888CFC95E}"/>
              </a:ext>
            </a:extLst>
          </p:cNvPr>
          <p:cNvSpPr/>
          <p:nvPr/>
        </p:nvSpPr>
        <p:spPr>
          <a:xfrm>
            <a:off x="477371" y="4485794"/>
            <a:ext cx="792088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 put a feeling, idea, or principle gradually into someone's mind, so that it has a strong influence on the way that person thinks or behaves.</a:t>
            </a:r>
            <a:endParaRPr lang="ar-SA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1884E20-70DC-9A4C-A7A3-99B099E6A241}"/>
              </a:ext>
            </a:extLst>
          </p:cNvPr>
          <p:cNvSpPr txBox="1"/>
          <p:nvPr/>
        </p:nvSpPr>
        <p:spPr>
          <a:xfrm>
            <a:off x="5436096" y="1004535"/>
            <a:ext cx="2808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cap="none" spc="0" dirty="0">
                <a:ln w="0"/>
                <a:solidFill>
                  <a:srgbClr val="3232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Instilling </a:t>
            </a:r>
          </a:p>
          <a:p>
            <a:pPr algn="ctr" rtl="0"/>
            <a:r>
              <a:rPr lang="en-US" sz="4000" b="1" cap="none" spc="0" dirty="0">
                <a:ln w="0"/>
                <a:solidFill>
                  <a:srgbClr val="3232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values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52AE7EF-2C2B-EF4B-005E-E610E2E2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62" y="160505"/>
            <a:ext cx="4094629" cy="3941844"/>
          </a:xfrm>
          <a:prstGeom prst="rect">
            <a:avLst/>
          </a:prstGeom>
        </p:spPr>
      </p:pic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1EC80A-3C7D-D5FD-2CC7-8B91723FD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55" y="3354423"/>
            <a:ext cx="1284065" cy="11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0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519666-5775-053C-EE3A-90A764D0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602916" cy="65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10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493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2E382CC-0BAC-46B9-B8CB-28444D640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25" y="0"/>
            <a:ext cx="5616624" cy="6890639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850C0185-9AB2-20D2-BB05-821B3E674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8" y="11849"/>
            <a:ext cx="3481618" cy="4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03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A43A6B1-7F5C-DBE2-6CDD-395223F7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786"/>
            <a:ext cx="9144000" cy="6354428"/>
          </a:xfrm>
          <a:prstGeom prst="rect">
            <a:avLst/>
          </a:prstGeom>
        </p:spPr>
      </p:pic>
      <p:pic>
        <p:nvPicPr>
          <p:cNvPr id="6" name="Picture 4" descr="Blue White Framed Notebook Clip Art, Blue Notebook, Notebook, Clipart PNG  Transparent Image and Clipart for Free Download">
            <a:extLst>
              <a:ext uri="{FF2B5EF4-FFF2-40B4-BE49-F238E27FC236}">
                <a16:creationId xmlns:a16="http://schemas.microsoft.com/office/drawing/2014/main" id="{24834CBC-CC61-1679-B197-2C7DF4EAE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026116" cy="102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دفتر وردي عادي قصاصات فنية, دفتر وردي, قلم حبر جاف بنفسجي, غطاء إطار أبيض  وردي PNG صورة للتحميل مجانا">
            <a:extLst>
              <a:ext uri="{FF2B5EF4-FFF2-40B4-BE49-F238E27FC236}">
                <a16:creationId xmlns:a16="http://schemas.microsoft.com/office/drawing/2014/main" id="{C17A11B4-D981-08CC-B9F7-5721B030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3795"/>
            <a:ext cx="1043862" cy="10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FEFB3A3-29C2-5A50-008D-30EF9F4E3D0D}"/>
              </a:ext>
            </a:extLst>
          </p:cNvPr>
          <p:cNvSpPr/>
          <p:nvPr/>
        </p:nvSpPr>
        <p:spPr>
          <a:xfrm>
            <a:off x="3442780" y="679370"/>
            <a:ext cx="11292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Page 161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2F94D9C-1CC4-C256-AE8E-1B34345ADCA9}"/>
              </a:ext>
            </a:extLst>
          </p:cNvPr>
          <p:cNvSpPr/>
          <p:nvPr/>
        </p:nvSpPr>
        <p:spPr>
          <a:xfrm>
            <a:off x="2339752" y="3645024"/>
            <a:ext cx="29883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الرجاء اختيار</a:t>
            </a:r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 4</a:t>
            </a:r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أعمدة من الكلمات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وكتابة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4 كلمات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كل </a:t>
            </a:r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4 أعمدة</a:t>
            </a:r>
          </a:p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كل وحدة دراسية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D4AD169-576A-C207-FF44-DB85FEF42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6" y="4797152"/>
            <a:ext cx="1026114" cy="10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5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three reasons for learning English | EF English Live">
            <a:extLst>
              <a:ext uri="{FF2B5EF4-FFF2-40B4-BE49-F238E27FC236}">
                <a16:creationId xmlns:a16="http://schemas.microsoft.com/office/drawing/2014/main" id="{CBFE36A8-C874-4774-B57C-07C7327E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34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188FC7-7DA0-433C-BBEB-4A8719E19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6" y="1056136"/>
            <a:ext cx="8844228" cy="488059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98C4D04-D7E2-4E8E-BACC-6039B63233DF}"/>
              </a:ext>
            </a:extLst>
          </p:cNvPr>
          <p:cNvSpPr/>
          <p:nvPr/>
        </p:nvSpPr>
        <p:spPr>
          <a:xfrm>
            <a:off x="1115616" y="5373216"/>
            <a:ext cx="7878498" cy="563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848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57" y="1105633"/>
            <a:ext cx="2279561" cy="209347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54942" y="3458037"/>
            <a:ext cx="2574551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February 1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\ 2023</a:t>
            </a:r>
            <a:endParaRPr lang="ar-SA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0881" y="2656863"/>
            <a:ext cx="80714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2" name="Picture 4" descr="Calendar clipart clipart cliparts for you - Clipart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75" y="920625"/>
            <a:ext cx="1428750" cy="11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lendar Computer Icons Clip art - others png download - 1024*1024 - Free  Transparent Calendar png Download. - Clip 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" y="735123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160880" y="2176729"/>
            <a:ext cx="247529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Wednesday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61933" y="2979816"/>
            <a:ext cx="167738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10-7-1444 H</a:t>
            </a:r>
            <a:endParaRPr lang="ar-SA" sz="2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" y="3972002"/>
            <a:ext cx="2473640" cy="1855230"/>
          </a:xfrm>
          <a:prstGeom prst="rect">
            <a:avLst/>
          </a:prstGeom>
        </p:spPr>
      </p:pic>
      <p:pic>
        <p:nvPicPr>
          <p:cNvPr id="11" name="Picture 4" descr="Girl hi sticker for messenger |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82" y="3329369"/>
            <a:ext cx="2156980" cy="21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736953" y="3677327"/>
            <a:ext cx="36596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everyone,</a:t>
            </a:r>
          </a:p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is everything going?</a:t>
            </a:r>
            <a:endParaRPr lang="ar-SA" sz="27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B40E5F48-4F58-4FEF-A95B-35D68D059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560122"/>
            <a:ext cx="2503562" cy="470323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C49859-866D-4A49-8215-0A4DD8CEFCCE}"/>
              </a:ext>
            </a:extLst>
          </p:cNvPr>
          <p:cNvSpPr/>
          <p:nvPr/>
        </p:nvSpPr>
        <p:spPr>
          <a:xfrm>
            <a:off x="6300192" y="1321392"/>
            <a:ext cx="1851789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SG2 U3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88 and 89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2" descr="Week 8 - 3Ci">
            <a:extLst>
              <a:ext uri="{FF2B5EF4-FFF2-40B4-BE49-F238E27FC236}">
                <a16:creationId xmlns:a16="http://schemas.microsoft.com/office/drawing/2014/main" id="{9F6E9C53-0029-47D1-BA4A-0EF96977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935" y="5661248"/>
            <a:ext cx="2541662" cy="8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0D202F2-B2E8-4FCA-9943-458C0C5A7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112" y="36049"/>
            <a:ext cx="3404978" cy="54208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B8BB536-515C-B41E-4122-726E8A5A19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07" y="11849"/>
            <a:ext cx="5564605" cy="684004"/>
          </a:xfrm>
          <a:prstGeom prst="rect">
            <a:avLst/>
          </a:prstGeom>
        </p:spPr>
      </p:pic>
      <p:pic>
        <p:nvPicPr>
          <p:cNvPr id="1026" name="Picture 2" descr="Newsletter - Floraville Public School">
            <a:extLst>
              <a:ext uri="{FF2B5EF4-FFF2-40B4-BE49-F238E27FC236}">
                <a16:creationId xmlns:a16="http://schemas.microsoft.com/office/drawing/2014/main" id="{896284DF-8985-5007-6514-3DBE120CA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81" y="2229269"/>
            <a:ext cx="1775024" cy="177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086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64" y="2232716"/>
            <a:ext cx="740836" cy="5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39" y="3141674"/>
            <a:ext cx="787314" cy="7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1681172" y="2315996"/>
            <a:ext cx="6376946" cy="400110"/>
          </a:xfrm>
          <a:prstGeom prst="rect">
            <a:avLst/>
          </a:prstGeom>
          <a:solidFill>
            <a:srgbClr val="FF7C8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Describe everyday activities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557397" y="3299203"/>
            <a:ext cx="2120581" cy="400110"/>
          </a:xfrm>
          <a:prstGeom prst="rect">
            <a:avLst/>
          </a:prstGeom>
          <a:solidFill>
            <a:srgbClr val="99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1" dirty="0"/>
              <a:t>Tell what time it is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1755092" y="4251633"/>
            <a:ext cx="4727513" cy="461665"/>
          </a:xfrm>
          <a:prstGeom prst="rect">
            <a:avLst/>
          </a:prstGeom>
          <a:solidFill>
            <a:srgbClr val="FF66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/>
              <a:t>Listen and answerer some questions</a:t>
            </a:r>
            <a:endParaRPr lang="ar-SA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2915816" y="1669084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rgbClr val="FF7C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D5C5B0-B228-46BC-8E4F-5615CFE23450}"/>
              </a:ext>
            </a:extLst>
          </p:cNvPr>
          <p:cNvSpPr/>
          <p:nvPr/>
        </p:nvSpPr>
        <p:spPr>
          <a:xfrm>
            <a:off x="2383759" y="1281875"/>
            <a:ext cx="420307" cy="369332"/>
          </a:xfrm>
          <a:prstGeom prst="rect">
            <a:avLst/>
          </a:prstGeom>
          <a:solidFill>
            <a:srgbClr val="CCFF99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☺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4" descr="Target Png - Transparent Background Goals Png , Transparent ...">
            <a:extLst>
              <a:ext uri="{FF2B5EF4-FFF2-40B4-BE49-F238E27FC236}">
                <a16:creationId xmlns:a16="http://schemas.microsoft.com/office/drawing/2014/main" id="{52EA97E0-D43A-49B9-BBF3-ADEA9FBE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1" y="4194587"/>
            <a:ext cx="740836" cy="5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A995E5F-273C-4426-AC2F-4AC500E5B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36049"/>
            <a:ext cx="3404978" cy="54208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899EE35-AB96-4C31-8281-AC47D3DF7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192" y="560122"/>
            <a:ext cx="2503562" cy="47032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CB1BA58-5396-481A-B80D-84093F7597D2}"/>
              </a:ext>
            </a:extLst>
          </p:cNvPr>
          <p:cNvSpPr/>
          <p:nvPr/>
        </p:nvSpPr>
        <p:spPr>
          <a:xfrm>
            <a:off x="6300192" y="1321392"/>
            <a:ext cx="1851789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SG2 U3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88 and 89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33A9395-6450-E6CF-C9F1-DE8C7A808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07" y="11849"/>
            <a:ext cx="5564605" cy="68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ctivities - Irish Girl Guides">
            <a:extLst>
              <a:ext uri="{FF2B5EF4-FFF2-40B4-BE49-F238E27FC236}">
                <a16:creationId xmlns:a16="http://schemas.microsoft.com/office/drawing/2014/main" id="{454CEACF-8146-47EA-86F7-9F176195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0" y="116632"/>
            <a:ext cx="7319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B24EBA8D-E970-4EC6-9962-F462CC754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818" y="764704"/>
            <a:ext cx="2286820" cy="555370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308CD81-CB26-45EE-8FAE-4DC04A7D2D44}"/>
              </a:ext>
            </a:extLst>
          </p:cNvPr>
          <p:cNvSpPr/>
          <p:nvPr/>
        </p:nvSpPr>
        <p:spPr>
          <a:xfrm>
            <a:off x="3491880" y="4005064"/>
            <a:ext cx="2773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Everyday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986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6215F81-7561-EEE1-844D-8D477110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085" y="1093631"/>
            <a:ext cx="4293933" cy="567884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C36F6BD-8B9E-8971-AB39-0BC51ED32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2" y="2063167"/>
            <a:ext cx="4384964" cy="217819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B0BE51E6-0059-7E52-561E-208A5598329A}"/>
              </a:ext>
            </a:extLst>
          </p:cNvPr>
          <p:cNvSpPr/>
          <p:nvPr/>
        </p:nvSpPr>
        <p:spPr>
          <a:xfrm>
            <a:off x="890306" y="4176279"/>
            <a:ext cx="25266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الأول متوس</a:t>
            </a:r>
            <a:r>
              <a:rPr lang="ar-SA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</a:t>
            </a:r>
            <a:endParaRPr lang="ar-SA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FEDE644-201C-2E91-D682-2775619AFE8A}"/>
              </a:ext>
            </a:extLst>
          </p:cNvPr>
          <p:cNvSpPr/>
          <p:nvPr/>
        </p:nvSpPr>
        <p:spPr>
          <a:xfrm>
            <a:off x="7092280" y="3450510"/>
            <a:ext cx="16177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الترم الثاني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E53D678-1524-A8E7-DF42-2DCDAA91E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4" y="4994015"/>
            <a:ext cx="1944216" cy="170118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9AFE4C-7DF3-B16B-5953-AF05DC3B9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1" y="129826"/>
            <a:ext cx="4355976" cy="178368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FAF8DE5-C9EA-E894-6338-C79D6C94F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28" y="81337"/>
            <a:ext cx="2051720" cy="10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04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D6FDB94-DFDC-4602-B682-A5824128E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4" y="339214"/>
            <a:ext cx="9035638" cy="287376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59C1284-4B9E-4FC8-9001-6EE6D255D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7" y="3867606"/>
            <a:ext cx="9057073" cy="265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66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DC5485F-470E-4535-A690-D4102406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7" y="197029"/>
            <a:ext cx="8162400" cy="221291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F2A9478-B67A-46F8-9C5B-20D35611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66" y="2480107"/>
            <a:ext cx="8162401" cy="21486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5505152-1430-4293-9F17-F6BCE940F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40" y="4604475"/>
            <a:ext cx="8162400" cy="236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57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33FDA56-3403-422F-BD50-A7BA211C3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7918" cy="57606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5F0F6CE-BD5E-4BEB-A560-C63B784A8FF6}"/>
              </a:ext>
            </a:extLst>
          </p:cNvPr>
          <p:cNvSpPr/>
          <p:nvPr/>
        </p:nvSpPr>
        <p:spPr>
          <a:xfrm>
            <a:off x="-72516" y="632335"/>
            <a:ext cx="3780420" cy="1631216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I get up at six o’clock every day. </a:t>
            </a:r>
          </a:p>
          <a:p>
            <a:pPr algn="l" rtl="0"/>
            <a:r>
              <a:rPr lang="en-US" sz="2000" b="1" dirty="0">
                <a:latin typeface="MyriadPro-SemiboldIt"/>
              </a:rPr>
              <a:t>I eat breakfast at seven. </a:t>
            </a:r>
          </a:p>
          <a:p>
            <a:pPr algn="l" rtl="0"/>
            <a:r>
              <a:rPr lang="en-US" sz="2000" b="1" dirty="0">
                <a:latin typeface="MyriadPro-SemiboldIt"/>
              </a:rPr>
              <a:t>I go to school at eight. </a:t>
            </a:r>
          </a:p>
          <a:p>
            <a:pPr algn="l" rtl="0"/>
            <a:r>
              <a:rPr lang="en-US" sz="2000" b="1" dirty="0">
                <a:latin typeface="MyriadPro-SemiboldIt"/>
              </a:rPr>
              <a:t>I go home at four. </a:t>
            </a:r>
          </a:p>
          <a:p>
            <a:pPr algn="l" rtl="0"/>
            <a:r>
              <a:rPr lang="en-US" sz="2000" b="1" dirty="0">
                <a:latin typeface="MyriadPro-SemiboldIt"/>
              </a:rPr>
              <a:t>I go to bed at ten</a:t>
            </a:r>
            <a:r>
              <a:rPr lang="en-US" sz="2000" b="1" dirty="0">
                <a:latin typeface="MyriadPro-Light"/>
              </a:rPr>
              <a:t>.</a:t>
            </a:r>
            <a:endParaRPr lang="ar-SA" sz="2000" b="1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244964E-F024-4045-A4F9-77F3165D94C6}"/>
              </a:ext>
            </a:extLst>
          </p:cNvPr>
          <p:cNvSpPr/>
          <p:nvPr/>
        </p:nvSpPr>
        <p:spPr>
          <a:xfrm>
            <a:off x="0" y="2207280"/>
            <a:ext cx="2195736" cy="1323439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latin typeface="MyriadPro-Semibold"/>
              </a:rPr>
              <a:t>A: </a:t>
            </a:r>
            <a:r>
              <a:rPr lang="en-US" sz="2000" b="1" dirty="0">
                <a:latin typeface="MyriadPro-Light"/>
              </a:rPr>
              <a:t>I go to school.</a:t>
            </a:r>
          </a:p>
          <a:p>
            <a:pPr algn="l" rtl="0"/>
            <a:r>
              <a:rPr lang="en-US" sz="2000" b="1" dirty="0">
                <a:latin typeface="MyriadPro-Semibold"/>
              </a:rPr>
              <a:t>B: </a:t>
            </a:r>
            <a:r>
              <a:rPr lang="en-US" sz="2000" b="1" dirty="0">
                <a:latin typeface="MyriadPro-Light"/>
              </a:rPr>
              <a:t>At eight.</a:t>
            </a:r>
          </a:p>
          <a:p>
            <a:pPr algn="l" rtl="0"/>
            <a:r>
              <a:rPr lang="en-US" sz="2000" b="1" dirty="0">
                <a:latin typeface="MyriadPro-Semibold"/>
              </a:rPr>
              <a:t>A: </a:t>
            </a:r>
            <a:r>
              <a:rPr lang="en-US" sz="2000" b="1" dirty="0">
                <a:latin typeface="MyriadPro-Light"/>
              </a:rPr>
              <a:t>I get up.</a:t>
            </a:r>
          </a:p>
          <a:p>
            <a:pPr algn="l" rtl="0"/>
            <a:r>
              <a:rPr lang="en-US" sz="2000" b="1" dirty="0">
                <a:latin typeface="MyriadPro-Semibold"/>
              </a:rPr>
              <a:t>B: </a:t>
            </a:r>
            <a:r>
              <a:rPr lang="en-US" sz="2000" b="1" dirty="0">
                <a:latin typeface="MyriadPro-Light"/>
              </a:rPr>
              <a:t>At six.</a:t>
            </a:r>
            <a:endParaRPr lang="ar-SA" sz="20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E430662-983C-4981-8095-50ED016CE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8299" y="116631"/>
            <a:ext cx="2279753" cy="176680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1A37E5C-BF3D-4295-BCA1-52F1D2A12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330" y="2107487"/>
            <a:ext cx="6004654" cy="457548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FF28A9F-08F1-4DE1-BD05-3B60909C4235}"/>
              </a:ext>
            </a:extLst>
          </p:cNvPr>
          <p:cNvSpPr/>
          <p:nvPr/>
        </p:nvSpPr>
        <p:spPr>
          <a:xfrm>
            <a:off x="4211960" y="1418778"/>
            <a:ext cx="2991396" cy="646331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b="1" dirty="0">
                <a:latin typeface="MyriadPro-LightIt"/>
              </a:rPr>
              <a:t>How often…..?</a:t>
            </a:r>
            <a:endParaRPr lang="ar-SA" sz="3600" b="1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53F1C94-9384-4438-8F30-7A8DE56F81F0}"/>
              </a:ext>
            </a:extLst>
          </p:cNvPr>
          <p:cNvSpPr/>
          <p:nvPr/>
        </p:nvSpPr>
        <p:spPr>
          <a:xfrm>
            <a:off x="0" y="5297974"/>
            <a:ext cx="2306272" cy="1384995"/>
          </a:xfrm>
          <a:prstGeom prst="rect">
            <a:avLst/>
          </a:prstGeom>
          <a:solidFill>
            <a:srgbClr val="FF7C80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800" b="1" dirty="0">
                <a:latin typeface="MyriadPro-LightIt"/>
              </a:rPr>
              <a:t>before </a:t>
            </a:r>
            <a:r>
              <a:rPr lang="en-US" sz="2800" b="1" dirty="0">
                <a:solidFill>
                  <a:srgbClr val="C00000"/>
                </a:solidFill>
                <a:latin typeface="MyriadPro-LightIt"/>
              </a:rPr>
              <a:t>≠</a:t>
            </a:r>
            <a:r>
              <a:rPr lang="en-US" sz="2800" b="1" dirty="0">
                <a:latin typeface="MyriadPro-LightIt"/>
              </a:rPr>
              <a:t> after </a:t>
            </a:r>
            <a:endParaRPr lang="en-US" sz="2800" b="1" dirty="0">
              <a:latin typeface="MyriadPro-Light"/>
            </a:endParaRPr>
          </a:p>
          <a:p>
            <a:pPr algn="l" rtl="0"/>
            <a:endParaRPr lang="en-US" sz="2800" b="1" dirty="0">
              <a:latin typeface="MyriadPro-Light"/>
            </a:endParaRPr>
          </a:p>
          <a:p>
            <a:pPr algn="l" rtl="0"/>
            <a:r>
              <a:rPr lang="en-US" sz="2800" b="1" dirty="0">
                <a:latin typeface="MyriadPro-Light"/>
              </a:rPr>
              <a:t> </a:t>
            </a:r>
            <a:r>
              <a:rPr lang="en-US" sz="2800" b="1" dirty="0">
                <a:latin typeface="MyriadPro-LightIt"/>
              </a:rPr>
              <a:t>early </a:t>
            </a:r>
            <a:r>
              <a:rPr lang="en-US" sz="2800" b="1" dirty="0">
                <a:solidFill>
                  <a:srgbClr val="C00000"/>
                </a:solidFill>
                <a:latin typeface="MyriadPro-LightIt"/>
              </a:rPr>
              <a:t>≠</a:t>
            </a:r>
            <a:r>
              <a:rPr lang="en-US" sz="2800" b="1" dirty="0">
                <a:latin typeface="MyriadPro-LightIt"/>
              </a:rPr>
              <a:t>  late.</a:t>
            </a:r>
            <a:endParaRPr lang="ar-SA" sz="2800" b="1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84828F8-33FE-4AA0-B210-101C1DFD9CC2}"/>
              </a:ext>
            </a:extLst>
          </p:cNvPr>
          <p:cNvSpPr/>
          <p:nvPr/>
        </p:nvSpPr>
        <p:spPr>
          <a:xfrm>
            <a:off x="321319" y="4343867"/>
            <a:ext cx="1479186" cy="954107"/>
          </a:xfrm>
          <a:prstGeom prst="rect">
            <a:avLst/>
          </a:prstGeom>
          <a:solidFill>
            <a:srgbClr val="FFFF66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ntonym</a:t>
            </a:r>
          </a:p>
          <a:p>
            <a:pPr algn="ctr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opposite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8100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073D140-2335-494B-AC7A-F06284D0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1611"/>
            <a:ext cx="7124700" cy="572452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662A0FA-E060-4DE0-B8A5-BCA8CF041420}"/>
              </a:ext>
            </a:extLst>
          </p:cNvPr>
          <p:cNvSpPr/>
          <p:nvPr/>
        </p:nvSpPr>
        <p:spPr>
          <a:xfrm>
            <a:off x="2411760" y="404664"/>
            <a:ext cx="6323206" cy="461665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</a:rPr>
              <a:t>https://www.liveworksheets.com/1-ny1734869rc</a:t>
            </a:r>
            <a:endParaRPr lang="ar-SA" sz="24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913A49B-2765-4838-AE62-7039CBD7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85" y="77297"/>
            <a:ext cx="220027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2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87382" y="634137"/>
            <a:ext cx="8856617" cy="37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highlight>
                  <a:srgbClr val="FF6600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Listen and Discuss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en-US" dirty="0">
                <a:highlight>
                  <a:srgbClr val="FF9999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What Time Do You Get Up? </a:t>
            </a:r>
            <a:r>
              <a:rPr lang="en-US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en-US" dirty="0">
                <a:highlight>
                  <a:srgbClr val="99FF33"/>
                </a:highlight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SG2     page18 &amp; 19</a:t>
            </a:r>
            <a:endParaRPr lang="en-US" sz="1400" dirty="0">
              <a:effectLst/>
              <a:highlight>
                <a:srgbClr val="99FF33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055512" y="1103719"/>
            <a:ext cx="30329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u="sng" dirty="0">
                <a:latin typeface="Comic Sans MS" panose="030F0702030302020204" pitchFamily="66" charset="0"/>
              </a:rPr>
              <a:t>Anticipation guide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4" name="صورة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" y="1241470"/>
            <a:ext cx="1440180" cy="1181100"/>
          </a:xfrm>
          <a:prstGeom prst="rect">
            <a:avLst/>
          </a:prstGeom>
        </p:spPr>
      </p:pic>
      <p:cxnSp>
        <p:nvCxnSpPr>
          <p:cNvPr id="6" name="رابط مستقيم 5"/>
          <p:cNvCxnSpPr/>
          <p:nvPr/>
        </p:nvCxnSpPr>
        <p:spPr>
          <a:xfrm>
            <a:off x="0" y="1099200"/>
            <a:ext cx="9144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مربع نص 2"/>
          <p:cNvSpPr txBox="1"/>
          <p:nvPr/>
        </p:nvSpPr>
        <p:spPr>
          <a:xfrm>
            <a:off x="6539293" y="1241470"/>
            <a:ext cx="985334" cy="83760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Listen</a:t>
            </a:r>
          </a:p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10" y="1249162"/>
            <a:ext cx="652188" cy="686562"/>
          </a:xfrm>
          <a:prstGeom prst="rect">
            <a:avLst/>
          </a:prstGeom>
        </p:spPr>
      </p:pic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074609"/>
              </p:ext>
            </p:extLst>
          </p:nvPr>
        </p:nvGraphicFramePr>
        <p:xfrm>
          <a:off x="206888" y="2991645"/>
          <a:ext cx="8757601" cy="2767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8688">
                  <a:extLst>
                    <a:ext uri="{9D8B030D-6E8A-4147-A177-3AD203B41FA5}">
                      <a16:colId xmlns:a16="http://schemas.microsoft.com/office/drawing/2014/main" val="4172781977"/>
                    </a:ext>
                  </a:extLst>
                </a:gridCol>
                <a:gridCol w="736521">
                  <a:extLst>
                    <a:ext uri="{9D8B030D-6E8A-4147-A177-3AD203B41FA5}">
                      <a16:colId xmlns:a16="http://schemas.microsoft.com/office/drawing/2014/main" val="2424911475"/>
                    </a:ext>
                  </a:extLst>
                </a:gridCol>
                <a:gridCol w="5960223">
                  <a:extLst>
                    <a:ext uri="{9D8B030D-6E8A-4147-A177-3AD203B41FA5}">
                      <a16:colId xmlns:a16="http://schemas.microsoft.com/office/drawing/2014/main" val="1338483989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942010141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692498694"/>
                    </a:ext>
                  </a:extLst>
                </a:gridCol>
              </a:tblGrid>
              <a:tr h="22246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Before Reading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Statement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After Reading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solidFill>
                      <a:srgbClr val="66FF33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608225"/>
                  </a:ext>
                </a:extLst>
              </a:tr>
              <a:tr h="222460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Disagree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24470215"/>
                  </a:ext>
                </a:extLst>
              </a:tr>
              <a:tr h="582176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Alex is at school, he plays football during PE.</a:t>
                      </a:r>
                      <a:endParaRPr lang="en-US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89373535"/>
                  </a:ext>
                </a:extLst>
              </a:tr>
              <a:tr h="578939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 algn="l" rtl="0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Ali usually studies after dinner.</a:t>
                      </a:r>
                      <a:endParaRPr lang="en-US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85141255"/>
                  </a:ext>
                </a:extLst>
              </a:tr>
              <a:tr h="578939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</a:p>
                    <a:p>
                      <a:pPr algn="l" rtl="0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Jeff and Rick drive to work.</a:t>
                      </a:r>
                      <a:endParaRPr lang="en-US" sz="18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7511197"/>
                  </a:ext>
                </a:extLst>
              </a:tr>
              <a:tr h="582176"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Bob usually goes to work by car.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323372411"/>
                  </a:ext>
                </a:extLst>
              </a:tr>
            </a:tbl>
          </a:graphicData>
        </a:graphic>
      </p:graphicFrame>
      <p:pic>
        <p:nvPicPr>
          <p:cNvPr id="3074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7" y="5377308"/>
            <a:ext cx="228601" cy="3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27" y="4725144"/>
            <a:ext cx="227087" cy="3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صورة ذات صل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70" y="3554226"/>
            <a:ext cx="227087" cy="3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نتيجة بحث الصور عن ‪tick clipart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7" y="4060149"/>
            <a:ext cx="228601" cy="3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94D86A6-63A9-4B8B-8318-F8FC5DA4BD10}"/>
              </a:ext>
            </a:extLst>
          </p:cNvPr>
          <p:cNvSpPr/>
          <p:nvPr/>
        </p:nvSpPr>
        <p:spPr>
          <a:xfrm>
            <a:off x="366927" y="-75361"/>
            <a:ext cx="16305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Unit:3</a:t>
            </a:r>
            <a:endParaRPr lang="ar-SA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660B6C7-EA92-48A9-A52D-68B4266278D0}"/>
              </a:ext>
            </a:extLst>
          </p:cNvPr>
          <p:cNvSpPr/>
          <p:nvPr/>
        </p:nvSpPr>
        <p:spPr>
          <a:xfrm>
            <a:off x="7016806" y="15326"/>
            <a:ext cx="19870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chemeClr val="tx1"/>
                </a:solidFill>
              </a:rPr>
              <a:t>Friday 30\6\1442H</a:t>
            </a:r>
          </a:p>
          <a:p>
            <a:pPr algn="l" rtl="0"/>
            <a:r>
              <a:rPr lang="en-US" b="1" dirty="0">
                <a:ln w="0"/>
              </a:rPr>
              <a:t>February 12th</a:t>
            </a:r>
            <a:endParaRPr lang="ar-SA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F4CCA4F-D4CF-43AC-9D92-8F1AD0E995A0}"/>
              </a:ext>
            </a:extLst>
          </p:cNvPr>
          <p:cNvSpPr/>
          <p:nvPr/>
        </p:nvSpPr>
        <p:spPr>
          <a:xfrm>
            <a:off x="187009" y="6198022"/>
            <a:ext cx="22892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cap="none" spc="0" dirty="0">
                <a:ln w="0"/>
                <a:solidFill>
                  <a:schemeClr val="tx1"/>
                </a:solidFill>
              </a:rPr>
              <a:t>T. Noureyah Alghamdi</a:t>
            </a:r>
            <a:endParaRPr lang="ar-SA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E46CB7E-BC38-4524-BF35-FBD9BAE6F6D9}"/>
              </a:ext>
            </a:extLst>
          </p:cNvPr>
          <p:cNvSpPr/>
          <p:nvPr/>
        </p:nvSpPr>
        <p:spPr>
          <a:xfrm>
            <a:off x="2465961" y="6296170"/>
            <a:ext cx="30460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b="1" cap="none" spc="0" dirty="0">
                <a:ln w="0"/>
                <a:solidFill>
                  <a:srgbClr val="C00000"/>
                </a:solidFill>
              </a:rPr>
              <a:t>المعلمة: نوريه صالح الحاميها الغامدي</a:t>
            </a: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13813FFE-2BBA-487D-B8C3-52BBB47AC5DF}"/>
              </a:ext>
            </a:extLst>
          </p:cNvPr>
          <p:cNvCxnSpPr>
            <a:cxnSpLocks/>
          </p:cNvCxnSpPr>
          <p:nvPr/>
        </p:nvCxnSpPr>
        <p:spPr>
          <a:xfrm flipH="1">
            <a:off x="1331617" y="1922486"/>
            <a:ext cx="2774658" cy="11063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F10508D-F55F-46FC-9384-88E4FF52838D}"/>
              </a:ext>
            </a:extLst>
          </p:cNvPr>
          <p:cNvSpPr/>
          <p:nvPr/>
        </p:nvSpPr>
        <p:spPr>
          <a:xfrm rot="20094100">
            <a:off x="1260000" y="1817943"/>
            <a:ext cx="289534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2000" b="1" cap="none" spc="0" dirty="0">
                <a:ln w="0"/>
                <a:solidFill>
                  <a:srgbClr val="002060"/>
                </a:solidFill>
              </a:rPr>
              <a:t>توقعات التلاميذ عن كل فكره</a:t>
            </a:r>
          </a:p>
          <a:p>
            <a:pPr algn="ctr" rtl="0"/>
            <a:r>
              <a:rPr lang="ar-SA" sz="2000" b="1" cap="none" spc="0" dirty="0">
                <a:ln w="0"/>
                <a:solidFill>
                  <a:srgbClr val="002060"/>
                </a:solidFill>
              </a:rPr>
              <a:t> قبل السماع او القراءة</a:t>
            </a:r>
          </a:p>
          <a:p>
            <a:pPr algn="ctr" rtl="0"/>
            <a:r>
              <a:rPr lang="ar-SA" sz="2000" b="1" dirty="0">
                <a:ln w="0"/>
                <a:solidFill>
                  <a:srgbClr val="002060"/>
                </a:solidFill>
              </a:rPr>
              <a:t>تكون مناقشة مع المعلم ويضع </a:t>
            </a:r>
            <a:r>
              <a:rPr lang="ar-SA" sz="2400" b="1" dirty="0">
                <a:ln w="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ar-SA" sz="2000" b="1" dirty="0">
              <a:ln w="0"/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A" sz="2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امام كل فكره</a:t>
            </a:r>
            <a:r>
              <a:rPr lang="en-US" sz="2000" b="1" cap="none" spc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SA" sz="2000" b="1" cap="none" spc="0" dirty="0">
              <a:ln w="0"/>
              <a:solidFill>
                <a:srgbClr val="002060"/>
              </a:solidFill>
            </a:endParaRPr>
          </a:p>
        </p:txBody>
      </p: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AECC5AA7-0156-40B4-8858-680BFFCC3DDC}"/>
              </a:ext>
            </a:extLst>
          </p:cNvPr>
          <p:cNvCxnSpPr>
            <a:cxnSpLocks/>
          </p:cNvCxnSpPr>
          <p:nvPr/>
        </p:nvCxnSpPr>
        <p:spPr>
          <a:xfrm>
            <a:off x="5724128" y="1765970"/>
            <a:ext cx="1508758" cy="14326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3D99406-64F4-4391-A97E-47B5CBB131C2}"/>
              </a:ext>
            </a:extLst>
          </p:cNvPr>
          <p:cNvSpPr/>
          <p:nvPr/>
        </p:nvSpPr>
        <p:spPr>
          <a:xfrm>
            <a:off x="5973318" y="2105509"/>
            <a:ext cx="5766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u="sng" cap="none" spc="0" dirty="0">
                <a:ln w="0"/>
                <a:solidFill>
                  <a:schemeClr val="tx1"/>
                </a:solidFill>
              </a:rPr>
              <a:t>الرابط لورقة </a:t>
            </a:r>
            <a:r>
              <a:rPr lang="ar-SA" b="1" cap="none" spc="0" dirty="0">
                <a:ln w="0"/>
                <a:solidFill>
                  <a:schemeClr val="tx1"/>
                </a:solidFill>
              </a:rPr>
              <a:t>العمل يرسل على شات الحصة.</a:t>
            </a:r>
          </a:p>
          <a:p>
            <a:pPr algn="ctr"/>
            <a:r>
              <a:rPr lang="ar-SA" b="1" dirty="0">
                <a:ln w="0"/>
              </a:rPr>
              <a:t>وكل طالب يدخل ويبدأ .. يقرر ما بعد السماع و والقراءة ومناقشة الدرس</a:t>
            </a:r>
          </a:p>
          <a:p>
            <a:pPr algn="ctr"/>
            <a:r>
              <a:rPr lang="ar-SA" b="1" cap="none" spc="0" dirty="0">
                <a:ln w="0"/>
                <a:solidFill>
                  <a:schemeClr val="tx1"/>
                </a:solidFill>
              </a:rPr>
              <a:t>أي فكره صحيحة (</a:t>
            </a:r>
            <a:r>
              <a:rPr lang="en-US" b="1" cap="none" spc="0" dirty="0">
                <a:ln w="0"/>
                <a:solidFill>
                  <a:schemeClr val="tx1"/>
                </a:solidFill>
              </a:rPr>
              <a:t>agree</a:t>
            </a:r>
            <a:r>
              <a:rPr lang="ar-SA" b="1" cap="none" spc="0" dirty="0">
                <a:ln w="0"/>
                <a:solidFill>
                  <a:schemeClr val="tx1"/>
                </a:solidFill>
              </a:rPr>
              <a:t>) و أي فكره (</a:t>
            </a:r>
            <a:r>
              <a:rPr lang="en-US" b="1" cap="none" spc="0" dirty="0">
                <a:ln w="0"/>
                <a:solidFill>
                  <a:schemeClr val="tx1"/>
                </a:solidFill>
              </a:rPr>
              <a:t>disagree</a:t>
            </a:r>
            <a:r>
              <a:rPr lang="ar-SA" b="1" cap="none" spc="0" dirty="0">
                <a:ln w="0"/>
                <a:solidFill>
                  <a:schemeClr val="tx1"/>
                </a:solidFill>
              </a:rPr>
              <a:t>) وفقا لمعلومات الدرس.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3171C279-49AD-4966-AA20-D9ECD6A9A0D4}"/>
              </a:ext>
            </a:extLst>
          </p:cNvPr>
          <p:cNvSpPr/>
          <p:nvPr/>
        </p:nvSpPr>
        <p:spPr>
          <a:xfrm rot="16200000">
            <a:off x="-955784" y="4291592"/>
            <a:ext cx="21050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tx1"/>
                </a:solidFill>
              </a:rPr>
              <a:t>على شريحة البوربوينت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5BA8782F-815B-4112-8C2C-28254842BA6B}"/>
              </a:ext>
            </a:extLst>
          </p:cNvPr>
          <p:cNvSpPr/>
          <p:nvPr/>
        </p:nvSpPr>
        <p:spPr>
          <a:xfrm rot="17353257">
            <a:off x="6601395" y="4473812"/>
            <a:ext cx="28793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C00000"/>
                </a:solidFill>
              </a:rPr>
              <a:t>كل طالب يدخل </a:t>
            </a:r>
            <a:r>
              <a:rPr lang="ar-SA" sz="2000" b="1" u="sng" dirty="0">
                <a:ln w="0"/>
                <a:solidFill>
                  <a:srgbClr val="C00000"/>
                </a:solidFill>
              </a:rPr>
              <a:t>على الرابط </a:t>
            </a:r>
          </a:p>
          <a:p>
            <a:pPr algn="ctr"/>
            <a:r>
              <a:rPr lang="ar-SA" sz="2000" dirty="0">
                <a:ln w="0"/>
                <a:solidFill>
                  <a:srgbClr val="C00000"/>
                </a:solidFill>
              </a:rPr>
              <a:t>و  يبدا يحتار الإجابة وفقا للدرس </a:t>
            </a:r>
            <a:endParaRPr lang="ar-SA" sz="2000" b="0" cap="none" spc="0" dirty="0">
              <a:ln w="0"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5D06E0-24E3-41FD-8EA3-C45042876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395287"/>
            <a:ext cx="7962900" cy="60674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9A4ECB0-18CC-412C-B446-6E4E4FE5CB6C}"/>
              </a:ext>
            </a:extLst>
          </p:cNvPr>
          <p:cNvSpPr/>
          <p:nvPr/>
        </p:nvSpPr>
        <p:spPr>
          <a:xfrm>
            <a:off x="539552" y="6121022"/>
            <a:ext cx="4797019" cy="369332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dirty="0">
                <a:ln w="0"/>
              </a:rPr>
              <a:t>https://www.liveworksheets.com/1-ny1734869rc</a:t>
            </a:r>
            <a:endParaRPr lang="ar-SA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77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DD5B6EE-AF7B-443C-86AF-DFEF8F25057C}"/>
              </a:ext>
            </a:extLst>
          </p:cNvPr>
          <p:cNvSpPr/>
          <p:nvPr/>
        </p:nvSpPr>
        <p:spPr>
          <a:xfrm>
            <a:off x="7787332" y="67438"/>
            <a:ext cx="1120884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88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FA96B57-27DC-4C4C-B8EB-49B09234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7" y="-89031"/>
            <a:ext cx="3404978" cy="54208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7B54220-2191-4380-91B3-B4011D68D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020" y="112248"/>
            <a:ext cx="1524604" cy="6207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1A47E7-540D-42DF-B974-4D63709D5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7" y="366376"/>
            <a:ext cx="1922279" cy="202345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CAEED96-BCD6-474B-9054-C20E853D3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2506" y="669256"/>
            <a:ext cx="1661026" cy="17422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89E37B-5773-4B53-A60D-415455BC70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1680" y="238284"/>
            <a:ext cx="1798418" cy="220781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F3C3744-0172-4F9F-A36C-0B5803AD0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3163" y="2389827"/>
            <a:ext cx="1640369" cy="200563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658D27E-AFBD-41F4-A9FE-625D7154B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37" y="2446098"/>
            <a:ext cx="2013037" cy="216294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BE5034E-124B-4DE2-A36C-C7C0A6F9C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7483" y="2446098"/>
            <a:ext cx="1494263" cy="200563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7D8CED6-A3F5-4245-9D46-22B95DF71F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75" y="4609042"/>
            <a:ext cx="1476476" cy="220781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77B5997-61A9-4355-B97F-9EF534C76E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9666" y="4643680"/>
            <a:ext cx="1559258" cy="200563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7EA6CA3-A9B9-405F-8C7D-9C468263AB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7239" y="4642666"/>
            <a:ext cx="1559258" cy="213579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ABB91B0-9F07-41CB-8B6C-1AB16AC3F6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78367" y="797874"/>
            <a:ext cx="952500" cy="120967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F040D51-1916-4E38-A232-92EB81F5B9FD}"/>
              </a:ext>
            </a:extLst>
          </p:cNvPr>
          <p:cNvSpPr/>
          <p:nvPr/>
        </p:nvSpPr>
        <p:spPr>
          <a:xfrm>
            <a:off x="5233156" y="3057769"/>
            <a:ext cx="3755362" cy="2308324"/>
          </a:xfrm>
          <a:prstGeom prst="rect">
            <a:avLst/>
          </a:prstGeom>
          <a:solidFill>
            <a:srgbClr val="99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MyriadPro-SemiboldIt"/>
              </a:rPr>
              <a:t>Which activities are the same or </a:t>
            </a:r>
          </a:p>
          <a:p>
            <a:pPr algn="l" rtl="0"/>
            <a:r>
              <a:rPr lang="en-US" b="1" dirty="0">
                <a:latin typeface="MyriadPro-SemiboldIt"/>
              </a:rPr>
              <a:t>different in your country at these </a:t>
            </a:r>
          </a:p>
          <a:p>
            <a:pPr algn="l" rtl="0"/>
            <a:r>
              <a:rPr lang="en-US" b="1" dirty="0">
                <a:latin typeface="MyriadPro-SemiboldIt"/>
              </a:rPr>
              <a:t>times?</a:t>
            </a:r>
          </a:p>
          <a:p>
            <a:pPr algn="l" rtl="0"/>
            <a:endParaRPr lang="en-US" b="1" dirty="0">
              <a:latin typeface="MyriadPro-SemiboldIt"/>
            </a:endParaRPr>
          </a:p>
          <a:p>
            <a:pPr algn="l" rtl="0"/>
            <a:r>
              <a:rPr lang="en-US" b="1" dirty="0">
                <a:latin typeface="MyriadPro-SemiboldIt"/>
              </a:rPr>
              <a:t> </a:t>
            </a:r>
            <a:r>
              <a:rPr lang="en-US" b="1" u="sng" dirty="0">
                <a:solidFill>
                  <a:srgbClr val="C00000"/>
                </a:solidFill>
                <a:latin typeface="MyriadPro-Light"/>
              </a:rPr>
              <a:t>List the  activities:</a:t>
            </a:r>
          </a:p>
          <a:p>
            <a:pPr algn="l" rtl="0"/>
            <a:r>
              <a:rPr lang="en-US" b="1" dirty="0">
                <a:latin typeface="MyriadPro-SemiboldIt"/>
              </a:rPr>
              <a:t>get up</a:t>
            </a:r>
            <a:r>
              <a:rPr lang="en-US" b="1" dirty="0">
                <a:latin typeface="MyriadPro-Light"/>
              </a:rPr>
              <a:t>,  5:30 am</a:t>
            </a:r>
          </a:p>
          <a:p>
            <a:pPr algn="l" rtl="0"/>
            <a:r>
              <a:rPr lang="en-US" b="1" dirty="0">
                <a:latin typeface="MyriadPro-SemiboldIt"/>
              </a:rPr>
              <a:t>have dinner 7:30 pm</a:t>
            </a:r>
            <a:endParaRPr lang="en-US" b="1" dirty="0">
              <a:latin typeface="MyriadPro-Light"/>
            </a:endParaRPr>
          </a:p>
          <a:p>
            <a:pPr algn="l" rtl="0"/>
            <a:r>
              <a:rPr lang="en-US" b="1" dirty="0">
                <a:latin typeface="MyriadPro-SemiboldIt"/>
              </a:rPr>
              <a:t>go to work 2:30 pm</a:t>
            </a:r>
            <a:endParaRPr lang="en-US" b="1" dirty="0">
              <a:latin typeface="MyriadPro-Light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25485F5-C4B2-4FA4-9AC8-3EB2F4EE0D97}"/>
              </a:ext>
            </a:extLst>
          </p:cNvPr>
          <p:cNvSpPr/>
          <p:nvPr/>
        </p:nvSpPr>
        <p:spPr>
          <a:xfrm>
            <a:off x="5228574" y="5366093"/>
            <a:ext cx="3840551" cy="1477328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☺ </a:t>
            </a:r>
            <a:r>
              <a:rPr lang="en-US" b="1" dirty="0">
                <a:latin typeface="MyriadPro-SemiboldIt"/>
              </a:rPr>
              <a:t>Jeff and Rick always take the train to work. </a:t>
            </a:r>
            <a:r>
              <a:rPr lang="en-US" b="1" dirty="0">
                <a:latin typeface="MyriadPro-Light"/>
              </a:rPr>
              <a:t>(simple present) </a:t>
            </a:r>
          </a:p>
          <a:p>
            <a:pPr algn="l" rtl="0"/>
            <a:endParaRPr lang="en-US" b="1" dirty="0">
              <a:latin typeface="MyriadPro-SemiboldIt"/>
            </a:endParaRPr>
          </a:p>
          <a:p>
            <a:pPr algn="l" rt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☺</a:t>
            </a:r>
            <a:r>
              <a:rPr lang="en-US" b="1" dirty="0">
                <a:latin typeface="MyriadPro-SemiboldIt"/>
              </a:rPr>
              <a:t>Amal is waking up.</a:t>
            </a:r>
          </a:p>
          <a:p>
            <a:pPr algn="l" rtl="0"/>
            <a:r>
              <a:rPr lang="en-US" b="1" dirty="0">
                <a:latin typeface="MyriadPro-Light"/>
              </a:rPr>
              <a:t>(present progressive)</a:t>
            </a:r>
            <a:endParaRPr lang="ar-SA" b="1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3336EB1-BFB2-481C-B835-D307E3D255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20025" y="1378101"/>
            <a:ext cx="1323975" cy="381000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EDD8C05-6553-468E-A184-C4D7F3384BC2}"/>
              </a:ext>
            </a:extLst>
          </p:cNvPr>
          <p:cNvSpPr/>
          <p:nvPr/>
        </p:nvSpPr>
        <p:spPr>
          <a:xfrm>
            <a:off x="5251746" y="2428768"/>
            <a:ext cx="3755362" cy="646331"/>
          </a:xfrm>
          <a:prstGeom prst="rect">
            <a:avLst/>
          </a:prstGeom>
          <a:solidFill>
            <a:srgbClr val="FF660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MyriadPro-LightIt"/>
              </a:rPr>
              <a:t>morning, afternoon, evening, </a:t>
            </a:r>
          </a:p>
          <a:p>
            <a:pPr algn="l" rtl="0"/>
            <a:r>
              <a:rPr lang="en-US" b="1" dirty="0">
                <a:latin typeface="MyriadPro-Light"/>
              </a:rPr>
              <a:t>and </a:t>
            </a:r>
            <a:r>
              <a:rPr lang="en-US" b="1" dirty="0">
                <a:latin typeface="MyriadPro-LightIt"/>
              </a:rPr>
              <a:t>night.</a:t>
            </a:r>
            <a:endParaRPr lang="ar-SA" b="1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E96588D-8AA6-4870-AD26-12B5087E70FC}"/>
              </a:ext>
            </a:extLst>
          </p:cNvPr>
          <p:cNvSpPr/>
          <p:nvPr/>
        </p:nvSpPr>
        <p:spPr>
          <a:xfrm>
            <a:off x="7139624" y="4499828"/>
            <a:ext cx="16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SemiboldIt"/>
              </a:rPr>
              <a:t>What time is it?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20" name="14 - Track 14">
            <a:hlinkClick r:id="" action="ppaction://media"/>
            <a:extLst>
              <a:ext uri="{FF2B5EF4-FFF2-40B4-BE49-F238E27FC236}">
                <a16:creationId xmlns:a16="http://schemas.microsoft.com/office/drawing/2014/main" id="{E930B963-76E6-4627-A457-3F3EBEB20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50915" y="900224"/>
            <a:ext cx="609600" cy="60960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0D73ABC-4E7B-4596-AE7B-C6092B7942A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57" y="1566559"/>
            <a:ext cx="439600" cy="646331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E5F4A6B8-12B8-6920-6E87-0E26BE60144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89" y="713769"/>
            <a:ext cx="824087" cy="3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D15FE09-A54C-4570-BEB9-4F3F46E9E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699" y="275786"/>
            <a:ext cx="5657775" cy="21816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85B301B-50CD-41A6-97FC-4CF4DF4A9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528" y="2335278"/>
            <a:ext cx="5652120" cy="220350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023520-2490-4F90-A8FE-613DF05A4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4538786"/>
            <a:ext cx="5297735" cy="231921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C62209D-9AFA-453A-870B-45D20E5B7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0746"/>
            <a:ext cx="2771800" cy="54208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1E1BA37-8192-41D8-80CE-896537B68C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45" y="585247"/>
            <a:ext cx="1501213" cy="395481"/>
          </a:xfrm>
          <a:prstGeom prst="rect">
            <a:avLst/>
          </a:prstGeom>
        </p:spPr>
      </p:pic>
      <p:pic>
        <p:nvPicPr>
          <p:cNvPr id="8" name="14 - Track 14">
            <a:hlinkClick r:id="" action="ppaction://media"/>
            <a:extLst>
              <a:ext uri="{FF2B5EF4-FFF2-40B4-BE49-F238E27FC236}">
                <a16:creationId xmlns:a16="http://schemas.microsoft.com/office/drawing/2014/main" id="{8EBEE11E-DEDC-4067-BFA8-8422F971F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1251" y="1000599"/>
            <a:ext cx="609600" cy="6096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C1FB874C-0C8D-752E-5DE8-309229613B48}"/>
              </a:ext>
            </a:extLst>
          </p:cNvPr>
          <p:cNvSpPr/>
          <p:nvPr/>
        </p:nvSpPr>
        <p:spPr>
          <a:xfrm>
            <a:off x="1842884" y="942249"/>
            <a:ext cx="1120884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88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4B18DBC-347A-3C6F-7E29-EDF4F1FAC3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30" y="1570236"/>
            <a:ext cx="934219" cy="3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9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FC01A2E-E3FB-41CC-831A-01FC3A8D5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4" y="130324"/>
            <a:ext cx="8259780" cy="659735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D17A83C-BA94-4748-95BE-5F4F04AC78E2}"/>
              </a:ext>
            </a:extLst>
          </p:cNvPr>
          <p:cNvSpPr/>
          <p:nvPr/>
        </p:nvSpPr>
        <p:spPr>
          <a:xfrm>
            <a:off x="8078981" y="-37154"/>
            <a:ext cx="1120884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89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1A78724-2005-3352-5C74-FDA51BF6D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89" y="713769"/>
            <a:ext cx="824087" cy="3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62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2A6D250-1528-4710-B7AD-37B6C0B9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0113"/>
            <a:ext cx="2781300" cy="4572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6B09F9D-19DF-49C5-8F16-6DE2E0F7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" y="980728"/>
            <a:ext cx="9144000" cy="57751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1C43B96-9D8A-445B-A144-F9495EABA2A7}"/>
              </a:ext>
            </a:extLst>
          </p:cNvPr>
          <p:cNvSpPr/>
          <p:nvPr/>
        </p:nvSpPr>
        <p:spPr>
          <a:xfrm>
            <a:off x="881815" y="1753809"/>
            <a:ext cx="1077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get up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7B896C78-7660-4746-B8EA-BE45B287A873}"/>
              </a:ext>
            </a:extLst>
          </p:cNvPr>
          <p:cNvSpPr/>
          <p:nvPr/>
        </p:nvSpPr>
        <p:spPr>
          <a:xfrm>
            <a:off x="596368" y="2252762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eat breakfast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5C8DBA4-AE28-4C4D-9F9E-BB7C278D9AB0}"/>
              </a:ext>
            </a:extLst>
          </p:cNvPr>
          <p:cNvSpPr/>
          <p:nvPr/>
        </p:nvSpPr>
        <p:spPr>
          <a:xfrm>
            <a:off x="566268" y="2810113"/>
            <a:ext cx="3861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take the train to work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C0AF025-6A3B-4F0C-B884-24AC9060DDCC}"/>
              </a:ext>
            </a:extLst>
          </p:cNvPr>
          <p:cNvSpPr/>
          <p:nvPr/>
        </p:nvSpPr>
        <p:spPr>
          <a:xfrm>
            <a:off x="538342" y="3383699"/>
            <a:ext cx="1978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play football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7364-7BB2-4A12-81DA-A5E846531AEE}"/>
              </a:ext>
            </a:extLst>
          </p:cNvPr>
          <p:cNvSpPr/>
          <p:nvPr/>
        </p:nvSpPr>
        <p:spPr>
          <a:xfrm>
            <a:off x="538342" y="4022126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go to work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0019AA5-5330-4153-9E99-D59AB7E13866}"/>
              </a:ext>
            </a:extLst>
          </p:cNvPr>
          <p:cNvSpPr/>
          <p:nvPr/>
        </p:nvSpPr>
        <p:spPr>
          <a:xfrm>
            <a:off x="476104" y="4664700"/>
            <a:ext cx="2332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check my email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A99F1CA-B971-45CF-A27A-19FE2493EE56}"/>
              </a:ext>
            </a:extLst>
          </p:cNvPr>
          <p:cNvSpPr/>
          <p:nvPr/>
        </p:nvSpPr>
        <p:spPr>
          <a:xfrm>
            <a:off x="930708" y="5187263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study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BF273ED-65CC-4083-9A93-8DF889851DC8}"/>
              </a:ext>
            </a:extLst>
          </p:cNvPr>
          <p:cNvSpPr/>
          <p:nvPr/>
        </p:nvSpPr>
        <p:spPr>
          <a:xfrm>
            <a:off x="455576" y="5764246"/>
            <a:ext cx="1835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have dinner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66EE794-90B9-45AC-9727-50EA86321DB6}"/>
              </a:ext>
            </a:extLst>
          </p:cNvPr>
          <p:cNvSpPr/>
          <p:nvPr/>
        </p:nvSpPr>
        <p:spPr>
          <a:xfrm>
            <a:off x="405234" y="6286809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work late.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EE7CD985-32CE-40B8-8A0C-29599D3F81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940" y="1614881"/>
            <a:ext cx="613380" cy="637872"/>
          </a:xfrm>
          <a:prstGeom prst="rect">
            <a:avLst/>
          </a:prstGeom>
        </p:spPr>
      </p:pic>
      <p:pic>
        <p:nvPicPr>
          <p:cNvPr id="1026" name="Picture 2" descr="Activities - Chase City Health &amp; Rehab Center (Chase City, VA) |  Rehabilitation and Long-Term Care">
            <a:extLst>
              <a:ext uri="{FF2B5EF4-FFF2-40B4-BE49-F238E27FC236}">
                <a16:creationId xmlns:a16="http://schemas.microsoft.com/office/drawing/2014/main" id="{F00F9D04-58A7-4E5F-A2AE-B734DA7D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17458"/>
            <a:ext cx="4877903" cy="29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lhm.org.uk/wp-content/uploads/2020/04/Other-activities-banner-300x123.jpg">
            <a:extLst>
              <a:ext uri="{FF2B5EF4-FFF2-40B4-BE49-F238E27FC236}">
                <a16:creationId xmlns:a16="http://schemas.microsoft.com/office/drawing/2014/main" id="{0478CEDF-35B7-4A16-A810-F768749F2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60" y="4342908"/>
            <a:ext cx="5309005" cy="217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F130DB0-799F-4E52-AF86-6C6CE7A744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91" y="3826561"/>
            <a:ext cx="613380" cy="63787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4EF4EBB-B85F-4606-9FCC-9536E7742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42" y="4463924"/>
            <a:ext cx="613380" cy="63787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9EA1665-3412-4650-9B19-B67A30A03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3" y="1653894"/>
            <a:ext cx="724517" cy="55985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46BBF10-3773-42E2-AD3B-7CC4933190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3593" y="5087776"/>
            <a:ext cx="683970" cy="715060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8806C3DD-06E4-1525-AF67-62110435061A}"/>
              </a:ext>
            </a:extLst>
          </p:cNvPr>
          <p:cNvSpPr/>
          <p:nvPr/>
        </p:nvSpPr>
        <p:spPr>
          <a:xfrm>
            <a:off x="7884368" y="118373"/>
            <a:ext cx="1120884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89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01FA8AE6-E661-304F-0F4F-B2EF88D822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2656"/>
            <a:ext cx="824087" cy="3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2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KSHI GU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5" y="188640"/>
            <a:ext cx="5910297" cy="38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glish Writing And Reading Cartoon - Read Wri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6" y="4074662"/>
            <a:ext cx="7708613" cy="26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7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FCDFAC-0444-403B-AEA4-BEFF54F3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0113"/>
            <a:ext cx="2781300" cy="4572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8ABA98-EA47-4997-9484-A79A86CF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9" y="791979"/>
            <a:ext cx="4019550" cy="3524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8C18F2-BC9F-47DE-9846-2E7156536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4" y="1799599"/>
            <a:ext cx="5520039" cy="17563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5B753EE-E1DC-484E-9D18-C052785D4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4" y="3707681"/>
            <a:ext cx="6210043" cy="175637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CF06C3B-A776-4164-9945-05DE3112C6FE}"/>
              </a:ext>
            </a:extLst>
          </p:cNvPr>
          <p:cNvSpPr/>
          <p:nvPr/>
        </p:nvSpPr>
        <p:spPr>
          <a:xfrm>
            <a:off x="429680" y="1620089"/>
            <a:ext cx="7294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983706A-3BE3-4E35-8F1D-B20C5683507B}"/>
              </a:ext>
            </a:extLst>
          </p:cNvPr>
          <p:cNvSpPr/>
          <p:nvPr/>
        </p:nvSpPr>
        <p:spPr>
          <a:xfrm>
            <a:off x="523553" y="2060848"/>
            <a:ext cx="6174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BEC1299-DBC9-4235-9834-C114ECED3599}"/>
              </a:ext>
            </a:extLst>
          </p:cNvPr>
          <p:cNvSpPr/>
          <p:nvPr/>
        </p:nvSpPr>
        <p:spPr>
          <a:xfrm>
            <a:off x="467544" y="2556193"/>
            <a:ext cx="7294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201202D-7668-487C-9971-0B83956FB36B}"/>
              </a:ext>
            </a:extLst>
          </p:cNvPr>
          <p:cNvSpPr/>
          <p:nvPr/>
        </p:nvSpPr>
        <p:spPr>
          <a:xfrm>
            <a:off x="395536" y="2988241"/>
            <a:ext cx="7294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DE83D30-3853-49E5-966A-BA05E3A64BE0}"/>
              </a:ext>
            </a:extLst>
          </p:cNvPr>
          <p:cNvSpPr/>
          <p:nvPr/>
        </p:nvSpPr>
        <p:spPr>
          <a:xfrm>
            <a:off x="523553" y="3636313"/>
            <a:ext cx="6174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15F191C-CC90-40FD-8986-BA81A50ADDC2}"/>
              </a:ext>
            </a:extLst>
          </p:cNvPr>
          <p:cNvSpPr/>
          <p:nvPr/>
        </p:nvSpPr>
        <p:spPr>
          <a:xfrm>
            <a:off x="395536" y="4068361"/>
            <a:ext cx="7294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698B8AC-5B53-4CA5-A53B-C5BE568662F7}"/>
              </a:ext>
            </a:extLst>
          </p:cNvPr>
          <p:cNvSpPr/>
          <p:nvPr/>
        </p:nvSpPr>
        <p:spPr>
          <a:xfrm>
            <a:off x="442131" y="4500409"/>
            <a:ext cx="6174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447C362-20DB-4D29-BB4D-CEE110F4E3FE}"/>
              </a:ext>
            </a:extLst>
          </p:cNvPr>
          <p:cNvSpPr/>
          <p:nvPr/>
        </p:nvSpPr>
        <p:spPr>
          <a:xfrm>
            <a:off x="467544" y="4932457"/>
            <a:ext cx="6174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BA81A46-A884-46B2-8CAD-D40BB3688A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27110" y="2000101"/>
            <a:ext cx="1670763" cy="1291044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EAFF774-3218-45F5-B475-A58ED10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6378" y="3928410"/>
            <a:ext cx="1466850" cy="153352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862FBF00-B731-A201-38D2-9C9BA8DC4248}"/>
              </a:ext>
            </a:extLst>
          </p:cNvPr>
          <p:cNvSpPr/>
          <p:nvPr/>
        </p:nvSpPr>
        <p:spPr>
          <a:xfrm>
            <a:off x="7956376" y="46365"/>
            <a:ext cx="1120884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89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78A1B2B-C39D-7A85-8978-2B704A06B7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89" y="713769"/>
            <a:ext cx="824087" cy="3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79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5B1EACF-229F-443F-99AA-C958E351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72854"/>
            <a:ext cx="3295650" cy="6191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FFE01B-2AD8-43F7-825D-95FD56E9A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58" y="1151443"/>
            <a:ext cx="6323742" cy="131792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6A81D85-20D7-4F26-9799-BC7FB942D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23" y="4149080"/>
            <a:ext cx="5803720" cy="13179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D49ECF1-5AF5-4C0D-8332-FA3B6B6BE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468" y="283463"/>
            <a:ext cx="1981717" cy="50851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9004B58-300E-478D-811C-1E09449BFF19}"/>
              </a:ext>
            </a:extLst>
          </p:cNvPr>
          <p:cNvSpPr/>
          <p:nvPr/>
        </p:nvSpPr>
        <p:spPr>
          <a:xfrm>
            <a:off x="648359" y="2519099"/>
            <a:ext cx="4427697" cy="707886"/>
          </a:xfrm>
          <a:prstGeom prst="rect">
            <a:avLst/>
          </a:prstGeom>
          <a:solidFill>
            <a:srgbClr val="FF7C80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Comic Sans MS" panose="030F0702030302020204" pitchFamily="66" charset="0"/>
              </a:rPr>
              <a:t>What time does Celso have PE? </a:t>
            </a:r>
          </a:p>
          <a:p>
            <a:pPr algn="l" rtl="0"/>
            <a:r>
              <a:rPr lang="en-US" sz="2000" dirty="0">
                <a:latin typeface="Comic Sans MS" panose="030F0702030302020204" pitchFamily="66" charset="0"/>
              </a:rPr>
              <a:t>Celso has PE at eleven thirty.)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8" name="15 - Track 15">
            <a:hlinkClick r:id="" action="ppaction://media"/>
            <a:extLst>
              <a:ext uri="{FF2B5EF4-FFF2-40B4-BE49-F238E27FC236}">
                <a16:creationId xmlns:a16="http://schemas.microsoft.com/office/drawing/2014/main" id="{2A7AF53E-D772-4769-AD28-083AAD608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1718" y="529137"/>
            <a:ext cx="609600" cy="6096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8907D13-4363-4524-D49A-AA348EA416B1}"/>
              </a:ext>
            </a:extLst>
          </p:cNvPr>
          <p:cNvSpPr/>
          <p:nvPr/>
        </p:nvSpPr>
        <p:spPr>
          <a:xfrm>
            <a:off x="8028384" y="118373"/>
            <a:ext cx="1120884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89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0878752-BE5F-D37C-5C28-016FC0C8ED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89" y="713769"/>
            <a:ext cx="824087" cy="3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21CDDC-3213-446E-829A-0DCE535D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4" y="0"/>
            <a:ext cx="3888432" cy="11109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013109-493C-4A0E-96EE-8085F49B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96" y="424773"/>
            <a:ext cx="4309120" cy="1420051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9DE05CF-D3EC-418B-855F-7E81F8AB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37173"/>
            <a:ext cx="2447149" cy="3687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31AF4D-B9AB-46BC-98C1-A7625FE31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04" y="981469"/>
            <a:ext cx="1885950" cy="119062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4387209-CEB1-4025-9C27-9C913631BB37}"/>
              </a:ext>
            </a:extLst>
          </p:cNvPr>
          <p:cNvSpPr/>
          <p:nvPr/>
        </p:nvSpPr>
        <p:spPr>
          <a:xfrm>
            <a:off x="2483378" y="1319115"/>
            <a:ext cx="2616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FABE8E68-995E-4F3B-B9EE-4B8E5E36950F}"/>
              </a:ext>
            </a:extLst>
          </p:cNvPr>
          <p:cNvSpPr/>
          <p:nvPr/>
        </p:nvSpPr>
        <p:spPr>
          <a:xfrm>
            <a:off x="611560" y="6021288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FC22184-83C1-40F4-BD9A-7FCCFCC8D7B2}"/>
              </a:ext>
            </a:extLst>
          </p:cNvPr>
          <p:cNvSpPr/>
          <p:nvPr/>
        </p:nvSpPr>
        <p:spPr>
          <a:xfrm>
            <a:off x="239229" y="4888111"/>
            <a:ext cx="344517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 المنصة </a:t>
            </a:r>
          </a:p>
          <a:p>
            <a:pPr algn="ctr"/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للتذكير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F426CBC-8C21-4C9D-B5AD-EB921D8E3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446" y="1647571"/>
            <a:ext cx="3221833" cy="5210429"/>
          </a:xfrm>
          <a:prstGeom prst="rect">
            <a:avLst/>
          </a:prstGeom>
        </p:spPr>
      </p:pic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EFAA3E0E-48F1-40F8-93C6-B158AB431F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17" y="6205799"/>
            <a:ext cx="378726" cy="39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2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E1D47B1-5C28-4F63-9F96-77A3774ABDE9}"/>
              </a:ext>
            </a:extLst>
          </p:cNvPr>
          <p:cNvSpPr/>
          <p:nvPr/>
        </p:nvSpPr>
        <p:spPr>
          <a:xfrm>
            <a:off x="116599" y="2632019"/>
            <a:ext cx="4691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live worksheet\</a:t>
            </a:r>
            <a:endParaRPr lang="ar-SA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2C94B8B-6819-41EE-8916-41DC3C7A9048}"/>
              </a:ext>
            </a:extLst>
          </p:cNvPr>
          <p:cNvSpPr/>
          <p:nvPr/>
        </p:nvSpPr>
        <p:spPr>
          <a:xfrm>
            <a:off x="6618949" y="163050"/>
            <a:ext cx="234551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</a:t>
            </a:r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ورقة العمل</a:t>
            </a:r>
          </a:p>
          <a:p>
            <a:pPr algn="ctr"/>
            <a:r>
              <a:rPr lang="ar-SA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24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</a:t>
            </a:r>
            <a:r>
              <a:rPr lang="ar-SA" sz="24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الإثراءات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  <a:endParaRPr lang="ar-SA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lassroom Activity Clip Art - Activity Clipart, HD Png Download - kindpng">
            <a:extLst>
              <a:ext uri="{FF2B5EF4-FFF2-40B4-BE49-F238E27FC236}">
                <a16:creationId xmlns:a16="http://schemas.microsoft.com/office/drawing/2014/main" id="{E606A9CB-95BF-45EF-A8DD-A5A190B2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61047"/>
            <a:ext cx="3510616" cy="2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2971A-0FED-467E-901B-20AEE6F2361A}"/>
              </a:ext>
            </a:extLst>
          </p:cNvPr>
          <p:cNvSpPr/>
          <p:nvPr/>
        </p:nvSpPr>
        <p:spPr>
          <a:xfrm>
            <a:off x="2339752" y="4034781"/>
            <a:ext cx="6487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</a:t>
            </a:r>
            <a:r>
              <a:rPr lang="ar-SA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يكتفى بصورة واحدة لتمرين واحد فقط</a:t>
            </a:r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Free Camera Images Free, Download Free Camera Images Free png images, Free  ClipArts on Clipart Library">
            <a:extLst>
              <a:ext uri="{FF2B5EF4-FFF2-40B4-BE49-F238E27FC236}">
                <a16:creationId xmlns:a16="http://schemas.microsoft.com/office/drawing/2014/main" id="{55803A41-DE8F-DB55-52A9-8E9A1A06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6689" y="4723729"/>
            <a:ext cx="1319213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5EB8B15-5888-3D29-2CC4-63179F88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18" y="1375023"/>
            <a:ext cx="3171825" cy="447675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A196CB1-F3C6-D9F2-C7CE-02F5C799027E}"/>
              </a:ext>
            </a:extLst>
          </p:cNvPr>
          <p:cNvSpPr/>
          <p:nvPr/>
        </p:nvSpPr>
        <p:spPr>
          <a:xfrm>
            <a:off x="130312" y="1953413"/>
            <a:ext cx="4229363" cy="710131"/>
          </a:xfrm>
          <a:prstGeom prst="rect">
            <a:avLst/>
          </a:prstGeom>
          <a:solidFill>
            <a:srgbClr val="CCFFFF"/>
          </a:solidFill>
        </p:spPr>
        <p:txBody>
          <a:bodyPr wrap="none" lIns="91440" tIns="45720" rIns="91440" bIns="45720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th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live Worksheet  Exercise  </a:t>
            </a: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 upload the photo of the completed activity.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05D63B2-045F-E69D-62AE-B3D2DC463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065" y="5951442"/>
            <a:ext cx="5606909" cy="74637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8034826-E0AE-5B9D-A945-C31234608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12" y="74993"/>
            <a:ext cx="5606909" cy="7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1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BB830F-D311-445F-9C48-4E1E0BC7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9" y="1125956"/>
            <a:ext cx="3756840" cy="137409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1D47B1-5C28-4F63-9F96-77A3774ABDE9}"/>
              </a:ext>
            </a:extLst>
          </p:cNvPr>
          <p:cNvSpPr/>
          <p:nvPr/>
        </p:nvSpPr>
        <p:spPr>
          <a:xfrm>
            <a:off x="116599" y="2632019"/>
            <a:ext cx="37162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229 \ 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ar-SA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2C94B8B-6819-41EE-8916-41DC3C7A9048}"/>
              </a:ext>
            </a:extLst>
          </p:cNvPr>
          <p:cNvSpPr/>
          <p:nvPr/>
        </p:nvSpPr>
        <p:spPr>
          <a:xfrm>
            <a:off x="5220072" y="533371"/>
            <a:ext cx="34275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الواجب</a:t>
            </a:r>
          </a:p>
          <a:p>
            <a:pPr algn="ctr"/>
            <a:r>
              <a:rPr lang="ar-SA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36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الأنشطة</a:t>
            </a:r>
          </a:p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lassroom Activity Clip Art - Activity Clipart, HD Png Download - kindpng">
            <a:extLst>
              <a:ext uri="{FF2B5EF4-FFF2-40B4-BE49-F238E27FC236}">
                <a16:creationId xmlns:a16="http://schemas.microsoft.com/office/drawing/2014/main" id="{E606A9CB-95BF-45EF-A8DD-A5A190B2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61047"/>
            <a:ext cx="3510616" cy="259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2971A-0FED-467E-901B-20AEE6F2361A}"/>
              </a:ext>
            </a:extLst>
          </p:cNvPr>
          <p:cNvSpPr/>
          <p:nvPr/>
        </p:nvSpPr>
        <p:spPr>
          <a:xfrm>
            <a:off x="2339752" y="4034781"/>
            <a:ext cx="64876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</a:t>
            </a:r>
            <a:r>
              <a:rPr lang="ar-SA" sz="36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يكتفى بصورة واحدة لتمرين واحد فقط</a:t>
            </a:r>
            <a:r>
              <a:rPr lang="ar-SA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Graphic Black And White Stock Camera Clipart Free - Re Take Day - Png  Download - Full Size Clipart (#420451) - PinClipart">
            <a:extLst>
              <a:ext uri="{FF2B5EF4-FFF2-40B4-BE49-F238E27FC236}">
                <a16:creationId xmlns:a16="http://schemas.microsoft.com/office/drawing/2014/main" id="{5874E525-5A4A-46C9-960E-BF0CBA18A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9805" y="4987156"/>
            <a:ext cx="1593895" cy="10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F1F0178-19B9-2FA3-B853-09CD76D8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207" y="5999741"/>
            <a:ext cx="5406207" cy="719657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12FF8E13-05B9-3593-75E4-7CF0D5DDC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7" y="11849"/>
            <a:ext cx="5564605" cy="68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54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909F6DF-2B86-896B-C9DF-30E864C0D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62" y="476672"/>
            <a:ext cx="7721476" cy="5722067"/>
          </a:xfrm>
          <a:prstGeom prst="rect">
            <a:avLst/>
          </a:prstGeom>
        </p:spPr>
      </p:pic>
      <p:pic>
        <p:nvPicPr>
          <p:cNvPr id="4" name="Picture 2" descr="Graphic Black And White Stock Camera Clipart Free - Re Take Day - Png  Download - Full Size Clipart (#420451) - PinClipart">
            <a:extLst>
              <a:ext uri="{FF2B5EF4-FFF2-40B4-BE49-F238E27FC236}">
                <a16:creationId xmlns:a16="http://schemas.microsoft.com/office/drawing/2014/main" id="{F17CDD6D-0DC1-B0C4-6842-711F8ADF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941168"/>
            <a:ext cx="1334928" cy="87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371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99392"/>
            <a:ext cx="6751637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1835696" y="1616601"/>
            <a:ext cx="252810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/>
              <a:t>Assign page </a:t>
            </a:r>
            <a:r>
              <a:rPr lang="en-US" sz="2800" dirty="0">
                <a:solidFill>
                  <a:srgbClr val="C00000"/>
                </a:solidFill>
              </a:rPr>
              <a:t>229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C00000"/>
                </a:solidFill>
              </a:rPr>
              <a:t>230</a:t>
            </a:r>
            <a:r>
              <a:rPr lang="en-US" sz="2800" dirty="0"/>
              <a:t> for practice with describing</a:t>
            </a:r>
          </a:p>
          <a:p>
            <a:pPr algn="l" rtl="0"/>
            <a:r>
              <a:rPr lang="en-US" sz="2800" dirty="0"/>
              <a:t>everyday activities.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</a:t>
            </a: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9477BBE-D32E-FC98-F519-DB6CE6712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4290" y="5854017"/>
            <a:ext cx="4694327" cy="6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31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36B9814-9B87-455C-9A89-602455FDD640}"/>
              </a:ext>
            </a:extLst>
          </p:cNvPr>
          <p:cNvSpPr/>
          <p:nvPr/>
        </p:nvSpPr>
        <p:spPr>
          <a:xfrm>
            <a:off x="7616422" y="366376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229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05CE9F0-6E3B-4177-B271-005587C2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37" y="159638"/>
            <a:ext cx="4248150" cy="4476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C6DB8A0-9077-415F-9F34-4B675BB83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8" y="2060848"/>
            <a:ext cx="4695825" cy="381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D30F61-D18E-49BA-9202-394C94DD9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2109938"/>
            <a:ext cx="4305300" cy="3143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B4F5ACC-9AB3-4ED5-99BB-1C06402F3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846882"/>
            <a:ext cx="2321818" cy="115667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C31C0F6-4623-4BDD-9E52-BBCE84B7A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6" y="801399"/>
            <a:ext cx="2660375" cy="130853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50FF2F3-C49A-4A9E-8988-31684BCA1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4" y="3717032"/>
            <a:ext cx="4288511" cy="69912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5D1ED1D-D214-4D9A-BE2B-C0A9B6FB7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5800" y="3657451"/>
            <a:ext cx="4358436" cy="7762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6764B69-45E9-4756-804B-B7A8914605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202" y="2546166"/>
            <a:ext cx="2366323" cy="118960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F07FDC6-4B9A-46F0-A71C-C314763BED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3680" y="2546166"/>
            <a:ext cx="2195413" cy="10937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87142E7-0FE4-40E1-8562-99E7BCA323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1065" y="4586405"/>
            <a:ext cx="2227906" cy="10937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F16E47D-7889-49D0-9E8A-0631604D16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52" y="4494674"/>
            <a:ext cx="2545101" cy="127716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B2E30A0-4FEC-4978-A2BE-4186C719D0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74" y="5869748"/>
            <a:ext cx="4117410" cy="70148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7CBE146-C474-441C-B02D-AB773DB063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95135" y="6125598"/>
            <a:ext cx="4000500" cy="32385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EA1B7A73-F84D-46A7-8B32-B9E70EFC3714}"/>
              </a:ext>
            </a:extLst>
          </p:cNvPr>
          <p:cNvSpPr/>
          <p:nvPr/>
        </p:nvSpPr>
        <p:spPr>
          <a:xfrm>
            <a:off x="2169929" y="2078771"/>
            <a:ext cx="1055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gets up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E55F41E-8262-4C9D-89E2-2012BD6CBFC2}"/>
              </a:ext>
            </a:extLst>
          </p:cNvPr>
          <p:cNvSpPr/>
          <p:nvPr/>
        </p:nvSpPr>
        <p:spPr>
          <a:xfrm>
            <a:off x="6336895" y="1988840"/>
            <a:ext cx="1691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eats</a:t>
            </a:r>
          </a:p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has breakfast</a:t>
            </a:r>
            <a:endParaRPr lang="ar-S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460DDCC-8754-4F7C-812B-4E3BCC3ADB59}"/>
              </a:ext>
            </a:extLst>
          </p:cNvPr>
          <p:cNvSpPr/>
          <p:nvPr/>
        </p:nvSpPr>
        <p:spPr>
          <a:xfrm>
            <a:off x="2065715" y="3735769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drive home</a:t>
            </a:r>
            <a:endParaRPr lang="ar-SA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AC31DF3-7572-43EB-AC26-1BBC8973CC18}"/>
              </a:ext>
            </a:extLst>
          </p:cNvPr>
          <p:cNvSpPr/>
          <p:nvPr/>
        </p:nvSpPr>
        <p:spPr>
          <a:xfrm>
            <a:off x="7536829" y="3622557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study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9AE9B4-BF64-45C4-9CB7-1E68D5494473}"/>
              </a:ext>
            </a:extLst>
          </p:cNvPr>
          <p:cNvSpPr/>
          <p:nvPr/>
        </p:nvSpPr>
        <p:spPr>
          <a:xfrm>
            <a:off x="6812992" y="3872895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do their homework</a:t>
            </a:r>
            <a:endParaRPr lang="ar-S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7B3A4-6E87-47AD-A52E-9E2136C54DDB}"/>
              </a:ext>
            </a:extLst>
          </p:cNvPr>
          <p:cNvSpPr/>
          <p:nvPr/>
        </p:nvSpPr>
        <p:spPr>
          <a:xfrm>
            <a:off x="1853432" y="5733256"/>
            <a:ext cx="1468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eat</a:t>
            </a:r>
          </a:p>
          <a:p>
            <a:pPr algn="l" rtl="0"/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have dinner</a:t>
            </a:r>
            <a:endParaRPr lang="ar-SA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EA08FEF-D434-4839-83CC-62DBA913EB78}"/>
              </a:ext>
            </a:extLst>
          </p:cNvPr>
          <p:cNvSpPr/>
          <p:nvPr/>
        </p:nvSpPr>
        <p:spPr>
          <a:xfrm>
            <a:off x="6795385" y="6010255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goes to bed</a:t>
            </a:r>
            <a:endParaRPr lang="ar-SA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47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EC52940-6FFF-4815-9C82-3ECC7DF10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05425" cy="4857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F3CB545-71AA-4F05-8285-F28CA6BCE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688"/>
            <a:ext cx="2571750" cy="2095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DC4C0EC-5C68-473D-A6DD-B8C5EEB7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0" y="868338"/>
            <a:ext cx="1209675" cy="16002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7C3C933-0BF8-4970-A324-25C4E4F51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874" y="908720"/>
            <a:ext cx="2419350" cy="14859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5A7DAF4-FBAB-410B-970E-C60E89645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429504"/>
            <a:ext cx="1381125" cy="18478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73CBC38-D590-40CA-B2D8-CC651C03F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43" y="3002524"/>
            <a:ext cx="2476500" cy="20574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68EDF1C-22CF-42D0-A52C-041A7FF2F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1808" y="3188261"/>
            <a:ext cx="1362075" cy="168592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4362099-0EE1-449B-82B8-09E664548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968" y="2984939"/>
            <a:ext cx="2381250" cy="20193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2B5B66E-C95C-4615-B98C-2EA7231CF3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7233" y="3013075"/>
            <a:ext cx="2310106" cy="156757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946641B1-5F98-41A7-ACEA-5A9B4273B6A9}"/>
              </a:ext>
            </a:extLst>
          </p:cNvPr>
          <p:cNvSpPr/>
          <p:nvPr/>
        </p:nvSpPr>
        <p:spPr>
          <a:xfrm>
            <a:off x="7585015" y="60173"/>
            <a:ext cx="1184940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230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97D0095-DED2-41DB-8AA4-4B5259E18B59}"/>
              </a:ext>
            </a:extLst>
          </p:cNvPr>
          <p:cNvSpPr/>
          <p:nvPr/>
        </p:nvSpPr>
        <p:spPr>
          <a:xfrm>
            <a:off x="735413" y="4598259"/>
            <a:ext cx="1836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6:25 </a:t>
            </a:r>
            <a:r>
              <a:rPr lang="en-US" sz="2400" b="1" dirty="0">
                <a:solidFill>
                  <a:srgbClr val="C00000"/>
                </a:solidFill>
                <a:latin typeface="MyriadPro-Light-SC700"/>
              </a:rPr>
              <a:t>p.m.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2B54703-EB18-4B0A-A021-6235A0E38234}"/>
              </a:ext>
            </a:extLst>
          </p:cNvPr>
          <p:cNvSpPr/>
          <p:nvPr/>
        </p:nvSpPr>
        <p:spPr>
          <a:xfrm>
            <a:off x="4456329" y="1668438"/>
            <a:ext cx="2519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twelve o’clock.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0AB6382-E173-4A6A-A7FE-C266DA1F5662}"/>
              </a:ext>
            </a:extLst>
          </p:cNvPr>
          <p:cNvSpPr/>
          <p:nvPr/>
        </p:nvSpPr>
        <p:spPr>
          <a:xfrm>
            <a:off x="4860032" y="3427529"/>
            <a:ext cx="21848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nine </a:t>
            </a:r>
          </a:p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o’clock at night.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C5C8BE2-E770-431D-A2AD-C42DE6913527}"/>
              </a:ext>
            </a:extLst>
          </p:cNvPr>
          <p:cNvSpPr/>
          <p:nvPr/>
        </p:nvSpPr>
        <p:spPr>
          <a:xfrm>
            <a:off x="4923078" y="4580647"/>
            <a:ext cx="1836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It’s 9:00 </a:t>
            </a:r>
            <a:r>
              <a:rPr lang="en-US" sz="2400" b="1" dirty="0">
                <a:solidFill>
                  <a:srgbClr val="C00000"/>
                </a:solidFill>
                <a:latin typeface="MyriadPro-Light-SC700"/>
              </a:rPr>
              <a:t>p.m.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38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60202" y="4729990"/>
            <a:ext cx="1842492" cy="692497"/>
          </a:xfrm>
          <a:prstGeom prst="rect">
            <a:avLst/>
          </a:prstGeom>
          <a:solidFill>
            <a:srgbClr val="FF99FF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0629" y="4337575"/>
            <a:ext cx="3310088" cy="392415"/>
          </a:xfrm>
          <a:prstGeom prst="rect">
            <a:avLst/>
          </a:prstGeom>
          <a:solidFill>
            <a:srgbClr val="FFFF99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ave A Nice Day Lettering - Immagini vettoriali stock e altre immagini di  Artigianato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1" y="1162833"/>
            <a:ext cx="4220279" cy="42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Say 'Thank You' in Business | Proposi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420"/>
            <a:ext cx="4940309" cy="24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617098" y="-551285"/>
            <a:ext cx="4572000" cy="24497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قتوات </a:t>
            </a: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عين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الرسمية من وزارة التعليم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39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58" y="3615033"/>
            <a:ext cx="2186955" cy="20426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5657"/>
            <a:ext cx="2800350" cy="304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21" y="40013"/>
            <a:ext cx="2853762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70"/>
            <a:ext cx="2556044" cy="298788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9179" y="3135429"/>
            <a:ext cx="3384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3528" y="4660767"/>
            <a:ext cx="47772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</a:t>
            </a:r>
          </a:p>
          <a:p>
            <a:pPr algn="l" rtl="0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choice, it is a must!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677058" y="2917322"/>
            <a:ext cx="1959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3528" y="5702615"/>
            <a:ext cx="5363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</a:t>
            </a:r>
          </a:p>
          <a:p>
            <a:pPr algn="l" rtl="0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avoid accountability</a:t>
            </a:r>
            <a:endParaRPr lang="ar-SA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0375" y="3684834"/>
            <a:ext cx="552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must wear a mask before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going out.</a:t>
            </a:r>
            <a:endParaRPr lang="ar-SA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00389" y="6355382"/>
            <a:ext cx="4357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061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39B8049-165D-4E42-A414-1D6ABDE77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723900"/>
            <a:ext cx="71723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50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4220DAF-3BE1-86A7-7BDE-A12F1E85F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535"/>
            <a:ext cx="9144000" cy="45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9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0300B2F-2E15-4C7C-CB13-35B6CE8B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087" y="1233487"/>
            <a:ext cx="24098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50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F0AD40-D7B8-479B-A660-28F1C8178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898568"/>
            <a:ext cx="8424936" cy="326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329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9A21382-0AAF-4CA5-8C31-90E86896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64" y="2132856"/>
            <a:ext cx="7940471" cy="34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00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DF6DF3E-E43A-4EFC-902E-563D3DDBB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800100"/>
            <a:ext cx="76485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92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42DF76D-C562-4CE6-82D0-59AC8160B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2266950"/>
            <a:ext cx="80867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74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16633"/>
            <a:ext cx="3312368" cy="6320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80960"/>
            <a:ext cx="4210050" cy="568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4785"/>
            <a:ext cx="4152900" cy="5562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767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Media Girl Chatting Online With Her Friend Vector Illustration  Royalty Free Cliparts, Vectors, And Stock Illustration. Image 100176512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524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499754" y="1311747"/>
            <a:ext cx="7239000" cy="670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ارجو الالتزام بعدم كتابة أي تعليقات غير لائقة بالأدب العام. علماً بأنه أي محادثة نصية او كتابية مسجلة تحت اسمك ورقم هويتك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وعلية سيتم معاقبة من لم تلتزم بالذوق العام والسلوك الحسن خلال تواجدك في المنصة او الفصول الافتراضية.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وذلك 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برفع شكوى وبلاغ رسمي ضدك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بما تم كتابته او قولة والتواصل مع ولي الأمر والمسؤولين لاتخاذ الاجراء اللازم مع المخالفة.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ونتمنى وضع صوره في ملفك التعريفي لائقة بالمنصة التعليمية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hat Box Logo - Chat Box Clip Art Transparent PNG - 480x480 - Free Download  on Nice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839740"/>
            <a:ext cx="1347354" cy="8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 Clipart Talker, HD Png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886200"/>
            <a:ext cx="956745" cy="11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4" y="4786229"/>
            <a:ext cx="1243931" cy="1952625"/>
          </a:xfrm>
          <a:prstGeom prst="rect">
            <a:avLst/>
          </a:prstGeom>
        </p:spPr>
      </p:pic>
      <p:pic>
        <p:nvPicPr>
          <p:cNvPr id="1032" name="Picture 8" descr="Clip Art Loud Speaker , Free Transparent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155" y="218405"/>
            <a:ext cx="1562970" cy="10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06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71" y="857251"/>
            <a:ext cx="7080269" cy="536092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396273" y="3884460"/>
            <a:ext cx="40940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off</a:t>
            </a:r>
            <a:endParaRPr lang="ar-SA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6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4B9170F-0A5C-561C-870B-91D01058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225"/>
            <a:ext cx="9144000" cy="5285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870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958652C-F379-B8F6-7535-566B654A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50603"/>
            <a:ext cx="8712968" cy="65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3D6E696-2C68-6FEE-69B8-207386BB4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9" y="171364"/>
            <a:ext cx="8664589" cy="64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27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760</Words>
  <Application>Microsoft Office PowerPoint</Application>
  <PresentationFormat>عرض على الشاشة (4:3)</PresentationFormat>
  <Paragraphs>195</Paragraphs>
  <Slides>47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60" baseType="lpstr">
      <vt:lpstr>Arial</vt:lpstr>
      <vt:lpstr>Calibri</vt:lpstr>
      <vt:lpstr>Cavolini</vt:lpstr>
      <vt:lpstr>Comic Sans MS</vt:lpstr>
      <vt:lpstr>Cooper Black</vt:lpstr>
      <vt:lpstr>MyriadPro-Light</vt:lpstr>
      <vt:lpstr>MyriadPro-LightIt</vt:lpstr>
      <vt:lpstr>MyriadPro-Light-SC700</vt:lpstr>
      <vt:lpstr>MyriadPro-Semibold</vt:lpstr>
      <vt:lpstr>MyriadPro-SemiboldIt</vt:lpstr>
      <vt:lpstr>StagSans-Light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عبدالرحمن صالح الغامدي</cp:lastModifiedBy>
  <cp:revision>484</cp:revision>
  <dcterms:created xsi:type="dcterms:W3CDTF">2019-11-21T04:55:51Z</dcterms:created>
  <dcterms:modified xsi:type="dcterms:W3CDTF">2023-02-01T03:52:33Z</dcterms:modified>
</cp:coreProperties>
</file>