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86" r:id="rId5"/>
    <p:sldId id="288" r:id="rId6"/>
    <p:sldId id="287" r:id="rId7"/>
    <p:sldId id="289" r:id="rId8"/>
    <p:sldId id="259" r:id="rId9"/>
    <p:sldId id="291" r:id="rId10"/>
    <p:sldId id="292" r:id="rId11"/>
    <p:sldId id="290" r:id="rId12"/>
    <p:sldId id="295" r:id="rId13"/>
    <p:sldId id="293" r:id="rId14"/>
    <p:sldId id="294" r:id="rId15"/>
  </p:sldIdLst>
  <p:sldSz cx="9144000" cy="5143500" type="screen16x9"/>
  <p:notesSz cx="6858000" cy="9144000"/>
  <p:embeddedFontLst>
    <p:embeddedFont>
      <p:font typeface="Amatic SC" panose="020B0604020202020204" pitchFamily="2" charset="-79"/>
      <p:regular r:id="rId17"/>
      <p:bold r:id="rId18"/>
    </p:embeddedFont>
    <p:embeddedFont>
      <p:font typeface="Juice ITC" panose="04040403040A02020202" pitchFamily="82" charset="0"/>
      <p:regular r:id="rId19"/>
    </p:embeddedFont>
    <p:embeddedFont>
      <p:font typeface="Quicksand" panose="020B0604020202020204" charset="0"/>
      <p:regular r:id="rId20"/>
      <p:bold r:id="rId21"/>
    </p:embeddedFont>
    <p:embeddedFont>
      <p:font typeface="Short Stack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بشرى بنت السويلم" initials="بشرى" lastIdx="1" clrIdx="0">
    <p:extLst>
      <p:ext uri="{19B8F6BF-5375-455C-9EA6-DF929625EA0E}">
        <p15:presenceInfo xmlns:p15="http://schemas.microsoft.com/office/powerpoint/2012/main" userId="S::t618390@rg.moe.gov.sa::3edec002-23ee-4d0c-9c07-b9cf9e86ab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92FA65-9D02-4DBC-A501-9F9680E28027}">
  <a:tblStyle styleId="{0492FA65-9D02-4DBC-A501-9F9680E280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</p:sldLayoutIdLst>
  <p:transition>
    <p:fade thruBlk="1"/>
  </p:transition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tistatwork.blogs.nytimes.com/author/takeshi-inomata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lakelandcurrents.com/les-presented-first-drama-club-play-last-weekend-watch-video/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ultimatepeter.com/chaos-computer-club-legacy-of-liberty/" TargetMode="External"/><Relationship Id="rId5" Type="http://schemas.openxmlformats.org/officeDocument/2006/relationships/image" Target="../media/image4.jpg"/><Relationship Id="rId10" Type="http://schemas.openxmlformats.org/officeDocument/2006/relationships/hyperlink" Target="https://soccercampsinternational.com/liverpool-fc-academy-soccer-schools-photos/" TargetMode="External"/><Relationship Id="rId4" Type="http://schemas.openxmlformats.org/officeDocument/2006/relationships/hyperlink" Target="https://en.wikipedia.org/wiki/School_breakfast_club" TargetMode="Externa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enthinksaloud.wordpress.com/2012/08/18/science-experiments-kids-and-research-publications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11" Type="http://schemas.openxmlformats.org/officeDocument/2006/relationships/hyperlink" Target="https://lakelandcurrents.com/les-presented-first-drama-club-play-last-weekend-watch-video/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5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ottumwapubliclibrary.org/2018/04/curious-kids-science-club.html" TargetMode="External"/><Relationship Id="rId7" Type="http://schemas.openxmlformats.org/officeDocument/2006/relationships/hyperlink" Target="https://godisnotheredotcom.wordpress.com/2012/08/14/dear-einstein-do-scientists-pray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886400" y="205462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 what’s school like?</a:t>
            </a:r>
            <a:br>
              <a:rPr lang="en" dirty="0"/>
            </a:br>
            <a:r>
              <a:rPr lang="en" dirty="0"/>
              <a:t>reading</a:t>
            </a:r>
            <a:br>
              <a:rPr lang="en" dirty="0"/>
            </a:b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FA7B08-ED8D-45CC-937B-88E4D9FB3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00669" y="1571581"/>
            <a:ext cx="4272162" cy="2839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066B3B-CDA8-4989-90FF-5443A9B3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3492" y="1132826"/>
            <a:ext cx="5946515" cy="42565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What do students do in the archaeology club?</a:t>
            </a:r>
          </a:p>
        </p:txBody>
      </p:sp>
      <p:pic>
        <p:nvPicPr>
          <p:cNvPr id="7" name="Graphic 6" descr="Line arrow Counter clockwise curve">
            <a:extLst>
              <a:ext uri="{FF2B5EF4-FFF2-40B4-BE49-F238E27FC236}">
                <a16:creationId xmlns:a16="http://schemas.microsoft.com/office/drawing/2014/main" id="{7C77DB78-0835-4410-B60E-5D6368F9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94937">
            <a:off x="2274398" y="1968356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01B5A9-9A23-4D9F-BE2B-9DDB289D9FC7}"/>
              </a:ext>
            </a:extLst>
          </p:cNvPr>
          <p:cNvSpPr/>
          <p:nvPr/>
        </p:nvSpPr>
        <p:spPr>
          <a:xfrm>
            <a:off x="0" y="2704685"/>
            <a:ext cx="3248525" cy="5847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learn how to excavate archaeological findings.</a:t>
            </a:r>
          </a:p>
        </p:txBody>
      </p:sp>
      <p:pic>
        <p:nvPicPr>
          <p:cNvPr id="9" name="Graphic 8" descr="Line arrow Counter clockwise curve">
            <a:extLst>
              <a:ext uri="{FF2B5EF4-FFF2-40B4-BE49-F238E27FC236}">
                <a16:creationId xmlns:a16="http://schemas.microsoft.com/office/drawing/2014/main" id="{5BAAA9D7-268E-4830-94B4-41D2DF90B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424276" flipV="1">
            <a:off x="6583897" y="2085362"/>
            <a:ext cx="777868" cy="8792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7FF5E1-957C-4984-AEB5-2450541C550B}"/>
              </a:ext>
            </a:extLst>
          </p:cNvPr>
          <p:cNvSpPr/>
          <p:nvPr/>
        </p:nvSpPr>
        <p:spPr>
          <a:xfrm>
            <a:off x="5896231" y="2764693"/>
            <a:ext cx="3248525" cy="5847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organize expeditions in the desert</a:t>
            </a:r>
          </a:p>
        </p:txBody>
      </p:sp>
    </p:spTree>
    <p:extLst>
      <p:ext uri="{BB962C8B-B14F-4D97-AF65-F5344CB8AC3E}">
        <p14:creationId xmlns:p14="http://schemas.microsoft.com/office/powerpoint/2010/main" val="13439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C10F36-4492-432F-B638-FB3B63BEA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4" t="60160" r="41163" b="5094"/>
          <a:stretch/>
        </p:blipFill>
        <p:spPr>
          <a:xfrm>
            <a:off x="802976" y="833327"/>
            <a:ext cx="7160642" cy="347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046499-AEDB-40F7-BC9F-B4B535A3F8EE}"/>
              </a:ext>
            </a:extLst>
          </p:cNvPr>
          <p:cNvSpPr/>
          <p:nvPr/>
        </p:nvSpPr>
        <p:spPr>
          <a:xfrm>
            <a:off x="4315057" y="2079491"/>
            <a:ext cx="18517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Computer club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FA4535-1AF4-4D43-AD2F-6D25CBF2ECF3}"/>
              </a:ext>
            </a:extLst>
          </p:cNvPr>
          <p:cNvSpPr/>
          <p:nvPr/>
        </p:nvSpPr>
        <p:spPr>
          <a:xfrm>
            <a:off x="4351924" y="2357451"/>
            <a:ext cx="1566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Drama  club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22A6A-FFA3-4D6F-9141-15CBFB12B6FE}"/>
              </a:ext>
            </a:extLst>
          </p:cNvPr>
          <p:cNvSpPr/>
          <p:nvPr/>
        </p:nvSpPr>
        <p:spPr>
          <a:xfrm>
            <a:off x="4315394" y="2694421"/>
            <a:ext cx="22236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Archaeology club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49B056-0C92-4800-BE20-F8362217F156}"/>
              </a:ext>
            </a:extLst>
          </p:cNvPr>
          <p:cNvSpPr/>
          <p:nvPr/>
        </p:nvSpPr>
        <p:spPr>
          <a:xfrm>
            <a:off x="4358337" y="3031390"/>
            <a:ext cx="14670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Poetry club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C1D98-BBC6-4038-A41F-C386E2D241AB}"/>
              </a:ext>
            </a:extLst>
          </p:cNvPr>
          <p:cNvSpPr/>
          <p:nvPr/>
        </p:nvSpPr>
        <p:spPr>
          <a:xfrm>
            <a:off x="4315057" y="3309398"/>
            <a:ext cx="16401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Football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580203-3714-4F48-B33E-84D4998D2D59}"/>
              </a:ext>
            </a:extLst>
          </p:cNvPr>
          <p:cNvSpPr/>
          <p:nvPr/>
        </p:nvSpPr>
        <p:spPr>
          <a:xfrm>
            <a:off x="4336697" y="3614198"/>
            <a:ext cx="16401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Science club</a:t>
            </a:r>
          </a:p>
        </p:txBody>
      </p:sp>
      <p:sp>
        <p:nvSpPr>
          <p:cNvPr id="12" name="Google Shape;963;p38">
            <a:extLst>
              <a:ext uri="{FF2B5EF4-FFF2-40B4-BE49-F238E27FC236}">
                <a16:creationId xmlns:a16="http://schemas.microsoft.com/office/drawing/2014/main" id="{5B41F2F4-E2AA-40B1-9540-645C12F5C610}"/>
              </a:ext>
            </a:extLst>
          </p:cNvPr>
          <p:cNvSpPr/>
          <p:nvPr/>
        </p:nvSpPr>
        <p:spPr>
          <a:xfrm>
            <a:off x="3162053" y="3800644"/>
            <a:ext cx="324416" cy="354204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78;p38">
            <a:extLst>
              <a:ext uri="{FF2B5EF4-FFF2-40B4-BE49-F238E27FC236}">
                <a16:creationId xmlns:a16="http://schemas.microsoft.com/office/drawing/2014/main" id="{8E6DA2C3-E3AA-41A5-BFA2-9086CD92CF3F}"/>
              </a:ext>
            </a:extLst>
          </p:cNvPr>
          <p:cNvSpPr/>
          <p:nvPr/>
        </p:nvSpPr>
        <p:spPr>
          <a:xfrm>
            <a:off x="3731223" y="2757561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74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5485-36CB-4DFA-A306-D50DFE499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690" y="2784829"/>
            <a:ext cx="6042872" cy="1159800"/>
          </a:xfrm>
        </p:spPr>
        <p:txBody>
          <a:bodyPr/>
          <a:lstStyle/>
          <a:p>
            <a:r>
              <a:rPr lang="en-US" dirty="0">
                <a:latin typeface="Quicksand" panose="020B0604020202020204" charset="0"/>
              </a:rPr>
              <a:t>If you would join a school club ,what would you prefer? Why?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D1E161-3A71-49A6-ACC8-899E52E64784}"/>
              </a:ext>
            </a:extLst>
          </p:cNvPr>
          <p:cNvSpPr/>
          <p:nvPr/>
        </p:nvSpPr>
        <p:spPr>
          <a:xfrm>
            <a:off x="3211037" y="493937"/>
            <a:ext cx="2271777" cy="58477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icksand" panose="020B0604020202020204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70545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10E105C-6698-4CB0-A4FA-3C26A79AA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1325" y="1637061"/>
            <a:ext cx="5946515" cy="78581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1-What do students do in the computer club?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6CB4AA2-C80D-4C44-8196-CEB615B601B8}"/>
              </a:ext>
            </a:extLst>
          </p:cNvPr>
          <p:cNvSpPr txBox="1">
            <a:spLocks/>
          </p:cNvSpPr>
          <p:nvPr/>
        </p:nvSpPr>
        <p:spPr>
          <a:xfrm>
            <a:off x="1861326" y="2146428"/>
            <a:ext cx="5946515" cy="78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2-What do students do in the drama club?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81886A6-0BAA-4E3C-B22C-7C8690343B87}"/>
              </a:ext>
            </a:extLst>
          </p:cNvPr>
          <p:cNvSpPr txBox="1">
            <a:spLocks/>
          </p:cNvSpPr>
          <p:nvPr/>
        </p:nvSpPr>
        <p:spPr>
          <a:xfrm>
            <a:off x="1861325" y="2686344"/>
            <a:ext cx="6155624" cy="78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3-What do students do in the football club?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5FA4F6F-645F-4F86-A315-1CC406E1E3ED}"/>
              </a:ext>
            </a:extLst>
          </p:cNvPr>
          <p:cNvSpPr txBox="1">
            <a:spLocks/>
          </p:cNvSpPr>
          <p:nvPr/>
        </p:nvSpPr>
        <p:spPr>
          <a:xfrm>
            <a:off x="3679491" y="1129687"/>
            <a:ext cx="5946515" cy="78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Quicksand"/>
              <a:buNone/>
              <a:defRPr sz="20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02572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2B12E-0D4E-4D5B-AC81-0B839B7A8E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3D49C-97F6-417B-B2B3-235E1414CB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T.Bushra</a:t>
            </a:r>
            <a:r>
              <a:rPr lang="en-US" dirty="0"/>
              <a:t> </a:t>
            </a:r>
            <a:r>
              <a:rPr lang="en-US" dirty="0" err="1"/>
              <a:t>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4"/>
          <p:cNvSpPr txBox="1">
            <a:spLocks noGrp="1"/>
          </p:cNvSpPr>
          <p:nvPr>
            <p:ph type="title"/>
          </p:nvPr>
        </p:nvSpPr>
        <p:spPr>
          <a:xfrm>
            <a:off x="-2395309" y="712592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objectives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57C26-F4DB-40D5-AFD0-4D804ECC46F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49" y="1393521"/>
            <a:ext cx="5160103" cy="2675400"/>
          </a:xfrm>
        </p:spPr>
        <p:txBody>
          <a:bodyPr/>
          <a:lstStyle/>
          <a:p>
            <a:r>
              <a:rPr lang="en-US" dirty="0"/>
              <a:t>Read about school clubs.</a:t>
            </a:r>
          </a:p>
          <a:p>
            <a:r>
              <a:rPr lang="en-US" dirty="0"/>
              <a:t>Scan for detailed information.</a:t>
            </a:r>
          </a:p>
          <a:p>
            <a:r>
              <a:rPr lang="en-US" dirty="0"/>
              <a:t>Answer questions about the reading text.</a:t>
            </a:r>
          </a:p>
        </p:txBody>
      </p:sp>
      <p:pic>
        <p:nvPicPr>
          <p:cNvPr id="11" name="Google Shape;765;p22">
            <a:extLst>
              <a:ext uri="{FF2B5EF4-FFF2-40B4-BE49-F238E27FC236}">
                <a16:creationId xmlns:a16="http://schemas.microsoft.com/office/drawing/2014/main" id="{DDF747D8-0EA7-4B20-A299-62A0B55B3F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825" r="37379"/>
          <a:stretch/>
        </p:blipFill>
        <p:spPr>
          <a:xfrm>
            <a:off x="5441550" y="0"/>
            <a:ext cx="3702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103400" y="411604"/>
            <a:ext cx="6593700" cy="8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3"/>
                </a:solidFill>
              </a:rPr>
              <a:t>Before reading!</a:t>
            </a:r>
            <a:endParaRPr sz="6000" dirty="0">
              <a:solidFill>
                <a:schemeClr val="accent3"/>
              </a:solidFill>
            </a:endParaRPr>
          </a:p>
        </p:txBody>
      </p:sp>
      <p:sp>
        <p:nvSpPr>
          <p:cNvPr id="709" name="Google Shape;709;p15"/>
          <p:cNvSpPr txBox="1">
            <a:spLocks noGrp="1"/>
          </p:cNvSpPr>
          <p:nvPr>
            <p:ph type="subTitle" idx="4294967295"/>
          </p:nvPr>
        </p:nvSpPr>
        <p:spPr>
          <a:xfrm>
            <a:off x="1338765" y="1229116"/>
            <a:ext cx="6593700" cy="10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Do you think we have school clubs in Saudi Arabia?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clubs does your school have ?</a:t>
            </a:r>
            <a:endParaRPr b="1" dirty="0"/>
          </a:p>
        </p:txBody>
      </p:sp>
      <p:pic>
        <p:nvPicPr>
          <p:cNvPr id="710" name="Google Shape;710;p15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542" r="14542"/>
          <a:stretch/>
        </p:blipFill>
        <p:spPr>
          <a:xfrm>
            <a:off x="2422595" y="3640859"/>
            <a:ext cx="3955311" cy="17235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07227-B34C-4C74-B0AB-B108E55CF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924602">
            <a:off x="213232" y="2839799"/>
            <a:ext cx="3020312" cy="2013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BC7C3-00AC-4681-881B-68B8F67401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40836" y="3310748"/>
            <a:ext cx="3189559" cy="1857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962D1-9A8B-4452-8CFE-D9700C9C9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0996309">
            <a:off x="5963426" y="2791548"/>
            <a:ext cx="3251849" cy="2159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ندية مدارس الحي الترفيهية والتعليمية #النادي يحييك">
            <a:hlinkClick r:id="" action="ppaction://media"/>
            <a:extLst>
              <a:ext uri="{FF2B5EF4-FFF2-40B4-BE49-F238E27FC236}">
                <a16:creationId xmlns:a16="http://schemas.microsoft.com/office/drawing/2014/main" id="{6B3ACDFA-3782-41B2-BF6C-D6E8A98B5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4F844-598C-4B38-A807-246A39A38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3" t="32977" r="28072" b="7633"/>
          <a:stretch/>
        </p:blipFill>
        <p:spPr>
          <a:xfrm>
            <a:off x="3626501" y="196637"/>
            <a:ext cx="5365214" cy="4620320"/>
          </a:xfrm>
          <a:prstGeom prst="rect">
            <a:avLst/>
          </a:prstGeom>
        </p:spPr>
      </p:pic>
      <p:pic>
        <p:nvPicPr>
          <p:cNvPr id="6" name="Graphic 5" descr="Line arrow Slight curve">
            <a:extLst>
              <a:ext uri="{FF2B5EF4-FFF2-40B4-BE49-F238E27FC236}">
                <a16:creationId xmlns:a16="http://schemas.microsoft.com/office/drawing/2014/main" id="{13BCD442-8F2C-46FC-B380-DC8E9432B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1838" y="2426657"/>
            <a:ext cx="731525" cy="731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F70292-444A-4AC2-9D5B-09563D02AE03}"/>
              </a:ext>
            </a:extLst>
          </p:cNvPr>
          <p:cNvSpPr/>
          <p:nvPr/>
        </p:nvSpPr>
        <p:spPr>
          <a:xfrm>
            <a:off x="474863" y="1766401"/>
            <a:ext cx="2722219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it’s a website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A85F53-0FF8-40DE-A187-4530FD98885C}"/>
              </a:ext>
            </a:extLst>
          </p:cNvPr>
          <p:cNvSpPr/>
          <p:nvPr/>
        </p:nvSpPr>
        <p:spPr>
          <a:xfrm rot="5400000">
            <a:off x="3185441" y="2304117"/>
            <a:ext cx="1988267" cy="784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266F44-2E09-415F-ACBA-C15FA9C783F5}"/>
              </a:ext>
            </a:extLst>
          </p:cNvPr>
          <p:cNvSpPr/>
          <p:nvPr/>
        </p:nvSpPr>
        <p:spPr>
          <a:xfrm>
            <a:off x="127012" y="2546840"/>
            <a:ext cx="30700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Quicksand" panose="020B0604020202020204" charset="0"/>
              </a:rPr>
              <a:t>What do you think this is? </a:t>
            </a:r>
          </a:p>
        </p:txBody>
      </p:sp>
      <p:pic>
        <p:nvPicPr>
          <p:cNvPr id="10" name="Graphic 9" descr="Line arrow Slight curve">
            <a:extLst>
              <a:ext uri="{FF2B5EF4-FFF2-40B4-BE49-F238E27FC236}">
                <a16:creationId xmlns:a16="http://schemas.microsoft.com/office/drawing/2014/main" id="{36FB4AFA-0A58-496B-A2F5-92C3F1BBB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59811" y="878049"/>
            <a:ext cx="731525" cy="7315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55AF0D-37D2-4B45-AEB6-E589E52E4CDE}"/>
              </a:ext>
            </a:extLst>
          </p:cNvPr>
          <p:cNvSpPr/>
          <p:nvPr/>
        </p:nvSpPr>
        <p:spPr>
          <a:xfrm>
            <a:off x="229100" y="700470"/>
            <a:ext cx="307007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Quicksand" panose="020B0604020202020204" charset="0"/>
              </a:rPr>
              <a:t>Why do you think the reading passage is on a laptop screen?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F5857-D778-4F81-94D2-E962E894E512}"/>
              </a:ext>
            </a:extLst>
          </p:cNvPr>
          <p:cNvSpPr/>
          <p:nvPr/>
        </p:nvSpPr>
        <p:spPr>
          <a:xfrm>
            <a:off x="449120" y="3358056"/>
            <a:ext cx="2962671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an advertisement</a:t>
            </a:r>
          </a:p>
        </p:txBody>
      </p:sp>
    </p:spTree>
    <p:extLst>
      <p:ext uri="{BB962C8B-B14F-4D97-AF65-F5344CB8AC3E}">
        <p14:creationId xmlns:p14="http://schemas.microsoft.com/office/powerpoint/2010/main" val="42269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8D6BAF-1500-497D-9E90-9BC61E372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14" t="16515" r="20814" b="4888"/>
          <a:stretch/>
        </p:blipFill>
        <p:spPr>
          <a:xfrm>
            <a:off x="3487479" y="0"/>
            <a:ext cx="5656521" cy="5101961"/>
          </a:xfrm>
          <a:prstGeom prst="rect">
            <a:avLst/>
          </a:prstGeom>
        </p:spPr>
      </p:pic>
      <p:sp>
        <p:nvSpPr>
          <p:cNvPr id="5" name="Google Shape;717;p16">
            <a:extLst>
              <a:ext uri="{FF2B5EF4-FFF2-40B4-BE49-F238E27FC236}">
                <a16:creationId xmlns:a16="http://schemas.microsoft.com/office/drawing/2014/main" id="{53EA5DEC-61BF-4ECF-BF61-38F40F10DAB2}"/>
              </a:ext>
            </a:extLst>
          </p:cNvPr>
          <p:cNvSpPr txBox="1">
            <a:spLocks/>
          </p:cNvSpPr>
          <p:nvPr/>
        </p:nvSpPr>
        <p:spPr>
          <a:xfrm>
            <a:off x="-621775" y="320136"/>
            <a:ext cx="4919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Juice ITC" panose="04040403040A02020202" pitchFamily="82" charset="0"/>
              </a:rPr>
              <a:t>Let’s get started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2FD41-8780-4780-9BDE-A8C2A2179C2F}"/>
              </a:ext>
            </a:extLst>
          </p:cNvPr>
          <p:cNvSpPr txBox="1"/>
          <p:nvPr/>
        </p:nvSpPr>
        <p:spPr>
          <a:xfrm>
            <a:off x="478465" y="1104936"/>
            <a:ext cx="2445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Quicksand" panose="020B0604020202020204" charset="0"/>
              </a:rPr>
              <a:t>What’s the title of the reading passage?</a:t>
            </a:r>
          </a:p>
          <a:p>
            <a:endParaRPr lang="en-US" sz="2400" b="1" dirty="0">
              <a:solidFill>
                <a:schemeClr val="tx1"/>
              </a:solidFill>
              <a:latin typeface="Quicksand" panose="020B060402020202020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Quicksand" panose="020B0604020202020204" charset="0"/>
              </a:rPr>
              <a:t>What are the subtitles ?</a:t>
            </a:r>
          </a:p>
          <a:p>
            <a:endParaRPr lang="en-US" sz="2400" b="1" dirty="0">
              <a:solidFill>
                <a:schemeClr val="tx1"/>
              </a:solidFill>
              <a:latin typeface="Quicksand" panose="020B060402020202020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Quicksand" panose="020B0604020202020204" charset="0"/>
              </a:rPr>
              <a:t>What’s the goal of a school club?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D9CE8B-FF06-4A61-90B2-2C6DB9C99513}"/>
              </a:ext>
            </a:extLst>
          </p:cNvPr>
          <p:cNvSpPr/>
          <p:nvPr/>
        </p:nvSpPr>
        <p:spPr>
          <a:xfrm>
            <a:off x="4164764" y="1343537"/>
            <a:ext cx="1541720" cy="784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Line arrow Slight curve">
            <a:extLst>
              <a:ext uri="{FF2B5EF4-FFF2-40B4-BE49-F238E27FC236}">
                <a16:creationId xmlns:a16="http://schemas.microsoft.com/office/drawing/2014/main" id="{0CF450C8-B7F4-48C3-9132-4BE18055E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4766" y="3094205"/>
            <a:ext cx="731525" cy="731525"/>
          </a:xfrm>
          <a:prstGeom prst="rect">
            <a:avLst/>
          </a:prstGeom>
        </p:spPr>
      </p:pic>
      <p:pic>
        <p:nvPicPr>
          <p:cNvPr id="10" name="Graphic 9" descr="Line arrow Slight curve">
            <a:extLst>
              <a:ext uri="{FF2B5EF4-FFF2-40B4-BE49-F238E27FC236}">
                <a16:creationId xmlns:a16="http://schemas.microsoft.com/office/drawing/2014/main" id="{8DA970FE-607E-4913-80A4-B5AE70634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64764" y="3649200"/>
            <a:ext cx="731525" cy="731525"/>
          </a:xfrm>
          <a:prstGeom prst="rect">
            <a:avLst/>
          </a:prstGeom>
        </p:spPr>
      </p:pic>
      <p:pic>
        <p:nvPicPr>
          <p:cNvPr id="11" name="Graphic 10" descr="Line arrow Slight curve">
            <a:extLst>
              <a:ext uri="{FF2B5EF4-FFF2-40B4-BE49-F238E27FC236}">
                <a16:creationId xmlns:a16="http://schemas.microsoft.com/office/drawing/2014/main" id="{2D2A93BC-57F3-40AC-8E90-05FFC5205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0" y="4060324"/>
            <a:ext cx="731525" cy="731525"/>
          </a:xfrm>
          <a:prstGeom prst="rect">
            <a:avLst/>
          </a:prstGeom>
        </p:spPr>
      </p:pic>
      <p:pic>
        <p:nvPicPr>
          <p:cNvPr id="12" name="Graphic 11" descr="Line arrow Slight curve">
            <a:extLst>
              <a:ext uri="{FF2B5EF4-FFF2-40B4-BE49-F238E27FC236}">
                <a16:creationId xmlns:a16="http://schemas.microsoft.com/office/drawing/2014/main" id="{B9FDD685-CD13-4C59-838C-DCAAD8B81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5433" y="4408368"/>
            <a:ext cx="731525" cy="731525"/>
          </a:xfrm>
          <a:prstGeom prst="rect">
            <a:avLst/>
          </a:prstGeom>
        </p:spPr>
      </p:pic>
      <p:pic>
        <p:nvPicPr>
          <p:cNvPr id="13" name="Graphic 12" descr="Line arrow Slight curve">
            <a:extLst>
              <a:ext uri="{FF2B5EF4-FFF2-40B4-BE49-F238E27FC236}">
                <a16:creationId xmlns:a16="http://schemas.microsoft.com/office/drawing/2014/main" id="{A7856360-2917-44B4-9A78-7CE9E0CEE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7754" y="2794524"/>
            <a:ext cx="731525" cy="731525"/>
          </a:xfrm>
          <a:prstGeom prst="rect">
            <a:avLst/>
          </a:prstGeom>
        </p:spPr>
      </p:pic>
      <p:pic>
        <p:nvPicPr>
          <p:cNvPr id="14" name="Graphic 13" descr="Line arrow Slight curve">
            <a:extLst>
              <a:ext uri="{FF2B5EF4-FFF2-40B4-BE49-F238E27FC236}">
                <a16:creationId xmlns:a16="http://schemas.microsoft.com/office/drawing/2014/main" id="{9529827F-2F54-4DD1-B269-ADA2BA694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7754" y="3396588"/>
            <a:ext cx="731525" cy="709086"/>
          </a:xfrm>
          <a:prstGeom prst="rect">
            <a:avLst/>
          </a:prstGeom>
        </p:spPr>
      </p:pic>
      <p:pic>
        <p:nvPicPr>
          <p:cNvPr id="15" name="Graphic 14" descr="Line arrow Slight curve">
            <a:extLst>
              <a:ext uri="{FF2B5EF4-FFF2-40B4-BE49-F238E27FC236}">
                <a16:creationId xmlns:a16="http://schemas.microsoft.com/office/drawing/2014/main" id="{0FB68DF9-99DA-46B4-A330-AA52C93EB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0721" y="377669"/>
            <a:ext cx="731525" cy="731525"/>
          </a:xfrm>
          <a:prstGeom prst="rect">
            <a:avLst/>
          </a:prstGeom>
        </p:spPr>
      </p:pic>
      <p:pic>
        <p:nvPicPr>
          <p:cNvPr id="16" name="SG Bk 2 F-SA_2020_13">
            <a:hlinkClick r:id="" action="ppaction://media"/>
            <a:extLst>
              <a:ext uri="{FF2B5EF4-FFF2-40B4-BE49-F238E27FC236}">
                <a16:creationId xmlns:a16="http://schemas.microsoft.com/office/drawing/2014/main" id="{5EDA4DA2-DF9B-4F2E-ACF0-AF8538CBA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96" end="106965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4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C1353-E9BD-4DBC-82C1-573310523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33" t="62870" r="24827" b="4888"/>
          <a:stretch/>
        </p:blipFill>
        <p:spPr>
          <a:xfrm>
            <a:off x="3402419" y="744280"/>
            <a:ext cx="5624624" cy="4357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A476E1-D631-4FD6-AAB0-39DE888AC981}"/>
              </a:ext>
            </a:extLst>
          </p:cNvPr>
          <p:cNvSpPr/>
          <p:nvPr/>
        </p:nvSpPr>
        <p:spPr>
          <a:xfrm>
            <a:off x="1014747" y="178455"/>
            <a:ext cx="6827510" cy="5232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icksand" panose="020B0604020202020204" charset="0"/>
              </a:rPr>
              <a:t>Now listen then underline difficult words.</a:t>
            </a:r>
          </a:p>
        </p:txBody>
      </p:sp>
      <p:pic>
        <p:nvPicPr>
          <p:cNvPr id="7" name="SG Bk 2 F-SA_2020_13">
            <a:hlinkClick r:id="" action="ppaction://media"/>
            <a:extLst>
              <a:ext uri="{FF2B5EF4-FFF2-40B4-BE49-F238E27FC236}">
                <a16:creationId xmlns:a16="http://schemas.microsoft.com/office/drawing/2014/main" id="{020623C7-72F0-4B14-AF17-6E84779F1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CDFA1-BE61-4127-8D2F-18C1A9049F38}"/>
              </a:ext>
            </a:extLst>
          </p:cNvPr>
          <p:cNvSpPr/>
          <p:nvPr/>
        </p:nvSpPr>
        <p:spPr>
          <a:xfrm>
            <a:off x="0" y="4246049"/>
            <a:ext cx="3626313" cy="8309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cap="none" spc="0" dirty="0">
                <a:ln/>
                <a:solidFill>
                  <a:srgbClr val="FF0000"/>
                </a:solidFill>
                <a:effectLst/>
              </a:rPr>
              <a:t>Have students look up the meaning </a:t>
            </a:r>
          </a:p>
          <a:p>
            <a:pPr algn="ctr"/>
            <a:r>
              <a:rPr lang="en-US" sz="1200" b="1" cap="none" spc="0" dirty="0">
                <a:ln/>
                <a:solidFill>
                  <a:srgbClr val="FF0000"/>
                </a:solidFill>
                <a:effectLst/>
              </a:rPr>
              <a:t>of any difficult words using different resources</a:t>
            </a:r>
          </a:p>
          <a:p>
            <a:pPr algn="ctr"/>
            <a:r>
              <a:rPr lang="en-US" sz="1200" b="1" dirty="0">
                <a:ln/>
                <a:solidFill>
                  <a:srgbClr val="FF0000"/>
                </a:solidFill>
              </a:rPr>
              <a:t>then ask them to write it down in the chat box</a:t>
            </a:r>
          </a:p>
          <a:p>
            <a:pPr algn="ctr"/>
            <a:r>
              <a:rPr lang="en-US" sz="1200" b="1" dirty="0">
                <a:ln/>
                <a:solidFill>
                  <a:srgbClr val="FF0000"/>
                </a:solidFill>
              </a:rPr>
              <a:t> to get extra  points</a:t>
            </a:r>
            <a:endParaRPr lang="en-US" sz="12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90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2ABBD-23DB-4060-AB95-BE2E33DA1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69" t="62870" r="20814" b="4888"/>
          <a:stretch/>
        </p:blipFill>
        <p:spPr>
          <a:xfrm>
            <a:off x="1807535" y="95694"/>
            <a:ext cx="7336465" cy="5006268"/>
          </a:xfrm>
          <a:prstGeom prst="rect">
            <a:avLst/>
          </a:prstGeom>
        </p:spPr>
      </p:pic>
      <p:pic>
        <p:nvPicPr>
          <p:cNvPr id="8" name="All About Archaeology _ Nat Geo Kids Archaeology Playlist">
            <a:hlinkClick r:id="" action="ppaction://media"/>
            <a:extLst>
              <a:ext uri="{FF2B5EF4-FFF2-40B4-BE49-F238E27FC236}">
                <a16:creationId xmlns:a16="http://schemas.microsoft.com/office/drawing/2014/main" id="{98D03E29-DB27-4890-94A2-F5ABDFB8AA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150" y="714183"/>
            <a:ext cx="5964865" cy="29305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8F9F4C9-6B8B-463B-8E06-D838FF1205CA}"/>
              </a:ext>
            </a:extLst>
          </p:cNvPr>
          <p:cNvSpPr/>
          <p:nvPr/>
        </p:nvSpPr>
        <p:spPr>
          <a:xfrm>
            <a:off x="2668772" y="244550"/>
            <a:ext cx="1509824" cy="435935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877E4B-1B84-4413-BE06-D0AF55CADC01}"/>
              </a:ext>
            </a:extLst>
          </p:cNvPr>
          <p:cNvSpPr/>
          <p:nvPr/>
        </p:nvSpPr>
        <p:spPr>
          <a:xfrm>
            <a:off x="2668772" y="869551"/>
            <a:ext cx="1509824" cy="576477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A3735-4D90-45A8-ACE1-9EFF418E2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48930" y="110762"/>
            <a:ext cx="4534786" cy="23275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E57DC3-7E98-414E-B74D-C699415C16E0}"/>
              </a:ext>
            </a:extLst>
          </p:cNvPr>
          <p:cNvSpPr txBox="1"/>
          <p:nvPr/>
        </p:nvSpPr>
        <p:spPr>
          <a:xfrm>
            <a:off x="3716080" y="1768182"/>
            <a:ext cx="228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B54BFA-0CCA-4C3E-918B-D8F610099013}"/>
              </a:ext>
            </a:extLst>
          </p:cNvPr>
          <p:cNvSpPr/>
          <p:nvPr/>
        </p:nvSpPr>
        <p:spPr>
          <a:xfrm>
            <a:off x="2586283" y="3791859"/>
            <a:ext cx="1282803" cy="546062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BB103E-8B3A-42DD-8F05-F06E179CDD85}"/>
              </a:ext>
            </a:extLst>
          </p:cNvPr>
          <p:cNvSpPr/>
          <p:nvPr/>
        </p:nvSpPr>
        <p:spPr>
          <a:xfrm>
            <a:off x="2672168" y="3125441"/>
            <a:ext cx="1139668" cy="546062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ED6F10-AE36-4899-8DAD-897A1FCA5856}"/>
              </a:ext>
            </a:extLst>
          </p:cNvPr>
          <p:cNvSpPr/>
          <p:nvPr/>
        </p:nvSpPr>
        <p:spPr>
          <a:xfrm>
            <a:off x="2668772" y="2169675"/>
            <a:ext cx="1280636" cy="555380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1BDDA-4EE7-4693-803F-54A5372526BA}"/>
              </a:ext>
            </a:extLst>
          </p:cNvPr>
          <p:cNvSpPr/>
          <p:nvPr/>
        </p:nvSpPr>
        <p:spPr>
          <a:xfrm>
            <a:off x="2666605" y="1518302"/>
            <a:ext cx="1282803" cy="499759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111F4E-F33D-47AA-889B-977A989A3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6283" y="210852"/>
            <a:ext cx="51435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285DDD-7128-4382-91C9-87067DEEDA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919513" y="1351641"/>
            <a:ext cx="5576141" cy="3246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8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71B6EA-DC9C-41C2-9783-EDC4D6A49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1000" y="530545"/>
            <a:ext cx="5343448" cy="45041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do students do in the science club?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48B7F-3A65-4F0B-9E7E-EB7CAF8CC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27074" y="1003057"/>
            <a:ext cx="3979086" cy="2317818"/>
          </a:xfrm>
          <a:prstGeom prst="rect">
            <a:avLst/>
          </a:prstGeom>
        </p:spPr>
      </p:pic>
      <p:pic>
        <p:nvPicPr>
          <p:cNvPr id="7" name="Graphic 6" descr="Line arrow Counter clockwise curve">
            <a:extLst>
              <a:ext uri="{FF2B5EF4-FFF2-40B4-BE49-F238E27FC236}">
                <a16:creationId xmlns:a16="http://schemas.microsoft.com/office/drawing/2014/main" id="{7CC47903-8177-4718-865F-3D1E1750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366793">
            <a:off x="3430677" y="1014344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CE2D4A-63E1-4581-9F9A-BB4BA805ECBF}"/>
              </a:ext>
            </a:extLst>
          </p:cNvPr>
          <p:cNvSpPr/>
          <p:nvPr/>
        </p:nvSpPr>
        <p:spPr>
          <a:xfrm>
            <a:off x="715214" y="1697081"/>
            <a:ext cx="3172663" cy="7078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icksand" panose="020B0604020202020204" charset="0"/>
              </a:rPr>
              <a:t>They organize their 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icksand" panose="020B0604020202020204" charset="0"/>
              </a:rPr>
              <a:t>own experiments.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11056-B919-42D4-857C-B9C22E142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7407" y="3125529"/>
            <a:ext cx="1549963" cy="2017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C2D8C2-4A41-4DD6-8FE0-022DE9DC2B28}"/>
              </a:ext>
            </a:extLst>
          </p:cNvPr>
          <p:cNvSpPr/>
          <p:nvPr/>
        </p:nvSpPr>
        <p:spPr>
          <a:xfrm>
            <a:off x="2133720" y="3545775"/>
            <a:ext cx="3172663" cy="5232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icksand" panose="020B0604020202020204" charset="0"/>
              </a:rPr>
              <a:t>What does he do?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27F7B-84A3-40AF-88D3-DA7F9A667D0A}"/>
              </a:ext>
            </a:extLst>
          </p:cNvPr>
          <p:cNvSpPr/>
          <p:nvPr/>
        </p:nvSpPr>
        <p:spPr>
          <a:xfrm>
            <a:off x="2358142" y="4240919"/>
            <a:ext cx="2723823" cy="5232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Quicksand" panose="020B0604020202020204" charset="0"/>
              </a:rPr>
              <a:t>He is a scientist</a:t>
            </a:r>
          </a:p>
        </p:txBody>
      </p:sp>
    </p:spTree>
    <p:extLst>
      <p:ext uri="{BB962C8B-B14F-4D97-AF65-F5344CB8AC3E}">
        <p14:creationId xmlns:p14="http://schemas.microsoft.com/office/powerpoint/2010/main" val="37064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245</Words>
  <Application>Microsoft Office PowerPoint</Application>
  <PresentationFormat>عرض على الشاشة (16:9)</PresentationFormat>
  <Paragraphs>45</Paragraphs>
  <Slides>14</Slides>
  <Notes>4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0" baseType="lpstr">
      <vt:lpstr>Amatic SC</vt:lpstr>
      <vt:lpstr>Juice ITC</vt:lpstr>
      <vt:lpstr>Short Stack</vt:lpstr>
      <vt:lpstr>Quicksand</vt:lpstr>
      <vt:lpstr>Arial</vt:lpstr>
      <vt:lpstr>Knight template</vt:lpstr>
      <vt:lpstr>2 what’s school like? reading </vt:lpstr>
      <vt:lpstr>objectives</vt:lpstr>
      <vt:lpstr>Before reading!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If you would join a school club ,what would you prefer? Why?</vt:lpstr>
      <vt:lpstr>عرض تقديمي في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school clubs</dc:title>
  <dc:creator>ABS</dc:creator>
  <cp:lastModifiedBy>3632</cp:lastModifiedBy>
  <cp:revision>20</cp:revision>
  <dcterms:modified xsi:type="dcterms:W3CDTF">2023-01-31T15:55:47Z</dcterms:modified>
</cp:coreProperties>
</file>