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4" r:id="rId2"/>
    <p:sldId id="264" r:id="rId3"/>
    <p:sldId id="298" r:id="rId4"/>
    <p:sldId id="259" r:id="rId5"/>
    <p:sldId id="304" r:id="rId6"/>
    <p:sldId id="309" r:id="rId7"/>
    <p:sldId id="311" r:id="rId8"/>
    <p:sldId id="312" r:id="rId9"/>
    <p:sldId id="313" r:id="rId10"/>
    <p:sldId id="303" r:id="rId11"/>
    <p:sldId id="262" r:id="rId12"/>
    <p:sldId id="305" r:id="rId13"/>
    <p:sldId id="306" r:id="rId14"/>
    <p:sldId id="307" r:id="rId15"/>
    <p:sldId id="260" r:id="rId16"/>
    <p:sldId id="308" r:id="rId17"/>
    <p:sldId id="297" r:id="rId18"/>
    <p:sldId id="268" r:id="rId19"/>
  </p:sldIdLst>
  <p:sldSz cx="12190413" cy="6859588"/>
  <p:notesSz cx="6858000" cy="9144000"/>
  <p:embeddedFontLst>
    <p:embeddedFont>
      <p:font typeface="굴림체" panose="020B0609000101010101" pitchFamily="49" charset="-127"/>
      <p:regular r:id="rId22"/>
    </p:embeddedFont>
    <p:embeddedFont>
      <p:font typeface="맑은 고딕" panose="020B0503020000020004" pitchFamily="34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Noto Sans" panose="020B0502040504020204" pitchFamily="34" charset="0"/>
      <p:regular r:id="rId39"/>
      <p:bold r:id="rId40"/>
      <p:italic r:id="rId41"/>
      <p:boldItalic r:id="rId42"/>
    </p:embeddedFont>
    <p:embeddedFont>
      <p:font typeface="Oregano" panose="03060702040602030A04" pitchFamily="66" charset="0"/>
      <p:regular r:id="rId43"/>
      <p:italic r:id="rId44"/>
    </p:embeddedFont>
    <p:embeddedFont>
      <p:font typeface="Poppins" panose="00000500000000000000" pitchFamily="2" charset="0"/>
      <p:regular r:id="rId45"/>
      <p:bold r:id="rId46"/>
      <p:italic r:id="rId47"/>
      <p:boldItalic r:id="rId48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25E"/>
    <a:srgbClr val="689C82"/>
    <a:srgbClr val="A19889"/>
    <a:srgbClr val="416A7E"/>
    <a:srgbClr val="E7E8EA"/>
    <a:srgbClr val="FE0032"/>
    <a:srgbClr val="F7B956"/>
    <a:srgbClr val="262626"/>
    <a:srgbClr val="FED2C5"/>
    <a:srgbClr val="632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792" autoAdjust="0"/>
  </p:normalViewPr>
  <p:slideViewPr>
    <p:cSldViewPr>
      <p:cViewPr varScale="1">
        <p:scale>
          <a:sx n="69" d="100"/>
          <a:sy n="69" d="100"/>
        </p:scale>
        <p:origin x="628" y="5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CEC9-376B-457F-A863-5EFE37B66EA2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88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3142879" y="2205658"/>
            <a:ext cx="5904656" cy="19823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3142879" y="4210682"/>
            <a:ext cx="5904656" cy="51525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flipH="1">
            <a:off x="2" y="2895887"/>
            <a:ext cx="12190412" cy="3743635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 flipH="1">
            <a:off x="0" y="3467475"/>
            <a:ext cx="12190413" cy="3373060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22215" y="609743"/>
            <a:ext cx="10361851" cy="147036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422215" y="2012990"/>
            <a:ext cx="10361851" cy="8102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2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/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254777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254777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300055" y="2504356"/>
            <a:ext cx="11590302" cy="940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08/06/1443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68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914943"/>
            <a:ext cx="12204079" cy="3743635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 userDrawn="1"/>
        </p:nvSpPr>
        <p:spPr>
          <a:xfrm>
            <a:off x="1" y="3486531"/>
            <a:ext cx="12204080" cy="3373060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7934" y="838396"/>
            <a:ext cx="10361851" cy="1470365"/>
          </a:xfrm>
        </p:spPr>
        <p:txBody>
          <a:bodyPr anchor="b" anchorCtr="0">
            <a:normAutofit/>
          </a:bodyPr>
          <a:lstStyle>
            <a:lvl1pPr algn="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07934" y="2250271"/>
            <a:ext cx="10361851" cy="81023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3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ordwall.net/resource/6296420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3400" y="1962150"/>
            <a:ext cx="3276600" cy="4305300"/>
          </a:xfrm>
          <a:prstGeom prst="rect">
            <a:avLst/>
          </a:prstGeom>
          <a:solidFill>
            <a:srgbClr val="A19889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F7C6D-E2F7-43BE-AF42-E21B9E7F7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238364">
            <a:off x="2303026" y="2286823"/>
            <a:ext cx="3125992" cy="395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연결선 13">
            <a:extLst>
              <a:ext uri="{FF2B5EF4-FFF2-40B4-BE49-F238E27FC236}">
                <a16:creationId xmlns:a16="http://schemas.microsoft.com/office/drawing/2014/main" id="{52B7617C-D7BF-4CB1-9874-6A5466464B5D}"/>
              </a:ext>
            </a:extLst>
          </p:cNvPr>
          <p:cNvCxnSpPr/>
          <p:nvPr/>
        </p:nvCxnSpPr>
        <p:spPr>
          <a:xfrm>
            <a:off x="6383238" y="2709714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9C85C3CC-E036-4E5D-B09E-8A2A6600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957" y="2493690"/>
            <a:ext cx="6120914" cy="2438611"/>
          </a:xfrm>
          <a:prstGeom prst="rect">
            <a:avLst/>
          </a:prstGeom>
        </p:spPr>
      </p:pic>
      <p:cxnSp>
        <p:nvCxnSpPr>
          <p:cNvPr id="17" name="직선 연결선 14">
            <a:extLst>
              <a:ext uri="{FF2B5EF4-FFF2-40B4-BE49-F238E27FC236}">
                <a16:creationId xmlns:a16="http://schemas.microsoft.com/office/drawing/2014/main" id="{95702B17-D82A-49EC-8E9F-D0566DD9F48B}"/>
              </a:ext>
            </a:extLst>
          </p:cNvPr>
          <p:cNvCxnSpPr/>
          <p:nvPr/>
        </p:nvCxnSpPr>
        <p:spPr>
          <a:xfrm>
            <a:off x="5951190" y="4653930"/>
            <a:ext cx="479129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부제목 7">
            <a:extLst>
              <a:ext uri="{FF2B5EF4-FFF2-40B4-BE49-F238E27FC236}">
                <a16:creationId xmlns:a16="http://schemas.microsoft.com/office/drawing/2014/main" id="{AFBAC777-AFDA-41A8-B12D-F9188F399052}"/>
              </a:ext>
            </a:extLst>
          </p:cNvPr>
          <p:cNvSpPr txBox="1">
            <a:spLocks/>
          </p:cNvSpPr>
          <p:nvPr/>
        </p:nvSpPr>
        <p:spPr>
          <a:xfrm>
            <a:off x="6169928" y="4932301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Grammar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4">
            <a:extLst>
              <a:ext uri="{FF2B5EF4-FFF2-40B4-BE49-F238E27FC236}">
                <a16:creationId xmlns:a16="http://schemas.microsoft.com/office/drawing/2014/main" id="{FDFB72CA-EF61-40EC-ACA9-57263FB92A77}"/>
              </a:ext>
            </a:extLst>
          </p:cNvPr>
          <p:cNvSpPr txBox="1">
            <a:spLocks/>
          </p:cNvSpPr>
          <p:nvPr/>
        </p:nvSpPr>
        <p:spPr>
          <a:xfrm>
            <a:off x="2134766" y="2205658"/>
            <a:ext cx="5526088" cy="940296"/>
          </a:xfrm>
          <a:prstGeom prst="rect">
            <a:avLst/>
          </a:prstGeom>
        </p:spPr>
        <p:txBody>
          <a:bodyPr/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solidFill>
                  <a:srgbClr val="689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4800" b="1" dirty="0">
              <a:solidFill>
                <a:srgbClr val="689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CABFC90-DC22-46BA-B776-187FAA8C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0" y="2349674"/>
            <a:ext cx="4897692" cy="367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C660C9A-19F8-44B9-95C0-9D6313D46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29" y="980888"/>
            <a:ext cx="8483354" cy="535511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9C92DEA-C7E1-4C62-964A-CFCC7E3619EE}"/>
              </a:ext>
            </a:extLst>
          </p:cNvPr>
          <p:cNvSpPr txBox="1"/>
          <p:nvPr/>
        </p:nvSpPr>
        <p:spPr>
          <a:xfrm>
            <a:off x="2955295" y="1277847"/>
            <a:ext cx="966052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does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46FBD15-CA5B-400B-9467-EFF44E7D11C9}"/>
              </a:ext>
            </a:extLst>
          </p:cNvPr>
          <p:cNvSpPr txBox="1"/>
          <p:nvPr/>
        </p:nvSpPr>
        <p:spPr>
          <a:xfrm>
            <a:off x="4406743" y="1284476"/>
            <a:ext cx="616371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119AB87-3CBB-46A6-A3DA-699FC9D473DE}"/>
              </a:ext>
            </a:extLst>
          </p:cNvPr>
          <p:cNvSpPr txBox="1"/>
          <p:nvPr/>
        </p:nvSpPr>
        <p:spPr>
          <a:xfrm>
            <a:off x="2935413" y="1894214"/>
            <a:ext cx="826870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does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F599942-FF15-42E5-980B-6F1C7156AB91}"/>
              </a:ext>
            </a:extLst>
          </p:cNvPr>
          <p:cNvSpPr txBox="1"/>
          <p:nvPr/>
        </p:nvSpPr>
        <p:spPr>
          <a:xfrm>
            <a:off x="2796231" y="2444308"/>
            <a:ext cx="966052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sells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72630F9-594F-44E0-ABC9-A687747484E2}"/>
              </a:ext>
            </a:extLst>
          </p:cNvPr>
          <p:cNvSpPr txBox="1"/>
          <p:nvPr/>
        </p:nvSpPr>
        <p:spPr>
          <a:xfrm>
            <a:off x="2975177" y="2769060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2711FEB-D1B6-4C04-A427-9BFE23C3769D}"/>
              </a:ext>
            </a:extLst>
          </p:cNvPr>
          <p:cNvSpPr txBox="1"/>
          <p:nvPr/>
        </p:nvSpPr>
        <p:spPr>
          <a:xfrm>
            <a:off x="4015715" y="2762434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F18708B-2319-4B13-90A4-68C737E39FE6}"/>
              </a:ext>
            </a:extLst>
          </p:cNvPr>
          <p:cNvSpPr txBox="1"/>
          <p:nvPr/>
        </p:nvSpPr>
        <p:spPr>
          <a:xfrm>
            <a:off x="3664452" y="3060677"/>
            <a:ext cx="886521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work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99A628-3D70-4BFA-8457-FAE23B2E43FC}"/>
              </a:ext>
            </a:extLst>
          </p:cNvPr>
          <p:cNvSpPr txBox="1"/>
          <p:nvPr/>
        </p:nvSpPr>
        <p:spPr>
          <a:xfrm>
            <a:off x="2968553" y="3319153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205C4BE-1D72-4ED0-B7EB-EBBC67E41161}"/>
              </a:ext>
            </a:extLst>
          </p:cNvPr>
          <p:cNvSpPr txBox="1"/>
          <p:nvPr/>
        </p:nvSpPr>
        <p:spPr>
          <a:xfrm>
            <a:off x="4605573" y="3325781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89768C1-44F7-4FFC-AAE0-B7B95D00AC81}"/>
              </a:ext>
            </a:extLst>
          </p:cNvPr>
          <p:cNvSpPr txBox="1"/>
          <p:nvPr/>
        </p:nvSpPr>
        <p:spPr>
          <a:xfrm>
            <a:off x="2968550" y="3862620"/>
            <a:ext cx="886521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play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B9C1A2A-1DD9-4A64-A982-F119C0D08DF3}"/>
              </a:ext>
            </a:extLst>
          </p:cNvPr>
          <p:cNvSpPr txBox="1"/>
          <p:nvPr/>
        </p:nvSpPr>
        <p:spPr>
          <a:xfrm>
            <a:off x="2968551" y="4147606"/>
            <a:ext cx="826870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does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C844A37-FED1-41D9-8DD4-A0E3AD194432}"/>
              </a:ext>
            </a:extLst>
          </p:cNvPr>
          <p:cNvSpPr txBox="1"/>
          <p:nvPr/>
        </p:nvSpPr>
        <p:spPr>
          <a:xfrm>
            <a:off x="4550973" y="4145062"/>
            <a:ext cx="601533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do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B4554E4-DD14-44A0-8FE2-56F9F6399262}"/>
              </a:ext>
            </a:extLst>
          </p:cNvPr>
          <p:cNvSpPr txBox="1"/>
          <p:nvPr/>
        </p:nvSpPr>
        <p:spPr>
          <a:xfrm>
            <a:off x="4294077" y="4459105"/>
            <a:ext cx="1045581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works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EEBA69D-77CB-49CF-91B0-9F8F976C797B}"/>
              </a:ext>
            </a:extLst>
          </p:cNvPr>
          <p:cNvSpPr txBox="1"/>
          <p:nvPr/>
        </p:nvSpPr>
        <p:spPr>
          <a:xfrm>
            <a:off x="2756465" y="5055591"/>
            <a:ext cx="1005818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works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0160039-1376-4155-8676-F53A7D21BF79}"/>
              </a:ext>
            </a:extLst>
          </p:cNvPr>
          <p:cNvSpPr txBox="1"/>
          <p:nvPr/>
        </p:nvSpPr>
        <p:spPr>
          <a:xfrm>
            <a:off x="3637939" y="5353832"/>
            <a:ext cx="1714976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want to be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B04DCD4B-74BE-49D4-B929-E81DCD75642F}"/>
              </a:ext>
            </a:extLst>
          </p:cNvPr>
          <p:cNvSpPr txBox="1"/>
          <p:nvPr/>
        </p:nvSpPr>
        <p:spPr>
          <a:xfrm>
            <a:off x="2809488" y="5943691"/>
            <a:ext cx="1714976" cy="400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want to be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32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39E2263-65A7-4028-A06B-46731B758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54"/>
          <a:stretch/>
        </p:blipFill>
        <p:spPr>
          <a:xfrm>
            <a:off x="550590" y="765498"/>
            <a:ext cx="10513168" cy="374441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A521DF4-7A7C-497C-94C4-48F371E8A2C8}"/>
              </a:ext>
            </a:extLst>
          </p:cNvPr>
          <p:cNvSpPr txBox="1"/>
          <p:nvPr/>
        </p:nvSpPr>
        <p:spPr>
          <a:xfrm>
            <a:off x="2012861" y="4653930"/>
            <a:ext cx="758862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1. A: What does Hameed do?</a:t>
            </a: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cook. He works in a restaurant.</a:t>
            </a:r>
          </a:p>
          <a:p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2. A: What does Mike do?</a:t>
            </a:r>
          </a:p>
          <a:p>
            <a:r>
              <a:rPr lang="en-US" sz="2400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waiter. He works in a restaurant.</a:t>
            </a:r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39E2263-65A7-4028-A06B-46731B7588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7" t="62422" r="73620" b="3048"/>
          <a:stretch/>
        </p:blipFill>
        <p:spPr>
          <a:xfrm>
            <a:off x="262558" y="1341563"/>
            <a:ext cx="2952328" cy="2952328"/>
          </a:xfrm>
          <a:prstGeom prst="rect">
            <a:avLst/>
          </a:prstGeom>
        </p:spPr>
      </p:pic>
      <p:sp>
        <p:nvSpPr>
          <p:cNvPr id="3" name="مربع نص 4">
            <a:extLst>
              <a:ext uri="{FF2B5EF4-FFF2-40B4-BE49-F238E27FC236}">
                <a16:creationId xmlns:a16="http://schemas.microsoft.com/office/drawing/2014/main" id="{1E8641DA-316F-4CFC-B1BD-99AEAD08E5B9}"/>
              </a:ext>
            </a:extLst>
          </p:cNvPr>
          <p:cNvSpPr txBox="1"/>
          <p:nvPr/>
        </p:nvSpPr>
        <p:spPr>
          <a:xfrm>
            <a:off x="6239222" y="2565698"/>
            <a:ext cx="61206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3. A: What does Ibrahim do?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cameraman. He films the news.</a:t>
            </a:r>
          </a:p>
          <a:p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4. A: What does Mr. Smith do?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bus driver. He drives a bus.</a:t>
            </a:r>
          </a:p>
          <a:p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صورة 1">
            <a:extLst>
              <a:ext uri="{FF2B5EF4-FFF2-40B4-BE49-F238E27FC236}">
                <a16:creationId xmlns:a16="http://schemas.microsoft.com/office/drawing/2014/main" id="{A212C61D-F635-486A-AE86-4C370F5A3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4" t="62422" r="55828" b="-1"/>
          <a:stretch/>
        </p:blipFill>
        <p:spPr>
          <a:xfrm>
            <a:off x="3214886" y="2655808"/>
            <a:ext cx="2592288" cy="41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6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4">
            <a:extLst>
              <a:ext uri="{FF2B5EF4-FFF2-40B4-BE49-F238E27FC236}">
                <a16:creationId xmlns:a16="http://schemas.microsoft.com/office/drawing/2014/main" id="{1E8641DA-316F-4CFC-B1BD-99AEAD08E5B9}"/>
              </a:ext>
            </a:extLst>
          </p:cNvPr>
          <p:cNvSpPr txBox="1"/>
          <p:nvPr/>
        </p:nvSpPr>
        <p:spPr>
          <a:xfrm>
            <a:off x="4267221" y="1750471"/>
            <a:ext cx="758862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5. A: What does Fahd do?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B: He’s a carpenter. He makes furniture.</a:t>
            </a:r>
          </a:p>
          <a:p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6. A: What do Ahmed and Raymond do?</a:t>
            </a:r>
          </a:p>
          <a:p>
            <a:r>
              <a:rPr lang="en-US" dirty="0">
                <a:solidFill>
                  <a:srgbClr val="000099"/>
                </a:solidFill>
                <a:latin typeface="Comic Sans MS" panose="030F0702030302020204" pitchFamily="66" charset="0"/>
              </a:rPr>
              <a:t>B: They’re volleyball players. They play for a volleyball team.</a:t>
            </a:r>
            <a:endParaRPr lang="ar-SA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صورة 1">
            <a:extLst>
              <a:ext uri="{FF2B5EF4-FFF2-40B4-BE49-F238E27FC236}">
                <a16:creationId xmlns:a16="http://schemas.microsoft.com/office/drawing/2014/main" id="{19E1B60A-4FE4-40D9-84C4-971C5C669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63" t="62422" r="30470" b="3890"/>
          <a:stretch/>
        </p:blipFill>
        <p:spPr>
          <a:xfrm>
            <a:off x="334566" y="1485578"/>
            <a:ext cx="3024336" cy="2880320"/>
          </a:xfrm>
          <a:prstGeom prst="rect">
            <a:avLst/>
          </a:prstGeom>
        </p:spPr>
      </p:pic>
      <p:pic>
        <p:nvPicPr>
          <p:cNvPr id="5" name="صورة 1">
            <a:extLst>
              <a:ext uri="{FF2B5EF4-FFF2-40B4-BE49-F238E27FC236}">
                <a16:creationId xmlns:a16="http://schemas.microsoft.com/office/drawing/2014/main" id="{B337DEC9-914D-42C1-9B57-56AB5B5F3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17" t="62422" r="3988" b="-1"/>
          <a:stretch/>
        </p:blipFill>
        <p:spPr>
          <a:xfrm>
            <a:off x="3214886" y="3646579"/>
            <a:ext cx="3180332" cy="32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40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3C41485-361D-4C24-874C-96266CCC0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85" y="1530981"/>
            <a:ext cx="9613968" cy="411575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A30AA4C-C68F-40FB-B45D-2B19EBB56963}"/>
              </a:ext>
            </a:extLst>
          </p:cNvPr>
          <p:cNvSpPr txBox="1"/>
          <p:nvPr/>
        </p:nvSpPr>
        <p:spPr>
          <a:xfrm>
            <a:off x="4367014" y="3573810"/>
            <a:ext cx="7147114" cy="18163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1" dirty="0">
                <a:solidFill>
                  <a:srgbClr val="FF0000"/>
                </a:solidFill>
                <a:latin typeface="Comic Sans MS" panose="030F0702030302020204" pitchFamily="66" charset="0"/>
              </a:rPr>
              <a:t>chef</a:t>
            </a:r>
            <a:r>
              <a:rPr lang="en-US" sz="2801" dirty="0">
                <a:latin typeface="Comic Sans MS" panose="030F0702030302020204" pitchFamily="66" charset="0"/>
              </a:rPr>
              <a:t> 			</a:t>
            </a:r>
            <a:r>
              <a:rPr lang="en-US" sz="2801" dirty="0">
                <a:solidFill>
                  <a:srgbClr val="000099"/>
                </a:solidFill>
                <a:latin typeface="Comic Sans MS" panose="030F0702030302020204" pitchFamily="66" charset="0"/>
              </a:rPr>
              <a:t>restaurant</a:t>
            </a:r>
            <a:r>
              <a:rPr lang="en-US" sz="2801" dirty="0">
                <a:latin typeface="Comic Sans MS" panose="030F0702030302020204" pitchFamily="66" charset="0"/>
              </a:rPr>
              <a:t> </a:t>
            </a:r>
            <a:endParaRPr lang="en-US" sz="280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801" dirty="0">
                <a:solidFill>
                  <a:srgbClr val="FF0000"/>
                </a:solidFill>
                <a:latin typeface="Comic Sans MS" panose="030F0702030302020204" pitchFamily="66" charset="0"/>
              </a:rPr>
              <a:t>salesperson</a:t>
            </a:r>
            <a:r>
              <a:rPr lang="en-US" sz="2801" dirty="0">
                <a:latin typeface="Comic Sans MS" panose="030F0702030302020204" pitchFamily="66" charset="0"/>
              </a:rPr>
              <a:t> 	</a:t>
            </a:r>
            <a:r>
              <a:rPr lang="en-US" sz="2801" dirty="0">
                <a:solidFill>
                  <a:srgbClr val="000099"/>
                </a:solidFill>
                <a:latin typeface="Comic Sans MS" panose="030F0702030302020204" pitchFamily="66" charset="0"/>
              </a:rPr>
              <a:t>store </a:t>
            </a:r>
          </a:p>
          <a:p>
            <a:r>
              <a:rPr lang="en-US" sz="2801" dirty="0">
                <a:solidFill>
                  <a:srgbClr val="FF0000"/>
                </a:solidFill>
                <a:latin typeface="Comic Sans MS" panose="030F0702030302020204" pitchFamily="66" charset="0"/>
              </a:rPr>
              <a:t>teacher</a:t>
            </a:r>
            <a:r>
              <a:rPr lang="en-US" sz="2801" dirty="0">
                <a:latin typeface="Comic Sans MS" panose="030F0702030302020204" pitchFamily="66" charset="0"/>
              </a:rPr>
              <a:t> 		</a:t>
            </a:r>
            <a:r>
              <a:rPr lang="en-US" sz="2801" dirty="0">
                <a:solidFill>
                  <a:srgbClr val="000099"/>
                </a:solidFill>
                <a:latin typeface="Comic Sans MS" panose="030F0702030302020204" pitchFamily="66" charset="0"/>
              </a:rPr>
              <a:t>school</a:t>
            </a:r>
            <a:r>
              <a:rPr lang="en-US" sz="2801" dirty="0">
                <a:latin typeface="Comic Sans MS" panose="030F0702030302020204" pitchFamily="66" charset="0"/>
              </a:rPr>
              <a:t> </a:t>
            </a:r>
            <a:endParaRPr lang="en-US" sz="2801" dirty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r>
              <a:rPr lang="en-US" sz="2801" dirty="0">
                <a:solidFill>
                  <a:srgbClr val="FF0000"/>
                </a:solidFill>
                <a:latin typeface="Comic Sans MS" panose="030F0702030302020204" pitchFamily="66" charset="0"/>
              </a:rPr>
              <a:t>doctor</a:t>
            </a:r>
            <a:r>
              <a:rPr lang="en-US" sz="2801" dirty="0">
                <a:solidFill>
                  <a:srgbClr val="000099"/>
                </a:solidFill>
                <a:latin typeface="Comic Sans MS" panose="030F0702030302020204" pitchFamily="66" charset="0"/>
              </a:rPr>
              <a:t> 		hospital</a:t>
            </a:r>
            <a:endParaRPr lang="ar-SA" sz="280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SG Bk 2 F-SA_2020_04">
            <a:hlinkClick r:id="" action="ppaction://media"/>
            <a:extLst>
              <a:ext uri="{FF2B5EF4-FFF2-40B4-BE49-F238E27FC236}">
                <a16:creationId xmlns:a16="http://schemas.microsoft.com/office/drawing/2014/main" id="{E27652E8-D2C7-4FFE-9F0E-46D47C7C36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7318" y="1341562"/>
            <a:ext cx="1042401" cy="103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C4B8B66-C889-4DE5-9F1D-81C278F86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686" y="1341562"/>
            <a:ext cx="8258821" cy="3207768"/>
          </a:xfrm>
          <a:prstGeom prst="rect">
            <a:avLst/>
          </a:prstGeom>
        </p:spPr>
      </p:pic>
      <p:pic>
        <p:nvPicPr>
          <p:cNvPr id="3" name="SG Bk 2 F-SA_2020_05">
            <a:hlinkClick r:id="" action="ppaction://media"/>
            <a:extLst>
              <a:ext uri="{FF2B5EF4-FFF2-40B4-BE49-F238E27FC236}">
                <a16:creationId xmlns:a16="http://schemas.microsoft.com/office/drawing/2014/main" id="{A53EBEC7-C8F7-418E-B8D8-79546051C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7494" y="1560625"/>
            <a:ext cx="1168610" cy="11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57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32162" y="2565698"/>
            <a:ext cx="5526088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Homework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56422" y="382490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부제목 7">
            <a:extLst>
              <a:ext uri="{FF2B5EF4-FFF2-40B4-BE49-F238E27FC236}">
                <a16:creationId xmlns:a16="http://schemas.microsoft.com/office/drawing/2014/main" id="{EB850798-2148-4129-AB21-010F69EEB100}"/>
              </a:ext>
            </a:extLst>
          </p:cNvPr>
          <p:cNvSpPr txBox="1">
            <a:spLocks/>
          </p:cNvSpPr>
          <p:nvPr/>
        </p:nvSpPr>
        <p:spPr>
          <a:xfrm>
            <a:off x="4156422" y="4005858"/>
            <a:ext cx="4320482" cy="515256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7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20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dirty="0">
                <a:solidFill>
                  <a:srgbClr val="4A725E"/>
                </a:solidFill>
              </a:rPr>
              <a:t>Page 90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03" y="105692"/>
            <a:ext cx="6278861" cy="655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957856" y="2933221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Adel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557992" y="3182996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takes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984665" y="3454473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Imad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524067" y="3693612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sells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84665" y="3957429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Fred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541029" y="4221247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cooks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936753" y="4469746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Ray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99320" y="4727181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waiter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095043" y="5012700"/>
            <a:ext cx="390450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Fred and Ray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915226" y="5261199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work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095044" y="5525017"/>
            <a:ext cx="4005177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Bruce and Ali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634446" y="5788834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drive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037428" y="6052652"/>
            <a:ext cx="3448468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 Mike do ?</a:t>
            </a:r>
            <a:endParaRPr lang="ar-SA" sz="1758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593793" y="6331788"/>
            <a:ext cx="1184832" cy="362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758" b="1" dirty="0">
                <a:solidFill>
                  <a:srgbClr val="0070C0"/>
                </a:solidFill>
                <a:latin typeface="Comic Sans MS" panose="030F0702030302020204" pitchFamily="66" charset="0"/>
              </a:rPr>
              <a:t>sells</a:t>
            </a:r>
            <a:endParaRPr lang="ar-SA" sz="1758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40843" y="225657"/>
            <a:ext cx="2204450" cy="913391"/>
            <a:chOff x="6854095" y="965509"/>
            <a:chExt cx="2204737" cy="913509"/>
          </a:xfrm>
        </p:grpSpPr>
        <p:sp>
          <p:nvSpPr>
            <p:cNvPr id="17" name="TextBox 16"/>
            <p:cNvSpPr txBox="1"/>
            <p:nvPr/>
          </p:nvSpPr>
          <p:spPr>
            <a:xfrm>
              <a:off x="6854095" y="1247995"/>
              <a:ext cx="2204737" cy="631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309" rtl="1" latinLnBrk="0"/>
              <a:r>
                <a:rPr lang="en-US" sz="3500" b="1" dirty="0">
                  <a:solidFill>
                    <a:srgbClr val="383838"/>
                  </a:solidFill>
                  <a:latin typeface="Poppins" charset="0"/>
                  <a:ea typeface="Poppins" charset="0"/>
                  <a:cs typeface="Poppins" charset="0"/>
                </a:rPr>
                <a:t>COVID 19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029449" y="965511"/>
              <a:ext cx="200025" cy="20002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7357216" y="965510"/>
              <a:ext cx="200025" cy="2000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697580" y="965509"/>
              <a:ext cx="200025" cy="200025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 rtl="1" latinLnBrk="0"/>
              <a:endParaRPr lang="en-US" sz="1800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87494" y="1452157"/>
            <a:ext cx="1906637" cy="1831375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1774726" y="1390773"/>
            <a:ext cx="1956322" cy="189275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3941358" y="1291228"/>
            <a:ext cx="2198688" cy="2128837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6354498" y="1277379"/>
            <a:ext cx="2198688" cy="2127250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325492" y="3647675"/>
            <a:ext cx="374094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 defTabSz="914309" rtl="1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325493" y="4724919"/>
            <a:ext cx="8811198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9966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Social distancing is not a choice, it is a must! </a:t>
            </a:r>
            <a:endParaRPr lang="ar-SA" sz="2800" b="1" dirty="0">
              <a:ln w="0"/>
              <a:solidFill>
                <a:srgbClr val="FF9966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319392" y="5248070"/>
            <a:ext cx="9949527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CC99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800" b="1" dirty="0">
              <a:ln w="0"/>
              <a:solidFill>
                <a:srgbClr val="FFCC99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334091" y="4185483"/>
            <a:ext cx="6496925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wear a mask before going out</a:t>
            </a:r>
            <a:endParaRPr lang="ar-SA" sz="28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319392" y="5756504"/>
            <a:ext cx="5639531" cy="523208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defTabSz="914309" latinLnBrk="0"/>
            <a:r>
              <a:rPr lang="en-US" sz="28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8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rgbClr val="191919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8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rgbClr val="191919">
                    <a:alpha val="40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464" y="5854583"/>
            <a:ext cx="907237" cy="9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358902" y="2832297"/>
            <a:ext cx="2547020" cy="940296"/>
          </a:xfrm>
        </p:spPr>
        <p:txBody>
          <a:bodyPr/>
          <a:lstStyle/>
          <a:p>
            <a:r>
              <a:rPr lang="en-US" altLang="ko-KR" dirty="0">
                <a:solidFill>
                  <a:srgbClr val="689C82"/>
                </a:solidFill>
              </a:rPr>
              <a:t>Day</a:t>
            </a:r>
            <a:endParaRPr lang="ko-KR" altLang="en-US" dirty="0">
              <a:solidFill>
                <a:srgbClr val="689C82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958990" y="4005858"/>
            <a:ext cx="38938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4">
            <a:extLst>
              <a:ext uri="{FF2B5EF4-FFF2-40B4-BE49-F238E27FC236}">
                <a16:creationId xmlns:a16="http://schemas.microsoft.com/office/drawing/2014/main" id="{6115CB83-3057-4593-B0A9-C755896A5B2C}"/>
              </a:ext>
            </a:extLst>
          </p:cNvPr>
          <p:cNvSpPr txBox="1">
            <a:spLocks/>
          </p:cNvSpPr>
          <p:nvPr/>
        </p:nvSpPr>
        <p:spPr>
          <a:xfrm>
            <a:off x="3516808" y="3877224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dirty="0"/>
              <a:t>Date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FD949D-CB4A-402F-ABC8-84952608FAF0}"/>
              </a:ext>
            </a:extLst>
          </p:cNvPr>
          <p:cNvSpPr/>
          <p:nvPr/>
        </p:nvSpPr>
        <p:spPr>
          <a:xfrm>
            <a:off x="1990750" y="1536452"/>
            <a:ext cx="7341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22225">
                  <a:solidFill>
                    <a:srgbClr val="4A725E"/>
                  </a:solidFill>
                  <a:prstDash val="solid"/>
                </a:ln>
                <a:solidFill>
                  <a:srgbClr val="4A725E"/>
                </a:solidFill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22225">
                <a:solidFill>
                  <a:srgbClr val="4A725E"/>
                </a:solidFill>
                <a:prstDash val="solid"/>
              </a:ln>
              <a:solidFill>
                <a:srgbClr val="4A725E"/>
              </a:solidFill>
              <a:cs typeface="DecoType Thuluth" panose="0201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43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663158" y="655443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416A7E"/>
                </a:solidFill>
                <a:latin typeface="+mj-lt"/>
                <a:ea typeface="맑은 고딕" panose="020B0503020000020004" pitchFamily="50" charset="-127"/>
              </a:rPr>
              <a:t>LEARNING OBECTIVES</a:t>
            </a:r>
            <a:endParaRPr lang="ko-KR" altLang="en-US" sz="4400" b="1" dirty="0">
              <a:solidFill>
                <a:srgbClr val="416A7E"/>
              </a:solidFill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807174" y="1313795"/>
            <a:ext cx="5040560" cy="406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01  Use simple present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02  Form the correct form of verbs in the simple present.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03  Ask questions with " want "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04  Ask questions about jobs correctly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2200" b="1" dirty="0">
                <a:latin typeface="+mj-lt"/>
              </a:rPr>
              <a:t>05  Answer questions about jobs correctly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233791" y="1541126"/>
            <a:ext cx="475795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www.apexslm.com/wp-content/upLoads/2011/07/people-from-different-professions.jpg">
            <a:extLst>
              <a:ext uri="{FF2B5EF4-FFF2-40B4-BE49-F238E27FC236}">
                <a16:creationId xmlns:a16="http://schemas.microsoft.com/office/drawing/2014/main" id="{8A4EFA78-1954-4248-ABBD-33D65A8D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1185" y="5374009"/>
            <a:ext cx="2590096" cy="1384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616C86E-B001-4B66-8281-F7FA0CD7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6" y="405458"/>
            <a:ext cx="10081120" cy="61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7EDC0B-D3D3-4ACA-B039-275B6F915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6" y="369453"/>
            <a:ext cx="10186868" cy="6120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6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838622" y="189434"/>
            <a:ext cx="5409496" cy="916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7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0A332A-6029-45AB-84D7-91004F1A8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47" l="0" r="100000">
                        <a14:foregroundMark x1="14286" y1="9375" x2="14286" y2="9375"/>
                        <a14:foregroundMark x1="17347" y1="7031" x2="17347" y2="7031"/>
                        <a14:foregroundMark x1="23980" y1="3906" x2="23980" y2="3906"/>
                        <a14:foregroundMark x1="30612" y1="3516" x2="30612" y2="3516"/>
                        <a14:foregroundMark x1="42347" y1="2734" x2="42347" y2="2734"/>
                        <a14:foregroundMark x1="50510" y1="5078" x2="50510" y2="5078"/>
                        <a14:foregroundMark x1="51020" y1="8984" x2="51020" y2="8984"/>
                        <a14:foregroundMark x1="48469" y1="19531" x2="48469" y2="19531"/>
                        <a14:foregroundMark x1="52041" y1="24219" x2="52041" y2="24219"/>
                        <a14:foregroundMark x1="52551" y1="29688" x2="52551" y2="30078"/>
                        <a14:foregroundMark x1="58673" y1="36719" x2="58673" y2="36719"/>
                        <a14:foregroundMark x1="61735" y1="34375" x2="61735" y2="34375"/>
                        <a14:foregroundMark x1="64286" y1="32031" x2="64286" y2="32031"/>
                        <a14:foregroundMark x1="77041" y1="32422" x2="77041" y2="32422"/>
                        <a14:foregroundMark x1="71939" y1="30859" x2="71939" y2="30859"/>
                        <a14:foregroundMark x1="83673" y1="38281" x2="83673" y2="38281"/>
                        <a14:foregroundMark x1="88776" y1="39453" x2="88776" y2="39453"/>
                        <a14:foregroundMark x1="93367" y1="44922" x2="93367" y2="44922"/>
                        <a14:foregroundMark x1="93367" y1="49219" x2="93367" y2="49219"/>
                        <a14:foregroundMark x1="93878" y1="52734" x2="93878" y2="52734"/>
                        <a14:foregroundMark x1="90816" y1="56641" x2="90816" y2="56641"/>
                        <a14:foregroundMark x1="91327" y1="64453" x2="91327" y2="64453"/>
                        <a14:foregroundMark x1="13776" y1="73438" x2="13776" y2="73438"/>
                        <a14:foregroundMark x1="18367" y1="77734" x2="18367" y2="77734"/>
                        <a14:foregroundMark x1="10204" y1="82031" x2="10204" y2="82031"/>
                        <a14:foregroundMark x1="10714" y1="85547" x2="10714" y2="85547"/>
                        <a14:foregroundMark x1="17347" y1="89453" x2="17347" y2="89453"/>
                        <a14:foregroundMark x1="23469" y1="91406" x2="23469" y2="91406"/>
                        <a14:foregroundMark x1="31122" y1="93750" x2="31122" y2="93750"/>
                        <a14:foregroundMark x1="40816" y1="96484" x2="40816" y2="96484"/>
                        <a14:foregroundMark x1="54082" y1="95703" x2="54082" y2="95703"/>
                        <a14:foregroundMark x1="64796" y1="91406" x2="64796" y2="91406"/>
                        <a14:foregroundMark x1="76020" y1="90234" x2="76020" y2="90234"/>
                        <a14:foregroundMark x1="81633" y1="91406" x2="81633" y2="91406"/>
                        <a14:foregroundMark x1="95408" y1="89063" x2="95408" y2="89063"/>
                        <a14:foregroundMark x1="95918" y1="79297" x2="95918" y2="79297"/>
                        <a14:foregroundMark x1="93367" y1="73438" x2="93367" y2="73438"/>
                        <a14:foregroundMark x1="92857" y1="68750" x2="92857" y2="68750"/>
                        <a14:foregroundMark x1="10714" y1="41016" x2="10714" y2="41016"/>
                        <a14:foregroundMark x1="10204" y1="31641" x2="10204" y2="31641"/>
                        <a14:foregroundMark x1="7143" y1="26172" x2="7143" y2="26172"/>
                        <a14:foregroundMark x1="9694" y1="12500" x2="9694" y2="12500"/>
                        <a14:foregroundMark x1="9184" y1="16016" x2="9184" y2="16016"/>
                        <a14:foregroundMark x1="8163" y1="19141" x2="8163" y2="19141"/>
                        <a14:foregroundMark x1="7143" y1="24609" x2="7143" y2="24609"/>
                        <a14:foregroundMark x1="14796" y1="33203" x2="14796" y2="33203"/>
                        <a14:foregroundMark x1="9184" y1="46875" x2="9184" y2="46875"/>
                        <a14:foregroundMark x1="10204" y1="54297" x2="10204" y2="54297"/>
                        <a14:foregroundMark x1="10204" y1="60938" x2="10204" y2="60938"/>
                        <a14:foregroundMark x1="5612" y1="66016" x2="5612" y2="66016"/>
                        <a14:foregroundMark x1="46939" y1="12500" x2="4744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0433" y="2098424"/>
            <a:ext cx="3599980" cy="41039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-385514" y="2321810"/>
            <a:ext cx="10008691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eat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</a:t>
            </a:r>
            <a:r>
              <a:rPr lang="en-US" sz="6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sandwich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09826-299A-46B4-B310-F6D0A5F0B967}"/>
              </a:ext>
            </a:extLst>
          </p:cNvPr>
          <p:cNvSpPr/>
          <p:nvPr/>
        </p:nvSpPr>
        <p:spPr>
          <a:xfrm>
            <a:off x="-410174" y="3861842"/>
            <a:ext cx="9505056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does </a:t>
            </a:r>
            <a:r>
              <a:rPr lang="en-US" sz="6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eat?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2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939337" y="189434"/>
            <a:ext cx="5409496" cy="916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7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406574" y="2007763"/>
            <a:ext cx="10008691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 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read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 </a:t>
            </a:r>
            <a:r>
              <a:rPr lang="en-US" sz="6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book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09826-299A-46B4-B310-F6D0A5F0B967}"/>
              </a:ext>
            </a:extLst>
          </p:cNvPr>
          <p:cNvSpPr/>
          <p:nvPr/>
        </p:nvSpPr>
        <p:spPr>
          <a:xfrm>
            <a:off x="-169490" y="3573810"/>
            <a:ext cx="9505056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does </a:t>
            </a:r>
            <a:r>
              <a:rPr lang="en-US" sz="6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she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read?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71E21-2AF9-41DE-927E-4CB1CDD1F2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823" y="1979826"/>
            <a:ext cx="4144590" cy="41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838622" y="261442"/>
            <a:ext cx="5409496" cy="9161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8" tIns="45714" rIns="91428" bIns="45714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7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Examples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7127B0-7A56-4441-966B-6942D1CDB29B}"/>
              </a:ext>
            </a:extLst>
          </p:cNvPr>
          <p:cNvSpPr/>
          <p:nvPr/>
        </p:nvSpPr>
        <p:spPr>
          <a:xfrm>
            <a:off x="-28325" y="1773610"/>
            <a:ext cx="7974707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 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play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tennis 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09826-299A-46B4-B310-F6D0A5F0B967}"/>
              </a:ext>
            </a:extLst>
          </p:cNvPr>
          <p:cNvSpPr/>
          <p:nvPr/>
        </p:nvSpPr>
        <p:spPr>
          <a:xfrm>
            <a:off x="-28325" y="3424003"/>
            <a:ext cx="9505056" cy="1107984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</a:t>
            </a:r>
            <a:r>
              <a:rPr lang="en-US" sz="66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play?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59968-C4F8-4329-A505-61799E847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>
          <a:xfrm>
            <a:off x="8000248" y="2231653"/>
            <a:ext cx="4077103" cy="33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7" grpId="0" build="allAtOnce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12962</TotalTime>
  <Words>332</Words>
  <Application>Microsoft Office PowerPoint</Application>
  <PresentationFormat>Custom</PresentationFormat>
  <Paragraphs>78</Paragraphs>
  <Slides>18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Century Gothic</vt:lpstr>
      <vt:lpstr>Noto Sans</vt:lpstr>
      <vt:lpstr>Comic Sans MS</vt:lpstr>
      <vt:lpstr>Poppins</vt:lpstr>
      <vt:lpstr>StagSans-Light</vt:lpstr>
      <vt:lpstr>굴림체</vt:lpstr>
      <vt:lpstr>Oregano</vt:lpstr>
      <vt:lpstr>Calibri Light</vt:lpstr>
      <vt:lpstr>맑은 고딕</vt:lpstr>
      <vt:lpstr>Calibri</vt:lpstr>
      <vt:lpstr>Arial</vt:lpstr>
      <vt:lpstr>Office 테마</vt:lpstr>
      <vt:lpstr>PowerPoint Presentation</vt:lpstr>
      <vt:lpstr>PowerPoint Presentation</vt:lpstr>
      <vt:lpstr>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نادية بنت الغامدي</cp:lastModifiedBy>
  <cp:revision>11</cp:revision>
  <dcterms:created xsi:type="dcterms:W3CDTF">2010-02-01T08:03:16Z</dcterms:created>
  <dcterms:modified xsi:type="dcterms:W3CDTF">2022-01-11T12:57:54Z</dcterms:modified>
  <cp:category>www.slidemembers.com</cp:category>
</cp:coreProperties>
</file>