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994" r:id="rId2"/>
    <p:sldId id="905" r:id="rId3"/>
    <p:sldId id="972" r:id="rId4"/>
    <p:sldId id="926" r:id="rId5"/>
    <p:sldId id="928" r:id="rId6"/>
    <p:sldId id="929" r:id="rId7"/>
    <p:sldId id="973" r:id="rId8"/>
    <p:sldId id="996" r:id="rId9"/>
    <p:sldId id="997" r:id="rId10"/>
    <p:sldId id="998" r:id="rId11"/>
    <p:sldId id="999" r:id="rId12"/>
    <p:sldId id="1000" r:id="rId13"/>
    <p:sldId id="974" r:id="rId14"/>
    <p:sldId id="948" r:id="rId15"/>
    <p:sldId id="949" r:id="rId16"/>
    <p:sldId id="971" r:id="rId17"/>
    <p:sldId id="967" r:id="rId18"/>
    <p:sldId id="966" r:id="rId19"/>
    <p:sldId id="990" r:id="rId20"/>
    <p:sldId id="1001" r:id="rId21"/>
    <p:sldId id="1002" r:id="rId22"/>
    <p:sldId id="925" r:id="rId23"/>
  </p:sldIdLst>
  <p:sldSz cx="12192000" cy="6858000"/>
  <p:notesSz cx="6858000" cy="9144000"/>
  <p:defaultTextStyle>
    <a:defPPr>
      <a:defRPr lang="ar-SA">
        <a:uFillTx/>
      </a:defRPr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اشواق العتيبي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176" autoAdjust="0"/>
    <p:restoredTop sz="86933" autoAdjust="0"/>
  </p:normalViewPr>
  <p:slideViewPr>
    <p:cSldViewPr>
      <p:cViewPr varScale="1">
        <p:scale>
          <a:sx n="64" d="100"/>
          <a:sy n="64" d="100"/>
        </p:scale>
        <p:origin x="822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E39DE58E-5E49-47EB-8493-0EE47EAEC1A5}" type="datetimeFigureOut">
              <a:rPr lang="ar-SA">
                <a:uFillTx/>
              </a:rPr>
              <a:pPr>
                <a:defRPr>
                  <a:uFillTx/>
                </a:defRPr>
              </a:pPr>
              <a:t>29/05/44</a:t>
            </a:fld>
            <a:endParaRPr lang="ar-SA">
              <a:uFillTx/>
            </a:endParaRPr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>
              <a:uFillTx/>
            </a:endParaRPr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>
                <a:uFillTx/>
              </a:rPr>
              <a:t>انقر لتحرير أنماط النص الرئيسي</a:t>
            </a:r>
          </a:p>
          <a:p>
            <a:pPr lvl="1"/>
            <a:r>
              <a:rPr lang="ar-SA" noProof="0">
                <a:uFillTx/>
              </a:rPr>
              <a:t>المستوى الثاني</a:t>
            </a:r>
          </a:p>
          <a:p>
            <a:pPr lvl="2"/>
            <a:r>
              <a:rPr lang="ar-SA" noProof="0">
                <a:uFillTx/>
              </a:rPr>
              <a:t>المستوى الثالث</a:t>
            </a:r>
          </a:p>
          <a:p>
            <a:pPr lvl="3"/>
            <a:r>
              <a:rPr lang="ar-SA" noProof="0">
                <a:uFillTx/>
              </a:rPr>
              <a:t>المستوى الرابع</a:t>
            </a:r>
          </a:p>
          <a:p>
            <a:pPr lvl="4"/>
            <a:r>
              <a:rPr lang="ar-SA" noProof="0">
                <a:uFillTx/>
              </a:rPr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uFillTx/>
                <a:latin typeface="Calibri" panose="020F0502020204030204" pitchFamily="34" charset="0"/>
              </a:defRPr>
            </a:lvl1pPr>
          </a:lstStyle>
          <a:p>
            <a:pPr>
              <a:defRPr>
                <a:uFillTx/>
              </a:defRPr>
            </a:pPr>
            <a:fld id="{77C2432C-6050-413A-A2D2-6463990FC1DF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24797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77C2432C-6050-413A-A2D2-6463990FC1DF}" type="slidenum">
              <a:rPr lang="ar-SA" altLang="ar-SA" smtClean="0">
                <a:uFillTx/>
              </a:rPr>
              <a:pPr>
                <a:defRPr>
                  <a:uFillTx/>
                </a:defRPr>
              </a:pPr>
              <a:t>2</a:t>
            </a:fld>
            <a:endParaRPr lang="ar-SA" altLang="ar-SA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6797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ar-SA">
                <a:uFillTx/>
              </a:rPr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1EE3C7D-6F14-40C0-A99E-106E0152B75F}" type="datetimeFigureOut">
              <a:rPr lang="ar-SA">
                <a:uFillTx/>
              </a:rPr>
              <a:pPr>
                <a:defRPr>
                  <a:uFillTx/>
                </a:defRPr>
              </a:pPr>
              <a:t>29/05/44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FD08D7E0-C4E3-4DF5-8CF9-C42594157645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A01974F-FB86-431C-871C-BFEB9184C8B8}" type="datetimeFigureOut">
              <a:rPr lang="ar-SA">
                <a:uFillTx/>
              </a:rPr>
              <a:pPr>
                <a:defRPr>
                  <a:uFillTx/>
                </a:defRPr>
              </a:pPr>
              <a:t>29/05/44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49DB037-C468-4F14-86DC-B5D81B213E30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D77013E-4003-41AD-81D8-C7E569F4803F}" type="datetimeFigureOut">
              <a:rPr lang="ar-SA">
                <a:uFillTx/>
              </a:rPr>
              <a:pPr>
                <a:defRPr>
                  <a:uFillTx/>
                </a:defRPr>
              </a:pPr>
              <a:t>29/05/44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95A34B15-8FEB-48B7-9950-9918AD0EBC86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7EAFC146-563B-4271-97F4-81E81D7A9B18}" type="datetimeFigureOut">
              <a:rPr lang="ar-SA">
                <a:uFillTx/>
              </a:rPr>
              <a:pPr>
                <a:defRPr>
                  <a:uFillTx/>
                </a:defRPr>
              </a:pPr>
              <a:t>29/05/44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83C0D9C-956C-4165-B7A0-1D0C90AAFF9F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30BD991-F96B-44D4-880A-532FC338CD92}" type="datetimeFigureOut">
              <a:rPr lang="ar-SA">
                <a:uFillTx/>
              </a:rPr>
              <a:pPr>
                <a:defRPr>
                  <a:uFillTx/>
                </a:defRPr>
              </a:pPr>
              <a:t>29/05/44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E46B853-0395-47E3-BCAC-AC082382DB73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0385AD4E-850F-4A74-AAB7-EE5160585F95}" type="datetimeFigureOut">
              <a:rPr lang="ar-SA">
                <a:uFillTx/>
              </a:rPr>
              <a:pPr>
                <a:defRPr>
                  <a:uFillTx/>
                </a:defRPr>
              </a:pPr>
              <a:t>29/05/44</a:t>
            </a:fld>
            <a:endParaRPr lang="ar-SA">
              <a:uFillTx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5A53E09-7C02-4549-8EF0-BC9A5DBF27DB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CDFA2A2-A6EE-4B94-9533-B5D83EB2280C}" type="datetimeFigureOut">
              <a:rPr lang="ar-SA">
                <a:uFillTx/>
              </a:rPr>
              <a:pPr>
                <a:defRPr>
                  <a:uFillTx/>
                </a:defRPr>
              </a:pPr>
              <a:t>29/05/44</a:t>
            </a:fld>
            <a:endParaRPr lang="ar-SA">
              <a:uFillTx/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FF3A830F-0110-472B-B6C6-828A78C1B88A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73BD8CB-613E-4246-A68B-CBB7F54DF127}" type="datetimeFigureOut">
              <a:rPr lang="ar-SA">
                <a:uFillTx/>
              </a:rPr>
              <a:pPr>
                <a:defRPr>
                  <a:uFillTx/>
                </a:defRPr>
              </a:pPr>
              <a:t>29/05/44</a:t>
            </a:fld>
            <a:endParaRPr lang="ar-SA">
              <a:uFillTx/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B31628BA-AE0B-4F5B-93BB-3A905C80600C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A83F038-9365-4B34-9E62-5483F7DA4418}" type="datetimeFigureOut">
              <a:rPr lang="ar-SA">
                <a:uFillTx/>
              </a:rPr>
              <a:pPr>
                <a:defRPr>
                  <a:uFillTx/>
                </a:defRPr>
              </a:pPr>
              <a:t>29/05/44</a:t>
            </a:fld>
            <a:endParaRPr lang="ar-SA">
              <a:uFillTx/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041F85E9-6022-40FE-894F-7309DE701FB2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556B9699-A206-4FA9-91D9-2A10F9B7E8E1}" type="datetimeFigureOut">
              <a:rPr lang="ar-SA">
                <a:uFillTx/>
              </a:rPr>
              <a:pPr>
                <a:defRPr>
                  <a:uFillTx/>
                </a:defRPr>
              </a:pPr>
              <a:t>29/05/44</a:t>
            </a:fld>
            <a:endParaRPr lang="ar-SA">
              <a:uFillTx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708428E-0798-4944-9989-82948E985858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pPr lvl="0"/>
            <a:endParaRPr lang="ar-SA" noProof="0">
              <a:uFillTx/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1633E3D0-20A8-4977-8D83-C5D16F53AAB6}" type="datetimeFigureOut">
              <a:rPr lang="ar-SA">
                <a:uFillTx/>
              </a:rPr>
              <a:pPr>
                <a:defRPr>
                  <a:uFillTx/>
                </a:defRPr>
              </a:pPr>
              <a:t>29/05/44</a:t>
            </a:fld>
            <a:endParaRPr lang="ar-SA">
              <a:uFillTx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82B86154-D55B-4569-BE1D-7CB43019CEF6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>
                <a:uFillTx/>
              </a:rPr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 altLang="ar-SA">
                <a:uFillTx/>
              </a:rPr>
              <a:t>المستوى الثاني</a:t>
            </a:r>
          </a:p>
          <a:p>
            <a:pPr lvl="2"/>
            <a:r>
              <a:rPr lang="ar-SA" altLang="ar-SA">
                <a:uFillTx/>
              </a:rPr>
              <a:t>المستوى الثالث</a:t>
            </a:r>
          </a:p>
          <a:p>
            <a:pPr lvl="3"/>
            <a:r>
              <a:rPr lang="ar-SA" altLang="ar-SA">
                <a:uFillTx/>
              </a:rPr>
              <a:t>المستوى الرابع</a:t>
            </a:r>
          </a:p>
          <a:p>
            <a:pPr lvl="4"/>
            <a:r>
              <a:rPr lang="ar-SA" alt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1F6BBB83-8B82-404C-AA83-F2DE8EB830F5}" type="datetimeFigureOut">
              <a:rPr lang="ar-SA">
                <a:uFillTx/>
              </a:rPr>
              <a:pPr>
                <a:defRPr>
                  <a:uFillTx/>
                </a:defRPr>
              </a:pPr>
              <a:t>29/05/44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uFillTx/>
                <a:latin typeface="Calibri" panose="020F0502020204030204" pitchFamily="34" charset="0"/>
              </a:defRPr>
            </a:lvl1pPr>
          </a:lstStyle>
          <a:p>
            <a:pPr>
              <a:defRPr>
                <a:uFillTx/>
              </a:defRPr>
            </a:pPr>
            <a:fld id="{44219BC4-3249-4F89-9AFD-E2A053542BF6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ar-SA">
          <a:uFillTx/>
        </a:defRPr>
      </a:defPPr>
      <a:lvl1pPr marL="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media" Target="../media/media2.wav"/><Relationship Id="rId7" Type="http://schemas.openxmlformats.org/officeDocument/2006/relationships/image" Target="../media/image26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8.png"/><Relationship Id="rId4" Type="http://schemas.openxmlformats.org/officeDocument/2006/relationships/audio" Target="../media/media2.wav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media" Target="../media/media2.wav"/><Relationship Id="rId7" Type="http://schemas.openxmlformats.org/officeDocument/2006/relationships/image" Target="../media/image26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8.png"/><Relationship Id="rId4" Type="http://schemas.openxmlformats.org/officeDocument/2006/relationships/audio" Target="../media/media2.wav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media" Target="../media/media2.wav"/><Relationship Id="rId7" Type="http://schemas.openxmlformats.org/officeDocument/2006/relationships/image" Target="../media/image26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8.png"/><Relationship Id="rId4" Type="http://schemas.openxmlformats.org/officeDocument/2006/relationships/audio" Target="../media/media2.wav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31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17" Type="http://schemas.openxmlformats.org/officeDocument/2006/relationships/image" Target="../media/image23.png"/><Relationship Id="rId2" Type="http://schemas.openxmlformats.org/officeDocument/2006/relationships/image" Target="../media/image1.jpe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10.png"/><Relationship Id="rId18" Type="http://schemas.openxmlformats.org/officeDocument/2006/relationships/hyperlink" Target="https://wordwall.net/resource/26784932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17" Type="http://schemas.openxmlformats.org/officeDocument/2006/relationships/image" Target="../media/image37.png"/><Relationship Id="rId2" Type="http://schemas.openxmlformats.org/officeDocument/2006/relationships/image" Target="../media/image1.jpeg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4.xml"/><Relationship Id="rId18" Type="http://schemas.openxmlformats.org/officeDocument/2006/relationships/image" Target="../media/image15.gif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jpe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17" Type="http://schemas.openxmlformats.org/officeDocument/2006/relationships/image" Target="../media/image17.png"/><Relationship Id="rId2" Type="http://schemas.openxmlformats.org/officeDocument/2006/relationships/image" Target="../media/image1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12" Type="http://schemas.openxmlformats.org/officeDocument/2006/relationships/slide" Target="slide4.xml"/><Relationship Id="rId17" Type="http://schemas.openxmlformats.org/officeDocument/2006/relationships/image" Target="../media/image18.jpeg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6.jpe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12" Type="http://schemas.openxmlformats.org/officeDocument/2006/relationships/slide" Target="slide4.xml"/><Relationship Id="rId17" Type="http://schemas.openxmlformats.org/officeDocument/2006/relationships/image" Target="../media/image19.png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6.jpe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2398" y="1293210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640" y="1015122"/>
            <a:ext cx="9524981" cy="5767157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9408368" y="2492897"/>
            <a:ext cx="122413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/>
          <p:cNvSpPr/>
          <p:nvPr/>
        </p:nvSpPr>
        <p:spPr>
          <a:xfrm>
            <a:off x="8244251" y="2516368"/>
            <a:ext cx="10736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/>
          <p:cNvSpPr/>
          <p:nvPr/>
        </p:nvSpPr>
        <p:spPr>
          <a:xfrm>
            <a:off x="6958068" y="2501166"/>
            <a:ext cx="122413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710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خلفية مضيئة الشمس بيضاء-خلفية المتجهات-ناقل حر تحميل مجاني">
            <a:extLst>
              <a:ext uri="{FF2B5EF4-FFF2-40B4-BE49-F238E27FC236}">
                <a16:creationId xmlns:a16="http://schemas.microsoft.com/office/drawing/2014/main" id="{6B663D8A-50C0-4CE9-B4A8-E4C12C328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1FE237BE-B0D1-479E-ADC1-3D5C7A3A8A60}"/>
              </a:ext>
            </a:extLst>
          </p:cNvPr>
          <p:cNvSpPr/>
          <p:nvPr/>
        </p:nvSpPr>
        <p:spPr>
          <a:xfrm>
            <a:off x="2840854" y="217504"/>
            <a:ext cx="6241002" cy="5592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أعيد التجميع للعشرات إذا تكون لدي في الآحاد عشرة فأكثر</a:t>
            </a:r>
            <a:endParaRPr lang="ar-KW" sz="2400" b="1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00F2940B-19D5-4FEA-B2A4-A353E197CB5F}"/>
              </a:ext>
            </a:extLst>
          </p:cNvPr>
          <p:cNvGrpSpPr/>
          <p:nvPr/>
        </p:nvGrpSpPr>
        <p:grpSpPr>
          <a:xfrm>
            <a:off x="-707104" y="683582"/>
            <a:ext cx="7631687" cy="6516210"/>
            <a:chOff x="-707104" y="683582"/>
            <a:chExt cx="7631687" cy="6516210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2FE515F3-70F4-4B83-A2D4-98D6D69A1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031" b="91875" l="9967" r="89867">
                          <a14:foregroundMark x1="67525" y1="7109" x2="43605" y2="8047"/>
                          <a14:foregroundMark x1="67774" y1="91875" x2="67774" y2="91875"/>
                          <a14:foregroundMark x1="51578" y1="55625" x2="51578" y2="5562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707104" y="683582"/>
              <a:ext cx="7631687" cy="6516210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5B65AAE8-3FD3-4343-9A89-C69825041815}"/>
                </a:ext>
              </a:extLst>
            </p:cNvPr>
            <p:cNvSpPr txBox="1"/>
            <p:nvPr/>
          </p:nvSpPr>
          <p:spPr>
            <a:xfrm>
              <a:off x="2246346" y="5406420"/>
              <a:ext cx="3160451" cy="156966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9600" dirty="0"/>
                <a:t>خطأ</a:t>
              </a:r>
              <a:endParaRPr lang="ar-KW" dirty="0"/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8768106F-C33F-4E4F-BCEF-D56F8C4F824E}"/>
              </a:ext>
            </a:extLst>
          </p:cNvPr>
          <p:cNvGrpSpPr/>
          <p:nvPr/>
        </p:nvGrpSpPr>
        <p:grpSpPr>
          <a:xfrm>
            <a:off x="5375578" y="683582"/>
            <a:ext cx="7631687" cy="6516210"/>
            <a:chOff x="5366701" y="683582"/>
            <a:chExt cx="7631687" cy="6516210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B91C98B2-0F09-4847-ACFA-A8246C345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031" b="91875" l="9967" r="89867">
                          <a14:foregroundMark x1="67525" y1="7109" x2="43605" y2="8047"/>
                          <a14:foregroundMark x1="67774" y1="91875" x2="67774" y2="91875"/>
                          <a14:foregroundMark x1="51578" y1="55625" x2="51578" y2="5562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66701" y="683582"/>
              <a:ext cx="7631687" cy="6516210"/>
            </a:xfrm>
            <a:prstGeom prst="rect">
              <a:avLst/>
            </a:prstGeom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15B1FBE1-5384-4648-B79F-DB56EC93FC8C}"/>
                </a:ext>
              </a:extLst>
            </p:cNvPr>
            <p:cNvSpPr txBox="1"/>
            <p:nvPr/>
          </p:nvSpPr>
          <p:spPr>
            <a:xfrm>
              <a:off x="8388747" y="5288340"/>
              <a:ext cx="3160451" cy="156966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9600" dirty="0"/>
                <a:t>صح</a:t>
              </a:r>
              <a:endParaRPr lang="ar-KW" dirty="0"/>
            </a:p>
          </p:txBody>
        </p:sp>
      </p:grpSp>
      <p:pic>
        <p:nvPicPr>
          <p:cNvPr id="14" name="ممتاز">
            <a:hlinkClick r:id="" action="ppaction://media"/>
            <a:extLst>
              <a:ext uri="{FF2B5EF4-FFF2-40B4-BE49-F238E27FC236}">
                <a16:creationId xmlns:a16="http://schemas.microsoft.com/office/drawing/2014/main" id="{2176DFB4-EFDA-41CD-A1E5-FB1F775C33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31896" y="7054219"/>
            <a:ext cx="487363" cy="487363"/>
          </a:xfrm>
          <a:prstGeom prst="rect">
            <a:avLst/>
          </a:prstGeom>
        </p:spPr>
      </p:pic>
      <p:pic>
        <p:nvPicPr>
          <p:cNvPr id="15" name="صوت تصفيق للمونتاج">
            <a:hlinkClick r:id="" action="ppaction://media"/>
            <a:extLst>
              <a:ext uri="{FF2B5EF4-FFF2-40B4-BE49-F238E27FC236}">
                <a16:creationId xmlns:a16="http://schemas.microsoft.com/office/drawing/2014/main" id="{29BAF26E-0808-4A12-8777-30669E1EFD8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826572" y="7262340"/>
            <a:ext cx="487363" cy="487363"/>
          </a:xfrm>
          <a:prstGeom prst="rect">
            <a:avLst/>
          </a:prstGeom>
        </p:spPr>
      </p:pic>
      <p:sp>
        <p:nvSpPr>
          <p:cNvPr id="16" name="مربع نص 1">
            <a:extLst>
              <a:ext uri="{FF2B5EF4-FFF2-40B4-BE49-F238E27FC236}">
                <a16:creationId xmlns:a16="http://schemas.microsoft.com/office/drawing/2014/main" id="{5E09384B-C1B4-403E-A338-43AAABD1FDAD}"/>
              </a:ext>
            </a:extLst>
          </p:cNvPr>
          <p:cNvSpPr txBox="1"/>
          <p:nvPr/>
        </p:nvSpPr>
        <p:spPr>
          <a:xfrm>
            <a:off x="0" y="81211"/>
            <a:ext cx="9942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KW" dirty="0"/>
              <a:t>أ. نوارة</a:t>
            </a:r>
          </a:p>
        </p:txBody>
      </p:sp>
    </p:spTree>
    <p:extLst>
      <p:ext uri="{BB962C8B-B14F-4D97-AF65-F5344CB8AC3E}">
        <p14:creationId xmlns:p14="http://schemas.microsoft.com/office/powerpoint/2010/main" val="340557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77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9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خلفية مضيئة الشمس بيضاء-خلفية المتجهات-ناقل حر تحميل مجاني">
            <a:extLst>
              <a:ext uri="{FF2B5EF4-FFF2-40B4-BE49-F238E27FC236}">
                <a16:creationId xmlns:a16="http://schemas.microsoft.com/office/drawing/2014/main" id="{6B663D8A-50C0-4CE9-B4A8-E4C12C328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1FE237BE-B0D1-479E-ADC1-3D5C7A3A8A60}"/>
              </a:ext>
            </a:extLst>
          </p:cNvPr>
          <p:cNvSpPr/>
          <p:nvPr/>
        </p:nvSpPr>
        <p:spPr>
          <a:xfrm>
            <a:off x="2840854" y="217504"/>
            <a:ext cx="6241002" cy="5592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 smtClean="0"/>
              <a:t>تقريب العدد 46 إلى 40</a:t>
            </a:r>
            <a:endParaRPr lang="ar-KW" sz="4400" b="1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00F2940B-19D5-4FEA-B2A4-A353E197CB5F}"/>
              </a:ext>
            </a:extLst>
          </p:cNvPr>
          <p:cNvGrpSpPr/>
          <p:nvPr/>
        </p:nvGrpSpPr>
        <p:grpSpPr>
          <a:xfrm>
            <a:off x="5619259" y="693369"/>
            <a:ext cx="7631687" cy="6516210"/>
            <a:chOff x="-707104" y="683582"/>
            <a:chExt cx="7631687" cy="6516210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2FE515F3-70F4-4B83-A2D4-98D6D69A1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031" b="91875" l="9967" r="89867">
                          <a14:foregroundMark x1="67525" y1="7109" x2="43605" y2="8047"/>
                          <a14:foregroundMark x1="67774" y1="91875" x2="67774" y2="91875"/>
                          <a14:foregroundMark x1="51578" y1="55625" x2="51578" y2="5562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707104" y="683582"/>
              <a:ext cx="7631687" cy="6516210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5B65AAE8-3FD3-4343-9A89-C69825041815}"/>
                </a:ext>
              </a:extLst>
            </p:cNvPr>
            <p:cNvSpPr txBox="1"/>
            <p:nvPr/>
          </p:nvSpPr>
          <p:spPr>
            <a:xfrm>
              <a:off x="2433933" y="5285014"/>
              <a:ext cx="3160451" cy="156966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9600" dirty="0"/>
                <a:t>خطأ</a:t>
              </a:r>
              <a:endParaRPr lang="ar-KW" dirty="0"/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8768106F-C33F-4E4F-BCEF-D56F8C4F824E}"/>
              </a:ext>
            </a:extLst>
          </p:cNvPr>
          <p:cNvGrpSpPr/>
          <p:nvPr/>
        </p:nvGrpSpPr>
        <p:grpSpPr>
          <a:xfrm>
            <a:off x="-1177622" y="693369"/>
            <a:ext cx="7631687" cy="6516210"/>
            <a:chOff x="5366701" y="683582"/>
            <a:chExt cx="7631687" cy="6516210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B91C98B2-0F09-4847-ACFA-A8246C345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031" b="91875" l="9967" r="89867">
                          <a14:foregroundMark x1="67525" y1="7109" x2="43605" y2="8047"/>
                          <a14:foregroundMark x1="67774" y1="91875" x2="67774" y2="91875"/>
                          <a14:foregroundMark x1="51578" y1="55625" x2="51578" y2="5562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66701" y="683582"/>
              <a:ext cx="7631687" cy="6516210"/>
            </a:xfrm>
            <a:prstGeom prst="rect">
              <a:avLst/>
            </a:prstGeom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15B1FBE1-5384-4648-B79F-DB56EC93FC8C}"/>
                </a:ext>
              </a:extLst>
            </p:cNvPr>
            <p:cNvSpPr txBox="1"/>
            <p:nvPr/>
          </p:nvSpPr>
          <p:spPr>
            <a:xfrm>
              <a:off x="8277125" y="5088984"/>
              <a:ext cx="3160451" cy="156966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9600" dirty="0"/>
                <a:t>صح</a:t>
              </a:r>
              <a:endParaRPr lang="ar-KW" dirty="0"/>
            </a:p>
          </p:txBody>
        </p:sp>
      </p:grpSp>
      <p:pic>
        <p:nvPicPr>
          <p:cNvPr id="14" name="ممتاز">
            <a:hlinkClick r:id="" action="ppaction://media"/>
            <a:extLst>
              <a:ext uri="{FF2B5EF4-FFF2-40B4-BE49-F238E27FC236}">
                <a16:creationId xmlns:a16="http://schemas.microsoft.com/office/drawing/2014/main" id="{2176DFB4-EFDA-41CD-A1E5-FB1F775C33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31896" y="7054219"/>
            <a:ext cx="487363" cy="487363"/>
          </a:xfrm>
          <a:prstGeom prst="rect">
            <a:avLst/>
          </a:prstGeom>
        </p:spPr>
      </p:pic>
      <p:pic>
        <p:nvPicPr>
          <p:cNvPr id="15" name="صوت تصفيق للمونتاج">
            <a:hlinkClick r:id="" action="ppaction://media"/>
            <a:extLst>
              <a:ext uri="{FF2B5EF4-FFF2-40B4-BE49-F238E27FC236}">
                <a16:creationId xmlns:a16="http://schemas.microsoft.com/office/drawing/2014/main" id="{29BAF26E-0808-4A12-8777-30669E1EFD8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945329" y="72095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8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77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9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خلفية مضيئة الشمس بيضاء-خلفية المتجهات-ناقل حر تحميل مجاني">
            <a:extLst>
              <a:ext uri="{FF2B5EF4-FFF2-40B4-BE49-F238E27FC236}">
                <a16:creationId xmlns:a16="http://schemas.microsoft.com/office/drawing/2014/main" id="{6B663D8A-50C0-4CE9-B4A8-E4C12C328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1FE237BE-B0D1-479E-ADC1-3D5C7A3A8A60}"/>
              </a:ext>
            </a:extLst>
          </p:cNvPr>
          <p:cNvSpPr/>
          <p:nvPr/>
        </p:nvSpPr>
        <p:spPr>
          <a:xfrm>
            <a:off x="2840854" y="217504"/>
            <a:ext cx="6241002" cy="5592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cs typeface="+mj-cs"/>
              </a:rPr>
              <a:t>عند الجمع نبدأ بمنزلة الآحاد</a:t>
            </a:r>
            <a:endParaRPr lang="ar-KW" sz="2800" b="1" dirty="0">
              <a:cs typeface="+mj-cs"/>
            </a:endParaRP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00F2940B-19D5-4FEA-B2A4-A353E197CB5F}"/>
              </a:ext>
            </a:extLst>
          </p:cNvPr>
          <p:cNvGrpSpPr/>
          <p:nvPr/>
        </p:nvGrpSpPr>
        <p:grpSpPr>
          <a:xfrm>
            <a:off x="5851525" y="776797"/>
            <a:ext cx="7631687" cy="6516210"/>
            <a:chOff x="-707104" y="683582"/>
            <a:chExt cx="7631687" cy="6516210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2FE515F3-70F4-4B83-A2D4-98D6D69A1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031" b="91875" l="9967" r="89867">
                          <a14:foregroundMark x1="67525" y1="7109" x2="43605" y2="8047"/>
                          <a14:foregroundMark x1="67774" y1="91875" x2="67774" y2="91875"/>
                          <a14:foregroundMark x1="51578" y1="55625" x2="51578" y2="5562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707104" y="683582"/>
              <a:ext cx="7631687" cy="6516210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5B65AAE8-3FD3-4343-9A89-C69825041815}"/>
                </a:ext>
              </a:extLst>
            </p:cNvPr>
            <p:cNvSpPr txBox="1"/>
            <p:nvPr/>
          </p:nvSpPr>
          <p:spPr>
            <a:xfrm>
              <a:off x="2201667" y="5195125"/>
              <a:ext cx="3160451" cy="156966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9600" dirty="0"/>
                <a:t>خطأ</a:t>
              </a:r>
              <a:endParaRPr lang="ar-KW" dirty="0"/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8768106F-C33F-4E4F-BCEF-D56F8C4F824E}"/>
              </a:ext>
            </a:extLst>
          </p:cNvPr>
          <p:cNvGrpSpPr/>
          <p:nvPr/>
        </p:nvGrpSpPr>
        <p:grpSpPr>
          <a:xfrm>
            <a:off x="-1291212" y="776797"/>
            <a:ext cx="7631687" cy="6516210"/>
            <a:chOff x="5366701" y="683582"/>
            <a:chExt cx="7631687" cy="6516210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B91C98B2-0F09-4847-ACFA-A8246C345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031" b="91875" l="9967" r="89867">
                          <a14:foregroundMark x1="67525" y1="7109" x2="43605" y2="8047"/>
                          <a14:foregroundMark x1="67774" y1="91875" x2="67774" y2="91875"/>
                          <a14:foregroundMark x1="51578" y1="55625" x2="51578" y2="5562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66701" y="683582"/>
              <a:ext cx="7631687" cy="6516210"/>
            </a:xfrm>
            <a:prstGeom prst="rect">
              <a:avLst/>
            </a:prstGeom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15B1FBE1-5384-4648-B79F-DB56EC93FC8C}"/>
                </a:ext>
              </a:extLst>
            </p:cNvPr>
            <p:cNvSpPr txBox="1"/>
            <p:nvPr/>
          </p:nvSpPr>
          <p:spPr>
            <a:xfrm>
              <a:off x="8139076" y="5104589"/>
              <a:ext cx="3160451" cy="156966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9600" dirty="0"/>
                <a:t>صح</a:t>
              </a:r>
              <a:endParaRPr lang="ar-KW" dirty="0"/>
            </a:p>
          </p:txBody>
        </p:sp>
      </p:grpSp>
      <p:pic>
        <p:nvPicPr>
          <p:cNvPr id="14" name="ممتاز">
            <a:hlinkClick r:id="" action="ppaction://media"/>
            <a:extLst>
              <a:ext uri="{FF2B5EF4-FFF2-40B4-BE49-F238E27FC236}">
                <a16:creationId xmlns:a16="http://schemas.microsoft.com/office/drawing/2014/main" id="{2176DFB4-EFDA-41CD-A1E5-FB1F775C33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31896" y="7054219"/>
            <a:ext cx="487363" cy="487363"/>
          </a:xfrm>
          <a:prstGeom prst="rect">
            <a:avLst/>
          </a:prstGeom>
        </p:spPr>
      </p:pic>
      <p:pic>
        <p:nvPicPr>
          <p:cNvPr id="15" name="صوت تصفيق للمونتاج">
            <a:hlinkClick r:id="" action="ppaction://media"/>
            <a:extLst>
              <a:ext uri="{FF2B5EF4-FFF2-40B4-BE49-F238E27FC236}">
                <a16:creationId xmlns:a16="http://schemas.microsoft.com/office/drawing/2014/main" id="{29BAF26E-0808-4A12-8777-30669E1EFD8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391275" y="72777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6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77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9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2034329"/>
            <a:ext cx="4498750" cy="487462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592" y="1700808"/>
            <a:ext cx="6798121" cy="306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4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2500313" y="768023"/>
            <a:ext cx="9451946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2738414" y="1285860"/>
            <a:ext cx="8429684" cy="2640723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ar-SA" sz="36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</a:t>
            </a:r>
            <a:r>
              <a:rPr lang="ar-SA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لتاريخ </a:t>
            </a:r>
            <a:r>
              <a:rPr lang="ar-SA" sz="36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 : 28/ 5 / 1444هـ</a:t>
            </a:r>
          </a:p>
          <a:p>
            <a:pPr algn="r">
              <a:spcBef>
                <a:spcPct val="20000"/>
              </a:spcBef>
              <a:defRPr/>
            </a:pPr>
            <a:r>
              <a:rPr lang="ar-SA" sz="36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الفصل الخامس: جمع الأعداد المكونة من رقمين </a:t>
            </a:r>
          </a:p>
          <a:p>
            <a:pPr algn="r">
              <a:spcBef>
                <a:spcPct val="20000"/>
              </a:spcBef>
              <a:defRPr/>
            </a:pPr>
            <a:r>
              <a:rPr lang="ar-SA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الموضوع </a:t>
            </a:r>
            <a:r>
              <a:rPr lang="ar-SA" sz="36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:</a:t>
            </a:r>
            <a:r>
              <a:rPr lang="ar-SA" sz="28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جمع ثلاثة أعداد كل منها مكون من رقمين</a:t>
            </a:r>
            <a:endParaRPr lang="ar-SA" sz="2800" b="1" cap="all" dirty="0">
              <a:ln w="0"/>
              <a:solidFill>
                <a:schemeClr val="tx1">
                  <a:lumMod val="85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algn="r">
              <a:spcBef>
                <a:spcPct val="20000"/>
              </a:spcBef>
              <a:defRPr/>
            </a:pPr>
            <a:r>
              <a:rPr lang="ar-SA" sz="3600" b="1" cap="all" dirty="0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فكرة الدرس والهدف منه الهدف : </a:t>
            </a:r>
            <a:endParaRPr lang="ar-SA" sz="3600" b="1" cap="all" dirty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958500" y="1212972"/>
            <a:ext cx="2563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صفحة 28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448005" y="2699553"/>
            <a:ext cx="18133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ما مفرد أعداد ؟ </a:t>
            </a:r>
            <a:endParaRPr lang="ar-SA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26" name="Picture 2" descr="توزيع مادة لغتي الجميلة 1440 - 1441 - مكتب التعليم بشمال جدة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89" y="1790678"/>
            <a:ext cx="1366127" cy="93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61323" y="3161219"/>
            <a:ext cx="1486814" cy="142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2"/>
            <a:ext cx="10142539" cy="550547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43672" y="1247446"/>
            <a:ext cx="7560840" cy="444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462048" y="768022"/>
            <a:ext cx="10490212" cy="4968793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96791" y="1231931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00314" y="1326805"/>
            <a:ext cx="8524896" cy="334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82923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27648" y="1546822"/>
            <a:ext cx="7992888" cy="1666153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135" y="1881305"/>
            <a:ext cx="4498750" cy="4874628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2903614" y="3655105"/>
            <a:ext cx="7555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أجمع فيها الآحاد أولًا ثم العشرات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9580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2155" y="1180773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32" name="صورة 31" descr="9e7db0049c0fe3c13c392ca5cc870a43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96330" y="1214422"/>
            <a:ext cx="2582731" cy="3500462"/>
          </a:xfrm>
          <a:prstGeom prst="rect">
            <a:avLst/>
          </a:prstGeom>
        </p:spPr>
      </p:pic>
      <p:sp>
        <p:nvSpPr>
          <p:cNvPr id="33" name="مستطيل 32"/>
          <p:cNvSpPr/>
          <p:nvPr/>
        </p:nvSpPr>
        <p:spPr>
          <a:xfrm>
            <a:off x="6738942" y="1500174"/>
            <a:ext cx="1317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نشاط</a:t>
            </a:r>
            <a:endParaRPr lang="ar-SA" sz="54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Elearning tools: word wall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794" y="1553445"/>
            <a:ext cx="2786082" cy="23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hlinkClick r:id="rId18"/>
          </p:cNvPr>
          <p:cNvSpPr/>
          <p:nvPr/>
        </p:nvSpPr>
        <p:spPr>
          <a:xfrm>
            <a:off x="4124073" y="3928011"/>
            <a:ext cx="4160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https://wordwall.net/resource/26784932</a:t>
            </a:r>
          </a:p>
        </p:txBody>
      </p:sp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946" y="1889795"/>
            <a:ext cx="4498750" cy="4874628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10017968" y="619944"/>
            <a:ext cx="1537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ختامًا </a:t>
            </a:r>
            <a:endParaRPr lang="ar-SA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179335" y="596607"/>
            <a:ext cx="7260321" cy="59093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2075">
            <a:solidFill>
              <a:schemeClr val="tx1"/>
            </a:solidFill>
            <a:beve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علمتني الرياضيات </a:t>
            </a:r>
            <a:endParaRPr lang="ar-SA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إن الحياة جمع وطرح وقسمة </a:t>
            </a:r>
          </a:p>
          <a:p>
            <a:pPr algn="ctr"/>
            <a:r>
              <a:rPr lang="ar-S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فاجمع أحبابك وأصحابك حولك</a:t>
            </a:r>
          </a:p>
          <a:p>
            <a:pPr algn="ctr"/>
            <a:r>
              <a:rPr lang="ar-S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وطرح من نفسك الأنانية والبخل </a:t>
            </a:r>
          </a:p>
          <a:p>
            <a:pPr algn="ctr"/>
            <a:r>
              <a:rPr lang="ar-S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وقسم حبك بالتساوي عليهم </a:t>
            </a:r>
          </a:p>
          <a:p>
            <a:pPr algn="ctr"/>
            <a:r>
              <a:rPr lang="ar-S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تصبح عندئذ من السعداء </a:t>
            </a:r>
          </a:p>
          <a:p>
            <a:pPr algn="ctr"/>
            <a:endParaRPr lang="ar-SA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395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975" y="1128851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10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1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2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84162" y="1326859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8" name="Picture 2" descr="http://www.alkhubr.net/imgcache2/7446.gi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95604" y="1428736"/>
            <a:ext cx="6143668" cy="310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9803967" y="619944"/>
            <a:ext cx="1965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الواجب </a:t>
            </a:r>
            <a:endParaRPr lang="ar-SA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017" y="188640"/>
            <a:ext cx="7664896" cy="5629994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946" y="1889795"/>
            <a:ext cx="4498750" cy="48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4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9899323" y="121538"/>
            <a:ext cx="1965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الواجب </a:t>
            </a:r>
            <a:endParaRPr lang="ar-SA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17" y="1047053"/>
            <a:ext cx="9145015" cy="5112568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946" y="1889795"/>
            <a:ext cx="4498750" cy="48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7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308417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onnect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4162" y="1326859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1" name="Picture 4" descr="اللهم احفظ بلاد الحرمين من عبث العابثين وكيد الظالمين | vip209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68" y="1254669"/>
            <a:ext cx="4779634" cy="30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صورة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52"/>
          <a:stretch>
            <a:fillRect/>
          </a:stretch>
        </p:blipFill>
        <p:spPr bwMode="auto">
          <a:xfrm>
            <a:off x="2883037" y="1051721"/>
            <a:ext cx="3570204" cy="354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386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20" y="1132979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9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0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1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2398" y="1293210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9" name="Picture 2" descr="أذكارك in 2020 | Birthday cake, Birthday, Desserts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086071" y="1214422"/>
            <a:ext cx="5746233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330" y="1071546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9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0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1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9078" y="131094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786062" y="1214438"/>
            <a:ext cx="5667391" cy="342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775520" y="766962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1560" y="1392053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8" name="صورة 27" descr="Image_011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59696" y="1298260"/>
            <a:ext cx="6025692" cy="3279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arpetagraphiteVACI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1" y="2098676"/>
            <a:ext cx="6449391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 rot="21185016">
            <a:off x="3716798" y="3359220"/>
            <a:ext cx="529023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rgbClr val="FFFF00"/>
                </a:solidFill>
              </a:rPr>
              <a:t>جمع الأعداد المكونة من رقمين</a:t>
            </a:r>
            <a:endParaRPr lang="ar-EG" sz="4000" b="1" dirty="0">
              <a:solidFill>
                <a:srgbClr val="FFFF00"/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 rot="20983838">
            <a:off x="2503489" y="373208"/>
            <a:ext cx="2281237" cy="1858963"/>
          </a:xfrm>
          <a:prstGeom prst="bevel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FF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6" name="24-Point Star 5"/>
          <p:cNvSpPr/>
          <p:nvPr/>
        </p:nvSpPr>
        <p:spPr>
          <a:xfrm rot="21142584">
            <a:off x="3223655" y="1128160"/>
            <a:ext cx="914400" cy="914400"/>
          </a:xfrm>
          <a:prstGeom prst="star24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7" name="Rectangle 6"/>
          <p:cNvSpPr/>
          <p:nvPr/>
        </p:nvSpPr>
        <p:spPr>
          <a:xfrm rot="20985786">
            <a:off x="2884488" y="995364"/>
            <a:ext cx="1593850" cy="1285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 smtClean="0">
                <a:solidFill>
                  <a:srgbClr val="FFFF00"/>
                </a:solidFill>
              </a:rPr>
              <a:t>5</a:t>
            </a:r>
            <a:endParaRPr lang="ar-EG" sz="4400" b="1" dirty="0">
              <a:solidFill>
                <a:srgbClr val="FFFF00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 rot="21037467">
            <a:off x="1785939" y="649289"/>
            <a:ext cx="3557587" cy="64928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/>
              <a:t>الفصل</a:t>
            </a:r>
          </a:p>
        </p:txBody>
      </p:sp>
    </p:spTree>
    <p:extLst>
      <p:ext uri="{BB962C8B-B14F-4D97-AF65-F5344CB8AC3E}">
        <p14:creationId xmlns:p14="http://schemas.microsoft.com/office/powerpoint/2010/main" val="21456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5" grpId="0" animBg="1" autoUpdateAnimBg="0"/>
      <p:bldP spid="7" grpId="0" autoUpdateAnimBg="0"/>
      <p:bldP spid="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9925195" y="152638"/>
            <a:ext cx="19656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حل </a:t>
            </a:r>
          </a:p>
          <a:p>
            <a:pPr algn="ctr"/>
            <a:r>
              <a:rPr lang="ar-SA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الواجب </a:t>
            </a:r>
            <a:endParaRPr lang="ar-SA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632" y="242714"/>
            <a:ext cx="7141563" cy="6210622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946" y="1889795"/>
            <a:ext cx="4498750" cy="487462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4033" y="2618844"/>
            <a:ext cx="6840759" cy="383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946" y="1889795"/>
            <a:ext cx="4498750" cy="4874628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9370356" y="619944"/>
            <a:ext cx="2832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حل الواجب </a:t>
            </a:r>
            <a:endParaRPr lang="ar-SA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448" y="619945"/>
            <a:ext cx="8164189" cy="4623568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7357535" y="4437112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80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417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8294</TotalTime>
  <Words>160</Words>
  <Application>Microsoft Office PowerPoint</Application>
  <PresentationFormat>شاشة عريضة</PresentationFormat>
  <Paragraphs>47</Paragraphs>
  <Slides>22</Slides>
  <Notes>1</Notes>
  <HiddenSlides>1</HiddenSlides>
  <MMClips>6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7" baseType="lpstr">
      <vt:lpstr>Akhbar MT</vt:lpstr>
      <vt:lpstr>Arial</vt:lpstr>
      <vt:lpstr>Calibri</vt:lpstr>
      <vt:lpstr>Times New Roman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أم عبدالمحسن</dc:creator>
  <cp:lastModifiedBy>HP</cp:lastModifiedBy>
  <cp:revision>455</cp:revision>
  <dcterms:created xsi:type="dcterms:W3CDTF">2011-10-11T14:23:14Z</dcterms:created>
  <dcterms:modified xsi:type="dcterms:W3CDTF">2022-12-22T08:53:24Z</dcterms:modified>
</cp:coreProperties>
</file>