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9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0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1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2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3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14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15.xml" ContentType="application/vnd.openxmlformats-officedocument.presentationml.notesSlide+xml"/>
  <Override PartName="/ppt/tags/tag25.xml" ContentType="application/vnd.openxmlformats-officedocument.presentationml.tags+xml"/>
  <Override PartName="/ppt/notesSlides/notesSlide16.xml" ContentType="application/vnd.openxmlformats-officedocument.presentationml.notesSlide+xml"/>
  <Override PartName="/ppt/tags/tag26.xml" ContentType="application/vnd.openxmlformats-officedocument.presentationml.tags+xml"/>
  <Override PartName="/ppt/notesSlides/notesSlide17.xml" ContentType="application/vnd.openxmlformats-officedocument.presentationml.notesSlide+xml"/>
  <Override PartName="/ppt/tags/tag27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57" r:id="rId1"/>
  </p:sldMasterIdLst>
  <p:notesMasterIdLst>
    <p:notesMasterId r:id="rId21"/>
  </p:notesMasterIdLst>
  <p:handoutMasterIdLst>
    <p:handoutMasterId r:id="rId22"/>
  </p:handoutMasterIdLst>
  <p:sldIdLst>
    <p:sldId id="256" r:id="rId2"/>
    <p:sldId id="283" r:id="rId3"/>
    <p:sldId id="260" r:id="rId4"/>
    <p:sldId id="284" r:id="rId5"/>
    <p:sldId id="301" r:id="rId6"/>
    <p:sldId id="285" r:id="rId7"/>
    <p:sldId id="302" r:id="rId8"/>
    <p:sldId id="266" r:id="rId9"/>
    <p:sldId id="279" r:id="rId10"/>
    <p:sldId id="303" r:id="rId11"/>
    <p:sldId id="286" r:id="rId12"/>
    <p:sldId id="304" r:id="rId13"/>
    <p:sldId id="305" r:id="rId14"/>
    <p:sldId id="306" r:id="rId15"/>
    <p:sldId id="307" r:id="rId16"/>
    <p:sldId id="296" r:id="rId17"/>
    <p:sldId id="297" r:id="rId18"/>
    <p:sldId id="295" r:id="rId19"/>
    <p:sldId id="300" r:id="rId20"/>
  </p:sldIdLst>
  <p:sldSz cx="13355638" cy="6858000"/>
  <p:notesSz cx="6858000" cy="9144000"/>
  <p:embeddedFontLst>
    <p:embeddedFont>
      <p:font typeface="等线" panose="02010600030101010101" pitchFamily="2" charset="-122"/>
      <p:regular r:id="rId23"/>
      <p:bold r:id="rId24"/>
    </p:embeddedFont>
    <p:embeddedFont>
      <p:font typeface="等线 Light" panose="02010600030101010101" pitchFamily="2" charset="-122"/>
      <p:regular r:id="rId25"/>
    </p:embeddedFont>
    <p:embeddedFont>
      <p:font typeface="(A) Arslan Wessam A" panose="03020402040406030203" pitchFamily="66" charset="-78"/>
      <p:regular r:id="rId26"/>
    </p:embeddedFont>
    <p:embeddedFont>
      <p:font typeface="Alnaseeb" panose="00000500000000000000" pitchFamily="50" charset="-78"/>
      <p:regular r:id="rId27"/>
    </p:embeddedFont>
    <p:embeddedFont>
      <p:font typeface="Calibri" panose="020F0502020204030204" pitchFamily="34" charset="0"/>
      <p:regular r:id="rId28"/>
      <p:bold r:id="rId29"/>
    </p:embeddedFont>
    <p:embeddedFont>
      <p:font typeface="Calibri Light" panose="020F0302020204030204" pitchFamily="34" charset="0"/>
      <p:regular r:id="rId3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4207" userDrawn="1">
          <p15:clr>
            <a:srgbClr val="A4A3A4"/>
          </p15:clr>
        </p15:guide>
        <p15:guide id="3" orient="horz" pos="150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سجى النهدي" initials="سجى" lastIdx="1" clrIdx="0">
    <p:extLst>
      <p:ext uri="{19B8F6BF-5375-455C-9EA6-DF929625EA0E}">
        <p15:presenceInfo xmlns:p15="http://schemas.microsoft.com/office/powerpoint/2012/main" userId="S::s6326868@mkhg.moe.gov.sa::6d2d19a0-e8b1-41d6-a95c-e56b569ce79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75BC"/>
    <a:srgbClr val="FCFDFB"/>
    <a:srgbClr val="5A6B93"/>
    <a:srgbClr val="55658C"/>
    <a:srgbClr val="9DAA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4" autoAdjust="0"/>
    <p:restoredTop sz="87963" autoAdjust="0"/>
  </p:normalViewPr>
  <p:slideViewPr>
    <p:cSldViewPr snapToGrid="0" showGuides="1">
      <p:cViewPr>
        <p:scale>
          <a:sx n="60" d="100"/>
          <a:sy n="60" d="100"/>
        </p:scale>
        <p:origin x="756" y="60"/>
      </p:cViewPr>
      <p:guideLst>
        <p:guide pos="4207"/>
        <p:guide orient="horz" pos="150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681936-0126-4B19-827D-FC14AB6022AE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143000"/>
            <a:ext cx="60071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D4F23A-B445-4766-B800-5CA2484B172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8340E-284D-4609-BFEA-E676E0F486E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69373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8340E-284D-4609-BFEA-E676E0F486E7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46714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19988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8340E-284D-4609-BFEA-E676E0F486E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16732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8340E-284D-4609-BFEA-E676E0F486E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44791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15298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8340E-284D-4609-BFEA-E676E0F486E7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03758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8340E-284D-4609-BFEA-E676E0F486E7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77911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8340E-284D-4609-BFEA-E676E0F486E7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97736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18862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41921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9279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36232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8477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36256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8340E-284D-4609-BFEA-E676E0F486E7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5450" y="1143000"/>
            <a:ext cx="60071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69455" y="1122363"/>
            <a:ext cx="1001672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9455" y="3602038"/>
            <a:ext cx="1001672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537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097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57629" y="365125"/>
            <a:ext cx="2879809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8200" y="365125"/>
            <a:ext cx="8472483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0086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47" b="12744"/>
          <a:stretch>
            <a:fillRect/>
          </a:stretch>
        </p:blipFill>
        <p:spPr>
          <a:xfrm>
            <a:off x="-1" y="0"/>
            <a:ext cx="1335564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" t="11686" r="595" b="12410"/>
          <a:stretch>
            <a:fillRect/>
          </a:stretch>
        </p:blipFill>
        <p:spPr>
          <a:xfrm>
            <a:off x="-2" y="0"/>
            <a:ext cx="1335564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335564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161" y="243464"/>
            <a:ext cx="10557316" cy="637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527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638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44" y="1709739"/>
            <a:ext cx="1151923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44" y="4589464"/>
            <a:ext cx="1151923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371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8200" y="1825625"/>
            <a:ext cx="5676146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1292" y="1825625"/>
            <a:ext cx="5676146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933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9940" y="365126"/>
            <a:ext cx="11519238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9940" y="1681163"/>
            <a:ext cx="565006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9940" y="2505075"/>
            <a:ext cx="5650060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61292" y="1681163"/>
            <a:ext cx="567788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61292" y="2505075"/>
            <a:ext cx="5677886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582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996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12/3/2023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054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9940" y="457200"/>
            <a:ext cx="4307541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7886" y="987426"/>
            <a:ext cx="6761292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9940" y="2057400"/>
            <a:ext cx="4307541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697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9940" y="457200"/>
            <a:ext cx="4307541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77886" y="987426"/>
            <a:ext cx="6761292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9940" y="2057400"/>
            <a:ext cx="4307541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724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8200" y="365126"/>
            <a:ext cx="115192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200" y="1825625"/>
            <a:ext cx="1151923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8200" y="6356351"/>
            <a:ext cx="3005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12/3/2023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24055" y="6356351"/>
            <a:ext cx="45075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32419" y="6356351"/>
            <a:ext cx="3005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图片 1">
            <a:extLst>
              <a:ext uri="{FF2B5EF4-FFF2-40B4-BE49-F238E27FC236}">
                <a16:creationId xmlns:a16="http://schemas.microsoft.com/office/drawing/2014/main" id="{86508873-B343-4AED-8410-DC9894A15E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47" b="12744"/>
          <a:stretch>
            <a:fillRect/>
          </a:stretch>
        </p:blipFill>
        <p:spPr>
          <a:xfrm>
            <a:off x="-1" y="0"/>
            <a:ext cx="13355640" cy="6858000"/>
          </a:xfrm>
          <a:prstGeom prst="rect">
            <a:avLst/>
          </a:prstGeom>
        </p:spPr>
      </p:pic>
      <p:pic>
        <p:nvPicPr>
          <p:cNvPr id="8" name="图片 2">
            <a:extLst>
              <a:ext uri="{FF2B5EF4-FFF2-40B4-BE49-F238E27FC236}">
                <a16:creationId xmlns:a16="http://schemas.microsoft.com/office/drawing/2014/main" id="{3DC1D7A7-9E39-40EA-9B02-801C866558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" t="11686" r="595" b="12410"/>
          <a:stretch>
            <a:fillRect/>
          </a:stretch>
        </p:blipFill>
        <p:spPr>
          <a:xfrm>
            <a:off x="-2" y="0"/>
            <a:ext cx="13355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921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6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emf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35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16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emf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6" Type="http://schemas.openxmlformats.org/officeDocument/2006/relationships/image" Target="../media/image38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6" Type="http://schemas.openxmlformats.org/officeDocument/2006/relationships/image" Target="../media/image38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Relationship Id="rId6" Type="http://schemas.openxmlformats.org/officeDocument/2006/relationships/image" Target="../media/image41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4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3.xml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6.emf"/><Relationship Id="rId11" Type="http://schemas.microsoft.com/office/2007/relationships/hdphoto" Target="../media/hdphoto1.wdp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1.mp4"/><Relationship Id="rId7" Type="http://schemas.openxmlformats.org/officeDocument/2006/relationships/image" Target="../media/image14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0.png"/><Relationship Id="rId4" Type="http://schemas.openxmlformats.org/officeDocument/2006/relationships/video" Target="../media/media1.mp4"/><Relationship Id="rId9" Type="http://schemas.openxmlformats.org/officeDocument/2006/relationships/image" Target="../media/image16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16.emf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emf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6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C9797813-2242-4F7E-9FD5-7C2426750E46}"/>
              </a:ext>
            </a:extLst>
          </p:cNvPr>
          <p:cNvSpPr txBox="1"/>
          <p:nvPr/>
        </p:nvSpPr>
        <p:spPr>
          <a:xfrm>
            <a:off x="3227573" y="2917450"/>
            <a:ext cx="8595451" cy="1440844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r>
              <a:rPr lang="ar-SA" sz="8763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المثلثات المتطابقة</a:t>
            </a:r>
          </a:p>
        </p:txBody>
      </p:sp>
      <p:pic>
        <p:nvPicPr>
          <p:cNvPr id="4" name="صورة 3" descr="صورة تحتوي على الرسومات, تصميم الجرافيك, التصميم, شعار&#10;&#10;تم إنشاء الوصف تلقائياً">
            <a:extLst>
              <a:ext uri="{FF2B5EF4-FFF2-40B4-BE49-F238E27FC236}">
                <a16:creationId xmlns:a16="http://schemas.microsoft.com/office/drawing/2014/main" id="{BEF4BEC2-5891-4DFF-83FB-300849A749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345"/>
            <a:ext cx="1724191" cy="1332605"/>
          </a:xfrm>
          <a:prstGeom prst="rect">
            <a:avLst/>
          </a:prstGeom>
        </p:spPr>
      </p:pic>
      <p:pic>
        <p:nvPicPr>
          <p:cNvPr id="11" name="صورة 10" descr="صورة تحتوي على نص, الخط, الرسومات, التصميم&#10;&#10;تم إنشاء الوصف تلقائياً">
            <a:extLst>
              <a:ext uri="{FF2B5EF4-FFF2-40B4-BE49-F238E27FC236}">
                <a16:creationId xmlns:a16="http://schemas.microsoft.com/office/drawing/2014/main" id="{689D5BAE-39EA-4D87-A470-17F72E935C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3024" y="0"/>
            <a:ext cx="1532614" cy="16363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fade/>
      </p:transition>
    </mc:Choice>
    <mc:Fallback xmlns="">
      <p:transition spd="slow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589B46D0-2C4A-4096-8639-B107E1F786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945" y="145488"/>
            <a:ext cx="1725318" cy="1341236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32D064BB-D0E5-450B-B99E-00A4258253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19313" y="-829"/>
            <a:ext cx="1536325" cy="1633870"/>
          </a:xfrm>
          <a:prstGeom prst="rect">
            <a:avLst/>
          </a:prstGeom>
        </p:spPr>
      </p:pic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0E5B0C52-D0E0-4AC3-B6CD-9EF826AD5C45}"/>
              </a:ext>
            </a:extLst>
          </p:cNvPr>
          <p:cNvGrpSpPr/>
          <p:nvPr/>
        </p:nvGrpSpPr>
        <p:grpSpPr>
          <a:xfrm>
            <a:off x="12105381" y="1977439"/>
            <a:ext cx="1402072" cy="778245"/>
            <a:chOff x="9988761" y="1510312"/>
            <a:chExt cx="2188565" cy="858133"/>
          </a:xfrm>
        </p:grpSpPr>
        <p:sp>
          <p:nvSpPr>
            <p:cNvPr id="28" name="MH_Other_1">
              <a:extLst>
                <a:ext uri="{FF2B5EF4-FFF2-40B4-BE49-F238E27FC236}">
                  <a16:creationId xmlns:a16="http://schemas.microsoft.com/office/drawing/2014/main" id="{354AD2A9-3602-4DCB-A975-A91E146519D5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9988763" y="1510312"/>
              <a:ext cx="1558977" cy="858133"/>
            </a:xfrm>
            <a:custGeom>
              <a:avLst/>
              <a:gdLst>
                <a:gd name="connsiteX0" fmla="*/ 28344 w 509451"/>
                <a:gd name="connsiteY0" fmla="*/ 0 h 459661"/>
                <a:gd name="connsiteX1" fmla="*/ 481107 w 509451"/>
                <a:gd name="connsiteY1" fmla="*/ 0 h 459661"/>
                <a:gd name="connsiteX2" fmla="*/ 509451 w 509451"/>
                <a:gd name="connsiteY2" fmla="*/ 28344 h 459661"/>
                <a:gd name="connsiteX3" fmla="*/ 509451 w 509451"/>
                <a:gd name="connsiteY3" fmla="*/ 332765 h 459661"/>
                <a:gd name="connsiteX4" fmla="*/ 481107 w 509451"/>
                <a:gd name="connsiteY4" fmla="*/ 361109 h 459661"/>
                <a:gd name="connsiteX5" fmla="*/ 313285 w 509451"/>
                <a:gd name="connsiteY5" fmla="*/ 361109 h 459661"/>
                <a:gd name="connsiteX6" fmla="*/ 256124 w 509451"/>
                <a:gd name="connsiteY6" fmla="*/ 459661 h 459661"/>
                <a:gd name="connsiteX7" fmla="*/ 198964 w 509451"/>
                <a:gd name="connsiteY7" fmla="*/ 361109 h 459661"/>
                <a:gd name="connsiteX8" fmla="*/ 28344 w 509451"/>
                <a:gd name="connsiteY8" fmla="*/ 361109 h 459661"/>
                <a:gd name="connsiteX9" fmla="*/ 0 w 509451"/>
                <a:gd name="connsiteY9" fmla="*/ 332765 h 459661"/>
                <a:gd name="connsiteX10" fmla="*/ 0 w 509451"/>
                <a:gd name="connsiteY10" fmla="*/ 28344 h 459661"/>
                <a:gd name="connsiteX11" fmla="*/ 28344 w 509451"/>
                <a:gd name="connsiteY11" fmla="*/ 0 h 45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9451" h="459661">
                  <a:moveTo>
                    <a:pt x="28344" y="0"/>
                  </a:moveTo>
                  <a:lnTo>
                    <a:pt x="481107" y="0"/>
                  </a:lnTo>
                  <a:cubicBezTo>
                    <a:pt x="496761" y="0"/>
                    <a:pt x="509451" y="12690"/>
                    <a:pt x="509451" y="28344"/>
                  </a:cubicBezTo>
                  <a:lnTo>
                    <a:pt x="509451" y="332765"/>
                  </a:lnTo>
                  <a:cubicBezTo>
                    <a:pt x="509451" y="348419"/>
                    <a:pt x="496761" y="361109"/>
                    <a:pt x="481107" y="361109"/>
                  </a:cubicBezTo>
                  <a:lnTo>
                    <a:pt x="313285" y="361109"/>
                  </a:lnTo>
                  <a:lnTo>
                    <a:pt x="256124" y="459661"/>
                  </a:lnTo>
                  <a:lnTo>
                    <a:pt x="198964" y="361109"/>
                  </a:lnTo>
                  <a:lnTo>
                    <a:pt x="28344" y="361109"/>
                  </a:lnTo>
                  <a:cubicBezTo>
                    <a:pt x="12690" y="361109"/>
                    <a:pt x="0" y="348419"/>
                    <a:pt x="0" y="332765"/>
                  </a:cubicBezTo>
                  <a:lnTo>
                    <a:pt x="0" y="28344"/>
                  </a:lnTo>
                  <a:cubicBezTo>
                    <a:pt x="0" y="12690"/>
                    <a:pt x="12690" y="0"/>
                    <a:pt x="28344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18308" anchor="ctr">
              <a:normAutofit/>
            </a:bodyPr>
            <a:lstStyle/>
            <a:p>
              <a:pPr algn="ctr">
                <a:defRPr/>
              </a:pPr>
              <a:endParaRPr lang="zh-CN" altLang="en-US" sz="2191" dirty="0">
                <a:solidFill>
                  <a:srgbClr val="FFFFFF"/>
                </a:solidFill>
              </a:endParaRPr>
            </a:p>
          </p:txBody>
        </p:sp>
        <p:sp>
          <p:nvSpPr>
            <p:cNvPr id="29" name="مربع نص 28">
              <a:extLst>
                <a:ext uri="{FF2B5EF4-FFF2-40B4-BE49-F238E27FC236}">
                  <a16:creationId xmlns:a16="http://schemas.microsoft.com/office/drawing/2014/main" id="{7F48C4B3-4E9D-491B-9E63-AE4D55727BBE}"/>
                </a:ext>
              </a:extLst>
            </p:cNvPr>
            <p:cNvSpPr txBox="1"/>
            <p:nvPr/>
          </p:nvSpPr>
          <p:spPr>
            <a:xfrm>
              <a:off x="9988761" y="1510312"/>
              <a:ext cx="2188565" cy="64480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3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مثال2</a:t>
              </a:r>
            </a:p>
          </p:txBody>
        </p:sp>
      </p:grpSp>
      <p:grpSp>
        <p:nvGrpSpPr>
          <p:cNvPr id="12" name="组合 15">
            <a:extLst>
              <a:ext uri="{FF2B5EF4-FFF2-40B4-BE49-F238E27FC236}">
                <a16:creationId xmlns:a16="http://schemas.microsoft.com/office/drawing/2014/main" id="{75F3A3B5-3F92-4029-9836-1CE5F1096008}"/>
              </a:ext>
            </a:extLst>
          </p:cNvPr>
          <p:cNvGrpSpPr/>
          <p:nvPr/>
        </p:nvGrpSpPr>
        <p:grpSpPr>
          <a:xfrm>
            <a:off x="3671837" y="280085"/>
            <a:ext cx="6153201" cy="919611"/>
            <a:chOff x="3351920" y="321689"/>
            <a:chExt cx="5617091" cy="839488"/>
          </a:xfrm>
        </p:grpSpPr>
        <p:pic>
          <p:nvPicPr>
            <p:cNvPr id="13" name="图片 17">
              <a:extLst>
                <a:ext uri="{FF2B5EF4-FFF2-40B4-BE49-F238E27FC236}">
                  <a16:creationId xmlns:a16="http://schemas.microsoft.com/office/drawing/2014/main" id="{DA9A2A2D-DF6F-4AC3-B391-2C6AA8155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05059" y="588696"/>
              <a:ext cx="656733" cy="406749"/>
            </a:xfrm>
            <a:prstGeom prst="rect">
              <a:avLst/>
            </a:prstGeom>
          </p:spPr>
        </p:pic>
        <p:sp>
          <p:nvSpPr>
            <p:cNvPr id="14" name="文本框 18">
              <a:extLst>
                <a:ext uri="{FF2B5EF4-FFF2-40B4-BE49-F238E27FC236}">
                  <a16:creationId xmlns:a16="http://schemas.microsoft.com/office/drawing/2014/main" id="{6485877C-351E-4828-B307-E7AD9DABC52B}"/>
                </a:ext>
              </a:extLst>
            </p:cNvPr>
            <p:cNvSpPr txBox="1"/>
            <p:nvPr/>
          </p:nvSpPr>
          <p:spPr>
            <a:xfrm>
              <a:off x="3351920" y="321689"/>
              <a:ext cx="5617091" cy="83948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algn="ctr"/>
              <a:r>
                <a:rPr lang="ar-SA" altLang="zh-CN" sz="4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المثلثات المتطابقة</a:t>
              </a:r>
              <a:endParaRPr lang="zh-CN" alt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6" name="图片 19">
              <a:extLst>
                <a:ext uri="{FF2B5EF4-FFF2-40B4-BE49-F238E27FC236}">
                  <a16:creationId xmlns:a16="http://schemas.microsoft.com/office/drawing/2014/main" id="{1B7ED997-8B7A-4C36-A3BE-8E036A386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7830210" y="590701"/>
              <a:ext cx="656733" cy="406749"/>
            </a:xfrm>
            <a:prstGeom prst="rect">
              <a:avLst/>
            </a:prstGeom>
          </p:spPr>
        </p:pic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7D3BE043-9E46-4487-985D-8D635185A8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887" y="1633041"/>
            <a:ext cx="9987673" cy="47677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773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589B46D0-2C4A-4096-8639-B107E1F786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945" y="145488"/>
            <a:ext cx="1725318" cy="1341236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32D064BB-D0E5-450B-B99E-00A4258253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19313" y="-829"/>
            <a:ext cx="1536325" cy="1633870"/>
          </a:xfrm>
          <a:prstGeom prst="rect">
            <a:avLst/>
          </a:prstGeom>
        </p:spPr>
      </p:pic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0CD6228D-805B-42A6-AA17-9C7BEC068881}"/>
              </a:ext>
            </a:extLst>
          </p:cNvPr>
          <p:cNvGrpSpPr/>
          <p:nvPr/>
        </p:nvGrpSpPr>
        <p:grpSpPr>
          <a:xfrm>
            <a:off x="11819312" y="2101779"/>
            <a:ext cx="1536325" cy="776357"/>
            <a:chOff x="9892578" y="1510312"/>
            <a:chExt cx="2188565" cy="858133"/>
          </a:xfrm>
        </p:grpSpPr>
        <p:sp>
          <p:nvSpPr>
            <p:cNvPr id="16" name="MH_Other_1">
              <a:extLst>
                <a:ext uri="{FF2B5EF4-FFF2-40B4-BE49-F238E27FC236}">
                  <a16:creationId xmlns:a16="http://schemas.microsoft.com/office/drawing/2014/main" id="{017AF65D-C8E7-49BB-81E4-713746F77AFB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9988763" y="1510312"/>
              <a:ext cx="1558977" cy="858133"/>
            </a:xfrm>
            <a:custGeom>
              <a:avLst/>
              <a:gdLst>
                <a:gd name="connsiteX0" fmla="*/ 28344 w 509451"/>
                <a:gd name="connsiteY0" fmla="*/ 0 h 459661"/>
                <a:gd name="connsiteX1" fmla="*/ 481107 w 509451"/>
                <a:gd name="connsiteY1" fmla="*/ 0 h 459661"/>
                <a:gd name="connsiteX2" fmla="*/ 509451 w 509451"/>
                <a:gd name="connsiteY2" fmla="*/ 28344 h 459661"/>
                <a:gd name="connsiteX3" fmla="*/ 509451 w 509451"/>
                <a:gd name="connsiteY3" fmla="*/ 332765 h 459661"/>
                <a:gd name="connsiteX4" fmla="*/ 481107 w 509451"/>
                <a:gd name="connsiteY4" fmla="*/ 361109 h 459661"/>
                <a:gd name="connsiteX5" fmla="*/ 313285 w 509451"/>
                <a:gd name="connsiteY5" fmla="*/ 361109 h 459661"/>
                <a:gd name="connsiteX6" fmla="*/ 256124 w 509451"/>
                <a:gd name="connsiteY6" fmla="*/ 459661 h 459661"/>
                <a:gd name="connsiteX7" fmla="*/ 198964 w 509451"/>
                <a:gd name="connsiteY7" fmla="*/ 361109 h 459661"/>
                <a:gd name="connsiteX8" fmla="*/ 28344 w 509451"/>
                <a:gd name="connsiteY8" fmla="*/ 361109 h 459661"/>
                <a:gd name="connsiteX9" fmla="*/ 0 w 509451"/>
                <a:gd name="connsiteY9" fmla="*/ 332765 h 459661"/>
                <a:gd name="connsiteX10" fmla="*/ 0 w 509451"/>
                <a:gd name="connsiteY10" fmla="*/ 28344 h 459661"/>
                <a:gd name="connsiteX11" fmla="*/ 28344 w 509451"/>
                <a:gd name="connsiteY11" fmla="*/ 0 h 45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9451" h="459661">
                  <a:moveTo>
                    <a:pt x="28344" y="0"/>
                  </a:moveTo>
                  <a:lnTo>
                    <a:pt x="481107" y="0"/>
                  </a:lnTo>
                  <a:cubicBezTo>
                    <a:pt x="496761" y="0"/>
                    <a:pt x="509451" y="12690"/>
                    <a:pt x="509451" y="28344"/>
                  </a:cubicBezTo>
                  <a:lnTo>
                    <a:pt x="509451" y="332765"/>
                  </a:lnTo>
                  <a:cubicBezTo>
                    <a:pt x="509451" y="348419"/>
                    <a:pt x="496761" y="361109"/>
                    <a:pt x="481107" y="361109"/>
                  </a:cubicBezTo>
                  <a:lnTo>
                    <a:pt x="313285" y="361109"/>
                  </a:lnTo>
                  <a:lnTo>
                    <a:pt x="256124" y="459661"/>
                  </a:lnTo>
                  <a:lnTo>
                    <a:pt x="198964" y="361109"/>
                  </a:lnTo>
                  <a:lnTo>
                    <a:pt x="28344" y="361109"/>
                  </a:lnTo>
                  <a:cubicBezTo>
                    <a:pt x="12690" y="361109"/>
                    <a:pt x="0" y="348419"/>
                    <a:pt x="0" y="332765"/>
                  </a:cubicBezTo>
                  <a:lnTo>
                    <a:pt x="0" y="28344"/>
                  </a:lnTo>
                  <a:cubicBezTo>
                    <a:pt x="0" y="12690"/>
                    <a:pt x="12690" y="0"/>
                    <a:pt x="28344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18308" anchor="ctr">
              <a:normAutofit/>
            </a:bodyPr>
            <a:lstStyle/>
            <a:p>
              <a:pPr algn="ctr">
                <a:defRPr/>
              </a:pPr>
              <a:endParaRPr lang="zh-CN" altLang="en-US" sz="2191" dirty="0">
                <a:solidFill>
                  <a:srgbClr val="FFFFFF"/>
                </a:solidFill>
              </a:endParaRPr>
            </a:p>
          </p:txBody>
        </p:sp>
        <p:sp>
          <p:nvSpPr>
            <p:cNvPr id="17" name="مربع نص 16">
              <a:extLst>
                <a:ext uri="{FF2B5EF4-FFF2-40B4-BE49-F238E27FC236}">
                  <a16:creationId xmlns:a16="http://schemas.microsoft.com/office/drawing/2014/main" id="{FE859D45-AAD1-49B8-885A-6BD5E5FBFAF4}"/>
                </a:ext>
              </a:extLst>
            </p:cNvPr>
            <p:cNvSpPr txBox="1"/>
            <p:nvPr/>
          </p:nvSpPr>
          <p:spPr>
            <a:xfrm>
              <a:off x="9892578" y="1529624"/>
              <a:ext cx="2188565" cy="64637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3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تحقق2</a:t>
              </a:r>
            </a:p>
          </p:txBody>
        </p:sp>
      </p:grpSp>
      <p:pic>
        <p:nvPicPr>
          <p:cNvPr id="4" name="صورة 3" descr="صورة تحتوي على نص, لقطة شاشة, خط, الخط&#10;&#10;تم إنشاء الوصف تلقائياً">
            <a:extLst>
              <a:ext uri="{FF2B5EF4-FFF2-40B4-BE49-F238E27FC236}">
                <a16:creationId xmlns:a16="http://schemas.microsoft.com/office/drawing/2014/main" id="{BFFE3924-F18E-4C4D-BD5C-D696316184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154" y="2099188"/>
            <a:ext cx="9763125" cy="1209675"/>
          </a:xfrm>
          <a:prstGeom prst="rect">
            <a:avLst/>
          </a:prstGeom>
        </p:spPr>
      </p:pic>
      <p:grpSp>
        <p:nvGrpSpPr>
          <p:cNvPr id="13" name="组合 15">
            <a:extLst>
              <a:ext uri="{FF2B5EF4-FFF2-40B4-BE49-F238E27FC236}">
                <a16:creationId xmlns:a16="http://schemas.microsoft.com/office/drawing/2014/main" id="{1AA2544A-97C6-4D6B-B712-45D3D4B92BC6}"/>
              </a:ext>
            </a:extLst>
          </p:cNvPr>
          <p:cNvGrpSpPr/>
          <p:nvPr/>
        </p:nvGrpSpPr>
        <p:grpSpPr>
          <a:xfrm>
            <a:off x="3671837" y="280085"/>
            <a:ext cx="6153201" cy="919611"/>
            <a:chOff x="3351920" y="321689"/>
            <a:chExt cx="5617091" cy="839488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9513568B-126A-46A2-999A-92517FC05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705059" y="588696"/>
              <a:ext cx="656733" cy="406749"/>
            </a:xfrm>
            <a:prstGeom prst="rect">
              <a:avLst/>
            </a:prstGeom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D7CDC71A-1B81-42DB-86E1-02A26DA7C3CA}"/>
                </a:ext>
              </a:extLst>
            </p:cNvPr>
            <p:cNvSpPr txBox="1"/>
            <p:nvPr/>
          </p:nvSpPr>
          <p:spPr>
            <a:xfrm>
              <a:off x="3351920" y="321689"/>
              <a:ext cx="5617091" cy="83948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algn="ctr"/>
              <a:r>
                <a:rPr lang="ar-SA" altLang="zh-CN" sz="4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المثلثات المتطابقة</a:t>
              </a:r>
              <a:endParaRPr lang="zh-CN" alt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2AFAD84A-B628-431C-8498-20F7A707122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7830210" y="590701"/>
              <a:ext cx="656733" cy="406749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480979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3325043-0368-433C-9EC5-90F714CA61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05199" y="5221793"/>
            <a:ext cx="1536032" cy="1636207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17DEA633-58F4-4554-9A2E-E6EA47AADE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5340"/>
            <a:ext cx="1723026" cy="1335680"/>
          </a:xfrm>
          <a:prstGeom prst="rect">
            <a:avLst/>
          </a:prstGeom>
        </p:spPr>
      </p:pic>
      <p:grpSp>
        <p:nvGrpSpPr>
          <p:cNvPr id="31" name="组合 15">
            <a:extLst>
              <a:ext uri="{FF2B5EF4-FFF2-40B4-BE49-F238E27FC236}">
                <a16:creationId xmlns:a16="http://schemas.microsoft.com/office/drawing/2014/main" id="{22CA5A5F-883A-4F6E-9243-B9D7657E0967}"/>
              </a:ext>
            </a:extLst>
          </p:cNvPr>
          <p:cNvGrpSpPr/>
          <p:nvPr/>
        </p:nvGrpSpPr>
        <p:grpSpPr>
          <a:xfrm>
            <a:off x="3671837" y="280085"/>
            <a:ext cx="6153201" cy="919611"/>
            <a:chOff x="3351920" y="321689"/>
            <a:chExt cx="5617091" cy="839488"/>
          </a:xfrm>
        </p:grpSpPr>
        <p:pic>
          <p:nvPicPr>
            <p:cNvPr id="32" name="图片 17">
              <a:extLst>
                <a:ext uri="{FF2B5EF4-FFF2-40B4-BE49-F238E27FC236}">
                  <a16:creationId xmlns:a16="http://schemas.microsoft.com/office/drawing/2014/main" id="{FF618CD7-6B69-43AB-9A23-6A9F89C76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05059" y="588696"/>
              <a:ext cx="656733" cy="406749"/>
            </a:xfrm>
            <a:prstGeom prst="rect">
              <a:avLst/>
            </a:prstGeom>
          </p:spPr>
        </p:pic>
        <p:sp>
          <p:nvSpPr>
            <p:cNvPr id="33" name="文本框 18">
              <a:extLst>
                <a:ext uri="{FF2B5EF4-FFF2-40B4-BE49-F238E27FC236}">
                  <a16:creationId xmlns:a16="http://schemas.microsoft.com/office/drawing/2014/main" id="{BBD374D9-7870-4C1E-8B57-0CF19B96BF75}"/>
                </a:ext>
              </a:extLst>
            </p:cNvPr>
            <p:cNvSpPr txBox="1"/>
            <p:nvPr/>
          </p:nvSpPr>
          <p:spPr>
            <a:xfrm>
              <a:off x="3351920" y="321689"/>
              <a:ext cx="5617091" cy="83948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algn="ctr"/>
              <a:r>
                <a:rPr lang="ar-SA" altLang="zh-CN" sz="4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المثلثات المتطابقة</a:t>
              </a:r>
              <a:endParaRPr lang="zh-CN" alt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5" name="图片 19">
              <a:extLst>
                <a:ext uri="{FF2B5EF4-FFF2-40B4-BE49-F238E27FC236}">
                  <a16:creationId xmlns:a16="http://schemas.microsoft.com/office/drawing/2014/main" id="{F9A6774C-0A00-4B2F-B09B-B52149D2847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7830210" y="590701"/>
              <a:ext cx="656733" cy="406749"/>
            </a:xfrm>
            <a:prstGeom prst="rect">
              <a:avLst/>
            </a:prstGeom>
          </p:spPr>
        </p:pic>
      </p:grpSp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D5A9463D-8E34-48F7-A7AE-A52393581A45}"/>
              </a:ext>
            </a:extLst>
          </p:cNvPr>
          <p:cNvGrpSpPr/>
          <p:nvPr/>
        </p:nvGrpSpPr>
        <p:grpSpPr>
          <a:xfrm>
            <a:off x="1957808" y="1346372"/>
            <a:ext cx="11397830" cy="1192548"/>
            <a:chOff x="1035153" y="1199696"/>
            <a:chExt cx="11397830" cy="1192548"/>
          </a:xfrm>
        </p:grpSpPr>
        <p:sp>
          <p:nvSpPr>
            <p:cNvPr id="7" name="مخطط انسيابي: محطة طرفية 6">
              <a:extLst>
                <a:ext uri="{FF2B5EF4-FFF2-40B4-BE49-F238E27FC236}">
                  <a16:creationId xmlns:a16="http://schemas.microsoft.com/office/drawing/2014/main" id="{C218AD0E-EA77-49CD-800E-DEE4972A8220}"/>
                </a:ext>
              </a:extLst>
            </p:cNvPr>
            <p:cNvSpPr/>
            <p:nvPr/>
          </p:nvSpPr>
          <p:spPr>
            <a:xfrm>
              <a:off x="1478072" y="1587033"/>
              <a:ext cx="10743514" cy="623661"/>
            </a:xfrm>
            <a:prstGeom prst="flowChartTerminator">
              <a:avLst/>
            </a:prstGeom>
            <a:solidFill>
              <a:srgbClr val="FCFDF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10" name="صورة 9" descr="صورة تحتوي على المصباح الكهربائي, لمبة مصباح متوهج, ضوء&#10;&#10;تم إنشاء الوصف تلقائياً">
              <a:extLst>
                <a:ext uri="{FF2B5EF4-FFF2-40B4-BE49-F238E27FC236}">
                  <a16:creationId xmlns:a16="http://schemas.microsoft.com/office/drawing/2014/main" id="{AB85AD6E-1AE4-485A-AF38-A520B00B6EC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3429" y="1199696"/>
              <a:ext cx="1179554" cy="1192548"/>
            </a:xfrm>
            <a:prstGeom prst="rect">
              <a:avLst/>
            </a:prstGeom>
          </p:spPr>
        </p:pic>
        <p:sp>
          <p:nvSpPr>
            <p:cNvPr id="45" name="مربع نص 44">
              <a:extLst>
                <a:ext uri="{FF2B5EF4-FFF2-40B4-BE49-F238E27FC236}">
                  <a16:creationId xmlns:a16="http://schemas.microsoft.com/office/drawing/2014/main" id="{757B0B6A-1A67-4E6D-BEF9-27CDE1A367E4}"/>
                </a:ext>
              </a:extLst>
            </p:cNvPr>
            <p:cNvSpPr txBox="1"/>
            <p:nvPr/>
          </p:nvSpPr>
          <p:spPr>
            <a:xfrm>
              <a:off x="1035153" y="1636315"/>
              <a:ext cx="11208528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dirty="0">
                  <a:solidFill>
                    <a:srgbClr val="1C75BC"/>
                  </a:solidFill>
                  <a:latin typeface="Alnaseeb" panose="00000500000000000000" pitchFamily="50" charset="-78"/>
                  <a:cs typeface="Alnaseeb" panose="00000500000000000000" pitchFamily="50" charset="-78"/>
                </a:rPr>
                <a:t> إن نظرية مجموع قياسات زوايا المثلث التي تعلمتها في الدرس 3-2 تقود إلى نظرية اخرى حول الزوايا في المثلثين </a:t>
              </a:r>
            </a:p>
          </p:txBody>
        </p:sp>
      </p:grpSp>
      <p:sp>
        <p:nvSpPr>
          <p:cNvPr id="12" name="MH_SubTitle_1">
            <a:extLst>
              <a:ext uri="{FF2B5EF4-FFF2-40B4-BE49-F238E27FC236}">
                <a16:creationId xmlns:a16="http://schemas.microsoft.com/office/drawing/2014/main" id="{DEA364D6-F81E-4E18-B91A-E3AC8768A38D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2048098" y="2759868"/>
            <a:ext cx="9689219" cy="2548612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  <a:defRPr/>
            </a:pPr>
            <a:endParaRPr lang="ko-KR" altLang="en-US" sz="1972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صورة 5" descr="صورة تحتوي على نص, لقطة شاشة, خط, الخط&#10;&#10;تم إنشاء الوصف تلقائياً">
            <a:extLst>
              <a:ext uri="{FF2B5EF4-FFF2-40B4-BE49-F238E27FC236}">
                <a16:creationId xmlns:a16="http://schemas.microsoft.com/office/drawing/2014/main" id="{C23FFF2E-0739-46B2-BAFB-2C60BD94F3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742" y="2895945"/>
            <a:ext cx="9553575" cy="19907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167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589B46D0-2C4A-4096-8639-B107E1F786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945" y="145488"/>
            <a:ext cx="1725318" cy="1341236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32D064BB-D0E5-450B-B99E-00A4258253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19313" y="-829"/>
            <a:ext cx="1536325" cy="1633870"/>
          </a:xfrm>
          <a:prstGeom prst="rect">
            <a:avLst/>
          </a:prstGeom>
        </p:spPr>
      </p:pic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0E5B0C52-D0E0-4AC3-B6CD-9EF826AD5C45}"/>
              </a:ext>
            </a:extLst>
          </p:cNvPr>
          <p:cNvGrpSpPr/>
          <p:nvPr/>
        </p:nvGrpSpPr>
        <p:grpSpPr>
          <a:xfrm>
            <a:off x="12105381" y="1977439"/>
            <a:ext cx="1402072" cy="778245"/>
            <a:chOff x="9988761" y="1510312"/>
            <a:chExt cx="2188565" cy="858133"/>
          </a:xfrm>
        </p:grpSpPr>
        <p:sp>
          <p:nvSpPr>
            <p:cNvPr id="28" name="MH_Other_1">
              <a:extLst>
                <a:ext uri="{FF2B5EF4-FFF2-40B4-BE49-F238E27FC236}">
                  <a16:creationId xmlns:a16="http://schemas.microsoft.com/office/drawing/2014/main" id="{354AD2A9-3602-4DCB-A975-A91E146519D5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9988763" y="1510312"/>
              <a:ext cx="1558977" cy="858133"/>
            </a:xfrm>
            <a:custGeom>
              <a:avLst/>
              <a:gdLst>
                <a:gd name="connsiteX0" fmla="*/ 28344 w 509451"/>
                <a:gd name="connsiteY0" fmla="*/ 0 h 459661"/>
                <a:gd name="connsiteX1" fmla="*/ 481107 w 509451"/>
                <a:gd name="connsiteY1" fmla="*/ 0 h 459661"/>
                <a:gd name="connsiteX2" fmla="*/ 509451 w 509451"/>
                <a:gd name="connsiteY2" fmla="*/ 28344 h 459661"/>
                <a:gd name="connsiteX3" fmla="*/ 509451 w 509451"/>
                <a:gd name="connsiteY3" fmla="*/ 332765 h 459661"/>
                <a:gd name="connsiteX4" fmla="*/ 481107 w 509451"/>
                <a:gd name="connsiteY4" fmla="*/ 361109 h 459661"/>
                <a:gd name="connsiteX5" fmla="*/ 313285 w 509451"/>
                <a:gd name="connsiteY5" fmla="*/ 361109 h 459661"/>
                <a:gd name="connsiteX6" fmla="*/ 256124 w 509451"/>
                <a:gd name="connsiteY6" fmla="*/ 459661 h 459661"/>
                <a:gd name="connsiteX7" fmla="*/ 198964 w 509451"/>
                <a:gd name="connsiteY7" fmla="*/ 361109 h 459661"/>
                <a:gd name="connsiteX8" fmla="*/ 28344 w 509451"/>
                <a:gd name="connsiteY8" fmla="*/ 361109 h 459661"/>
                <a:gd name="connsiteX9" fmla="*/ 0 w 509451"/>
                <a:gd name="connsiteY9" fmla="*/ 332765 h 459661"/>
                <a:gd name="connsiteX10" fmla="*/ 0 w 509451"/>
                <a:gd name="connsiteY10" fmla="*/ 28344 h 459661"/>
                <a:gd name="connsiteX11" fmla="*/ 28344 w 509451"/>
                <a:gd name="connsiteY11" fmla="*/ 0 h 45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9451" h="459661">
                  <a:moveTo>
                    <a:pt x="28344" y="0"/>
                  </a:moveTo>
                  <a:lnTo>
                    <a:pt x="481107" y="0"/>
                  </a:lnTo>
                  <a:cubicBezTo>
                    <a:pt x="496761" y="0"/>
                    <a:pt x="509451" y="12690"/>
                    <a:pt x="509451" y="28344"/>
                  </a:cubicBezTo>
                  <a:lnTo>
                    <a:pt x="509451" y="332765"/>
                  </a:lnTo>
                  <a:cubicBezTo>
                    <a:pt x="509451" y="348419"/>
                    <a:pt x="496761" y="361109"/>
                    <a:pt x="481107" y="361109"/>
                  </a:cubicBezTo>
                  <a:lnTo>
                    <a:pt x="313285" y="361109"/>
                  </a:lnTo>
                  <a:lnTo>
                    <a:pt x="256124" y="459661"/>
                  </a:lnTo>
                  <a:lnTo>
                    <a:pt x="198964" y="361109"/>
                  </a:lnTo>
                  <a:lnTo>
                    <a:pt x="28344" y="361109"/>
                  </a:lnTo>
                  <a:cubicBezTo>
                    <a:pt x="12690" y="361109"/>
                    <a:pt x="0" y="348419"/>
                    <a:pt x="0" y="332765"/>
                  </a:cubicBezTo>
                  <a:lnTo>
                    <a:pt x="0" y="28344"/>
                  </a:lnTo>
                  <a:cubicBezTo>
                    <a:pt x="0" y="12690"/>
                    <a:pt x="12690" y="0"/>
                    <a:pt x="28344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18308" anchor="ctr">
              <a:normAutofit/>
            </a:bodyPr>
            <a:lstStyle/>
            <a:p>
              <a:pPr algn="ctr">
                <a:defRPr/>
              </a:pPr>
              <a:endParaRPr lang="zh-CN" altLang="en-US" sz="2191" dirty="0">
                <a:solidFill>
                  <a:srgbClr val="FFFFFF"/>
                </a:solidFill>
              </a:endParaRPr>
            </a:p>
          </p:txBody>
        </p:sp>
        <p:sp>
          <p:nvSpPr>
            <p:cNvPr id="29" name="مربع نص 28">
              <a:extLst>
                <a:ext uri="{FF2B5EF4-FFF2-40B4-BE49-F238E27FC236}">
                  <a16:creationId xmlns:a16="http://schemas.microsoft.com/office/drawing/2014/main" id="{7F48C4B3-4E9D-491B-9E63-AE4D55727BBE}"/>
                </a:ext>
              </a:extLst>
            </p:cNvPr>
            <p:cNvSpPr txBox="1"/>
            <p:nvPr/>
          </p:nvSpPr>
          <p:spPr>
            <a:xfrm>
              <a:off x="9988761" y="1510312"/>
              <a:ext cx="2188565" cy="64480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3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مثال3</a:t>
              </a:r>
            </a:p>
          </p:txBody>
        </p:sp>
      </p:grpSp>
      <p:grpSp>
        <p:nvGrpSpPr>
          <p:cNvPr id="12" name="组合 15">
            <a:extLst>
              <a:ext uri="{FF2B5EF4-FFF2-40B4-BE49-F238E27FC236}">
                <a16:creationId xmlns:a16="http://schemas.microsoft.com/office/drawing/2014/main" id="{75F3A3B5-3F92-4029-9836-1CE5F1096008}"/>
              </a:ext>
            </a:extLst>
          </p:cNvPr>
          <p:cNvGrpSpPr/>
          <p:nvPr/>
        </p:nvGrpSpPr>
        <p:grpSpPr>
          <a:xfrm>
            <a:off x="3671837" y="280085"/>
            <a:ext cx="6153201" cy="919611"/>
            <a:chOff x="3351920" y="321689"/>
            <a:chExt cx="5617091" cy="839488"/>
          </a:xfrm>
        </p:grpSpPr>
        <p:pic>
          <p:nvPicPr>
            <p:cNvPr id="13" name="图片 17">
              <a:extLst>
                <a:ext uri="{FF2B5EF4-FFF2-40B4-BE49-F238E27FC236}">
                  <a16:creationId xmlns:a16="http://schemas.microsoft.com/office/drawing/2014/main" id="{DA9A2A2D-DF6F-4AC3-B391-2C6AA8155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05059" y="588696"/>
              <a:ext cx="656733" cy="406749"/>
            </a:xfrm>
            <a:prstGeom prst="rect">
              <a:avLst/>
            </a:prstGeom>
          </p:spPr>
        </p:pic>
        <p:sp>
          <p:nvSpPr>
            <p:cNvPr id="14" name="文本框 18">
              <a:extLst>
                <a:ext uri="{FF2B5EF4-FFF2-40B4-BE49-F238E27FC236}">
                  <a16:creationId xmlns:a16="http://schemas.microsoft.com/office/drawing/2014/main" id="{6485877C-351E-4828-B307-E7AD9DABC52B}"/>
                </a:ext>
              </a:extLst>
            </p:cNvPr>
            <p:cNvSpPr txBox="1"/>
            <p:nvPr/>
          </p:nvSpPr>
          <p:spPr>
            <a:xfrm>
              <a:off x="3351920" y="321689"/>
              <a:ext cx="5617091" cy="83948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algn="ctr"/>
              <a:r>
                <a:rPr lang="ar-SA" altLang="zh-CN" sz="4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المثلثات المتطابقة</a:t>
              </a:r>
              <a:endParaRPr lang="zh-CN" alt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6" name="图片 19">
              <a:extLst>
                <a:ext uri="{FF2B5EF4-FFF2-40B4-BE49-F238E27FC236}">
                  <a16:creationId xmlns:a16="http://schemas.microsoft.com/office/drawing/2014/main" id="{1B7ED997-8B7A-4C36-A3BE-8E036A386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7830210" y="590701"/>
              <a:ext cx="656733" cy="406749"/>
            </a:xfrm>
            <a:prstGeom prst="rect">
              <a:avLst/>
            </a:prstGeom>
          </p:spPr>
        </p:pic>
      </p:grpSp>
      <p:pic>
        <p:nvPicPr>
          <p:cNvPr id="3" name="صورة 2" descr="صورة تحتوي على نص, لقطة شاشة, الخط&#10;&#10;تم إنشاء الوصف تلقائياً">
            <a:extLst>
              <a:ext uri="{FF2B5EF4-FFF2-40B4-BE49-F238E27FC236}">
                <a16:creationId xmlns:a16="http://schemas.microsoft.com/office/drawing/2014/main" id="{759A8C15-878F-4B88-90B3-1B98F24BA5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114" y="1633041"/>
            <a:ext cx="9462199" cy="4483466"/>
          </a:xfrm>
          <a:prstGeom prst="rect">
            <a:avLst/>
          </a:prstGeom>
        </p:spPr>
      </p:pic>
      <p:pic>
        <p:nvPicPr>
          <p:cNvPr id="6" name="صورة 5" descr="صورة تحتوي على ركوب الأمواج, فن&#10;&#10;تم إنشاء الوصف تلقائياً">
            <a:extLst>
              <a:ext uri="{FF2B5EF4-FFF2-40B4-BE49-F238E27FC236}">
                <a16:creationId xmlns:a16="http://schemas.microsoft.com/office/drawing/2014/main" id="{E49C2F1D-D3BA-4640-A66E-58CF786287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59" y="2562214"/>
            <a:ext cx="3960528" cy="28703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456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589B46D0-2C4A-4096-8639-B107E1F786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945" y="145488"/>
            <a:ext cx="1725318" cy="1341236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32D064BB-D0E5-450B-B99E-00A4258253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19313" y="-829"/>
            <a:ext cx="1536325" cy="1633870"/>
          </a:xfrm>
          <a:prstGeom prst="rect">
            <a:avLst/>
          </a:prstGeom>
        </p:spPr>
      </p:pic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0CD6228D-805B-42A6-AA17-9C7BEC068881}"/>
              </a:ext>
            </a:extLst>
          </p:cNvPr>
          <p:cNvGrpSpPr/>
          <p:nvPr/>
        </p:nvGrpSpPr>
        <p:grpSpPr>
          <a:xfrm>
            <a:off x="11819312" y="2101779"/>
            <a:ext cx="1536325" cy="776357"/>
            <a:chOff x="9892578" y="1510312"/>
            <a:chExt cx="2188565" cy="858133"/>
          </a:xfrm>
        </p:grpSpPr>
        <p:sp>
          <p:nvSpPr>
            <p:cNvPr id="16" name="MH_Other_1">
              <a:extLst>
                <a:ext uri="{FF2B5EF4-FFF2-40B4-BE49-F238E27FC236}">
                  <a16:creationId xmlns:a16="http://schemas.microsoft.com/office/drawing/2014/main" id="{017AF65D-C8E7-49BB-81E4-713746F77AFB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9988763" y="1510312"/>
              <a:ext cx="1558977" cy="858133"/>
            </a:xfrm>
            <a:custGeom>
              <a:avLst/>
              <a:gdLst>
                <a:gd name="connsiteX0" fmla="*/ 28344 w 509451"/>
                <a:gd name="connsiteY0" fmla="*/ 0 h 459661"/>
                <a:gd name="connsiteX1" fmla="*/ 481107 w 509451"/>
                <a:gd name="connsiteY1" fmla="*/ 0 h 459661"/>
                <a:gd name="connsiteX2" fmla="*/ 509451 w 509451"/>
                <a:gd name="connsiteY2" fmla="*/ 28344 h 459661"/>
                <a:gd name="connsiteX3" fmla="*/ 509451 w 509451"/>
                <a:gd name="connsiteY3" fmla="*/ 332765 h 459661"/>
                <a:gd name="connsiteX4" fmla="*/ 481107 w 509451"/>
                <a:gd name="connsiteY4" fmla="*/ 361109 h 459661"/>
                <a:gd name="connsiteX5" fmla="*/ 313285 w 509451"/>
                <a:gd name="connsiteY5" fmla="*/ 361109 h 459661"/>
                <a:gd name="connsiteX6" fmla="*/ 256124 w 509451"/>
                <a:gd name="connsiteY6" fmla="*/ 459661 h 459661"/>
                <a:gd name="connsiteX7" fmla="*/ 198964 w 509451"/>
                <a:gd name="connsiteY7" fmla="*/ 361109 h 459661"/>
                <a:gd name="connsiteX8" fmla="*/ 28344 w 509451"/>
                <a:gd name="connsiteY8" fmla="*/ 361109 h 459661"/>
                <a:gd name="connsiteX9" fmla="*/ 0 w 509451"/>
                <a:gd name="connsiteY9" fmla="*/ 332765 h 459661"/>
                <a:gd name="connsiteX10" fmla="*/ 0 w 509451"/>
                <a:gd name="connsiteY10" fmla="*/ 28344 h 459661"/>
                <a:gd name="connsiteX11" fmla="*/ 28344 w 509451"/>
                <a:gd name="connsiteY11" fmla="*/ 0 h 45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9451" h="459661">
                  <a:moveTo>
                    <a:pt x="28344" y="0"/>
                  </a:moveTo>
                  <a:lnTo>
                    <a:pt x="481107" y="0"/>
                  </a:lnTo>
                  <a:cubicBezTo>
                    <a:pt x="496761" y="0"/>
                    <a:pt x="509451" y="12690"/>
                    <a:pt x="509451" y="28344"/>
                  </a:cubicBezTo>
                  <a:lnTo>
                    <a:pt x="509451" y="332765"/>
                  </a:lnTo>
                  <a:cubicBezTo>
                    <a:pt x="509451" y="348419"/>
                    <a:pt x="496761" y="361109"/>
                    <a:pt x="481107" y="361109"/>
                  </a:cubicBezTo>
                  <a:lnTo>
                    <a:pt x="313285" y="361109"/>
                  </a:lnTo>
                  <a:lnTo>
                    <a:pt x="256124" y="459661"/>
                  </a:lnTo>
                  <a:lnTo>
                    <a:pt x="198964" y="361109"/>
                  </a:lnTo>
                  <a:lnTo>
                    <a:pt x="28344" y="361109"/>
                  </a:lnTo>
                  <a:cubicBezTo>
                    <a:pt x="12690" y="361109"/>
                    <a:pt x="0" y="348419"/>
                    <a:pt x="0" y="332765"/>
                  </a:cubicBezTo>
                  <a:lnTo>
                    <a:pt x="0" y="28344"/>
                  </a:lnTo>
                  <a:cubicBezTo>
                    <a:pt x="0" y="12690"/>
                    <a:pt x="12690" y="0"/>
                    <a:pt x="28344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18308" anchor="ctr">
              <a:normAutofit/>
            </a:bodyPr>
            <a:lstStyle/>
            <a:p>
              <a:pPr algn="ctr">
                <a:defRPr/>
              </a:pPr>
              <a:endParaRPr lang="zh-CN" altLang="en-US" sz="2191" dirty="0">
                <a:solidFill>
                  <a:srgbClr val="FFFFFF"/>
                </a:solidFill>
              </a:endParaRPr>
            </a:p>
          </p:txBody>
        </p:sp>
        <p:sp>
          <p:nvSpPr>
            <p:cNvPr id="17" name="مربع نص 16">
              <a:extLst>
                <a:ext uri="{FF2B5EF4-FFF2-40B4-BE49-F238E27FC236}">
                  <a16:creationId xmlns:a16="http://schemas.microsoft.com/office/drawing/2014/main" id="{FE859D45-AAD1-49B8-885A-6BD5E5FBFAF4}"/>
                </a:ext>
              </a:extLst>
            </p:cNvPr>
            <p:cNvSpPr txBox="1"/>
            <p:nvPr/>
          </p:nvSpPr>
          <p:spPr>
            <a:xfrm>
              <a:off x="9892578" y="1529624"/>
              <a:ext cx="2188565" cy="64637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3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تحقق3</a:t>
              </a:r>
            </a:p>
          </p:txBody>
        </p: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44FC31ED-15EA-493B-B631-0C27B019AA6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4"/>
          <a:stretch/>
        </p:blipFill>
        <p:spPr>
          <a:xfrm>
            <a:off x="2502569" y="2101779"/>
            <a:ext cx="9282984" cy="855498"/>
          </a:xfrm>
          <a:prstGeom prst="rect">
            <a:avLst/>
          </a:prstGeom>
        </p:spPr>
      </p:pic>
      <p:grpSp>
        <p:nvGrpSpPr>
          <p:cNvPr id="12" name="组合 15">
            <a:extLst>
              <a:ext uri="{FF2B5EF4-FFF2-40B4-BE49-F238E27FC236}">
                <a16:creationId xmlns:a16="http://schemas.microsoft.com/office/drawing/2014/main" id="{CAE2134E-922A-4E06-A4AD-0C11C17EBF2F}"/>
              </a:ext>
            </a:extLst>
          </p:cNvPr>
          <p:cNvGrpSpPr/>
          <p:nvPr/>
        </p:nvGrpSpPr>
        <p:grpSpPr>
          <a:xfrm>
            <a:off x="3671837" y="280085"/>
            <a:ext cx="6153201" cy="919611"/>
            <a:chOff x="3351920" y="321689"/>
            <a:chExt cx="5617091" cy="839488"/>
          </a:xfrm>
        </p:grpSpPr>
        <p:pic>
          <p:nvPicPr>
            <p:cNvPr id="13" name="图片 17">
              <a:extLst>
                <a:ext uri="{FF2B5EF4-FFF2-40B4-BE49-F238E27FC236}">
                  <a16:creationId xmlns:a16="http://schemas.microsoft.com/office/drawing/2014/main" id="{7BB8CE3B-8D0A-4BF7-B069-9647E89F6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705059" y="588696"/>
              <a:ext cx="656733" cy="406749"/>
            </a:xfrm>
            <a:prstGeom prst="rect">
              <a:avLst/>
            </a:prstGeom>
          </p:spPr>
        </p:pic>
        <p:sp>
          <p:nvSpPr>
            <p:cNvPr id="18" name="文本框 18">
              <a:extLst>
                <a:ext uri="{FF2B5EF4-FFF2-40B4-BE49-F238E27FC236}">
                  <a16:creationId xmlns:a16="http://schemas.microsoft.com/office/drawing/2014/main" id="{1F7A2B9E-8063-41B5-AB5E-2A287A3B741D}"/>
                </a:ext>
              </a:extLst>
            </p:cNvPr>
            <p:cNvSpPr txBox="1"/>
            <p:nvPr/>
          </p:nvSpPr>
          <p:spPr>
            <a:xfrm>
              <a:off x="3351920" y="321689"/>
              <a:ext cx="5617091" cy="83948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algn="ctr"/>
              <a:r>
                <a:rPr lang="ar-SA" altLang="zh-CN" sz="4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المثلثات المتطابقة</a:t>
              </a:r>
              <a:endParaRPr lang="zh-CN" alt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9" name="图片 19">
              <a:extLst>
                <a:ext uri="{FF2B5EF4-FFF2-40B4-BE49-F238E27FC236}">
                  <a16:creationId xmlns:a16="http://schemas.microsoft.com/office/drawing/2014/main" id="{7D935625-2A30-46CA-BCFC-089B9EDFC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7830210" y="590701"/>
              <a:ext cx="656733" cy="406749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64873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3325043-0368-433C-9EC5-90F714CA61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05199" y="5221793"/>
            <a:ext cx="1536032" cy="1636207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17DEA633-58F4-4554-9A2E-E6EA47AADE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5340"/>
            <a:ext cx="1723026" cy="1335680"/>
          </a:xfrm>
          <a:prstGeom prst="rect">
            <a:avLst/>
          </a:prstGeom>
        </p:spPr>
      </p:pic>
      <p:grpSp>
        <p:nvGrpSpPr>
          <p:cNvPr id="31" name="组合 15">
            <a:extLst>
              <a:ext uri="{FF2B5EF4-FFF2-40B4-BE49-F238E27FC236}">
                <a16:creationId xmlns:a16="http://schemas.microsoft.com/office/drawing/2014/main" id="{22CA5A5F-883A-4F6E-9243-B9D7657E0967}"/>
              </a:ext>
            </a:extLst>
          </p:cNvPr>
          <p:cNvGrpSpPr/>
          <p:nvPr/>
        </p:nvGrpSpPr>
        <p:grpSpPr>
          <a:xfrm>
            <a:off x="3671837" y="280085"/>
            <a:ext cx="6153201" cy="919611"/>
            <a:chOff x="3351920" y="321689"/>
            <a:chExt cx="5617091" cy="839488"/>
          </a:xfrm>
        </p:grpSpPr>
        <p:pic>
          <p:nvPicPr>
            <p:cNvPr id="32" name="图片 17">
              <a:extLst>
                <a:ext uri="{FF2B5EF4-FFF2-40B4-BE49-F238E27FC236}">
                  <a16:creationId xmlns:a16="http://schemas.microsoft.com/office/drawing/2014/main" id="{FF618CD7-6B69-43AB-9A23-6A9F89C76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05059" y="588696"/>
              <a:ext cx="656733" cy="406749"/>
            </a:xfrm>
            <a:prstGeom prst="rect">
              <a:avLst/>
            </a:prstGeom>
          </p:spPr>
        </p:pic>
        <p:sp>
          <p:nvSpPr>
            <p:cNvPr id="33" name="文本框 18">
              <a:extLst>
                <a:ext uri="{FF2B5EF4-FFF2-40B4-BE49-F238E27FC236}">
                  <a16:creationId xmlns:a16="http://schemas.microsoft.com/office/drawing/2014/main" id="{BBD374D9-7870-4C1E-8B57-0CF19B96BF75}"/>
                </a:ext>
              </a:extLst>
            </p:cNvPr>
            <p:cNvSpPr txBox="1"/>
            <p:nvPr/>
          </p:nvSpPr>
          <p:spPr>
            <a:xfrm>
              <a:off x="3351920" y="321689"/>
              <a:ext cx="5617091" cy="83948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algn="ctr"/>
              <a:r>
                <a:rPr lang="ar-SA" altLang="zh-CN" sz="4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المثلثات المتطابقة</a:t>
              </a:r>
              <a:endParaRPr lang="zh-CN" alt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5" name="图片 19">
              <a:extLst>
                <a:ext uri="{FF2B5EF4-FFF2-40B4-BE49-F238E27FC236}">
                  <a16:creationId xmlns:a16="http://schemas.microsoft.com/office/drawing/2014/main" id="{F9A6774C-0A00-4B2F-B09B-B52149D2847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7830210" y="590701"/>
              <a:ext cx="656733" cy="406749"/>
            </a:xfrm>
            <a:prstGeom prst="rect">
              <a:avLst/>
            </a:prstGeom>
          </p:spPr>
        </p:pic>
      </p:grpSp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D5A9463D-8E34-48F7-A7AE-A52393581A45}"/>
              </a:ext>
            </a:extLst>
          </p:cNvPr>
          <p:cNvGrpSpPr/>
          <p:nvPr/>
        </p:nvGrpSpPr>
        <p:grpSpPr>
          <a:xfrm>
            <a:off x="2636399" y="1335773"/>
            <a:ext cx="11208528" cy="1192548"/>
            <a:chOff x="2050628" y="1199696"/>
            <a:chExt cx="11208528" cy="1192548"/>
          </a:xfrm>
        </p:grpSpPr>
        <p:sp>
          <p:nvSpPr>
            <p:cNvPr id="7" name="مخطط انسيابي: محطة طرفية 6">
              <a:extLst>
                <a:ext uri="{FF2B5EF4-FFF2-40B4-BE49-F238E27FC236}">
                  <a16:creationId xmlns:a16="http://schemas.microsoft.com/office/drawing/2014/main" id="{C218AD0E-EA77-49CD-800E-DEE4972A8220}"/>
                </a:ext>
              </a:extLst>
            </p:cNvPr>
            <p:cNvSpPr/>
            <p:nvPr/>
          </p:nvSpPr>
          <p:spPr>
            <a:xfrm>
              <a:off x="3136026" y="1587033"/>
              <a:ext cx="9085560" cy="623661"/>
            </a:xfrm>
            <a:prstGeom prst="flowChartTerminator">
              <a:avLst/>
            </a:prstGeom>
            <a:solidFill>
              <a:srgbClr val="FCFDF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10" name="صورة 9" descr="صورة تحتوي على المصباح الكهربائي, لمبة مصباح متوهج, ضوء&#10;&#10;تم إنشاء الوصف تلقائياً">
              <a:extLst>
                <a:ext uri="{FF2B5EF4-FFF2-40B4-BE49-F238E27FC236}">
                  <a16:creationId xmlns:a16="http://schemas.microsoft.com/office/drawing/2014/main" id="{AB85AD6E-1AE4-485A-AF38-A520B00B6EC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3429" y="1199696"/>
              <a:ext cx="1179554" cy="1192548"/>
            </a:xfrm>
            <a:prstGeom prst="rect">
              <a:avLst/>
            </a:prstGeom>
          </p:spPr>
        </p:pic>
        <p:sp>
          <p:nvSpPr>
            <p:cNvPr id="45" name="مربع نص 44">
              <a:extLst>
                <a:ext uri="{FF2B5EF4-FFF2-40B4-BE49-F238E27FC236}">
                  <a16:creationId xmlns:a16="http://schemas.microsoft.com/office/drawing/2014/main" id="{757B0B6A-1A67-4E6D-BEF9-27CDE1A367E4}"/>
                </a:ext>
              </a:extLst>
            </p:cNvPr>
            <p:cNvSpPr txBox="1"/>
            <p:nvPr/>
          </p:nvSpPr>
          <p:spPr>
            <a:xfrm>
              <a:off x="2050628" y="1668030"/>
              <a:ext cx="11208528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dirty="0">
                  <a:solidFill>
                    <a:srgbClr val="1C75BC"/>
                  </a:solidFill>
                  <a:latin typeface="Alnaseeb" panose="00000500000000000000" pitchFamily="50" charset="-78"/>
                  <a:cs typeface="Alnaseeb" panose="00000500000000000000" pitchFamily="50" charset="-78"/>
                </a:rPr>
                <a:t>علاقة تطابق المثلثات علاقة انعكاس وتماثل وتعد كما في تطابق القطع المستقيمة والزوايا</a:t>
              </a:r>
            </a:p>
          </p:txBody>
        </p:sp>
      </p:grp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19642C5B-4A47-4D90-827D-FC3CBBE3AF1A}"/>
              </a:ext>
            </a:extLst>
          </p:cNvPr>
          <p:cNvGrpSpPr/>
          <p:nvPr/>
        </p:nvGrpSpPr>
        <p:grpSpPr>
          <a:xfrm>
            <a:off x="2326106" y="2734106"/>
            <a:ext cx="9251491" cy="3118501"/>
            <a:chOff x="2374232" y="2528320"/>
            <a:chExt cx="9251491" cy="3118501"/>
          </a:xfrm>
        </p:grpSpPr>
        <p:sp>
          <p:nvSpPr>
            <p:cNvPr id="12" name="MH_SubTitle_1">
              <a:extLst>
                <a:ext uri="{FF2B5EF4-FFF2-40B4-BE49-F238E27FC236}">
                  <a16:creationId xmlns:a16="http://schemas.microsoft.com/office/drawing/2014/main" id="{DEA364D6-F81E-4E18-B91A-E3AC8768A38D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 bwMode="auto">
            <a:xfrm>
              <a:off x="2374232" y="2528320"/>
              <a:ext cx="9251491" cy="3118501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accent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20000"/>
                </a:lnSpc>
                <a:defRPr/>
              </a:pPr>
              <a:endParaRPr lang="ko-KR" altLang="en-US" sz="1972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pic>
          <p:nvPicPr>
            <p:cNvPr id="4" name="صورة 3" descr="صورة تحتوي على نص, لقطة شاشة, أسود, الخط&#10;&#10;تم إنشاء الوصف تلقائياً">
              <a:extLst>
                <a:ext uri="{FF2B5EF4-FFF2-40B4-BE49-F238E27FC236}">
                  <a16:creationId xmlns:a16="http://schemas.microsoft.com/office/drawing/2014/main" id="{19FF48A5-00C5-4E73-B522-6B64EF5BD2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723"/>
            <a:stretch/>
          </p:blipFill>
          <p:spPr>
            <a:xfrm>
              <a:off x="5021179" y="2679205"/>
              <a:ext cx="6604544" cy="2736252"/>
            </a:xfrm>
            <a:prstGeom prst="rect">
              <a:avLst/>
            </a:prstGeom>
          </p:spPr>
        </p:pic>
        <p:pic>
          <p:nvPicPr>
            <p:cNvPr id="9" name="صورة 8" descr="صورة تحتوي على نص, لقطة شاشة, أسود, الخط&#10;&#10;تم إنشاء الوصف تلقائياً">
              <a:extLst>
                <a:ext uri="{FF2B5EF4-FFF2-40B4-BE49-F238E27FC236}">
                  <a16:creationId xmlns:a16="http://schemas.microsoft.com/office/drawing/2014/main" id="{73B78207-48B3-4B4F-894F-FEB1FC2744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971"/>
            <a:stretch/>
          </p:blipFill>
          <p:spPr>
            <a:xfrm>
              <a:off x="2499484" y="2528320"/>
              <a:ext cx="3118393" cy="2921506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56674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589B46D0-2C4A-4096-8639-B107E1F78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945" y="145488"/>
            <a:ext cx="1725318" cy="1341236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32D064BB-D0E5-450B-B99E-00A4258253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9313" y="-829"/>
            <a:ext cx="1536325" cy="1633870"/>
          </a:xfrm>
          <a:prstGeom prst="rect">
            <a:avLst/>
          </a:prstGeom>
        </p:spPr>
      </p:pic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3043049E-32DB-4050-9BAA-D90A5745C39F}"/>
              </a:ext>
            </a:extLst>
          </p:cNvPr>
          <p:cNvGrpSpPr/>
          <p:nvPr/>
        </p:nvGrpSpPr>
        <p:grpSpPr>
          <a:xfrm>
            <a:off x="10898999" y="1467438"/>
            <a:ext cx="1840627" cy="1306538"/>
            <a:chOff x="10898999" y="1368262"/>
            <a:chExt cx="1840627" cy="1306538"/>
          </a:xfrm>
        </p:grpSpPr>
        <p:pic>
          <p:nvPicPr>
            <p:cNvPr id="3" name="صورة 2" descr="صورة تحتوي على لقطة شاشة&#10;&#10;تم إنشاء الوصف تلقائياً">
              <a:extLst>
                <a:ext uri="{FF2B5EF4-FFF2-40B4-BE49-F238E27FC236}">
                  <a16:creationId xmlns:a16="http://schemas.microsoft.com/office/drawing/2014/main" id="{B22824B8-1756-4DCA-852C-1736793CF5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556" r="53053"/>
            <a:stretch/>
          </p:blipFill>
          <p:spPr>
            <a:xfrm>
              <a:off x="10898999" y="1368262"/>
              <a:ext cx="1840627" cy="1306538"/>
            </a:xfrm>
            <a:prstGeom prst="rect">
              <a:avLst/>
            </a:prstGeom>
          </p:spPr>
        </p:pic>
        <p:sp>
          <p:nvSpPr>
            <p:cNvPr id="4" name="مربع نص 3">
              <a:extLst>
                <a:ext uri="{FF2B5EF4-FFF2-40B4-BE49-F238E27FC236}">
                  <a16:creationId xmlns:a16="http://schemas.microsoft.com/office/drawing/2014/main" id="{A5BC6C75-900B-4BA7-83A9-5BAA0AC2A482}"/>
                </a:ext>
              </a:extLst>
            </p:cNvPr>
            <p:cNvSpPr txBox="1"/>
            <p:nvPr/>
          </p:nvSpPr>
          <p:spPr>
            <a:xfrm>
              <a:off x="11306823" y="1654683"/>
              <a:ext cx="1432803" cy="83099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4800" dirty="0">
                  <a:solidFill>
                    <a:srgbClr val="FCFDF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تأكد</a:t>
              </a:r>
            </a:p>
          </p:txBody>
        </p:sp>
      </p:grpSp>
      <p:pic>
        <p:nvPicPr>
          <p:cNvPr id="7" name="صورة 6" descr="صورة تحتوي على لقطة شاشة, رسم بياني, خط, الخط&#10;&#10;تم إنشاء الوصف تلقائياً">
            <a:extLst>
              <a:ext uri="{FF2B5EF4-FFF2-40B4-BE49-F238E27FC236}">
                <a16:creationId xmlns:a16="http://schemas.microsoft.com/office/drawing/2014/main" id="{BDB1A4BD-1828-48EA-BA46-E7B7678A4AF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190"/>
          <a:stretch/>
        </p:blipFill>
        <p:spPr>
          <a:xfrm>
            <a:off x="-483865" y="1753859"/>
            <a:ext cx="11257936" cy="834259"/>
          </a:xfrm>
          <a:prstGeom prst="rect">
            <a:avLst/>
          </a:prstGeom>
        </p:spPr>
      </p:pic>
      <p:pic>
        <p:nvPicPr>
          <p:cNvPr id="10" name="صورة 9" descr="صورة تحتوي على لقطة شاشة, رسم بياني, خط, الخط&#10;&#10;تم إنشاء الوصف تلقائياً">
            <a:extLst>
              <a:ext uri="{FF2B5EF4-FFF2-40B4-BE49-F238E27FC236}">
                <a16:creationId xmlns:a16="http://schemas.microsoft.com/office/drawing/2014/main" id="{4713DAD6-9F3F-4F71-8CCA-E47345B7A48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10"/>
          <a:stretch/>
        </p:blipFill>
        <p:spPr>
          <a:xfrm>
            <a:off x="1985408" y="2785182"/>
            <a:ext cx="9929932" cy="2230094"/>
          </a:xfrm>
          <a:prstGeom prst="rect">
            <a:avLst/>
          </a:prstGeom>
        </p:spPr>
      </p:pic>
      <p:cxnSp>
        <p:nvCxnSpPr>
          <p:cNvPr id="16" name="رابط مستقيم 15">
            <a:extLst>
              <a:ext uri="{FF2B5EF4-FFF2-40B4-BE49-F238E27FC236}">
                <a16:creationId xmlns:a16="http://schemas.microsoft.com/office/drawing/2014/main" id="{C4F3BB07-4623-436A-BD1F-30A2F2B97851}"/>
              </a:ext>
            </a:extLst>
          </p:cNvPr>
          <p:cNvCxnSpPr>
            <a:cxnSpLocks/>
          </p:cNvCxnSpPr>
          <p:nvPr/>
        </p:nvCxnSpPr>
        <p:spPr>
          <a:xfrm>
            <a:off x="6661921" y="2802391"/>
            <a:ext cx="0" cy="308753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组合 15">
            <a:extLst>
              <a:ext uri="{FF2B5EF4-FFF2-40B4-BE49-F238E27FC236}">
                <a16:creationId xmlns:a16="http://schemas.microsoft.com/office/drawing/2014/main" id="{4E4CE7FC-FB8C-4552-9A9D-35FC3B73264A}"/>
              </a:ext>
            </a:extLst>
          </p:cNvPr>
          <p:cNvGrpSpPr/>
          <p:nvPr/>
        </p:nvGrpSpPr>
        <p:grpSpPr>
          <a:xfrm>
            <a:off x="3671837" y="280085"/>
            <a:ext cx="6153201" cy="919611"/>
            <a:chOff x="3351920" y="321689"/>
            <a:chExt cx="5617091" cy="839488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AB7B6DAF-F5F6-4A82-B6DA-A4D84C55258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05059" y="588696"/>
              <a:ext cx="656733" cy="406749"/>
            </a:xfrm>
            <a:prstGeom prst="rect">
              <a:avLst/>
            </a:prstGeom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54A963C3-4772-4F86-B5C5-41DA912CEB14}"/>
                </a:ext>
              </a:extLst>
            </p:cNvPr>
            <p:cNvSpPr txBox="1"/>
            <p:nvPr/>
          </p:nvSpPr>
          <p:spPr>
            <a:xfrm>
              <a:off x="3351920" y="321689"/>
              <a:ext cx="5617091" cy="83948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algn="ctr"/>
              <a:r>
                <a:rPr lang="ar-SA" altLang="zh-CN" sz="4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المثلثات المتطابقة</a:t>
              </a:r>
              <a:endParaRPr lang="zh-CN" alt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CD6C6A7A-A5EF-4155-B460-178642020EC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7830210" y="590701"/>
              <a:ext cx="656733" cy="406749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492592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589B46D0-2C4A-4096-8639-B107E1F78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945" y="145488"/>
            <a:ext cx="1725318" cy="1341236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32D064BB-D0E5-450B-B99E-00A4258253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9313" y="-829"/>
            <a:ext cx="1536325" cy="1633870"/>
          </a:xfrm>
          <a:prstGeom prst="rect">
            <a:avLst/>
          </a:prstGeom>
        </p:spPr>
      </p:pic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3043049E-32DB-4050-9BAA-D90A5745C39F}"/>
              </a:ext>
            </a:extLst>
          </p:cNvPr>
          <p:cNvGrpSpPr/>
          <p:nvPr/>
        </p:nvGrpSpPr>
        <p:grpSpPr>
          <a:xfrm>
            <a:off x="10898999" y="1467438"/>
            <a:ext cx="1840627" cy="1306538"/>
            <a:chOff x="10898999" y="1368262"/>
            <a:chExt cx="1840627" cy="1306538"/>
          </a:xfrm>
        </p:grpSpPr>
        <p:pic>
          <p:nvPicPr>
            <p:cNvPr id="3" name="صورة 2" descr="صورة تحتوي على لقطة شاشة&#10;&#10;تم إنشاء الوصف تلقائياً">
              <a:extLst>
                <a:ext uri="{FF2B5EF4-FFF2-40B4-BE49-F238E27FC236}">
                  <a16:creationId xmlns:a16="http://schemas.microsoft.com/office/drawing/2014/main" id="{B22824B8-1756-4DCA-852C-1736793CF5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556" r="53053"/>
            <a:stretch/>
          </p:blipFill>
          <p:spPr>
            <a:xfrm>
              <a:off x="10898999" y="1368262"/>
              <a:ext cx="1840627" cy="1306538"/>
            </a:xfrm>
            <a:prstGeom prst="rect">
              <a:avLst/>
            </a:prstGeom>
          </p:spPr>
        </p:pic>
        <p:sp>
          <p:nvSpPr>
            <p:cNvPr id="4" name="مربع نص 3">
              <a:extLst>
                <a:ext uri="{FF2B5EF4-FFF2-40B4-BE49-F238E27FC236}">
                  <a16:creationId xmlns:a16="http://schemas.microsoft.com/office/drawing/2014/main" id="{A5BC6C75-900B-4BA7-83A9-5BAA0AC2A482}"/>
                </a:ext>
              </a:extLst>
            </p:cNvPr>
            <p:cNvSpPr txBox="1"/>
            <p:nvPr/>
          </p:nvSpPr>
          <p:spPr>
            <a:xfrm>
              <a:off x="11306823" y="1654683"/>
              <a:ext cx="1432803" cy="83099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4800" dirty="0">
                  <a:solidFill>
                    <a:srgbClr val="FCFDF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تأكد</a:t>
              </a:r>
            </a:p>
          </p:txBody>
        </p:sp>
      </p:grpSp>
      <p:cxnSp>
        <p:nvCxnSpPr>
          <p:cNvPr id="14" name="رابط مستقيم 13">
            <a:extLst>
              <a:ext uri="{FF2B5EF4-FFF2-40B4-BE49-F238E27FC236}">
                <a16:creationId xmlns:a16="http://schemas.microsoft.com/office/drawing/2014/main" id="{FF2F14A0-0A9B-4C9D-B1EB-3BA7ECF1256A}"/>
              </a:ext>
            </a:extLst>
          </p:cNvPr>
          <p:cNvCxnSpPr>
            <a:cxnSpLocks/>
          </p:cNvCxnSpPr>
          <p:nvPr/>
        </p:nvCxnSpPr>
        <p:spPr>
          <a:xfrm>
            <a:off x="6661921" y="2802391"/>
            <a:ext cx="0" cy="308753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صورة 5" descr="صورة تحتوي على لقطة شاشة, خط, الخط, رسم بياني&#10;&#10;تم إنشاء الوصف تلقائياً">
            <a:extLst>
              <a:ext uri="{FF2B5EF4-FFF2-40B4-BE49-F238E27FC236}">
                <a16:creationId xmlns:a16="http://schemas.microsoft.com/office/drawing/2014/main" id="{EE99178D-FBA9-43DD-A3A1-56F46C14C15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487"/>
          <a:stretch/>
        </p:blipFill>
        <p:spPr>
          <a:xfrm>
            <a:off x="2195704" y="1798122"/>
            <a:ext cx="8499383" cy="742470"/>
          </a:xfrm>
          <a:prstGeom prst="rect">
            <a:avLst/>
          </a:prstGeom>
        </p:spPr>
      </p:pic>
      <p:pic>
        <p:nvPicPr>
          <p:cNvPr id="16" name="صورة 15" descr="صورة تحتوي على لقطة شاشة, خط, الخط, رسم بياني&#10;&#10;تم إنشاء الوصف تلقائياً">
            <a:extLst>
              <a:ext uri="{FF2B5EF4-FFF2-40B4-BE49-F238E27FC236}">
                <a16:creationId xmlns:a16="http://schemas.microsoft.com/office/drawing/2014/main" id="{CE0222F9-71CD-4962-974B-78F83CD353D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12" t="22526"/>
          <a:stretch/>
        </p:blipFill>
        <p:spPr>
          <a:xfrm>
            <a:off x="8678783" y="2705674"/>
            <a:ext cx="3908692" cy="2554992"/>
          </a:xfrm>
          <a:prstGeom prst="rect">
            <a:avLst/>
          </a:prstGeom>
        </p:spPr>
      </p:pic>
      <p:pic>
        <p:nvPicPr>
          <p:cNvPr id="17" name="صورة 16" descr="صورة تحتوي على لقطة شاشة, خط, الخط, رسم بياني&#10;&#10;تم إنشاء الوصف تلقائياً">
            <a:extLst>
              <a:ext uri="{FF2B5EF4-FFF2-40B4-BE49-F238E27FC236}">
                <a16:creationId xmlns:a16="http://schemas.microsoft.com/office/drawing/2014/main" id="{C526FDE8-4513-4D53-8039-C0D5CFFDEDE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26" r="49951"/>
          <a:stretch/>
        </p:blipFill>
        <p:spPr>
          <a:xfrm>
            <a:off x="2094165" y="2584856"/>
            <a:ext cx="4253804" cy="2554992"/>
          </a:xfrm>
          <a:prstGeom prst="rect">
            <a:avLst/>
          </a:prstGeom>
        </p:spPr>
      </p:pic>
      <p:grpSp>
        <p:nvGrpSpPr>
          <p:cNvPr id="19" name="组合 15">
            <a:extLst>
              <a:ext uri="{FF2B5EF4-FFF2-40B4-BE49-F238E27FC236}">
                <a16:creationId xmlns:a16="http://schemas.microsoft.com/office/drawing/2014/main" id="{7A42B0DC-4D33-49DD-AE44-161CDC165C2F}"/>
              </a:ext>
            </a:extLst>
          </p:cNvPr>
          <p:cNvGrpSpPr/>
          <p:nvPr/>
        </p:nvGrpSpPr>
        <p:grpSpPr>
          <a:xfrm>
            <a:off x="3671837" y="280085"/>
            <a:ext cx="6153201" cy="919611"/>
            <a:chOff x="3351920" y="321689"/>
            <a:chExt cx="5617091" cy="839488"/>
          </a:xfrm>
        </p:grpSpPr>
        <p:pic>
          <p:nvPicPr>
            <p:cNvPr id="20" name="图片 17">
              <a:extLst>
                <a:ext uri="{FF2B5EF4-FFF2-40B4-BE49-F238E27FC236}">
                  <a16:creationId xmlns:a16="http://schemas.microsoft.com/office/drawing/2014/main" id="{05DF9D38-1A86-4F9D-8BB7-4603D55B93A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05059" y="588696"/>
              <a:ext cx="656733" cy="406749"/>
            </a:xfrm>
            <a:prstGeom prst="rect">
              <a:avLst/>
            </a:prstGeom>
          </p:spPr>
        </p:pic>
        <p:sp>
          <p:nvSpPr>
            <p:cNvPr id="21" name="文本框 18">
              <a:extLst>
                <a:ext uri="{FF2B5EF4-FFF2-40B4-BE49-F238E27FC236}">
                  <a16:creationId xmlns:a16="http://schemas.microsoft.com/office/drawing/2014/main" id="{AFA958C5-829D-4C7F-9B3C-5A31A56AA437}"/>
                </a:ext>
              </a:extLst>
            </p:cNvPr>
            <p:cNvSpPr txBox="1"/>
            <p:nvPr/>
          </p:nvSpPr>
          <p:spPr>
            <a:xfrm>
              <a:off x="3351920" y="321689"/>
              <a:ext cx="5617091" cy="83948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algn="ctr"/>
              <a:r>
                <a:rPr lang="ar-SA" altLang="zh-CN" sz="4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المثلثات المتطابقة</a:t>
              </a:r>
              <a:endParaRPr lang="zh-CN" alt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2" name="图片 19">
              <a:extLst>
                <a:ext uri="{FF2B5EF4-FFF2-40B4-BE49-F238E27FC236}">
                  <a16:creationId xmlns:a16="http://schemas.microsoft.com/office/drawing/2014/main" id="{0D1FA050-C003-4274-9599-683DF234F85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7830210" y="590701"/>
              <a:ext cx="656733" cy="406749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84665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589B46D0-2C4A-4096-8639-B107E1F78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945" y="145488"/>
            <a:ext cx="1725318" cy="1341236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32D064BB-D0E5-450B-B99E-00A4258253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9313" y="-829"/>
            <a:ext cx="1536325" cy="1633870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407634BB-E4AE-40B5-B3F1-0C2C4E685D4B}"/>
              </a:ext>
            </a:extLst>
          </p:cNvPr>
          <p:cNvSpPr/>
          <p:nvPr/>
        </p:nvSpPr>
        <p:spPr>
          <a:xfrm>
            <a:off x="4138863" y="2357668"/>
            <a:ext cx="2326105" cy="892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22" name="مجموعة 21">
            <a:extLst>
              <a:ext uri="{FF2B5EF4-FFF2-40B4-BE49-F238E27FC236}">
                <a16:creationId xmlns:a16="http://schemas.microsoft.com/office/drawing/2014/main" id="{EB1A589E-6556-4167-B5F3-D0ED20D9E16C}"/>
              </a:ext>
            </a:extLst>
          </p:cNvPr>
          <p:cNvGrpSpPr/>
          <p:nvPr/>
        </p:nvGrpSpPr>
        <p:grpSpPr>
          <a:xfrm>
            <a:off x="10419124" y="1744910"/>
            <a:ext cx="2800378" cy="1225515"/>
            <a:chOff x="10386233" y="1633041"/>
            <a:chExt cx="2800378" cy="1225515"/>
          </a:xfrm>
        </p:grpSpPr>
        <p:pic>
          <p:nvPicPr>
            <p:cNvPr id="6" name="صورة 5" descr="صورة تحتوي على لقطة شاشة&#10;&#10;تم إنشاء الوصف تلقائياً">
              <a:extLst>
                <a:ext uri="{FF2B5EF4-FFF2-40B4-BE49-F238E27FC236}">
                  <a16:creationId xmlns:a16="http://schemas.microsoft.com/office/drawing/2014/main" id="{E5196E60-B696-4906-BA15-67F2BC697A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53" t="74854"/>
            <a:stretch/>
          </p:blipFill>
          <p:spPr>
            <a:xfrm>
              <a:off x="10386233" y="1633041"/>
              <a:ext cx="2326105" cy="1225515"/>
            </a:xfrm>
            <a:prstGeom prst="rect">
              <a:avLst/>
            </a:prstGeom>
          </p:spPr>
        </p:pic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487A5020-0E3B-488F-85AD-ED007D5EF2E2}"/>
                </a:ext>
              </a:extLst>
            </p:cNvPr>
            <p:cNvSpPr txBox="1"/>
            <p:nvPr/>
          </p:nvSpPr>
          <p:spPr>
            <a:xfrm>
              <a:off x="10523621" y="1984188"/>
              <a:ext cx="2662990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lnaseeb" panose="00000500000000000000" pitchFamily="50" charset="-78"/>
                  <a:cs typeface="Alnaseeb" panose="00000500000000000000" pitchFamily="50" charset="-78"/>
                </a:rPr>
                <a:t>مهارات التفكير العليا</a:t>
              </a:r>
            </a:p>
          </p:txBody>
        </p:sp>
      </p:grpSp>
      <p:pic>
        <p:nvPicPr>
          <p:cNvPr id="10" name="صورة 9" descr="صورة تحتوي على أسود, الظلام&#10;&#10;تم إنشاء الوصف تلقائياً">
            <a:extLst>
              <a:ext uri="{FF2B5EF4-FFF2-40B4-BE49-F238E27FC236}">
                <a16:creationId xmlns:a16="http://schemas.microsoft.com/office/drawing/2014/main" id="{DE02315D-FF51-4D0E-A2AD-1D6A927D43DD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980" y="3429000"/>
            <a:ext cx="2340665" cy="2995851"/>
          </a:xfrm>
          <a:prstGeom prst="rect">
            <a:avLst/>
          </a:prstGeom>
        </p:spPr>
      </p:pic>
      <p:grpSp>
        <p:nvGrpSpPr>
          <p:cNvPr id="12" name="组合 15">
            <a:extLst>
              <a:ext uri="{FF2B5EF4-FFF2-40B4-BE49-F238E27FC236}">
                <a16:creationId xmlns:a16="http://schemas.microsoft.com/office/drawing/2014/main" id="{F2CA4D58-3FA2-4148-82F5-25EECBA45E18}"/>
              </a:ext>
            </a:extLst>
          </p:cNvPr>
          <p:cNvGrpSpPr/>
          <p:nvPr/>
        </p:nvGrpSpPr>
        <p:grpSpPr>
          <a:xfrm>
            <a:off x="3671837" y="280085"/>
            <a:ext cx="6153201" cy="919611"/>
            <a:chOff x="3351920" y="321689"/>
            <a:chExt cx="5617091" cy="839488"/>
          </a:xfrm>
        </p:grpSpPr>
        <p:pic>
          <p:nvPicPr>
            <p:cNvPr id="13" name="图片 17">
              <a:extLst>
                <a:ext uri="{FF2B5EF4-FFF2-40B4-BE49-F238E27FC236}">
                  <a16:creationId xmlns:a16="http://schemas.microsoft.com/office/drawing/2014/main" id="{A3E1828B-4DEB-4D9C-BF7A-6BF3A877491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05059" y="588696"/>
              <a:ext cx="656733" cy="406749"/>
            </a:xfrm>
            <a:prstGeom prst="rect">
              <a:avLst/>
            </a:prstGeom>
          </p:spPr>
        </p:pic>
        <p:sp>
          <p:nvSpPr>
            <p:cNvPr id="14" name="文本框 18">
              <a:extLst>
                <a:ext uri="{FF2B5EF4-FFF2-40B4-BE49-F238E27FC236}">
                  <a16:creationId xmlns:a16="http://schemas.microsoft.com/office/drawing/2014/main" id="{90008579-2BE1-4949-B135-4F0391196165}"/>
                </a:ext>
              </a:extLst>
            </p:cNvPr>
            <p:cNvSpPr txBox="1"/>
            <p:nvPr/>
          </p:nvSpPr>
          <p:spPr>
            <a:xfrm>
              <a:off x="3351920" y="321689"/>
              <a:ext cx="5617091" cy="83948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algn="ctr"/>
              <a:r>
                <a:rPr lang="ar-SA" altLang="zh-CN" sz="4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المثلثات المتطابقة</a:t>
              </a:r>
              <a:endParaRPr lang="zh-CN" alt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6" name="图片 19">
              <a:extLst>
                <a:ext uri="{FF2B5EF4-FFF2-40B4-BE49-F238E27FC236}">
                  <a16:creationId xmlns:a16="http://schemas.microsoft.com/office/drawing/2014/main" id="{6ED5EF41-E230-4A29-A32F-0B217D197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7830210" y="590701"/>
              <a:ext cx="656733" cy="406749"/>
            </a:xfrm>
            <a:prstGeom prst="rect">
              <a:avLst/>
            </a:prstGeom>
          </p:spPr>
        </p:pic>
      </p:grpSp>
      <p:pic>
        <p:nvPicPr>
          <p:cNvPr id="3" name="صورة 2" descr="صورة تحتوي على لقطة شاشة, خط, حامل ثلاثي القوائم, علم الفلك&#10;&#10;تم إنشاء الوصف تلقائياً">
            <a:extLst>
              <a:ext uri="{FF2B5EF4-FFF2-40B4-BE49-F238E27FC236}">
                <a16:creationId xmlns:a16="http://schemas.microsoft.com/office/drawing/2014/main" id="{1A6C1E8C-AB97-4F2F-B75A-785DF36CA1F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44" b="62579"/>
          <a:stretch/>
        </p:blipFill>
        <p:spPr>
          <a:xfrm>
            <a:off x="3982993" y="1877549"/>
            <a:ext cx="6500299" cy="1233166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17394093-1EF1-4A07-9C68-427809C9492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4" r="61554"/>
          <a:stretch/>
        </p:blipFill>
        <p:spPr>
          <a:xfrm>
            <a:off x="610409" y="2970425"/>
            <a:ext cx="3772870" cy="26853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2945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 descr="صورة تحتوي على الرسومات, تصميم الجرافيك, التصميم, شعار&#10;&#10;تم إنشاء الوصف تلقائياً">
            <a:extLst>
              <a:ext uri="{FF2B5EF4-FFF2-40B4-BE49-F238E27FC236}">
                <a16:creationId xmlns:a16="http://schemas.microsoft.com/office/drawing/2014/main" id="{BEF4BEC2-5891-4DFF-83FB-300849A749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345"/>
            <a:ext cx="1724191" cy="1332605"/>
          </a:xfrm>
          <a:prstGeom prst="rect">
            <a:avLst/>
          </a:prstGeom>
        </p:spPr>
      </p:pic>
      <p:pic>
        <p:nvPicPr>
          <p:cNvPr id="11" name="صورة 10" descr="صورة تحتوي على نص, الخط, الرسومات, التصميم&#10;&#10;تم إنشاء الوصف تلقائياً">
            <a:extLst>
              <a:ext uri="{FF2B5EF4-FFF2-40B4-BE49-F238E27FC236}">
                <a16:creationId xmlns:a16="http://schemas.microsoft.com/office/drawing/2014/main" id="{689D5BAE-39EA-4D87-A470-17F72E935C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3024" y="0"/>
            <a:ext cx="1532614" cy="1636384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E436A3B6-4373-4BC6-80C5-ED581EABE0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2474" y="2079729"/>
            <a:ext cx="6712278" cy="298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09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>
            <a:extLst>
              <a:ext uri="{FF2B5EF4-FFF2-40B4-BE49-F238E27FC236}">
                <a16:creationId xmlns:a16="http://schemas.microsoft.com/office/drawing/2014/main" id="{FA260F4B-8BB3-4144-8392-540E512463C7}"/>
              </a:ext>
            </a:extLst>
          </p:cNvPr>
          <p:cNvSpPr/>
          <p:nvPr/>
        </p:nvSpPr>
        <p:spPr>
          <a:xfrm>
            <a:off x="2643759" y="1972575"/>
            <a:ext cx="8768743" cy="3365352"/>
          </a:xfrm>
          <a:custGeom>
            <a:avLst/>
            <a:gdLst>
              <a:gd name="connsiteX0" fmla="*/ 0 w 8768743"/>
              <a:gd name="connsiteY0" fmla="*/ 0 h 3365352"/>
              <a:gd name="connsiteX1" fmla="*/ 674519 w 8768743"/>
              <a:gd name="connsiteY1" fmla="*/ 0 h 3365352"/>
              <a:gd name="connsiteX2" fmla="*/ 1173663 w 8768743"/>
              <a:gd name="connsiteY2" fmla="*/ 0 h 3365352"/>
              <a:gd name="connsiteX3" fmla="*/ 1848181 w 8768743"/>
              <a:gd name="connsiteY3" fmla="*/ 0 h 3365352"/>
              <a:gd name="connsiteX4" fmla="*/ 2259638 w 8768743"/>
              <a:gd name="connsiteY4" fmla="*/ 0 h 3365352"/>
              <a:gd name="connsiteX5" fmla="*/ 2758781 w 8768743"/>
              <a:gd name="connsiteY5" fmla="*/ 0 h 3365352"/>
              <a:gd name="connsiteX6" fmla="*/ 3170238 w 8768743"/>
              <a:gd name="connsiteY6" fmla="*/ 0 h 3365352"/>
              <a:gd name="connsiteX7" fmla="*/ 3844757 w 8768743"/>
              <a:gd name="connsiteY7" fmla="*/ 0 h 3365352"/>
              <a:gd name="connsiteX8" fmla="*/ 4519275 w 8768743"/>
              <a:gd name="connsiteY8" fmla="*/ 0 h 3365352"/>
              <a:gd name="connsiteX9" fmla="*/ 5369169 w 8768743"/>
              <a:gd name="connsiteY9" fmla="*/ 0 h 3365352"/>
              <a:gd name="connsiteX10" fmla="*/ 5956000 w 8768743"/>
              <a:gd name="connsiteY10" fmla="*/ 0 h 3365352"/>
              <a:gd name="connsiteX11" fmla="*/ 6805894 w 8768743"/>
              <a:gd name="connsiteY11" fmla="*/ 0 h 3365352"/>
              <a:gd name="connsiteX12" fmla="*/ 7305037 w 8768743"/>
              <a:gd name="connsiteY12" fmla="*/ 0 h 3365352"/>
              <a:gd name="connsiteX13" fmla="*/ 7979556 w 8768743"/>
              <a:gd name="connsiteY13" fmla="*/ 0 h 3365352"/>
              <a:gd name="connsiteX14" fmla="*/ 8768743 w 8768743"/>
              <a:gd name="connsiteY14" fmla="*/ 0 h 3365352"/>
              <a:gd name="connsiteX15" fmla="*/ 8768743 w 8768743"/>
              <a:gd name="connsiteY15" fmla="*/ 572110 h 3365352"/>
              <a:gd name="connsiteX16" fmla="*/ 8768743 w 8768743"/>
              <a:gd name="connsiteY16" fmla="*/ 1211527 h 3365352"/>
              <a:gd name="connsiteX17" fmla="*/ 8768743 w 8768743"/>
              <a:gd name="connsiteY17" fmla="*/ 1817290 h 3365352"/>
              <a:gd name="connsiteX18" fmla="*/ 8768743 w 8768743"/>
              <a:gd name="connsiteY18" fmla="*/ 2490360 h 3365352"/>
              <a:gd name="connsiteX19" fmla="*/ 8768743 w 8768743"/>
              <a:gd name="connsiteY19" fmla="*/ 3365352 h 3365352"/>
              <a:gd name="connsiteX20" fmla="*/ 8357287 w 8768743"/>
              <a:gd name="connsiteY20" fmla="*/ 3365352 h 3365352"/>
              <a:gd name="connsiteX21" fmla="*/ 7945830 w 8768743"/>
              <a:gd name="connsiteY21" fmla="*/ 3365352 h 3365352"/>
              <a:gd name="connsiteX22" fmla="*/ 7358999 w 8768743"/>
              <a:gd name="connsiteY22" fmla="*/ 3365352 h 3365352"/>
              <a:gd name="connsiteX23" fmla="*/ 6947543 w 8768743"/>
              <a:gd name="connsiteY23" fmla="*/ 3365352 h 3365352"/>
              <a:gd name="connsiteX24" fmla="*/ 6448399 w 8768743"/>
              <a:gd name="connsiteY24" fmla="*/ 3365352 h 3365352"/>
              <a:gd name="connsiteX25" fmla="*/ 5598505 w 8768743"/>
              <a:gd name="connsiteY25" fmla="*/ 3365352 h 3365352"/>
              <a:gd name="connsiteX26" fmla="*/ 5187049 w 8768743"/>
              <a:gd name="connsiteY26" fmla="*/ 3365352 h 3365352"/>
              <a:gd name="connsiteX27" fmla="*/ 4512530 w 8768743"/>
              <a:gd name="connsiteY27" fmla="*/ 3365352 h 3365352"/>
              <a:gd name="connsiteX28" fmla="*/ 3662636 w 8768743"/>
              <a:gd name="connsiteY28" fmla="*/ 3365352 h 3365352"/>
              <a:gd name="connsiteX29" fmla="*/ 3075805 w 8768743"/>
              <a:gd name="connsiteY29" fmla="*/ 3365352 h 3365352"/>
              <a:gd name="connsiteX30" fmla="*/ 2225912 w 8768743"/>
              <a:gd name="connsiteY30" fmla="*/ 3365352 h 3365352"/>
              <a:gd name="connsiteX31" fmla="*/ 1639080 w 8768743"/>
              <a:gd name="connsiteY31" fmla="*/ 3365352 h 3365352"/>
              <a:gd name="connsiteX32" fmla="*/ 964562 w 8768743"/>
              <a:gd name="connsiteY32" fmla="*/ 3365352 h 3365352"/>
              <a:gd name="connsiteX33" fmla="*/ 0 w 8768743"/>
              <a:gd name="connsiteY33" fmla="*/ 3365352 h 3365352"/>
              <a:gd name="connsiteX34" fmla="*/ 0 w 8768743"/>
              <a:gd name="connsiteY34" fmla="*/ 2624975 h 3365352"/>
              <a:gd name="connsiteX35" fmla="*/ 0 w 8768743"/>
              <a:gd name="connsiteY35" fmla="*/ 1985558 h 3365352"/>
              <a:gd name="connsiteX36" fmla="*/ 0 w 8768743"/>
              <a:gd name="connsiteY36" fmla="*/ 1379794 h 3365352"/>
              <a:gd name="connsiteX37" fmla="*/ 0 w 8768743"/>
              <a:gd name="connsiteY37" fmla="*/ 740377 h 3365352"/>
              <a:gd name="connsiteX38" fmla="*/ 0 w 8768743"/>
              <a:gd name="connsiteY38" fmla="*/ 0 h 3365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768743" h="3365352" extrusionOk="0">
                <a:moveTo>
                  <a:pt x="0" y="0"/>
                </a:moveTo>
                <a:cubicBezTo>
                  <a:pt x="210614" y="-4878"/>
                  <a:pt x="484057" y="-261"/>
                  <a:pt x="674519" y="0"/>
                </a:cubicBezTo>
                <a:cubicBezTo>
                  <a:pt x="864981" y="261"/>
                  <a:pt x="973320" y="1970"/>
                  <a:pt x="1173663" y="0"/>
                </a:cubicBezTo>
                <a:cubicBezTo>
                  <a:pt x="1374006" y="-1970"/>
                  <a:pt x="1664120" y="10485"/>
                  <a:pt x="1848181" y="0"/>
                </a:cubicBezTo>
                <a:cubicBezTo>
                  <a:pt x="2032242" y="-10485"/>
                  <a:pt x="2154418" y="-12467"/>
                  <a:pt x="2259638" y="0"/>
                </a:cubicBezTo>
                <a:cubicBezTo>
                  <a:pt x="2364858" y="12467"/>
                  <a:pt x="2521519" y="-20342"/>
                  <a:pt x="2758781" y="0"/>
                </a:cubicBezTo>
                <a:cubicBezTo>
                  <a:pt x="2996043" y="20342"/>
                  <a:pt x="3057582" y="8235"/>
                  <a:pt x="3170238" y="0"/>
                </a:cubicBezTo>
                <a:cubicBezTo>
                  <a:pt x="3282894" y="-8235"/>
                  <a:pt x="3701459" y="-23156"/>
                  <a:pt x="3844757" y="0"/>
                </a:cubicBezTo>
                <a:cubicBezTo>
                  <a:pt x="3988055" y="23156"/>
                  <a:pt x="4365506" y="-8926"/>
                  <a:pt x="4519275" y="0"/>
                </a:cubicBezTo>
                <a:cubicBezTo>
                  <a:pt x="4673044" y="8926"/>
                  <a:pt x="5044421" y="31625"/>
                  <a:pt x="5369169" y="0"/>
                </a:cubicBezTo>
                <a:cubicBezTo>
                  <a:pt x="5693917" y="-31625"/>
                  <a:pt x="5813600" y="-7967"/>
                  <a:pt x="5956000" y="0"/>
                </a:cubicBezTo>
                <a:cubicBezTo>
                  <a:pt x="6098400" y="7967"/>
                  <a:pt x="6618145" y="10663"/>
                  <a:pt x="6805894" y="0"/>
                </a:cubicBezTo>
                <a:cubicBezTo>
                  <a:pt x="6993643" y="-10663"/>
                  <a:pt x="7202556" y="-7646"/>
                  <a:pt x="7305037" y="0"/>
                </a:cubicBezTo>
                <a:cubicBezTo>
                  <a:pt x="7407518" y="7646"/>
                  <a:pt x="7646820" y="19574"/>
                  <a:pt x="7979556" y="0"/>
                </a:cubicBezTo>
                <a:cubicBezTo>
                  <a:pt x="8312292" y="-19574"/>
                  <a:pt x="8421834" y="-34919"/>
                  <a:pt x="8768743" y="0"/>
                </a:cubicBezTo>
                <a:cubicBezTo>
                  <a:pt x="8775270" y="262906"/>
                  <a:pt x="8787270" y="433078"/>
                  <a:pt x="8768743" y="572110"/>
                </a:cubicBezTo>
                <a:cubicBezTo>
                  <a:pt x="8750217" y="711142"/>
                  <a:pt x="8763044" y="899998"/>
                  <a:pt x="8768743" y="1211527"/>
                </a:cubicBezTo>
                <a:cubicBezTo>
                  <a:pt x="8774442" y="1523056"/>
                  <a:pt x="8766590" y="1615637"/>
                  <a:pt x="8768743" y="1817290"/>
                </a:cubicBezTo>
                <a:cubicBezTo>
                  <a:pt x="8770896" y="2018943"/>
                  <a:pt x="8736902" y="2163988"/>
                  <a:pt x="8768743" y="2490360"/>
                </a:cubicBezTo>
                <a:cubicBezTo>
                  <a:pt x="8800585" y="2816732"/>
                  <a:pt x="8792286" y="3178582"/>
                  <a:pt x="8768743" y="3365352"/>
                </a:cubicBezTo>
                <a:cubicBezTo>
                  <a:pt x="8600287" y="3377981"/>
                  <a:pt x="8478563" y="3362989"/>
                  <a:pt x="8357287" y="3365352"/>
                </a:cubicBezTo>
                <a:cubicBezTo>
                  <a:pt x="8236011" y="3367715"/>
                  <a:pt x="8083722" y="3385568"/>
                  <a:pt x="7945830" y="3365352"/>
                </a:cubicBezTo>
                <a:cubicBezTo>
                  <a:pt x="7807938" y="3345136"/>
                  <a:pt x="7616019" y="3338943"/>
                  <a:pt x="7358999" y="3365352"/>
                </a:cubicBezTo>
                <a:cubicBezTo>
                  <a:pt x="7101979" y="3391761"/>
                  <a:pt x="7075130" y="3357384"/>
                  <a:pt x="6947543" y="3365352"/>
                </a:cubicBezTo>
                <a:cubicBezTo>
                  <a:pt x="6819956" y="3373320"/>
                  <a:pt x="6582206" y="3365946"/>
                  <a:pt x="6448399" y="3365352"/>
                </a:cubicBezTo>
                <a:cubicBezTo>
                  <a:pt x="6314592" y="3364758"/>
                  <a:pt x="5882925" y="3351407"/>
                  <a:pt x="5598505" y="3365352"/>
                </a:cubicBezTo>
                <a:cubicBezTo>
                  <a:pt x="5314085" y="3379297"/>
                  <a:pt x="5385870" y="3360273"/>
                  <a:pt x="5187049" y="3365352"/>
                </a:cubicBezTo>
                <a:cubicBezTo>
                  <a:pt x="4988228" y="3370431"/>
                  <a:pt x="4650601" y="3337490"/>
                  <a:pt x="4512530" y="3365352"/>
                </a:cubicBezTo>
                <a:cubicBezTo>
                  <a:pt x="4374459" y="3393214"/>
                  <a:pt x="3836522" y="3361118"/>
                  <a:pt x="3662636" y="3365352"/>
                </a:cubicBezTo>
                <a:cubicBezTo>
                  <a:pt x="3488750" y="3369586"/>
                  <a:pt x="3325140" y="3345047"/>
                  <a:pt x="3075805" y="3365352"/>
                </a:cubicBezTo>
                <a:cubicBezTo>
                  <a:pt x="2826470" y="3385657"/>
                  <a:pt x="2462122" y="3355262"/>
                  <a:pt x="2225912" y="3365352"/>
                </a:cubicBezTo>
                <a:cubicBezTo>
                  <a:pt x="1989702" y="3375442"/>
                  <a:pt x="1806994" y="3373012"/>
                  <a:pt x="1639080" y="3365352"/>
                </a:cubicBezTo>
                <a:cubicBezTo>
                  <a:pt x="1471166" y="3357692"/>
                  <a:pt x="1224875" y="3361554"/>
                  <a:pt x="964562" y="3365352"/>
                </a:cubicBezTo>
                <a:cubicBezTo>
                  <a:pt x="704249" y="3369150"/>
                  <a:pt x="358766" y="3393085"/>
                  <a:pt x="0" y="3365352"/>
                </a:cubicBezTo>
                <a:cubicBezTo>
                  <a:pt x="9119" y="3183512"/>
                  <a:pt x="-3032" y="2988490"/>
                  <a:pt x="0" y="2624975"/>
                </a:cubicBezTo>
                <a:cubicBezTo>
                  <a:pt x="3032" y="2261460"/>
                  <a:pt x="11550" y="2303569"/>
                  <a:pt x="0" y="1985558"/>
                </a:cubicBezTo>
                <a:cubicBezTo>
                  <a:pt x="-11550" y="1667547"/>
                  <a:pt x="-20223" y="1596694"/>
                  <a:pt x="0" y="1379794"/>
                </a:cubicBezTo>
                <a:cubicBezTo>
                  <a:pt x="20223" y="1162894"/>
                  <a:pt x="-4938" y="945249"/>
                  <a:pt x="0" y="740377"/>
                </a:cubicBezTo>
                <a:cubicBezTo>
                  <a:pt x="4938" y="535505"/>
                  <a:pt x="-15075" y="322515"/>
                  <a:pt x="0" y="0"/>
                </a:cubicBezTo>
                <a:close/>
              </a:path>
            </a:pathLst>
          </a:custGeom>
          <a:noFill/>
          <a:ln w="28575">
            <a:solidFill>
              <a:srgbClr val="1C75BC"/>
            </a:solidFill>
            <a:extLst>
              <a:ext uri="{C807C97D-BFC1-408E-A445-0C87EB9F89A2}">
                <ask:lineSketchStyleProps xmlns:ask="http://schemas.microsoft.com/office/drawing/2018/sketchyshapes" sd="12498221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972"/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14B23BAD-713C-4B84-9BAF-50A1E7C1A400}"/>
              </a:ext>
            </a:extLst>
          </p:cNvPr>
          <p:cNvSpPr txBox="1"/>
          <p:nvPr/>
        </p:nvSpPr>
        <p:spPr>
          <a:xfrm>
            <a:off x="3075678" y="2384425"/>
            <a:ext cx="7972298" cy="2519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5258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الحياة مليئة بالحجارة فلا تتعثر، بل اجمعها، وابن بها سلما تصعد به نحو النجاح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2E1B39FB-207C-4C6F-BED8-0D6F175330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32612" y="111463"/>
            <a:ext cx="1723026" cy="133568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9E8F54C0-A060-4BF9-99A8-FA811DA0B5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337927"/>
            <a:ext cx="1536032" cy="1636207"/>
          </a:xfrm>
          <a:prstGeom prst="rect">
            <a:avLst/>
          </a:prstGeom>
        </p:spPr>
      </p:pic>
      <p:pic>
        <p:nvPicPr>
          <p:cNvPr id="18" name="图片 6">
            <a:extLst>
              <a:ext uri="{FF2B5EF4-FFF2-40B4-BE49-F238E27FC236}">
                <a16:creationId xmlns:a16="http://schemas.microsoft.com/office/drawing/2014/main" id="{9574380B-7070-4F11-A646-5B620F680B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792" y="539460"/>
            <a:ext cx="1538251" cy="257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08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مجموعة 27">
            <a:extLst>
              <a:ext uri="{FF2B5EF4-FFF2-40B4-BE49-F238E27FC236}">
                <a16:creationId xmlns:a16="http://schemas.microsoft.com/office/drawing/2014/main" id="{BD2E2FE6-89C7-4E6E-97EF-264841B825AB}"/>
              </a:ext>
            </a:extLst>
          </p:cNvPr>
          <p:cNvGrpSpPr/>
          <p:nvPr/>
        </p:nvGrpSpPr>
        <p:grpSpPr>
          <a:xfrm>
            <a:off x="4606125" y="346644"/>
            <a:ext cx="4143388" cy="1922382"/>
            <a:chOff x="4204806" y="564797"/>
            <a:chExt cx="3782387" cy="1754890"/>
          </a:xfrm>
        </p:grpSpPr>
        <p:grpSp>
          <p:nvGrpSpPr>
            <p:cNvPr id="34" name="组合 33"/>
            <p:cNvGrpSpPr/>
            <p:nvPr/>
          </p:nvGrpSpPr>
          <p:grpSpPr>
            <a:xfrm>
              <a:off x="4204806" y="720337"/>
              <a:ext cx="3782387" cy="1599350"/>
              <a:chOff x="5682778" y="1934339"/>
              <a:chExt cx="4487724" cy="584954"/>
            </a:xfrm>
          </p:grpSpPr>
          <p:grpSp>
            <p:nvGrpSpPr>
              <p:cNvPr id="5" name="组合 4"/>
              <p:cNvGrpSpPr/>
              <p:nvPr/>
            </p:nvGrpSpPr>
            <p:grpSpPr>
              <a:xfrm>
                <a:off x="6614578" y="1934339"/>
                <a:ext cx="3555924" cy="424739"/>
                <a:chOff x="1347426" y="2419785"/>
                <a:chExt cx="4649212" cy="555329"/>
              </a:xfrm>
            </p:grpSpPr>
            <p:sp>
              <p:nvSpPr>
                <p:cNvPr id="3" name="文本框 2"/>
                <p:cNvSpPr txBox="1"/>
                <p:nvPr/>
              </p:nvSpPr>
              <p:spPr>
                <a:xfrm>
                  <a:off x="1347426" y="2419785"/>
                  <a:ext cx="3952525" cy="234280"/>
                </a:xfrm>
                <a:prstGeom prst="rect">
                  <a:avLst/>
                </a:prstGeom>
              </p:spPr>
              <p:txBody>
                <a:bodyPr wrap="square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>
                  <a:defPPr>
                    <a:defRPr lang="zh-CN"/>
                  </a:defPPr>
                  <a:lvl1pPr algn="just">
                    <a:lnSpc>
                      <a:spcPct val="120000"/>
                    </a:lnSpc>
                    <a:defRPr sz="2400" b="1">
                      <a:solidFill>
                        <a:srgbClr val="1C75BC"/>
                      </a:solidFill>
                      <a:latin typeface="迷你简准圆" panose="03000509000000000000" pitchFamily="65" charset="-122"/>
                      <a:ea typeface="迷你简准圆" panose="03000509000000000000" pitchFamily="65" charset="-122"/>
                    </a:defRPr>
                  </a:lvl1pPr>
                </a:lstStyle>
                <a:p>
                  <a:pPr algn="l"/>
                  <a:endParaRPr lang="zh-CN" altLang="en-US" sz="2629" b="0" dirty="0">
                    <a:latin typeface="汉仪趣黑W" panose="00020600040101010101" pitchFamily="18" charset="-122"/>
                    <a:ea typeface="汉仪趣黑W" panose="00020600040101010101" pitchFamily="18" charset="-122"/>
                  </a:endParaRPr>
                </a:p>
              </p:txBody>
            </p:sp>
            <p:sp>
              <p:nvSpPr>
                <p:cNvPr id="4" name="文本框 3"/>
                <p:cNvSpPr txBox="1"/>
                <p:nvPr/>
              </p:nvSpPr>
              <p:spPr>
                <a:xfrm>
                  <a:off x="1347426" y="2880506"/>
                  <a:ext cx="4649212" cy="946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pPr>
                    <a:lnSpc>
                      <a:spcPct val="114000"/>
                    </a:lnSpc>
                  </a:pPr>
                  <a:endParaRPr lang="en-US" altLang="zh-CN" sz="767" dirty="0">
                    <a:solidFill>
                      <a:schemeClr val="bg1">
                        <a:lumMod val="50000"/>
                      </a:schemeClr>
                    </a:solidFill>
                    <a:latin typeface="+mj-ea"/>
                    <a:ea typeface="+mj-ea"/>
                  </a:endParaRPr>
                </a:p>
              </p:txBody>
            </p:sp>
          </p:grpSp>
          <p:sp>
            <p:nvSpPr>
              <p:cNvPr id="11" name="任意多边形 10"/>
              <p:cNvSpPr/>
              <p:nvPr/>
            </p:nvSpPr>
            <p:spPr>
              <a:xfrm>
                <a:off x="5682778" y="1941072"/>
                <a:ext cx="4294870" cy="578221"/>
              </a:xfrm>
              <a:custGeom>
                <a:avLst/>
                <a:gdLst>
                  <a:gd name="connsiteX0" fmla="*/ 128954 w 6722970"/>
                  <a:gd name="connsiteY0" fmla="*/ 13620 h 837912"/>
                  <a:gd name="connsiteX1" fmla="*/ 820616 w 6722970"/>
                  <a:gd name="connsiteY1" fmla="*/ 1897 h 837912"/>
                  <a:gd name="connsiteX2" fmla="*/ 2121877 w 6722970"/>
                  <a:gd name="connsiteY2" fmla="*/ 48789 h 837912"/>
                  <a:gd name="connsiteX3" fmla="*/ 3692769 w 6722970"/>
                  <a:gd name="connsiteY3" fmla="*/ 13620 h 837912"/>
                  <a:gd name="connsiteX4" fmla="*/ 4794739 w 6722970"/>
                  <a:gd name="connsiteY4" fmla="*/ 25343 h 837912"/>
                  <a:gd name="connsiteX5" fmla="*/ 6260123 w 6722970"/>
                  <a:gd name="connsiteY5" fmla="*/ 25343 h 837912"/>
                  <a:gd name="connsiteX6" fmla="*/ 6658708 w 6722970"/>
                  <a:gd name="connsiteY6" fmla="*/ 60512 h 837912"/>
                  <a:gd name="connsiteX7" fmla="*/ 6717323 w 6722970"/>
                  <a:gd name="connsiteY7" fmla="*/ 423928 h 837912"/>
                  <a:gd name="connsiteX8" fmla="*/ 6682154 w 6722970"/>
                  <a:gd name="connsiteY8" fmla="*/ 775620 h 837912"/>
                  <a:gd name="connsiteX9" fmla="*/ 6377354 w 6722970"/>
                  <a:gd name="connsiteY9" fmla="*/ 787343 h 837912"/>
                  <a:gd name="connsiteX10" fmla="*/ 5638800 w 6722970"/>
                  <a:gd name="connsiteY10" fmla="*/ 822512 h 837912"/>
                  <a:gd name="connsiteX11" fmla="*/ 4806462 w 6722970"/>
                  <a:gd name="connsiteY11" fmla="*/ 810789 h 837912"/>
                  <a:gd name="connsiteX12" fmla="*/ 3528646 w 6722970"/>
                  <a:gd name="connsiteY12" fmla="*/ 810789 h 837912"/>
                  <a:gd name="connsiteX13" fmla="*/ 2602523 w 6722970"/>
                  <a:gd name="connsiteY13" fmla="*/ 799066 h 837912"/>
                  <a:gd name="connsiteX14" fmla="*/ 1559169 w 6722970"/>
                  <a:gd name="connsiteY14" fmla="*/ 822512 h 837912"/>
                  <a:gd name="connsiteX15" fmla="*/ 269631 w 6722970"/>
                  <a:gd name="connsiteY15" fmla="*/ 834235 h 837912"/>
                  <a:gd name="connsiteX16" fmla="*/ 46893 w 6722970"/>
                  <a:gd name="connsiteY16" fmla="*/ 822512 h 837912"/>
                  <a:gd name="connsiteX17" fmla="*/ 11723 w 6722970"/>
                  <a:gd name="connsiteY17" fmla="*/ 681835 h 837912"/>
                  <a:gd name="connsiteX18" fmla="*/ 0 w 6722970"/>
                  <a:gd name="connsiteY18" fmla="*/ 365312 h 837912"/>
                  <a:gd name="connsiteX19" fmla="*/ 11723 w 6722970"/>
                  <a:gd name="connsiteY19" fmla="*/ 83959 h 837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6722970" h="837912">
                    <a:moveTo>
                      <a:pt x="128954" y="13620"/>
                    </a:moveTo>
                    <a:cubicBezTo>
                      <a:pt x="308708" y="4828"/>
                      <a:pt x="488462" y="-3964"/>
                      <a:pt x="820616" y="1897"/>
                    </a:cubicBezTo>
                    <a:cubicBezTo>
                      <a:pt x="1152770" y="7758"/>
                      <a:pt x="1643185" y="46835"/>
                      <a:pt x="2121877" y="48789"/>
                    </a:cubicBezTo>
                    <a:cubicBezTo>
                      <a:pt x="2600569" y="50743"/>
                      <a:pt x="3692769" y="13620"/>
                      <a:pt x="3692769" y="13620"/>
                    </a:cubicBezTo>
                    <a:lnTo>
                      <a:pt x="4794739" y="25343"/>
                    </a:lnTo>
                    <a:lnTo>
                      <a:pt x="6260123" y="25343"/>
                    </a:lnTo>
                    <a:cubicBezTo>
                      <a:pt x="6570785" y="31205"/>
                      <a:pt x="6582508" y="-5919"/>
                      <a:pt x="6658708" y="60512"/>
                    </a:cubicBezTo>
                    <a:cubicBezTo>
                      <a:pt x="6734908" y="126943"/>
                      <a:pt x="6713415" y="304743"/>
                      <a:pt x="6717323" y="423928"/>
                    </a:cubicBezTo>
                    <a:cubicBezTo>
                      <a:pt x="6721231" y="543113"/>
                      <a:pt x="6738815" y="715051"/>
                      <a:pt x="6682154" y="775620"/>
                    </a:cubicBezTo>
                    <a:cubicBezTo>
                      <a:pt x="6625493" y="836189"/>
                      <a:pt x="6377354" y="787343"/>
                      <a:pt x="6377354" y="787343"/>
                    </a:cubicBezTo>
                    <a:lnTo>
                      <a:pt x="5638800" y="822512"/>
                    </a:lnTo>
                    <a:lnTo>
                      <a:pt x="4806462" y="810789"/>
                    </a:lnTo>
                    <a:lnTo>
                      <a:pt x="3528646" y="810789"/>
                    </a:lnTo>
                    <a:cubicBezTo>
                      <a:pt x="3161323" y="808835"/>
                      <a:pt x="2930769" y="797112"/>
                      <a:pt x="2602523" y="799066"/>
                    </a:cubicBezTo>
                    <a:cubicBezTo>
                      <a:pt x="2274277" y="801020"/>
                      <a:pt x="1559169" y="822512"/>
                      <a:pt x="1559169" y="822512"/>
                    </a:cubicBezTo>
                    <a:lnTo>
                      <a:pt x="269631" y="834235"/>
                    </a:lnTo>
                    <a:cubicBezTo>
                      <a:pt x="17585" y="834235"/>
                      <a:pt x="89878" y="847912"/>
                      <a:pt x="46893" y="822512"/>
                    </a:cubicBezTo>
                    <a:cubicBezTo>
                      <a:pt x="3908" y="797112"/>
                      <a:pt x="19538" y="758035"/>
                      <a:pt x="11723" y="681835"/>
                    </a:cubicBezTo>
                    <a:cubicBezTo>
                      <a:pt x="3907" y="605635"/>
                      <a:pt x="0" y="464958"/>
                      <a:pt x="0" y="365312"/>
                    </a:cubicBezTo>
                    <a:cubicBezTo>
                      <a:pt x="0" y="265666"/>
                      <a:pt x="5861" y="174812"/>
                      <a:pt x="11723" y="83959"/>
                    </a:cubicBezTo>
                  </a:path>
                </a:pathLst>
              </a:custGeom>
              <a:noFill/>
              <a:ln w="25400">
                <a:solidFill>
                  <a:srgbClr val="1C75BC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14"/>
              </a:p>
            </p:txBody>
          </p:sp>
        </p:grpSp>
        <p:sp>
          <p:nvSpPr>
            <p:cNvPr id="8" name="مستطيل 7">
              <a:extLst>
                <a:ext uri="{FF2B5EF4-FFF2-40B4-BE49-F238E27FC236}">
                  <a16:creationId xmlns:a16="http://schemas.microsoft.com/office/drawing/2014/main" id="{3EB3E223-6EF6-4627-AF1E-9E29AA002362}"/>
                </a:ext>
              </a:extLst>
            </p:cNvPr>
            <p:cNvSpPr/>
            <p:nvPr/>
          </p:nvSpPr>
          <p:spPr>
            <a:xfrm>
              <a:off x="4945582" y="659036"/>
              <a:ext cx="2077373" cy="3035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1972"/>
            </a:p>
          </p:txBody>
        </p:sp>
        <p:sp>
          <p:nvSpPr>
            <p:cNvPr id="31" name="مربع نص 30">
              <a:extLst>
                <a:ext uri="{FF2B5EF4-FFF2-40B4-BE49-F238E27FC236}">
                  <a16:creationId xmlns:a16="http://schemas.microsoft.com/office/drawing/2014/main" id="{A9C66FD6-73AC-4DC6-B9E8-C8D39A999320}"/>
                </a:ext>
              </a:extLst>
            </p:cNvPr>
            <p:cNvSpPr txBox="1"/>
            <p:nvPr/>
          </p:nvSpPr>
          <p:spPr>
            <a:xfrm>
              <a:off x="4990155" y="564797"/>
              <a:ext cx="2503357" cy="51515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3067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درسنا فيما سبق</a:t>
              </a:r>
            </a:p>
          </p:txBody>
        </p:sp>
        <p:sp>
          <p:nvSpPr>
            <p:cNvPr id="9" name="مربع نص 8">
              <a:extLst>
                <a:ext uri="{FF2B5EF4-FFF2-40B4-BE49-F238E27FC236}">
                  <a16:creationId xmlns:a16="http://schemas.microsoft.com/office/drawing/2014/main" id="{96BAC36E-F662-443B-998D-B875005613D0}"/>
                </a:ext>
              </a:extLst>
            </p:cNvPr>
            <p:cNvSpPr txBox="1"/>
            <p:nvPr/>
          </p:nvSpPr>
          <p:spPr>
            <a:xfrm>
              <a:off x="4204806" y="1049828"/>
              <a:ext cx="3619843" cy="109574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600" dirty="0">
                  <a:solidFill>
                    <a:schemeClr val="accent1">
                      <a:lumMod val="75000"/>
                    </a:schemeClr>
                  </a:solidFill>
                  <a:latin typeface="(A) Arslan Wessam A" panose="03020402040406030203" pitchFamily="66" charset="-78"/>
                  <a:cs typeface="(A) Arslan Wessam A" panose="03020402040406030203" pitchFamily="66" charset="-78"/>
                </a:rPr>
                <a:t>درست الزوايا المتطابقة و استعمالاتها </a:t>
              </a:r>
            </a:p>
          </p:txBody>
        </p:sp>
      </p:grpSp>
      <p:grpSp>
        <p:nvGrpSpPr>
          <p:cNvPr id="20" name="مجموعة 19">
            <a:extLst>
              <a:ext uri="{FF2B5EF4-FFF2-40B4-BE49-F238E27FC236}">
                <a16:creationId xmlns:a16="http://schemas.microsoft.com/office/drawing/2014/main" id="{FE4ADE9B-220A-4275-A31B-B4A78A8DEC59}"/>
              </a:ext>
            </a:extLst>
          </p:cNvPr>
          <p:cNvGrpSpPr/>
          <p:nvPr/>
        </p:nvGrpSpPr>
        <p:grpSpPr>
          <a:xfrm>
            <a:off x="7197879" y="2451724"/>
            <a:ext cx="4051367" cy="3616901"/>
            <a:chOff x="5494935" y="895590"/>
            <a:chExt cx="3698383" cy="3301771"/>
          </a:xfrm>
        </p:grpSpPr>
        <p:sp>
          <p:nvSpPr>
            <p:cNvPr id="16" name="مربع نص 15">
              <a:extLst>
                <a:ext uri="{FF2B5EF4-FFF2-40B4-BE49-F238E27FC236}">
                  <a16:creationId xmlns:a16="http://schemas.microsoft.com/office/drawing/2014/main" id="{7583F6CB-E2F3-411C-8E1F-C4CA3936C399}"/>
                </a:ext>
              </a:extLst>
            </p:cNvPr>
            <p:cNvSpPr txBox="1"/>
            <p:nvPr/>
          </p:nvSpPr>
          <p:spPr>
            <a:xfrm>
              <a:off x="5494935" y="1881045"/>
              <a:ext cx="2999977" cy="160147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3600" dirty="0">
                  <a:solidFill>
                    <a:schemeClr val="accent1">
                      <a:lumMod val="75000"/>
                    </a:schemeClr>
                  </a:solidFill>
                  <a:latin typeface="(A) Arslan Wessam A" panose="03020402040406030203" pitchFamily="66" charset="-78"/>
                  <a:cs typeface="(A) Arslan Wessam A" panose="03020402040406030203" pitchFamily="66" charset="-78"/>
                </a:rPr>
                <a:t>المتطابقة </a:t>
              </a:r>
            </a:p>
            <a:p>
              <a:pPr algn="r"/>
              <a:r>
                <a:rPr lang="ar-SA" sz="3600" dirty="0">
                  <a:solidFill>
                    <a:schemeClr val="accent1">
                      <a:lumMod val="75000"/>
                    </a:schemeClr>
                  </a:solidFill>
                  <a:latin typeface="(A) Arslan Wessam A" panose="03020402040406030203" pitchFamily="66" charset="-78"/>
                  <a:cs typeface="(A) Arslan Wessam A" panose="03020402040406030203" pitchFamily="66" charset="-78"/>
                </a:rPr>
                <a:t>المضلعات المتطابقة </a:t>
              </a:r>
            </a:p>
            <a:p>
              <a:pPr algn="r"/>
              <a:r>
                <a:rPr lang="ar-SA" sz="3600" dirty="0">
                  <a:solidFill>
                    <a:schemeClr val="accent1">
                      <a:lumMod val="75000"/>
                    </a:schemeClr>
                  </a:solidFill>
                  <a:latin typeface="(A) Arslan Wessam A" panose="03020402040406030203" pitchFamily="66" charset="-78"/>
                  <a:cs typeface="(A) Arslan Wessam A" panose="03020402040406030203" pitchFamily="66" charset="-78"/>
                </a:rPr>
                <a:t>العناصر المتناظرة</a:t>
              </a:r>
            </a:p>
          </p:txBody>
        </p:sp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id="{76661145-629E-4CB6-B398-888CD3643F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l="56658" r="13193" b="49611"/>
            <a:stretch/>
          </p:blipFill>
          <p:spPr>
            <a:xfrm>
              <a:off x="8394950" y="1140551"/>
              <a:ext cx="602995" cy="2355184"/>
            </a:xfrm>
            <a:prstGeom prst="rect">
              <a:avLst/>
            </a:prstGeom>
          </p:spPr>
        </p:pic>
        <p:grpSp>
          <p:nvGrpSpPr>
            <p:cNvPr id="55" name="مجموعة 54">
              <a:extLst>
                <a:ext uri="{FF2B5EF4-FFF2-40B4-BE49-F238E27FC236}">
                  <a16:creationId xmlns:a16="http://schemas.microsoft.com/office/drawing/2014/main" id="{A48167F1-EED7-47D3-8DB6-C3F6A13AA6E1}"/>
                </a:ext>
              </a:extLst>
            </p:cNvPr>
            <p:cNvGrpSpPr/>
            <p:nvPr/>
          </p:nvGrpSpPr>
          <p:grpSpPr>
            <a:xfrm>
              <a:off x="5741634" y="895590"/>
              <a:ext cx="3451684" cy="3301771"/>
              <a:chOff x="3948565" y="4271064"/>
              <a:chExt cx="4294870" cy="2413452"/>
            </a:xfrm>
          </p:grpSpPr>
          <p:sp>
            <p:nvSpPr>
              <p:cNvPr id="56" name="任意多边形 48">
                <a:extLst>
                  <a:ext uri="{FF2B5EF4-FFF2-40B4-BE49-F238E27FC236}">
                    <a16:creationId xmlns:a16="http://schemas.microsoft.com/office/drawing/2014/main" id="{140416F6-2652-41D7-A299-539E6F8620A8}"/>
                  </a:ext>
                </a:extLst>
              </p:cNvPr>
              <p:cNvSpPr/>
              <p:nvPr/>
            </p:nvSpPr>
            <p:spPr>
              <a:xfrm>
                <a:off x="3948565" y="4381547"/>
                <a:ext cx="4294870" cy="2302969"/>
              </a:xfrm>
              <a:custGeom>
                <a:avLst/>
                <a:gdLst>
                  <a:gd name="connsiteX0" fmla="*/ 128954 w 6722970"/>
                  <a:gd name="connsiteY0" fmla="*/ 13620 h 837912"/>
                  <a:gd name="connsiteX1" fmla="*/ 820616 w 6722970"/>
                  <a:gd name="connsiteY1" fmla="*/ 1897 h 837912"/>
                  <a:gd name="connsiteX2" fmla="*/ 2121877 w 6722970"/>
                  <a:gd name="connsiteY2" fmla="*/ 48789 h 837912"/>
                  <a:gd name="connsiteX3" fmla="*/ 3692769 w 6722970"/>
                  <a:gd name="connsiteY3" fmla="*/ 13620 h 837912"/>
                  <a:gd name="connsiteX4" fmla="*/ 4794739 w 6722970"/>
                  <a:gd name="connsiteY4" fmla="*/ 25343 h 837912"/>
                  <a:gd name="connsiteX5" fmla="*/ 6260123 w 6722970"/>
                  <a:gd name="connsiteY5" fmla="*/ 25343 h 837912"/>
                  <a:gd name="connsiteX6" fmla="*/ 6658708 w 6722970"/>
                  <a:gd name="connsiteY6" fmla="*/ 60512 h 837912"/>
                  <a:gd name="connsiteX7" fmla="*/ 6717323 w 6722970"/>
                  <a:gd name="connsiteY7" fmla="*/ 423928 h 837912"/>
                  <a:gd name="connsiteX8" fmla="*/ 6682154 w 6722970"/>
                  <a:gd name="connsiteY8" fmla="*/ 775620 h 837912"/>
                  <a:gd name="connsiteX9" fmla="*/ 6377354 w 6722970"/>
                  <a:gd name="connsiteY9" fmla="*/ 787343 h 837912"/>
                  <a:gd name="connsiteX10" fmla="*/ 5638800 w 6722970"/>
                  <a:gd name="connsiteY10" fmla="*/ 822512 h 837912"/>
                  <a:gd name="connsiteX11" fmla="*/ 4806462 w 6722970"/>
                  <a:gd name="connsiteY11" fmla="*/ 810789 h 837912"/>
                  <a:gd name="connsiteX12" fmla="*/ 3528646 w 6722970"/>
                  <a:gd name="connsiteY12" fmla="*/ 810789 h 837912"/>
                  <a:gd name="connsiteX13" fmla="*/ 2602523 w 6722970"/>
                  <a:gd name="connsiteY13" fmla="*/ 799066 h 837912"/>
                  <a:gd name="connsiteX14" fmla="*/ 1559169 w 6722970"/>
                  <a:gd name="connsiteY14" fmla="*/ 822512 h 837912"/>
                  <a:gd name="connsiteX15" fmla="*/ 269631 w 6722970"/>
                  <a:gd name="connsiteY15" fmla="*/ 834235 h 837912"/>
                  <a:gd name="connsiteX16" fmla="*/ 46893 w 6722970"/>
                  <a:gd name="connsiteY16" fmla="*/ 822512 h 837912"/>
                  <a:gd name="connsiteX17" fmla="*/ 11723 w 6722970"/>
                  <a:gd name="connsiteY17" fmla="*/ 681835 h 837912"/>
                  <a:gd name="connsiteX18" fmla="*/ 0 w 6722970"/>
                  <a:gd name="connsiteY18" fmla="*/ 365312 h 837912"/>
                  <a:gd name="connsiteX19" fmla="*/ 11723 w 6722970"/>
                  <a:gd name="connsiteY19" fmla="*/ 83959 h 837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6722970" h="837912">
                    <a:moveTo>
                      <a:pt x="128954" y="13620"/>
                    </a:moveTo>
                    <a:cubicBezTo>
                      <a:pt x="308708" y="4828"/>
                      <a:pt x="488462" y="-3964"/>
                      <a:pt x="820616" y="1897"/>
                    </a:cubicBezTo>
                    <a:cubicBezTo>
                      <a:pt x="1152770" y="7758"/>
                      <a:pt x="1643185" y="46835"/>
                      <a:pt x="2121877" y="48789"/>
                    </a:cubicBezTo>
                    <a:cubicBezTo>
                      <a:pt x="2600569" y="50743"/>
                      <a:pt x="3692769" y="13620"/>
                      <a:pt x="3692769" y="13620"/>
                    </a:cubicBezTo>
                    <a:lnTo>
                      <a:pt x="4794739" y="25343"/>
                    </a:lnTo>
                    <a:lnTo>
                      <a:pt x="6260123" y="25343"/>
                    </a:lnTo>
                    <a:cubicBezTo>
                      <a:pt x="6570785" y="31205"/>
                      <a:pt x="6582508" y="-5919"/>
                      <a:pt x="6658708" y="60512"/>
                    </a:cubicBezTo>
                    <a:cubicBezTo>
                      <a:pt x="6734908" y="126943"/>
                      <a:pt x="6713415" y="304743"/>
                      <a:pt x="6717323" y="423928"/>
                    </a:cubicBezTo>
                    <a:cubicBezTo>
                      <a:pt x="6721231" y="543113"/>
                      <a:pt x="6738815" y="715051"/>
                      <a:pt x="6682154" y="775620"/>
                    </a:cubicBezTo>
                    <a:cubicBezTo>
                      <a:pt x="6625493" y="836189"/>
                      <a:pt x="6377354" y="787343"/>
                      <a:pt x="6377354" y="787343"/>
                    </a:cubicBezTo>
                    <a:lnTo>
                      <a:pt x="5638800" y="822512"/>
                    </a:lnTo>
                    <a:lnTo>
                      <a:pt x="4806462" y="810789"/>
                    </a:lnTo>
                    <a:lnTo>
                      <a:pt x="3528646" y="810789"/>
                    </a:lnTo>
                    <a:cubicBezTo>
                      <a:pt x="3161323" y="808835"/>
                      <a:pt x="2930769" y="797112"/>
                      <a:pt x="2602523" y="799066"/>
                    </a:cubicBezTo>
                    <a:cubicBezTo>
                      <a:pt x="2274277" y="801020"/>
                      <a:pt x="1559169" y="822512"/>
                      <a:pt x="1559169" y="822512"/>
                    </a:cubicBezTo>
                    <a:lnTo>
                      <a:pt x="269631" y="834235"/>
                    </a:lnTo>
                    <a:cubicBezTo>
                      <a:pt x="17585" y="834235"/>
                      <a:pt x="89878" y="847912"/>
                      <a:pt x="46893" y="822512"/>
                    </a:cubicBezTo>
                    <a:cubicBezTo>
                      <a:pt x="3908" y="797112"/>
                      <a:pt x="19538" y="758035"/>
                      <a:pt x="11723" y="681835"/>
                    </a:cubicBezTo>
                    <a:cubicBezTo>
                      <a:pt x="3907" y="605635"/>
                      <a:pt x="0" y="464958"/>
                      <a:pt x="0" y="365312"/>
                    </a:cubicBezTo>
                    <a:cubicBezTo>
                      <a:pt x="0" y="265666"/>
                      <a:pt x="5861" y="174812"/>
                      <a:pt x="11723" y="83959"/>
                    </a:cubicBezTo>
                  </a:path>
                </a:pathLst>
              </a:custGeom>
              <a:noFill/>
              <a:ln w="25400">
                <a:solidFill>
                  <a:srgbClr val="1C75BC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14" dirty="0"/>
              </a:p>
            </p:txBody>
          </p:sp>
          <p:pic>
            <p:nvPicPr>
              <p:cNvPr id="57" name="صورة 56">
                <a:extLst>
                  <a:ext uri="{FF2B5EF4-FFF2-40B4-BE49-F238E27FC236}">
                    <a16:creationId xmlns:a16="http://schemas.microsoft.com/office/drawing/2014/main" id="{F665D348-0186-4A8E-BE0E-837B0CA66F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82080" y="4271064"/>
                <a:ext cx="1790892" cy="399558"/>
              </a:xfrm>
              <a:prstGeom prst="rect">
                <a:avLst/>
              </a:prstGeom>
            </p:spPr>
          </p:pic>
        </p:grpSp>
        <p:sp>
          <p:nvSpPr>
            <p:cNvPr id="58" name="مربع نص 57">
              <a:extLst>
                <a:ext uri="{FF2B5EF4-FFF2-40B4-BE49-F238E27FC236}">
                  <a16:creationId xmlns:a16="http://schemas.microsoft.com/office/drawing/2014/main" id="{1E000FF4-4256-4C6C-8982-E7DEAD172327}"/>
                </a:ext>
              </a:extLst>
            </p:cNvPr>
            <p:cNvSpPr txBox="1"/>
            <p:nvPr/>
          </p:nvSpPr>
          <p:spPr>
            <a:xfrm>
              <a:off x="6894962" y="911202"/>
              <a:ext cx="1341609" cy="51515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3067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المفردات</a:t>
              </a:r>
            </a:p>
          </p:txBody>
        </p:sp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315E05CB-858A-4461-AB10-40AA674ED126}"/>
              </a:ext>
            </a:extLst>
          </p:cNvPr>
          <p:cNvGrpSpPr/>
          <p:nvPr/>
        </p:nvGrpSpPr>
        <p:grpSpPr>
          <a:xfrm>
            <a:off x="2320411" y="2405378"/>
            <a:ext cx="3745638" cy="3650055"/>
            <a:chOff x="2304932" y="2394432"/>
            <a:chExt cx="3419292" cy="3332036"/>
          </a:xfrm>
        </p:grpSpPr>
        <p:sp>
          <p:nvSpPr>
            <p:cNvPr id="61" name="مربع نص 60">
              <a:extLst>
                <a:ext uri="{FF2B5EF4-FFF2-40B4-BE49-F238E27FC236}">
                  <a16:creationId xmlns:a16="http://schemas.microsoft.com/office/drawing/2014/main" id="{EF0BA8EB-F3A8-430D-8E04-BA90DAD3338C}"/>
                </a:ext>
              </a:extLst>
            </p:cNvPr>
            <p:cNvSpPr txBox="1"/>
            <p:nvPr/>
          </p:nvSpPr>
          <p:spPr>
            <a:xfrm>
              <a:off x="2379194" y="3119345"/>
              <a:ext cx="3270767" cy="98336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200" dirty="0">
                  <a:solidFill>
                    <a:schemeClr val="accent1">
                      <a:lumMod val="75000"/>
                    </a:schemeClr>
                  </a:solidFill>
                  <a:latin typeface="(A) Arslan Wessam A" panose="03020402040406030203" pitchFamily="66" charset="-78"/>
                  <a:cs typeface="(A) Arslan Wessam A" panose="03020402040406030203" pitchFamily="66" charset="-78"/>
                </a:rPr>
                <a:t>أسمي العناصر المتناظرة في المضلعات المتطابقة و أستعملها </a:t>
              </a:r>
            </a:p>
          </p:txBody>
        </p:sp>
        <p:sp>
          <p:nvSpPr>
            <p:cNvPr id="37" name="任意多边形 36"/>
            <p:cNvSpPr/>
            <p:nvPr/>
          </p:nvSpPr>
          <p:spPr>
            <a:xfrm>
              <a:off x="2304932" y="2597792"/>
              <a:ext cx="3419292" cy="3128676"/>
            </a:xfrm>
            <a:custGeom>
              <a:avLst/>
              <a:gdLst>
                <a:gd name="connsiteX0" fmla="*/ 128954 w 6722970"/>
                <a:gd name="connsiteY0" fmla="*/ 13620 h 837912"/>
                <a:gd name="connsiteX1" fmla="*/ 820616 w 6722970"/>
                <a:gd name="connsiteY1" fmla="*/ 1897 h 837912"/>
                <a:gd name="connsiteX2" fmla="*/ 2121877 w 6722970"/>
                <a:gd name="connsiteY2" fmla="*/ 48789 h 837912"/>
                <a:gd name="connsiteX3" fmla="*/ 3692769 w 6722970"/>
                <a:gd name="connsiteY3" fmla="*/ 13620 h 837912"/>
                <a:gd name="connsiteX4" fmla="*/ 4794739 w 6722970"/>
                <a:gd name="connsiteY4" fmla="*/ 25343 h 837912"/>
                <a:gd name="connsiteX5" fmla="*/ 6260123 w 6722970"/>
                <a:gd name="connsiteY5" fmla="*/ 25343 h 837912"/>
                <a:gd name="connsiteX6" fmla="*/ 6658708 w 6722970"/>
                <a:gd name="connsiteY6" fmla="*/ 60512 h 837912"/>
                <a:gd name="connsiteX7" fmla="*/ 6717323 w 6722970"/>
                <a:gd name="connsiteY7" fmla="*/ 423928 h 837912"/>
                <a:gd name="connsiteX8" fmla="*/ 6682154 w 6722970"/>
                <a:gd name="connsiteY8" fmla="*/ 775620 h 837912"/>
                <a:gd name="connsiteX9" fmla="*/ 6377354 w 6722970"/>
                <a:gd name="connsiteY9" fmla="*/ 787343 h 837912"/>
                <a:gd name="connsiteX10" fmla="*/ 5638800 w 6722970"/>
                <a:gd name="connsiteY10" fmla="*/ 822512 h 837912"/>
                <a:gd name="connsiteX11" fmla="*/ 4806462 w 6722970"/>
                <a:gd name="connsiteY11" fmla="*/ 810789 h 837912"/>
                <a:gd name="connsiteX12" fmla="*/ 3528646 w 6722970"/>
                <a:gd name="connsiteY12" fmla="*/ 810789 h 837912"/>
                <a:gd name="connsiteX13" fmla="*/ 2602523 w 6722970"/>
                <a:gd name="connsiteY13" fmla="*/ 799066 h 837912"/>
                <a:gd name="connsiteX14" fmla="*/ 1559169 w 6722970"/>
                <a:gd name="connsiteY14" fmla="*/ 822512 h 837912"/>
                <a:gd name="connsiteX15" fmla="*/ 269631 w 6722970"/>
                <a:gd name="connsiteY15" fmla="*/ 834235 h 837912"/>
                <a:gd name="connsiteX16" fmla="*/ 46893 w 6722970"/>
                <a:gd name="connsiteY16" fmla="*/ 822512 h 837912"/>
                <a:gd name="connsiteX17" fmla="*/ 11723 w 6722970"/>
                <a:gd name="connsiteY17" fmla="*/ 681835 h 837912"/>
                <a:gd name="connsiteX18" fmla="*/ 0 w 6722970"/>
                <a:gd name="connsiteY18" fmla="*/ 365312 h 837912"/>
                <a:gd name="connsiteX19" fmla="*/ 11723 w 6722970"/>
                <a:gd name="connsiteY19" fmla="*/ 83959 h 837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722970" h="837912">
                  <a:moveTo>
                    <a:pt x="128954" y="13620"/>
                  </a:moveTo>
                  <a:cubicBezTo>
                    <a:pt x="308708" y="4828"/>
                    <a:pt x="488462" y="-3964"/>
                    <a:pt x="820616" y="1897"/>
                  </a:cubicBezTo>
                  <a:cubicBezTo>
                    <a:pt x="1152770" y="7758"/>
                    <a:pt x="1643185" y="46835"/>
                    <a:pt x="2121877" y="48789"/>
                  </a:cubicBezTo>
                  <a:cubicBezTo>
                    <a:pt x="2600569" y="50743"/>
                    <a:pt x="3692769" y="13620"/>
                    <a:pt x="3692769" y="13620"/>
                  </a:cubicBezTo>
                  <a:lnTo>
                    <a:pt x="4794739" y="25343"/>
                  </a:lnTo>
                  <a:lnTo>
                    <a:pt x="6260123" y="25343"/>
                  </a:lnTo>
                  <a:cubicBezTo>
                    <a:pt x="6570785" y="31205"/>
                    <a:pt x="6582508" y="-5919"/>
                    <a:pt x="6658708" y="60512"/>
                  </a:cubicBezTo>
                  <a:cubicBezTo>
                    <a:pt x="6734908" y="126943"/>
                    <a:pt x="6713415" y="304743"/>
                    <a:pt x="6717323" y="423928"/>
                  </a:cubicBezTo>
                  <a:cubicBezTo>
                    <a:pt x="6721231" y="543113"/>
                    <a:pt x="6738815" y="715051"/>
                    <a:pt x="6682154" y="775620"/>
                  </a:cubicBezTo>
                  <a:cubicBezTo>
                    <a:pt x="6625493" y="836189"/>
                    <a:pt x="6377354" y="787343"/>
                    <a:pt x="6377354" y="787343"/>
                  </a:cubicBezTo>
                  <a:lnTo>
                    <a:pt x="5638800" y="822512"/>
                  </a:lnTo>
                  <a:lnTo>
                    <a:pt x="4806462" y="810789"/>
                  </a:lnTo>
                  <a:lnTo>
                    <a:pt x="3528646" y="810789"/>
                  </a:lnTo>
                  <a:cubicBezTo>
                    <a:pt x="3161323" y="808835"/>
                    <a:pt x="2930769" y="797112"/>
                    <a:pt x="2602523" y="799066"/>
                  </a:cubicBezTo>
                  <a:cubicBezTo>
                    <a:pt x="2274277" y="801020"/>
                    <a:pt x="1559169" y="822512"/>
                    <a:pt x="1559169" y="822512"/>
                  </a:cubicBezTo>
                  <a:lnTo>
                    <a:pt x="269631" y="834235"/>
                  </a:lnTo>
                  <a:cubicBezTo>
                    <a:pt x="17585" y="834235"/>
                    <a:pt x="89878" y="847912"/>
                    <a:pt x="46893" y="822512"/>
                  </a:cubicBezTo>
                  <a:cubicBezTo>
                    <a:pt x="3908" y="797112"/>
                    <a:pt x="19538" y="758035"/>
                    <a:pt x="11723" y="681835"/>
                  </a:cubicBezTo>
                  <a:cubicBezTo>
                    <a:pt x="3907" y="605635"/>
                    <a:pt x="0" y="464958"/>
                    <a:pt x="0" y="365312"/>
                  </a:cubicBezTo>
                  <a:cubicBezTo>
                    <a:pt x="0" y="265666"/>
                    <a:pt x="5861" y="174812"/>
                    <a:pt x="11723" y="83959"/>
                  </a:cubicBezTo>
                </a:path>
              </a:pathLst>
            </a:custGeom>
            <a:noFill/>
            <a:ln w="25400">
              <a:solidFill>
                <a:srgbClr val="1C75BC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14" dirty="0"/>
            </a:p>
          </p:txBody>
        </p:sp>
        <p:pic>
          <p:nvPicPr>
            <p:cNvPr id="23" name="صورة 22">
              <a:extLst>
                <a:ext uri="{FF2B5EF4-FFF2-40B4-BE49-F238E27FC236}">
                  <a16:creationId xmlns:a16="http://schemas.microsoft.com/office/drawing/2014/main" id="{E6F9131A-49EC-4E6D-95EF-2E6A12E45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21687" y="2488150"/>
              <a:ext cx="1694091" cy="491326"/>
            </a:xfrm>
            <a:prstGeom prst="rect">
              <a:avLst/>
            </a:prstGeom>
          </p:spPr>
        </p:pic>
        <p:pic>
          <p:nvPicPr>
            <p:cNvPr id="24" name="صورة 23">
              <a:extLst>
                <a:ext uri="{FF2B5EF4-FFF2-40B4-BE49-F238E27FC236}">
                  <a16:creationId xmlns:a16="http://schemas.microsoft.com/office/drawing/2014/main" id="{74CFB60D-B6CC-4172-94DD-E9BC30EDF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47886" y="2394432"/>
              <a:ext cx="1933384" cy="694132"/>
            </a:xfrm>
            <a:prstGeom prst="rect">
              <a:avLst/>
            </a:prstGeom>
          </p:spPr>
        </p:pic>
        <p:sp>
          <p:nvSpPr>
            <p:cNvPr id="26" name="مربع نص 25">
              <a:extLst>
                <a:ext uri="{FF2B5EF4-FFF2-40B4-BE49-F238E27FC236}">
                  <a16:creationId xmlns:a16="http://schemas.microsoft.com/office/drawing/2014/main" id="{705C5E6A-B619-4092-A196-7CD07D2ACDEC}"/>
                </a:ext>
              </a:extLst>
            </p:cNvPr>
            <p:cNvSpPr txBox="1"/>
            <p:nvPr/>
          </p:nvSpPr>
          <p:spPr>
            <a:xfrm>
              <a:off x="2333348" y="4109744"/>
              <a:ext cx="3270767" cy="98336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200" dirty="0">
                  <a:solidFill>
                    <a:schemeClr val="accent1">
                      <a:lumMod val="75000"/>
                    </a:schemeClr>
                  </a:solidFill>
                  <a:latin typeface="(A) Arslan Wessam A" panose="03020402040406030203" pitchFamily="66" charset="-78"/>
                  <a:cs typeface="(A) Arslan Wessam A" panose="03020402040406030203" pitchFamily="66" charset="-78"/>
                </a:rPr>
                <a:t>أثبت تطابق مثلثين باستعمال تعريف التطابق</a:t>
              </a:r>
            </a:p>
          </p:txBody>
        </p:sp>
      </p:grpSp>
      <p:pic>
        <p:nvPicPr>
          <p:cNvPr id="30" name="صورة 29">
            <a:extLst>
              <a:ext uri="{FF2B5EF4-FFF2-40B4-BE49-F238E27FC236}">
                <a16:creationId xmlns:a16="http://schemas.microsoft.com/office/drawing/2014/main" id="{6F816848-8078-4995-9241-55374A5481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19606" y="-71324"/>
            <a:ext cx="1536032" cy="1636207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id="{4448E932-8025-46AB-8862-05C0EB905F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78940"/>
            <a:ext cx="1723026" cy="13356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3671837" y="280085"/>
            <a:ext cx="6153201" cy="919611"/>
            <a:chOff x="3351920" y="321689"/>
            <a:chExt cx="5617091" cy="839488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05059" y="588696"/>
              <a:ext cx="656733" cy="406749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3351920" y="321689"/>
              <a:ext cx="5617091" cy="83948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algn="ctr"/>
              <a:r>
                <a:rPr lang="ar-SA" altLang="zh-CN" sz="4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المثلثات المتطابقة</a:t>
              </a:r>
              <a:endParaRPr lang="zh-CN" alt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7830210" y="590701"/>
              <a:ext cx="656733" cy="406749"/>
            </a:xfrm>
            <a:prstGeom prst="rect">
              <a:avLst/>
            </a:prstGeom>
          </p:spPr>
        </p:pic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13325043-0368-433C-9EC5-90F714CA61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19606" y="-54924"/>
            <a:ext cx="1536032" cy="1636207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17DEA633-58F4-4554-9A2E-E6EA47AADE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95340"/>
            <a:ext cx="1723026" cy="1335680"/>
          </a:xfrm>
          <a:prstGeom prst="rect">
            <a:avLst/>
          </a:prstGeom>
        </p:spPr>
      </p:pic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A6BF333A-B7B5-47CD-9D00-337BD374C7C9}"/>
              </a:ext>
            </a:extLst>
          </p:cNvPr>
          <p:cNvGrpSpPr/>
          <p:nvPr/>
        </p:nvGrpSpPr>
        <p:grpSpPr>
          <a:xfrm>
            <a:off x="10391615" y="1183701"/>
            <a:ext cx="2397446" cy="940036"/>
            <a:chOff x="9953469" y="1510312"/>
            <a:chExt cx="2188564" cy="858133"/>
          </a:xfrm>
        </p:grpSpPr>
        <p:sp>
          <p:nvSpPr>
            <p:cNvPr id="9" name="MH_Other_1">
              <a:extLst>
                <a:ext uri="{FF2B5EF4-FFF2-40B4-BE49-F238E27FC236}">
                  <a16:creationId xmlns:a16="http://schemas.microsoft.com/office/drawing/2014/main" id="{09C5AFB9-47C6-4386-89C9-1DC35A6726B6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9988763" y="1510312"/>
              <a:ext cx="1558977" cy="858133"/>
            </a:xfrm>
            <a:custGeom>
              <a:avLst/>
              <a:gdLst>
                <a:gd name="connsiteX0" fmla="*/ 28344 w 509451"/>
                <a:gd name="connsiteY0" fmla="*/ 0 h 459661"/>
                <a:gd name="connsiteX1" fmla="*/ 481107 w 509451"/>
                <a:gd name="connsiteY1" fmla="*/ 0 h 459661"/>
                <a:gd name="connsiteX2" fmla="*/ 509451 w 509451"/>
                <a:gd name="connsiteY2" fmla="*/ 28344 h 459661"/>
                <a:gd name="connsiteX3" fmla="*/ 509451 w 509451"/>
                <a:gd name="connsiteY3" fmla="*/ 332765 h 459661"/>
                <a:gd name="connsiteX4" fmla="*/ 481107 w 509451"/>
                <a:gd name="connsiteY4" fmla="*/ 361109 h 459661"/>
                <a:gd name="connsiteX5" fmla="*/ 313285 w 509451"/>
                <a:gd name="connsiteY5" fmla="*/ 361109 h 459661"/>
                <a:gd name="connsiteX6" fmla="*/ 256124 w 509451"/>
                <a:gd name="connsiteY6" fmla="*/ 459661 h 459661"/>
                <a:gd name="connsiteX7" fmla="*/ 198964 w 509451"/>
                <a:gd name="connsiteY7" fmla="*/ 361109 h 459661"/>
                <a:gd name="connsiteX8" fmla="*/ 28344 w 509451"/>
                <a:gd name="connsiteY8" fmla="*/ 361109 h 459661"/>
                <a:gd name="connsiteX9" fmla="*/ 0 w 509451"/>
                <a:gd name="connsiteY9" fmla="*/ 332765 h 459661"/>
                <a:gd name="connsiteX10" fmla="*/ 0 w 509451"/>
                <a:gd name="connsiteY10" fmla="*/ 28344 h 459661"/>
                <a:gd name="connsiteX11" fmla="*/ 28344 w 509451"/>
                <a:gd name="connsiteY11" fmla="*/ 0 h 45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9451" h="459661">
                  <a:moveTo>
                    <a:pt x="28344" y="0"/>
                  </a:moveTo>
                  <a:lnTo>
                    <a:pt x="481107" y="0"/>
                  </a:lnTo>
                  <a:cubicBezTo>
                    <a:pt x="496761" y="0"/>
                    <a:pt x="509451" y="12690"/>
                    <a:pt x="509451" y="28344"/>
                  </a:cubicBezTo>
                  <a:lnTo>
                    <a:pt x="509451" y="332765"/>
                  </a:lnTo>
                  <a:cubicBezTo>
                    <a:pt x="509451" y="348419"/>
                    <a:pt x="496761" y="361109"/>
                    <a:pt x="481107" y="361109"/>
                  </a:cubicBezTo>
                  <a:lnTo>
                    <a:pt x="313285" y="361109"/>
                  </a:lnTo>
                  <a:lnTo>
                    <a:pt x="256124" y="459661"/>
                  </a:lnTo>
                  <a:lnTo>
                    <a:pt x="198964" y="361109"/>
                  </a:lnTo>
                  <a:lnTo>
                    <a:pt x="28344" y="361109"/>
                  </a:lnTo>
                  <a:cubicBezTo>
                    <a:pt x="12690" y="361109"/>
                    <a:pt x="0" y="348419"/>
                    <a:pt x="0" y="332765"/>
                  </a:cubicBezTo>
                  <a:lnTo>
                    <a:pt x="0" y="28344"/>
                  </a:lnTo>
                  <a:cubicBezTo>
                    <a:pt x="0" y="12690"/>
                    <a:pt x="12690" y="0"/>
                    <a:pt x="28344" y="0"/>
                  </a:cubicBez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18308" anchor="ctr">
              <a:normAutofit/>
            </a:bodyPr>
            <a:lstStyle/>
            <a:p>
              <a:pPr algn="ctr">
                <a:defRPr/>
              </a:pPr>
              <a:endParaRPr lang="zh-CN" altLang="en-US" sz="2191" dirty="0">
                <a:solidFill>
                  <a:srgbClr val="FFFFFF"/>
                </a:solidFill>
              </a:endParaRPr>
            </a:p>
          </p:txBody>
        </p:sp>
        <p:sp>
          <p:nvSpPr>
            <p:cNvPr id="4" name="مربع نص 3">
              <a:extLst>
                <a:ext uri="{FF2B5EF4-FFF2-40B4-BE49-F238E27FC236}">
                  <a16:creationId xmlns:a16="http://schemas.microsoft.com/office/drawing/2014/main" id="{4BFE2A0C-070D-4C0C-A94C-FC19A0B0C9BF}"/>
                </a:ext>
              </a:extLst>
            </p:cNvPr>
            <p:cNvSpPr txBox="1"/>
            <p:nvPr/>
          </p:nvSpPr>
          <p:spPr>
            <a:xfrm>
              <a:off x="9953469" y="1510312"/>
              <a:ext cx="2188564" cy="699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4382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لماذا ؟ </a:t>
              </a:r>
            </a:p>
          </p:txBody>
        </p:sp>
      </p:grpSp>
      <p:sp>
        <p:nvSpPr>
          <p:cNvPr id="17" name="MH_SubTitle_1">
            <a:extLst>
              <a:ext uri="{FF2B5EF4-FFF2-40B4-BE49-F238E27FC236}">
                <a16:creationId xmlns:a16="http://schemas.microsoft.com/office/drawing/2014/main" id="{A2D5B5B8-2A2A-45D7-A0DF-5FC71B4C6AE9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3969600" y="2204286"/>
            <a:ext cx="8618022" cy="1912639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  <a:defRPr/>
            </a:pPr>
            <a:endParaRPr lang="ko-KR" altLang="en-US" sz="1972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7E34750C-9AE3-4686-B415-5A20F703F2F4}"/>
              </a:ext>
            </a:extLst>
          </p:cNvPr>
          <p:cNvSpPr txBox="1"/>
          <p:nvPr/>
        </p:nvSpPr>
        <p:spPr>
          <a:xfrm>
            <a:off x="4084362" y="2126551"/>
            <a:ext cx="8388497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sz="3200" dirty="0">
                <a:solidFill>
                  <a:srgbClr val="1C75BC"/>
                </a:solidFill>
                <a:latin typeface="(A) Arslan Wessam A" panose="03020402040406030203" pitchFamily="66" charset="-78"/>
                <a:cs typeface="(A) Arslan Wessam A" panose="03020402040406030203" pitchFamily="66" charset="-78"/>
              </a:rPr>
              <a:t>تقوم عدة مصانع بصنع مسجلات سيارات بواجهات متحركة يصعب نزعها لحمايتها من ً السرقة، علما بأن شكل هذه الواجهات وأبعادها تطابق شكل المكان الذي تثبت فيه وأبعاده تماماً وذلك لتثبيتها في لوحة أجهزة السيارة بدقة.</a:t>
            </a:r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FDE1ED53-2A57-467D-8377-0029F08BFE3E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249" y="4270765"/>
            <a:ext cx="2599298" cy="2317532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C0CF3119-91FE-4444-88C1-0834AA8F7F72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486" y="4260383"/>
            <a:ext cx="2777914" cy="2317532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1941CAEB-A966-4B19-89DA-A09158EA30DB}"/>
              </a:ext>
            </a:extLst>
          </p:cNvPr>
          <p:cNvSpPr txBox="1"/>
          <p:nvPr/>
        </p:nvSpPr>
        <p:spPr>
          <a:xfrm>
            <a:off x="8926273" y="4479447"/>
            <a:ext cx="2250572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لماذا يجب أن يكون شكل الواجهة الامامية  وأبعادها مطابقين للمكان الذي ستثبت فيه ؟</a:t>
            </a:r>
          </a:p>
        </p:txBody>
      </p:sp>
      <p:pic>
        <p:nvPicPr>
          <p:cNvPr id="24" name="صورة 23">
            <a:extLst>
              <a:ext uri="{FF2B5EF4-FFF2-40B4-BE49-F238E27FC236}">
                <a16:creationId xmlns:a16="http://schemas.microsoft.com/office/drawing/2014/main" id="{E007A700-771A-4D6A-8974-4C72DCADC6AE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225" y="4270765"/>
            <a:ext cx="2698876" cy="2317532"/>
          </a:xfrm>
          <a:prstGeom prst="rect">
            <a:avLst/>
          </a:prstGeom>
        </p:spPr>
      </p:pic>
      <p:sp>
        <p:nvSpPr>
          <p:cNvPr id="25" name="مربع نص 24">
            <a:extLst>
              <a:ext uri="{FF2B5EF4-FFF2-40B4-BE49-F238E27FC236}">
                <a16:creationId xmlns:a16="http://schemas.microsoft.com/office/drawing/2014/main" id="{D97F8089-B943-445A-88FD-5CC296A669B9}"/>
              </a:ext>
            </a:extLst>
          </p:cNvPr>
          <p:cNvSpPr txBox="1"/>
          <p:nvPr/>
        </p:nvSpPr>
        <p:spPr>
          <a:xfrm>
            <a:off x="6028038" y="4595923"/>
            <a:ext cx="2250572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ما الأجزاء الأخرى للواجهة الأمامية التي</a:t>
            </a:r>
          </a:p>
          <a:p>
            <a:pPr algn="ctr"/>
            <a:r>
              <a:rPr lang="ar-S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ستتوافق مع المكان التي ستوضع فيه ؟</a:t>
            </a: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9389E5AD-6A9A-4FCB-80FB-EA06211CEC12}"/>
              </a:ext>
            </a:extLst>
          </p:cNvPr>
          <p:cNvSpPr txBox="1"/>
          <p:nvPr/>
        </p:nvSpPr>
        <p:spPr>
          <a:xfrm>
            <a:off x="2980436" y="4674920"/>
            <a:ext cx="2592258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ما عواقب عدم توافق العناصر المتناظرة</a:t>
            </a:r>
          </a:p>
          <a:p>
            <a:pPr algn="ctr"/>
            <a:r>
              <a:rPr lang="ar-SA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للواجهة الأمامية ومسجل السيارة؟</a:t>
            </a:r>
            <a:endParaRPr lang="ar-SA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7FA1EFDC-94F2-4E1B-9D5A-6F4A990C1FA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6113" y="2064592"/>
            <a:ext cx="3088676" cy="21860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760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3325043-0368-433C-9EC5-90F714CA61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19606" y="-54924"/>
            <a:ext cx="1536032" cy="1636207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17DEA633-58F4-4554-9A2E-E6EA47AADE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95340"/>
            <a:ext cx="1723026" cy="1335680"/>
          </a:xfrm>
          <a:prstGeom prst="rect">
            <a:avLst/>
          </a:prstGeom>
        </p:spPr>
      </p:pic>
      <p:grpSp>
        <p:nvGrpSpPr>
          <p:cNvPr id="31" name="组合 15">
            <a:extLst>
              <a:ext uri="{FF2B5EF4-FFF2-40B4-BE49-F238E27FC236}">
                <a16:creationId xmlns:a16="http://schemas.microsoft.com/office/drawing/2014/main" id="{22CA5A5F-883A-4F6E-9243-B9D7657E0967}"/>
              </a:ext>
            </a:extLst>
          </p:cNvPr>
          <p:cNvGrpSpPr/>
          <p:nvPr/>
        </p:nvGrpSpPr>
        <p:grpSpPr>
          <a:xfrm>
            <a:off x="3671837" y="280085"/>
            <a:ext cx="6153201" cy="919611"/>
            <a:chOff x="3351920" y="321689"/>
            <a:chExt cx="5617091" cy="839488"/>
          </a:xfrm>
        </p:grpSpPr>
        <p:pic>
          <p:nvPicPr>
            <p:cNvPr id="32" name="图片 17">
              <a:extLst>
                <a:ext uri="{FF2B5EF4-FFF2-40B4-BE49-F238E27FC236}">
                  <a16:creationId xmlns:a16="http://schemas.microsoft.com/office/drawing/2014/main" id="{FF618CD7-6B69-43AB-9A23-6A9F89C76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705059" y="588696"/>
              <a:ext cx="656733" cy="406749"/>
            </a:xfrm>
            <a:prstGeom prst="rect">
              <a:avLst/>
            </a:prstGeom>
          </p:spPr>
        </p:pic>
        <p:sp>
          <p:nvSpPr>
            <p:cNvPr id="33" name="文本框 18">
              <a:extLst>
                <a:ext uri="{FF2B5EF4-FFF2-40B4-BE49-F238E27FC236}">
                  <a16:creationId xmlns:a16="http://schemas.microsoft.com/office/drawing/2014/main" id="{BBD374D9-7870-4C1E-8B57-0CF19B96BF75}"/>
                </a:ext>
              </a:extLst>
            </p:cNvPr>
            <p:cNvSpPr txBox="1"/>
            <p:nvPr/>
          </p:nvSpPr>
          <p:spPr>
            <a:xfrm>
              <a:off x="3351920" y="321689"/>
              <a:ext cx="5617091" cy="83948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algn="ctr"/>
              <a:r>
                <a:rPr lang="ar-SA" altLang="zh-CN" sz="4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المثلثات المتطابقة</a:t>
              </a:r>
              <a:endParaRPr lang="zh-CN" alt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5" name="图片 19">
              <a:extLst>
                <a:ext uri="{FF2B5EF4-FFF2-40B4-BE49-F238E27FC236}">
                  <a16:creationId xmlns:a16="http://schemas.microsoft.com/office/drawing/2014/main" id="{F9A6774C-0A00-4B2F-B09B-B52149D2847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7830210" y="590701"/>
              <a:ext cx="656733" cy="406749"/>
            </a:xfrm>
            <a:prstGeom prst="rect">
              <a:avLst/>
            </a:prstGeom>
          </p:spPr>
        </p:pic>
      </p:grp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FF44D011-ECEE-47A8-940D-568D38831B29}"/>
              </a:ext>
            </a:extLst>
          </p:cNvPr>
          <p:cNvGrpSpPr/>
          <p:nvPr/>
        </p:nvGrpSpPr>
        <p:grpSpPr>
          <a:xfrm>
            <a:off x="2384470" y="2071541"/>
            <a:ext cx="8727934" cy="3850042"/>
            <a:chOff x="1675259" y="2018011"/>
            <a:chExt cx="9098154" cy="4154634"/>
          </a:xfrm>
        </p:grpSpPr>
        <p:sp>
          <p:nvSpPr>
            <p:cNvPr id="37" name="MH_SubTitle_1">
              <a:extLst>
                <a:ext uri="{FF2B5EF4-FFF2-40B4-BE49-F238E27FC236}">
                  <a16:creationId xmlns:a16="http://schemas.microsoft.com/office/drawing/2014/main" id="{7D735637-CEE2-45A7-923C-B32ADD460629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 bwMode="auto">
            <a:xfrm>
              <a:off x="1675259" y="2018011"/>
              <a:ext cx="9098154" cy="4154634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accent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20000"/>
                </a:lnSpc>
                <a:defRPr/>
              </a:pPr>
              <a:endParaRPr lang="ko-KR" altLang="en-US" sz="1972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pic>
          <p:nvPicPr>
            <p:cNvPr id="7" name="yt5s.com-المثلثات المتطابقة-(1080p)">
              <a:hlinkClick r:id="" action="ppaction://media"/>
              <a:extLst>
                <a:ext uri="{FF2B5EF4-FFF2-40B4-BE49-F238E27FC236}">
                  <a16:creationId xmlns:a16="http://schemas.microsoft.com/office/drawing/2014/main" id="{31B50CD8-7441-425E-8D9E-8F927DC54258}"/>
                </a:ext>
              </a:extLst>
            </p:cNvPr>
            <p:cNvPicPr>
              <a:picLocks noChangeAspect="1"/>
            </p:cNvPicPr>
            <p:nvPr>
              <a:vide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10"/>
            <a:stretch>
              <a:fillRect/>
            </a:stretch>
          </p:blipFill>
          <p:spPr>
            <a:xfrm>
              <a:off x="1723026" y="2101491"/>
              <a:ext cx="9002620" cy="3987674"/>
            </a:xfrm>
            <a:prstGeom prst="rect">
              <a:avLst/>
            </a:prstGeom>
          </p:spPr>
        </p:pic>
      </p:grpSp>
      <p:sp>
        <p:nvSpPr>
          <p:cNvPr id="9" name="مخطط انسيابي: محطة طرفية 8">
            <a:extLst>
              <a:ext uri="{FF2B5EF4-FFF2-40B4-BE49-F238E27FC236}">
                <a16:creationId xmlns:a16="http://schemas.microsoft.com/office/drawing/2014/main" id="{53E8311B-1272-4A9C-BB80-F3AC0C5F709B}"/>
              </a:ext>
            </a:extLst>
          </p:cNvPr>
          <p:cNvSpPr/>
          <p:nvPr/>
        </p:nvSpPr>
        <p:spPr>
          <a:xfrm>
            <a:off x="10330005" y="1315372"/>
            <a:ext cx="1857446" cy="609183"/>
          </a:xfrm>
          <a:prstGeom prst="flowChartTerminator">
            <a:avLst/>
          </a:prstGeom>
          <a:solidFill>
            <a:schemeClr val="bg1"/>
          </a:solidFill>
          <a:ln>
            <a:solidFill>
              <a:srgbClr val="1C75B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naseeb" panose="00000500000000000000" pitchFamily="50" charset="-78"/>
                <a:cs typeface="Alnaseeb" panose="00000500000000000000" pitchFamily="50" charset="-78"/>
              </a:rPr>
              <a:t>عرض بصري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653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3325043-0368-433C-9EC5-90F714CA61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19606" y="-54924"/>
            <a:ext cx="1536032" cy="1636207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17DEA633-58F4-4554-9A2E-E6EA47AADE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5340"/>
            <a:ext cx="1723026" cy="1335680"/>
          </a:xfrm>
          <a:prstGeom prst="rect">
            <a:avLst/>
          </a:prstGeom>
        </p:spPr>
      </p:pic>
      <p:grpSp>
        <p:nvGrpSpPr>
          <p:cNvPr id="31" name="组合 15">
            <a:extLst>
              <a:ext uri="{FF2B5EF4-FFF2-40B4-BE49-F238E27FC236}">
                <a16:creationId xmlns:a16="http://schemas.microsoft.com/office/drawing/2014/main" id="{22CA5A5F-883A-4F6E-9243-B9D7657E0967}"/>
              </a:ext>
            </a:extLst>
          </p:cNvPr>
          <p:cNvGrpSpPr/>
          <p:nvPr/>
        </p:nvGrpSpPr>
        <p:grpSpPr>
          <a:xfrm>
            <a:off x="3671837" y="280085"/>
            <a:ext cx="6153201" cy="919611"/>
            <a:chOff x="3351920" y="321689"/>
            <a:chExt cx="5617091" cy="839488"/>
          </a:xfrm>
        </p:grpSpPr>
        <p:pic>
          <p:nvPicPr>
            <p:cNvPr id="32" name="图片 17">
              <a:extLst>
                <a:ext uri="{FF2B5EF4-FFF2-40B4-BE49-F238E27FC236}">
                  <a16:creationId xmlns:a16="http://schemas.microsoft.com/office/drawing/2014/main" id="{FF618CD7-6B69-43AB-9A23-6A9F89C76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05059" y="588696"/>
              <a:ext cx="656733" cy="406749"/>
            </a:xfrm>
            <a:prstGeom prst="rect">
              <a:avLst/>
            </a:prstGeom>
          </p:spPr>
        </p:pic>
        <p:sp>
          <p:nvSpPr>
            <p:cNvPr id="33" name="文本框 18">
              <a:extLst>
                <a:ext uri="{FF2B5EF4-FFF2-40B4-BE49-F238E27FC236}">
                  <a16:creationId xmlns:a16="http://schemas.microsoft.com/office/drawing/2014/main" id="{BBD374D9-7870-4C1E-8B57-0CF19B96BF75}"/>
                </a:ext>
              </a:extLst>
            </p:cNvPr>
            <p:cNvSpPr txBox="1"/>
            <p:nvPr/>
          </p:nvSpPr>
          <p:spPr>
            <a:xfrm>
              <a:off x="3351920" y="321689"/>
              <a:ext cx="5617091" cy="83948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algn="ctr"/>
              <a:r>
                <a:rPr lang="ar-SA" altLang="zh-CN" sz="4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المثلثات المتطابقة</a:t>
              </a:r>
              <a:endParaRPr lang="zh-CN" alt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5" name="图片 19">
              <a:extLst>
                <a:ext uri="{FF2B5EF4-FFF2-40B4-BE49-F238E27FC236}">
                  <a16:creationId xmlns:a16="http://schemas.microsoft.com/office/drawing/2014/main" id="{F9A6774C-0A00-4B2F-B09B-B52149D284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7830210" y="590701"/>
              <a:ext cx="656733" cy="406749"/>
            </a:xfrm>
            <a:prstGeom prst="rect">
              <a:avLst/>
            </a:prstGeom>
          </p:spPr>
        </p:pic>
      </p:grpSp>
      <p:pic>
        <p:nvPicPr>
          <p:cNvPr id="6" name="صورة 5">
            <a:extLst>
              <a:ext uri="{FF2B5EF4-FFF2-40B4-BE49-F238E27FC236}">
                <a16:creationId xmlns:a16="http://schemas.microsoft.com/office/drawing/2014/main" id="{85A88CE5-0947-4076-9632-3D3D970F5C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8162" y="2688272"/>
            <a:ext cx="9520547" cy="28960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مخطط انسيابي: محطة طرفية 6">
            <a:extLst>
              <a:ext uri="{FF2B5EF4-FFF2-40B4-BE49-F238E27FC236}">
                <a16:creationId xmlns:a16="http://schemas.microsoft.com/office/drawing/2014/main" id="{C218AD0E-EA77-49CD-800E-DEE4972A8220}"/>
              </a:ext>
            </a:extLst>
          </p:cNvPr>
          <p:cNvSpPr/>
          <p:nvPr/>
        </p:nvSpPr>
        <p:spPr>
          <a:xfrm>
            <a:off x="2593531" y="1737261"/>
            <a:ext cx="8309811" cy="623661"/>
          </a:xfrm>
          <a:prstGeom prst="flowChartTerminator">
            <a:avLst/>
          </a:prstGeom>
          <a:solidFill>
            <a:srgbClr val="FCFD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0" name="صورة 9" descr="صورة تحتوي على المصباح الكهربائي, لمبة مصباح متوهج, ضوء&#10;&#10;تم إنشاء الوصف تلقائياً">
            <a:extLst>
              <a:ext uri="{FF2B5EF4-FFF2-40B4-BE49-F238E27FC236}">
                <a16:creationId xmlns:a16="http://schemas.microsoft.com/office/drawing/2014/main" id="{AB85AD6E-1AE4-485A-AF38-A520B00B6EC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187" y="1349924"/>
            <a:ext cx="1179554" cy="1192548"/>
          </a:xfrm>
          <a:prstGeom prst="rect">
            <a:avLst/>
          </a:prstGeom>
        </p:spPr>
      </p:pic>
      <p:sp>
        <p:nvSpPr>
          <p:cNvPr id="45" name="مربع نص 44">
            <a:extLst>
              <a:ext uri="{FF2B5EF4-FFF2-40B4-BE49-F238E27FC236}">
                <a16:creationId xmlns:a16="http://schemas.microsoft.com/office/drawing/2014/main" id="{757B0B6A-1A67-4E6D-BEF9-27CDE1A367E4}"/>
              </a:ext>
            </a:extLst>
          </p:cNvPr>
          <p:cNvSpPr txBox="1"/>
          <p:nvPr/>
        </p:nvSpPr>
        <p:spPr>
          <a:xfrm>
            <a:off x="2452296" y="1810081"/>
            <a:ext cx="815535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dirty="0">
                <a:solidFill>
                  <a:srgbClr val="1C75BC"/>
                </a:solidFill>
                <a:latin typeface="Alnaseeb" panose="00000500000000000000" pitchFamily="50" charset="-78"/>
                <a:cs typeface="Alnaseeb" panose="00000500000000000000" pitchFamily="50" charset="-78"/>
              </a:rPr>
              <a:t>إذا كان لشكلين هندسيين الشكل نفسه والقياسات نفسها ّ فانهما </a:t>
            </a:r>
            <a:r>
              <a:rPr lang="ar-SA" sz="2400" dirty="0">
                <a:solidFill>
                  <a:srgbClr val="1C75BC"/>
                </a:solidFill>
                <a:highlight>
                  <a:srgbClr val="FFFF00"/>
                </a:highlight>
                <a:latin typeface="Alnaseeb" panose="00000500000000000000" pitchFamily="50" charset="-78"/>
                <a:cs typeface="Alnaseeb" panose="00000500000000000000" pitchFamily="50" charset="-78"/>
              </a:rPr>
              <a:t>متطابقين</a:t>
            </a:r>
            <a:endParaRPr lang="es-CO" sz="2400" dirty="0">
              <a:solidFill>
                <a:srgbClr val="1C75BC"/>
              </a:solidFill>
              <a:latin typeface="Alnaseeb" panose="00000500000000000000" pitchFamily="50" charset="-78"/>
              <a:cs typeface="Alnaseeb" panose="00000500000000000000" pitchFamily="50" charset="-7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953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3325043-0368-433C-9EC5-90F714CA61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05199" y="5221793"/>
            <a:ext cx="1536032" cy="1636207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17DEA633-58F4-4554-9A2E-E6EA47AADE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5340"/>
            <a:ext cx="1723026" cy="1335680"/>
          </a:xfrm>
          <a:prstGeom prst="rect">
            <a:avLst/>
          </a:prstGeom>
        </p:spPr>
      </p:pic>
      <p:grpSp>
        <p:nvGrpSpPr>
          <p:cNvPr id="31" name="组合 15">
            <a:extLst>
              <a:ext uri="{FF2B5EF4-FFF2-40B4-BE49-F238E27FC236}">
                <a16:creationId xmlns:a16="http://schemas.microsoft.com/office/drawing/2014/main" id="{22CA5A5F-883A-4F6E-9243-B9D7657E0967}"/>
              </a:ext>
            </a:extLst>
          </p:cNvPr>
          <p:cNvGrpSpPr/>
          <p:nvPr/>
        </p:nvGrpSpPr>
        <p:grpSpPr>
          <a:xfrm>
            <a:off x="3671837" y="280085"/>
            <a:ext cx="6153201" cy="919611"/>
            <a:chOff x="3351920" y="321689"/>
            <a:chExt cx="5617091" cy="839488"/>
          </a:xfrm>
        </p:grpSpPr>
        <p:pic>
          <p:nvPicPr>
            <p:cNvPr id="32" name="图片 17">
              <a:extLst>
                <a:ext uri="{FF2B5EF4-FFF2-40B4-BE49-F238E27FC236}">
                  <a16:creationId xmlns:a16="http://schemas.microsoft.com/office/drawing/2014/main" id="{FF618CD7-6B69-43AB-9A23-6A9F89C76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05059" y="588696"/>
              <a:ext cx="656733" cy="406749"/>
            </a:xfrm>
            <a:prstGeom prst="rect">
              <a:avLst/>
            </a:prstGeom>
          </p:spPr>
        </p:pic>
        <p:sp>
          <p:nvSpPr>
            <p:cNvPr id="33" name="文本框 18">
              <a:extLst>
                <a:ext uri="{FF2B5EF4-FFF2-40B4-BE49-F238E27FC236}">
                  <a16:creationId xmlns:a16="http://schemas.microsoft.com/office/drawing/2014/main" id="{BBD374D9-7870-4C1E-8B57-0CF19B96BF75}"/>
                </a:ext>
              </a:extLst>
            </p:cNvPr>
            <p:cNvSpPr txBox="1"/>
            <p:nvPr/>
          </p:nvSpPr>
          <p:spPr>
            <a:xfrm>
              <a:off x="3351920" y="321689"/>
              <a:ext cx="5617091" cy="83948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algn="ctr"/>
              <a:r>
                <a:rPr lang="ar-SA" altLang="zh-CN" sz="4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المثلثات المتطابقة</a:t>
              </a:r>
              <a:endParaRPr lang="zh-CN" alt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5" name="图片 19">
              <a:extLst>
                <a:ext uri="{FF2B5EF4-FFF2-40B4-BE49-F238E27FC236}">
                  <a16:creationId xmlns:a16="http://schemas.microsoft.com/office/drawing/2014/main" id="{F9A6774C-0A00-4B2F-B09B-B52149D2847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7830210" y="590701"/>
              <a:ext cx="656733" cy="406749"/>
            </a:xfrm>
            <a:prstGeom prst="rect">
              <a:avLst/>
            </a:prstGeom>
          </p:spPr>
        </p:pic>
      </p:grpSp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D5A9463D-8E34-48F7-A7AE-A52393581A45}"/>
              </a:ext>
            </a:extLst>
          </p:cNvPr>
          <p:cNvGrpSpPr/>
          <p:nvPr/>
        </p:nvGrpSpPr>
        <p:grpSpPr>
          <a:xfrm>
            <a:off x="3408921" y="1112901"/>
            <a:ext cx="9738468" cy="1192548"/>
            <a:chOff x="2694515" y="1199696"/>
            <a:chExt cx="9738468" cy="1192548"/>
          </a:xfrm>
        </p:grpSpPr>
        <p:sp>
          <p:nvSpPr>
            <p:cNvPr id="7" name="مخطط انسيابي: محطة طرفية 6">
              <a:extLst>
                <a:ext uri="{FF2B5EF4-FFF2-40B4-BE49-F238E27FC236}">
                  <a16:creationId xmlns:a16="http://schemas.microsoft.com/office/drawing/2014/main" id="{C218AD0E-EA77-49CD-800E-DEE4972A8220}"/>
                </a:ext>
              </a:extLst>
            </p:cNvPr>
            <p:cNvSpPr/>
            <p:nvPr/>
          </p:nvSpPr>
          <p:spPr>
            <a:xfrm>
              <a:off x="2694515" y="1587033"/>
              <a:ext cx="9527070" cy="623661"/>
            </a:xfrm>
            <a:prstGeom prst="flowChartTerminator">
              <a:avLst/>
            </a:prstGeom>
            <a:solidFill>
              <a:srgbClr val="FCFDF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10" name="صورة 9" descr="صورة تحتوي على المصباح الكهربائي, لمبة مصباح متوهج, ضوء&#10;&#10;تم إنشاء الوصف تلقائياً">
              <a:extLst>
                <a:ext uri="{FF2B5EF4-FFF2-40B4-BE49-F238E27FC236}">
                  <a16:creationId xmlns:a16="http://schemas.microsoft.com/office/drawing/2014/main" id="{AB85AD6E-1AE4-485A-AF38-A520B00B6EC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3429" y="1199696"/>
              <a:ext cx="1179554" cy="1192548"/>
            </a:xfrm>
            <a:prstGeom prst="rect">
              <a:avLst/>
            </a:prstGeom>
          </p:spPr>
        </p:pic>
        <p:sp>
          <p:nvSpPr>
            <p:cNvPr id="45" name="مربع نص 44">
              <a:extLst>
                <a:ext uri="{FF2B5EF4-FFF2-40B4-BE49-F238E27FC236}">
                  <a16:creationId xmlns:a16="http://schemas.microsoft.com/office/drawing/2014/main" id="{757B0B6A-1A67-4E6D-BEF9-27CDE1A367E4}"/>
                </a:ext>
              </a:extLst>
            </p:cNvPr>
            <p:cNvSpPr txBox="1"/>
            <p:nvPr/>
          </p:nvSpPr>
          <p:spPr>
            <a:xfrm>
              <a:off x="2905591" y="1668030"/>
              <a:ext cx="8759606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dirty="0">
                  <a:solidFill>
                    <a:srgbClr val="1C75BC"/>
                  </a:solidFill>
                  <a:latin typeface="Alnaseeb" panose="00000500000000000000" pitchFamily="50" charset="-78"/>
                  <a:cs typeface="Alnaseeb" panose="00000500000000000000" pitchFamily="50" charset="-78"/>
                </a:rPr>
                <a:t>في اي </a:t>
              </a:r>
              <a:r>
                <a:rPr lang="ar-SA" sz="2400" dirty="0">
                  <a:solidFill>
                    <a:srgbClr val="1C75BC"/>
                  </a:solidFill>
                  <a:highlight>
                    <a:srgbClr val="FFFF00"/>
                  </a:highlight>
                  <a:latin typeface="Alnaseeb" panose="00000500000000000000" pitchFamily="50" charset="-78"/>
                  <a:cs typeface="Alnaseeb" panose="00000500000000000000" pitchFamily="50" charset="-78"/>
                </a:rPr>
                <a:t>مضلعين متطابقين</a:t>
              </a:r>
              <a:r>
                <a:rPr lang="ar-SA" sz="2400" dirty="0">
                  <a:solidFill>
                    <a:srgbClr val="1C75BC"/>
                  </a:solidFill>
                  <a:latin typeface="Alnaseeb" panose="00000500000000000000" pitchFamily="50" charset="-78"/>
                  <a:cs typeface="Alnaseeb" panose="00000500000000000000" pitchFamily="50" charset="-78"/>
                </a:rPr>
                <a:t> تتطابق </a:t>
              </a:r>
              <a:r>
                <a:rPr lang="ar-SA" sz="2400" dirty="0">
                  <a:solidFill>
                    <a:srgbClr val="1C75BC"/>
                  </a:solidFill>
                  <a:highlight>
                    <a:srgbClr val="FFFF00"/>
                  </a:highlight>
                  <a:latin typeface="Alnaseeb" panose="00000500000000000000" pitchFamily="50" charset="-78"/>
                  <a:cs typeface="Alnaseeb" panose="00000500000000000000" pitchFamily="50" charset="-78"/>
                </a:rPr>
                <a:t>العناصر المتناظرة</a:t>
              </a:r>
              <a:r>
                <a:rPr lang="ar-SA" sz="2400" dirty="0">
                  <a:solidFill>
                    <a:srgbClr val="1C75BC"/>
                  </a:solidFill>
                  <a:latin typeface="Alnaseeb" panose="00000500000000000000" pitchFamily="50" charset="-78"/>
                  <a:cs typeface="Alnaseeb" panose="00000500000000000000" pitchFamily="50" charset="-78"/>
                </a:rPr>
                <a:t> و العناصر المتناظرة تتضمن الزوايا والاضلاع</a:t>
              </a:r>
              <a:endParaRPr lang="es-CO" sz="2400" dirty="0">
                <a:solidFill>
                  <a:srgbClr val="1C75BC"/>
                </a:solidFill>
                <a:latin typeface="Alnaseeb" panose="00000500000000000000" pitchFamily="50" charset="-78"/>
                <a:cs typeface="Alnaseeb" panose="00000500000000000000" pitchFamily="50" charset="-78"/>
              </a:endParaRPr>
            </a:p>
          </p:txBody>
        </p:sp>
      </p:grp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37DF9A6D-F3AD-4138-84A3-8D428D1FEA0C}"/>
              </a:ext>
            </a:extLst>
          </p:cNvPr>
          <p:cNvGrpSpPr/>
          <p:nvPr/>
        </p:nvGrpSpPr>
        <p:grpSpPr>
          <a:xfrm>
            <a:off x="2192477" y="2424441"/>
            <a:ext cx="8970683" cy="3850042"/>
            <a:chOff x="2485967" y="2433186"/>
            <a:chExt cx="8970683" cy="3850042"/>
          </a:xfrm>
        </p:grpSpPr>
        <p:sp>
          <p:nvSpPr>
            <p:cNvPr id="12" name="MH_SubTitle_1">
              <a:extLst>
                <a:ext uri="{FF2B5EF4-FFF2-40B4-BE49-F238E27FC236}">
                  <a16:creationId xmlns:a16="http://schemas.microsoft.com/office/drawing/2014/main" id="{DEA364D6-F81E-4E18-B91A-E3AC8768A38D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 bwMode="auto">
            <a:xfrm>
              <a:off x="2485967" y="2433186"/>
              <a:ext cx="8970683" cy="3850042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accent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20000"/>
                </a:lnSpc>
                <a:defRPr/>
              </a:pPr>
              <a:endParaRPr lang="ko-KR" altLang="en-US" sz="1972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pic>
          <p:nvPicPr>
            <p:cNvPr id="4" name="صورة 3" descr="صورة تحتوي على لقطة شاشة, نص, رسم بياني, خط&#10;&#10;تم إنشاء الوصف تلقائياً">
              <a:extLst>
                <a:ext uri="{FF2B5EF4-FFF2-40B4-BE49-F238E27FC236}">
                  <a16:creationId xmlns:a16="http://schemas.microsoft.com/office/drawing/2014/main" id="{6E3D3167-9A38-4AF1-B329-1086E2609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7044" y="2670851"/>
              <a:ext cx="8532430" cy="3514011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76122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589B46D0-2C4A-4096-8639-B107E1F786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945" y="145488"/>
            <a:ext cx="1725318" cy="1341236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32D064BB-D0E5-450B-B99E-00A4258253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19313" y="-829"/>
            <a:ext cx="1536325" cy="1633870"/>
          </a:xfrm>
          <a:prstGeom prst="rect">
            <a:avLst/>
          </a:prstGeom>
        </p:spPr>
      </p:pic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0E5B0C52-D0E0-4AC3-B6CD-9EF826AD5C45}"/>
              </a:ext>
            </a:extLst>
          </p:cNvPr>
          <p:cNvGrpSpPr/>
          <p:nvPr/>
        </p:nvGrpSpPr>
        <p:grpSpPr>
          <a:xfrm>
            <a:off x="12105381" y="1977439"/>
            <a:ext cx="1402072" cy="778245"/>
            <a:chOff x="9988761" y="1510312"/>
            <a:chExt cx="2188565" cy="858133"/>
          </a:xfrm>
        </p:grpSpPr>
        <p:sp>
          <p:nvSpPr>
            <p:cNvPr id="28" name="MH_Other_1">
              <a:extLst>
                <a:ext uri="{FF2B5EF4-FFF2-40B4-BE49-F238E27FC236}">
                  <a16:creationId xmlns:a16="http://schemas.microsoft.com/office/drawing/2014/main" id="{354AD2A9-3602-4DCB-A975-A91E146519D5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9988763" y="1510312"/>
              <a:ext cx="1558977" cy="858133"/>
            </a:xfrm>
            <a:custGeom>
              <a:avLst/>
              <a:gdLst>
                <a:gd name="connsiteX0" fmla="*/ 28344 w 509451"/>
                <a:gd name="connsiteY0" fmla="*/ 0 h 459661"/>
                <a:gd name="connsiteX1" fmla="*/ 481107 w 509451"/>
                <a:gd name="connsiteY1" fmla="*/ 0 h 459661"/>
                <a:gd name="connsiteX2" fmla="*/ 509451 w 509451"/>
                <a:gd name="connsiteY2" fmla="*/ 28344 h 459661"/>
                <a:gd name="connsiteX3" fmla="*/ 509451 w 509451"/>
                <a:gd name="connsiteY3" fmla="*/ 332765 h 459661"/>
                <a:gd name="connsiteX4" fmla="*/ 481107 w 509451"/>
                <a:gd name="connsiteY4" fmla="*/ 361109 h 459661"/>
                <a:gd name="connsiteX5" fmla="*/ 313285 w 509451"/>
                <a:gd name="connsiteY5" fmla="*/ 361109 h 459661"/>
                <a:gd name="connsiteX6" fmla="*/ 256124 w 509451"/>
                <a:gd name="connsiteY6" fmla="*/ 459661 h 459661"/>
                <a:gd name="connsiteX7" fmla="*/ 198964 w 509451"/>
                <a:gd name="connsiteY7" fmla="*/ 361109 h 459661"/>
                <a:gd name="connsiteX8" fmla="*/ 28344 w 509451"/>
                <a:gd name="connsiteY8" fmla="*/ 361109 h 459661"/>
                <a:gd name="connsiteX9" fmla="*/ 0 w 509451"/>
                <a:gd name="connsiteY9" fmla="*/ 332765 h 459661"/>
                <a:gd name="connsiteX10" fmla="*/ 0 w 509451"/>
                <a:gd name="connsiteY10" fmla="*/ 28344 h 459661"/>
                <a:gd name="connsiteX11" fmla="*/ 28344 w 509451"/>
                <a:gd name="connsiteY11" fmla="*/ 0 h 45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9451" h="459661">
                  <a:moveTo>
                    <a:pt x="28344" y="0"/>
                  </a:moveTo>
                  <a:lnTo>
                    <a:pt x="481107" y="0"/>
                  </a:lnTo>
                  <a:cubicBezTo>
                    <a:pt x="496761" y="0"/>
                    <a:pt x="509451" y="12690"/>
                    <a:pt x="509451" y="28344"/>
                  </a:cubicBezTo>
                  <a:lnTo>
                    <a:pt x="509451" y="332765"/>
                  </a:lnTo>
                  <a:cubicBezTo>
                    <a:pt x="509451" y="348419"/>
                    <a:pt x="496761" y="361109"/>
                    <a:pt x="481107" y="361109"/>
                  </a:cubicBezTo>
                  <a:lnTo>
                    <a:pt x="313285" y="361109"/>
                  </a:lnTo>
                  <a:lnTo>
                    <a:pt x="256124" y="459661"/>
                  </a:lnTo>
                  <a:lnTo>
                    <a:pt x="198964" y="361109"/>
                  </a:lnTo>
                  <a:lnTo>
                    <a:pt x="28344" y="361109"/>
                  </a:lnTo>
                  <a:cubicBezTo>
                    <a:pt x="12690" y="361109"/>
                    <a:pt x="0" y="348419"/>
                    <a:pt x="0" y="332765"/>
                  </a:cubicBezTo>
                  <a:lnTo>
                    <a:pt x="0" y="28344"/>
                  </a:lnTo>
                  <a:cubicBezTo>
                    <a:pt x="0" y="12690"/>
                    <a:pt x="12690" y="0"/>
                    <a:pt x="28344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18308" anchor="ctr">
              <a:normAutofit/>
            </a:bodyPr>
            <a:lstStyle/>
            <a:p>
              <a:pPr algn="ctr">
                <a:defRPr/>
              </a:pPr>
              <a:endParaRPr lang="zh-CN" altLang="en-US" sz="2191" dirty="0">
                <a:solidFill>
                  <a:srgbClr val="FFFFFF"/>
                </a:solidFill>
              </a:endParaRPr>
            </a:p>
          </p:txBody>
        </p:sp>
        <p:sp>
          <p:nvSpPr>
            <p:cNvPr id="29" name="مربع نص 28">
              <a:extLst>
                <a:ext uri="{FF2B5EF4-FFF2-40B4-BE49-F238E27FC236}">
                  <a16:creationId xmlns:a16="http://schemas.microsoft.com/office/drawing/2014/main" id="{7F48C4B3-4E9D-491B-9E63-AE4D55727BBE}"/>
                </a:ext>
              </a:extLst>
            </p:cNvPr>
            <p:cNvSpPr txBox="1"/>
            <p:nvPr/>
          </p:nvSpPr>
          <p:spPr>
            <a:xfrm>
              <a:off x="9988761" y="1510312"/>
              <a:ext cx="2188565" cy="64480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3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مثال1</a:t>
              </a:r>
            </a:p>
          </p:txBody>
        </p:sp>
      </p:grpSp>
      <p:pic>
        <p:nvPicPr>
          <p:cNvPr id="3" name="صورة 2" descr="صورة تحتوي على نص, لقطة شاشة, رسم بياني, الخط&#10;&#10;تم إنشاء الوصف تلقائياً">
            <a:extLst>
              <a:ext uri="{FF2B5EF4-FFF2-40B4-BE49-F238E27FC236}">
                <a16:creationId xmlns:a16="http://schemas.microsoft.com/office/drawing/2014/main" id="{42E114D0-8ACE-4292-8C3C-559A6EDFF5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783" y="1692687"/>
            <a:ext cx="10399530" cy="4491040"/>
          </a:xfrm>
          <a:prstGeom prst="rect">
            <a:avLst/>
          </a:prstGeom>
        </p:spPr>
      </p:pic>
      <p:grpSp>
        <p:nvGrpSpPr>
          <p:cNvPr id="12" name="组合 15">
            <a:extLst>
              <a:ext uri="{FF2B5EF4-FFF2-40B4-BE49-F238E27FC236}">
                <a16:creationId xmlns:a16="http://schemas.microsoft.com/office/drawing/2014/main" id="{75F3A3B5-3F92-4029-9836-1CE5F1096008}"/>
              </a:ext>
            </a:extLst>
          </p:cNvPr>
          <p:cNvGrpSpPr/>
          <p:nvPr/>
        </p:nvGrpSpPr>
        <p:grpSpPr>
          <a:xfrm>
            <a:off x="3671837" y="280085"/>
            <a:ext cx="6153201" cy="919611"/>
            <a:chOff x="3351920" y="321689"/>
            <a:chExt cx="5617091" cy="839488"/>
          </a:xfrm>
        </p:grpSpPr>
        <p:pic>
          <p:nvPicPr>
            <p:cNvPr id="13" name="图片 17">
              <a:extLst>
                <a:ext uri="{FF2B5EF4-FFF2-40B4-BE49-F238E27FC236}">
                  <a16:creationId xmlns:a16="http://schemas.microsoft.com/office/drawing/2014/main" id="{DA9A2A2D-DF6F-4AC3-B391-2C6AA8155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705059" y="588696"/>
              <a:ext cx="656733" cy="406749"/>
            </a:xfrm>
            <a:prstGeom prst="rect">
              <a:avLst/>
            </a:prstGeom>
          </p:spPr>
        </p:pic>
        <p:sp>
          <p:nvSpPr>
            <p:cNvPr id="14" name="文本框 18">
              <a:extLst>
                <a:ext uri="{FF2B5EF4-FFF2-40B4-BE49-F238E27FC236}">
                  <a16:creationId xmlns:a16="http://schemas.microsoft.com/office/drawing/2014/main" id="{6485877C-351E-4828-B307-E7AD9DABC52B}"/>
                </a:ext>
              </a:extLst>
            </p:cNvPr>
            <p:cNvSpPr txBox="1"/>
            <p:nvPr/>
          </p:nvSpPr>
          <p:spPr>
            <a:xfrm>
              <a:off x="3351920" y="321689"/>
              <a:ext cx="5617091" cy="83948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algn="ctr"/>
              <a:r>
                <a:rPr lang="ar-SA" altLang="zh-CN" sz="4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المثلثات المتطابقة</a:t>
              </a:r>
              <a:endParaRPr lang="zh-CN" alt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6" name="图片 19">
              <a:extLst>
                <a:ext uri="{FF2B5EF4-FFF2-40B4-BE49-F238E27FC236}">
                  <a16:creationId xmlns:a16="http://schemas.microsoft.com/office/drawing/2014/main" id="{1B7ED997-8B7A-4C36-A3BE-8E036A386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7830210" y="590701"/>
              <a:ext cx="656733" cy="406749"/>
            </a:xfrm>
            <a:prstGeom prst="rect">
              <a:avLst/>
            </a:prstGeom>
          </p:spPr>
        </p:pic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921D836-CA6F-4D16-A617-7F375FD946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02104"/>
            <a:ext cx="1725318" cy="1341236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8BA3D46-7377-4F22-92F2-7054BEBF80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19313" y="22490"/>
            <a:ext cx="1536325" cy="1633870"/>
          </a:xfrm>
          <a:prstGeom prst="rect">
            <a:avLst/>
          </a:prstGeom>
        </p:spPr>
      </p:pic>
      <p:grpSp>
        <p:nvGrpSpPr>
          <p:cNvPr id="43" name="مجموعة 42">
            <a:extLst>
              <a:ext uri="{FF2B5EF4-FFF2-40B4-BE49-F238E27FC236}">
                <a16:creationId xmlns:a16="http://schemas.microsoft.com/office/drawing/2014/main" id="{44CF773E-60BD-43B8-A8AE-B82077068D20}"/>
              </a:ext>
            </a:extLst>
          </p:cNvPr>
          <p:cNvGrpSpPr/>
          <p:nvPr/>
        </p:nvGrpSpPr>
        <p:grpSpPr>
          <a:xfrm>
            <a:off x="11794897" y="2111888"/>
            <a:ext cx="1536325" cy="776357"/>
            <a:chOff x="9892578" y="1510312"/>
            <a:chExt cx="2188565" cy="858133"/>
          </a:xfrm>
        </p:grpSpPr>
        <p:sp>
          <p:nvSpPr>
            <p:cNvPr id="44" name="MH_Other_1">
              <a:extLst>
                <a:ext uri="{FF2B5EF4-FFF2-40B4-BE49-F238E27FC236}">
                  <a16:creationId xmlns:a16="http://schemas.microsoft.com/office/drawing/2014/main" id="{868F591F-7D30-4F4A-AD23-5E949825583D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9988763" y="1510312"/>
              <a:ext cx="1558977" cy="858133"/>
            </a:xfrm>
            <a:custGeom>
              <a:avLst/>
              <a:gdLst>
                <a:gd name="connsiteX0" fmla="*/ 28344 w 509451"/>
                <a:gd name="connsiteY0" fmla="*/ 0 h 459661"/>
                <a:gd name="connsiteX1" fmla="*/ 481107 w 509451"/>
                <a:gd name="connsiteY1" fmla="*/ 0 h 459661"/>
                <a:gd name="connsiteX2" fmla="*/ 509451 w 509451"/>
                <a:gd name="connsiteY2" fmla="*/ 28344 h 459661"/>
                <a:gd name="connsiteX3" fmla="*/ 509451 w 509451"/>
                <a:gd name="connsiteY3" fmla="*/ 332765 h 459661"/>
                <a:gd name="connsiteX4" fmla="*/ 481107 w 509451"/>
                <a:gd name="connsiteY4" fmla="*/ 361109 h 459661"/>
                <a:gd name="connsiteX5" fmla="*/ 313285 w 509451"/>
                <a:gd name="connsiteY5" fmla="*/ 361109 h 459661"/>
                <a:gd name="connsiteX6" fmla="*/ 256124 w 509451"/>
                <a:gd name="connsiteY6" fmla="*/ 459661 h 459661"/>
                <a:gd name="connsiteX7" fmla="*/ 198964 w 509451"/>
                <a:gd name="connsiteY7" fmla="*/ 361109 h 459661"/>
                <a:gd name="connsiteX8" fmla="*/ 28344 w 509451"/>
                <a:gd name="connsiteY8" fmla="*/ 361109 h 459661"/>
                <a:gd name="connsiteX9" fmla="*/ 0 w 509451"/>
                <a:gd name="connsiteY9" fmla="*/ 332765 h 459661"/>
                <a:gd name="connsiteX10" fmla="*/ 0 w 509451"/>
                <a:gd name="connsiteY10" fmla="*/ 28344 h 459661"/>
                <a:gd name="connsiteX11" fmla="*/ 28344 w 509451"/>
                <a:gd name="connsiteY11" fmla="*/ 0 h 45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9451" h="459661">
                  <a:moveTo>
                    <a:pt x="28344" y="0"/>
                  </a:moveTo>
                  <a:lnTo>
                    <a:pt x="481107" y="0"/>
                  </a:lnTo>
                  <a:cubicBezTo>
                    <a:pt x="496761" y="0"/>
                    <a:pt x="509451" y="12690"/>
                    <a:pt x="509451" y="28344"/>
                  </a:cubicBezTo>
                  <a:lnTo>
                    <a:pt x="509451" y="332765"/>
                  </a:lnTo>
                  <a:cubicBezTo>
                    <a:pt x="509451" y="348419"/>
                    <a:pt x="496761" y="361109"/>
                    <a:pt x="481107" y="361109"/>
                  </a:cubicBezTo>
                  <a:lnTo>
                    <a:pt x="313285" y="361109"/>
                  </a:lnTo>
                  <a:lnTo>
                    <a:pt x="256124" y="459661"/>
                  </a:lnTo>
                  <a:lnTo>
                    <a:pt x="198964" y="361109"/>
                  </a:lnTo>
                  <a:lnTo>
                    <a:pt x="28344" y="361109"/>
                  </a:lnTo>
                  <a:cubicBezTo>
                    <a:pt x="12690" y="361109"/>
                    <a:pt x="0" y="348419"/>
                    <a:pt x="0" y="332765"/>
                  </a:cubicBezTo>
                  <a:lnTo>
                    <a:pt x="0" y="28344"/>
                  </a:lnTo>
                  <a:cubicBezTo>
                    <a:pt x="0" y="12690"/>
                    <a:pt x="12690" y="0"/>
                    <a:pt x="28344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18308" anchor="ctr">
              <a:normAutofit/>
            </a:bodyPr>
            <a:lstStyle/>
            <a:p>
              <a:pPr algn="ctr">
                <a:defRPr/>
              </a:pPr>
              <a:endParaRPr lang="zh-CN" altLang="en-US" sz="2191" dirty="0">
                <a:solidFill>
                  <a:srgbClr val="FFFFFF"/>
                </a:solidFill>
              </a:endParaRPr>
            </a:p>
          </p:txBody>
        </p:sp>
        <p:sp>
          <p:nvSpPr>
            <p:cNvPr id="45" name="مربع نص 44">
              <a:extLst>
                <a:ext uri="{FF2B5EF4-FFF2-40B4-BE49-F238E27FC236}">
                  <a16:creationId xmlns:a16="http://schemas.microsoft.com/office/drawing/2014/main" id="{C2614430-CCA5-46ED-95F6-3E5232FDCB2B}"/>
                </a:ext>
              </a:extLst>
            </p:cNvPr>
            <p:cNvSpPr txBox="1"/>
            <p:nvPr/>
          </p:nvSpPr>
          <p:spPr>
            <a:xfrm>
              <a:off x="9892578" y="1529624"/>
              <a:ext cx="2188565" cy="64637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3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تحقق1</a:t>
              </a:r>
            </a:p>
          </p:txBody>
        </p:sp>
      </p:grpSp>
      <p:grpSp>
        <p:nvGrpSpPr>
          <p:cNvPr id="12" name="组合 15">
            <a:extLst>
              <a:ext uri="{FF2B5EF4-FFF2-40B4-BE49-F238E27FC236}">
                <a16:creationId xmlns:a16="http://schemas.microsoft.com/office/drawing/2014/main" id="{86BD3B31-89CF-46F5-ABD8-061A8C0E90F5}"/>
              </a:ext>
            </a:extLst>
          </p:cNvPr>
          <p:cNvGrpSpPr/>
          <p:nvPr/>
        </p:nvGrpSpPr>
        <p:grpSpPr>
          <a:xfrm>
            <a:off x="3671837" y="280085"/>
            <a:ext cx="6153201" cy="919611"/>
            <a:chOff x="3351920" y="321689"/>
            <a:chExt cx="5617091" cy="839488"/>
          </a:xfrm>
        </p:grpSpPr>
        <p:pic>
          <p:nvPicPr>
            <p:cNvPr id="14" name="图片 17">
              <a:extLst>
                <a:ext uri="{FF2B5EF4-FFF2-40B4-BE49-F238E27FC236}">
                  <a16:creationId xmlns:a16="http://schemas.microsoft.com/office/drawing/2014/main" id="{60125E3D-DE7A-4EE5-967B-AEDDF74AC44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05059" y="588696"/>
              <a:ext cx="656733" cy="406749"/>
            </a:xfrm>
            <a:prstGeom prst="rect">
              <a:avLst/>
            </a:prstGeom>
          </p:spPr>
        </p:pic>
        <p:sp>
          <p:nvSpPr>
            <p:cNvPr id="15" name="文本框 18">
              <a:extLst>
                <a:ext uri="{FF2B5EF4-FFF2-40B4-BE49-F238E27FC236}">
                  <a16:creationId xmlns:a16="http://schemas.microsoft.com/office/drawing/2014/main" id="{8C09EFBD-C056-43DC-9080-201D6570658D}"/>
                </a:ext>
              </a:extLst>
            </p:cNvPr>
            <p:cNvSpPr txBox="1"/>
            <p:nvPr/>
          </p:nvSpPr>
          <p:spPr>
            <a:xfrm>
              <a:off x="3351920" y="321689"/>
              <a:ext cx="5617091" cy="83948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algn="ctr"/>
              <a:r>
                <a:rPr lang="ar-SA" altLang="zh-CN" sz="4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المثلثات المتطابقة</a:t>
              </a:r>
              <a:endParaRPr lang="zh-CN" alt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6" name="图片 19">
              <a:extLst>
                <a:ext uri="{FF2B5EF4-FFF2-40B4-BE49-F238E27FC236}">
                  <a16:creationId xmlns:a16="http://schemas.microsoft.com/office/drawing/2014/main" id="{D56DF8DD-37A5-4C3C-849C-75F40CEA017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7830210" y="590701"/>
              <a:ext cx="656733" cy="406749"/>
            </a:xfrm>
            <a:prstGeom prst="rect">
              <a:avLst/>
            </a:prstGeom>
          </p:spPr>
        </p:pic>
      </p:grpSp>
      <p:pic>
        <p:nvPicPr>
          <p:cNvPr id="7" name="صورة 6" descr="صورة تحتوي على رسم بياني, خط, التصميم, علم الفلك&#10;&#10;تم إنشاء الوصف تلقائياً">
            <a:extLst>
              <a:ext uri="{FF2B5EF4-FFF2-40B4-BE49-F238E27FC236}">
                <a16:creationId xmlns:a16="http://schemas.microsoft.com/office/drawing/2014/main" id="{2EE5AA6D-604E-47F0-AB18-1D7CA13946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23" y="1951047"/>
            <a:ext cx="5049985" cy="2587279"/>
          </a:xfrm>
          <a:prstGeom prst="rect">
            <a:avLst/>
          </a:prstGeom>
        </p:spPr>
      </p:pic>
      <p:pic>
        <p:nvPicPr>
          <p:cNvPr id="11" name="صورة 10" descr="صورة تحتوي على خط, مثلث, علم الفلك&#10;&#10;تم إنشاء الوصف تلقائياً">
            <a:extLst>
              <a:ext uri="{FF2B5EF4-FFF2-40B4-BE49-F238E27FC236}">
                <a16:creationId xmlns:a16="http://schemas.microsoft.com/office/drawing/2014/main" id="{7CD52FA9-538F-4B6D-A10B-C4E6874C28F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103" y="1772384"/>
            <a:ext cx="4871468" cy="2328631"/>
          </a:xfrm>
          <a:prstGeom prst="rect">
            <a:avLst/>
          </a:prstGeom>
        </p:spPr>
      </p:pic>
      <p:cxnSp>
        <p:nvCxnSpPr>
          <p:cNvPr id="18" name="رابط مستقيم 17">
            <a:extLst>
              <a:ext uri="{FF2B5EF4-FFF2-40B4-BE49-F238E27FC236}">
                <a16:creationId xmlns:a16="http://schemas.microsoft.com/office/drawing/2014/main" id="{CC872B51-3AAF-4B66-BB47-0ED597B46976}"/>
              </a:ext>
            </a:extLst>
          </p:cNvPr>
          <p:cNvCxnSpPr/>
          <p:nvPr/>
        </p:nvCxnSpPr>
        <p:spPr>
          <a:xfrm flipH="1">
            <a:off x="6560442" y="2013718"/>
            <a:ext cx="794" cy="4276211"/>
          </a:xfrm>
          <a:prstGeom prst="line">
            <a:avLst/>
          </a:prstGeom>
          <a:ln w="19050">
            <a:solidFill>
              <a:srgbClr val="1C75BC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6"/>
  <p:tag name="MH_CATEGORY" val="#BingLLB#"/>
  <p:tag name="MH_LAYOUT" val="SubTitle"/>
  <p:tag name="MH" val="20170706155207"/>
  <p:tag name="MH_LIBRARY" val="GRAPHIC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Other"/>
  <p:tag name="MH_ORDER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6"/>
  <p:tag name="MH_CATEGORY" val="#BingLLB#"/>
  <p:tag name="MH_LAYOUT" val="SubTitle"/>
  <p:tag name="MH" val="20170706155359"/>
  <p:tag name="MH_LIBRARY" val="GRAPHIC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Other"/>
  <p:tag name="MH_ORDER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YinZJG#"/>
  <p:tag name="MH_LAYOUT" val="TitleSubTitle"/>
  <p:tag name="MH" val="20170706154832"/>
  <p:tag name="MH_LIBRARY" val="GRAPHIC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Other"/>
  <p:tag name="MH_ORDER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YinZJG#"/>
  <p:tag name="MH_LAYOUT" val="TitleSubTitle"/>
  <p:tag name="MH" val="20170706154832"/>
  <p:tag name="MH_LIBRARY" val="GRAPHIC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Other"/>
  <p:tag name="MH_ORDER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6"/>
  <p:tag name="MH_CATEGORY" val="#BingLLB#"/>
  <p:tag name="MH_LAYOUT" val="SubTitle"/>
  <p:tag name="MH" val="20170706155207"/>
  <p:tag name="MH_LIBRARY" val="GRAPHIC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SubTitle"/>
  <p:tag name="MH_ORDER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YinZJG#"/>
  <p:tag name="MH_LAYOUT" val="TitleSubTitle"/>
  <p:tag name="MH" val="20170706154832"/>
  <p:tag name="MH_LIBRARY" val="GRAPHIC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SubTitle"/>
  <p:tag name="MH_ORDER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Other"/>
  <p:tag name="MH_ORDER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YinZJG#"/>
  <p:tag name="MH_LAYOUT" val="TitleSubTitle"/>
  <p:tag name="MH" val="20170706154832"/>
  <p:tag name="MH_LIBRARY" val="GRAPHIC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Other"/>
  <p:tag name="MH_ORDER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6"/>
  <p:tag name="MH_CATEGORY" val="#BingLLB#"/>
  <p:tag name="MH_LAYOUT" val="SubTitle"/>
  <p:tag name="MH" val="20170706155207"/>
  <p:tag name="MH_LIBRARY" val="GRAPHIC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SubTitle"/>
  <p:tag name="MH_ORDER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YinZJG#"/>
  <p:tag name="MH_LAYOUT" val="TitleSubTitle"/>
  <p:tag name="MH" val="20170706154832"/>
  <p:tag name="MH_LIBRARY" val="GRAPHIC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YinZJG#"/>
  <p:tag name="MH_LAYOUT" val="TitleSubTitle"/>
  <p:tag name="MH" val="20170706154832"/>
  <p:tag name="MH_LIBRARY" val="GRAPHIC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YinZJG#"/>
  <p:tag name="MH_LAYOUT" val="TitleSubTitle"/>
  <p:tag name="MH" val="20170706154832"/>
  <p:tag name="MH_LIBRARY" val="GRAPHIC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Other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6"/>
  <p:tag name="MH_CATEGORY" val="#BingLLB#"/>
  <p:tag name="MH_LAYOUT" val="SubTitle"/>
  <p:tag name="MH" val="20170706155207"/>
  <p:tag name="MH_LIBRARY" val="GRAPHIC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SubTitle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6"/>
  <p:tag name="MH_CATEGORY" val="#BingLLB#"/>
  <p:tag name="MH_LAYOUT" val="SubTitle"/>
  <p:tag name="MH" val="20170706155207"/>
  <p:tag name="MH_LIBRARY" val="GRAPHIC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6"/>
  <p:tag name="MH_CATEGORY" val="#BingLLB#"/>
  <p:tag name="MH_LAYOUT" val="SubTitle"/>
  <p:tag name="MH" val="20170706155207"/>
  <p:tag name="MH_LIBRARY" val="GRAPHIC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207"/>
  <p:tag name="MH_LIBRARY" val="GRAPHIC"/>
  <p:tag name="MH_TYPE" val="SubTitle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YinZJG#"/>
  <p:tag name="MH_LAYOUT" val="TitleSubTitle"/>
  <p:tag name="MH" val="20170706154832"/>
  <p:tag name="MH_LIBRARY" val="GRAPHIC"/>
</p:tagLst>
</file>

<file path=ppt/theme/theme1.xml><?xml version="1.0" encoding="utf-8"?>
<a:theme xmlns:a="http://schemas.openxmlformats.org/drawingml/2006/main" name="包图主题2">
  <a:themeElements>
    <a:clrScheme name="نسق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نسق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نسق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535</TotalTime>
  <Words>258</Words>
  <Application>Microsoft Office PowerPoint</Application>
  <PresentationFormat>مخصص</PresentationFormat>
  <Paragraphs>65</Paragraphs>
  <Slides>19</Slides>
  <Notes>19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8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19</vt:i4>
      </vt:variant>
    </vt:vector>
  </HeadingPairs>
  <TitlesOfParts>
    <vt:vector size="28" baseType="lpstr">
      <vt:lpstr>汉仪趣黑W</vt:lpstr>
      <vt:lpstr>Arial</vt:lpstr>
      <vt:lpstr>等线 Light</vt:lpstr>
      <vt:lpstr>等线</vt:lpstr>
      <vt:lpstr>(A) Arslan Wessam A</vt:lpstr>
      <vt:lpstr>Alnaseeb</vt:lpstr>
      <vt:lpstr>Calibri Light</vt:lpstr>
      <vt:lpstr>Calibri</vt:lpstr>
      <vt:lpstr>包图主题2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逆流的小鱼</dc:creator>
  <cp:lastModifiedBy>سجى النهدي</cp:lastModifiedBy>
  <cp:revision>30</cp:revision>
  <dcterms:created xsi:type="dcterms:W3CDTF">2017-07-06T07:15:00Z</dcterms:created>
  <dcterms:modified xsi:type="dcterms:W3CDTF">2023-12-03T20:44:01Z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2052-10.1.0.7698</vt:lpwstr>
  </property>
</Properties>
</file>