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sldIdLst>
    <p:sldId id="261" r:id="rId2"/>
    <p:sldId id="264" r:id="rId3"/>
    <p:sldId id="259" r:id="rId4"/>
    <p:sldId id="265" r:id="rId5"/>
    <p:sldId id="267" r:id="rId6"/>
    <p:sldId id="312" r:id="rId7"/>
    <p:sldId id="310" r:id="rId8"/>
    <p:sldId id="286" r:id="rId9"/>
    <p:sldId id="257" r:id="rId10"/>
    <p:sldId id="311" r:id="rId11"/>
    <p:sldId id="313" r:id="rId12"/>
    <p:sldId id="282" r:id="rId13"/>
    <p:sldId id="262" r:id="rId14"/>
    <p:sldId id="288" r:id="rId15"/>
    <p:sldId id="260" r:id="rId16"/>
    <p:sldId id="263" r:id="rId17"/>
    <p:sldId id="290" r:id="rId18"/>
    <p:sldId id="278" r:id="rId19"/>
    <p:sldId id="279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CEF"/>
    <a:srgbClr val="007033"/>
    <a:srgbClr val="6C1A00"/>
    <a:srgbClr val="C79E37"/>
    <a:srgbClr val="202E54"/>
    <a:srgbClr val="FF2549"/>
    <a:srgbClr val="1D3A00"/>
    <a:srgbClr val="5EEC3C"/>
    <a:srgbClr val="9900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64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4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2571750"/>
            <a:ext cx="8246070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314" y="2113635"/>
            <a:ext cx="8231372" cy="610820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128" y="852897"/>
            <a:ext cx="1648967" cy="1596860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30128" y="2693742"/>
            <a:ext cx="1648967" cy="1596860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128" y="2693742"/>
            <a:ext cx="1648967" cy="1596860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30128" y="852897"/>
            <a:ext cx="1648967" cy="1596860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70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5"/>
            <a:ext cx="8246070" cy="763526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8246070" cy="3512213"/>
          </a:xfrm>
        </p:spPr>
        <p:txBody>
          <a:bodyPr/>
          <a:lstStyle>
            <a:lvl1pPr algn="l">
              <a:defRPr sz="2800">
                <a:solidFill>
                  <a:srgbClr val="002060"/>
                </a:solidFill>
              </a:defRPr>
            </a:lvl1pPr>
            <a:lvl2pPr algn="l">
              <a:defRPr>
                <a:solidFill>
                  <a:srgbClr val="002060"/>
                </a:solidFill>
              </a:defRPr>
            </a:lvl2pPr>
            <a:lvl3pPr algn="l">
              <a:defRPr>
                <a:solidFill>
                  <a:srgbClr val="002060"/>
                </a:solidFill>
              </a:defRPr>
            </a:lvl3pPr>
            <a:lvl4pPr algn="l">
              <a:defRPr>
                <a:solidFill>
                  <a:srgbClr val="002060"/>
                </a:solidFill>
              </a:defRPr>
            </a:lvl4pPr>
            <a:lvl5pPr algn="l"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6413609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197405"/>
            <a:ext cx="6413609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17" y="281175"/>
            <a:ext cx="8093365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65551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127916"/>
            <a:ext cx="4040188" cy="2276294"/>
          </a:xfrm>
        </p:spPr>
        <p:txBody>
          <a:bodyPr/>
          <a:lstStyle>
            <a:lvl1pPr algn="ctr">
              <a:defRPr sz="2400">
                <a:solidFill>
                  <a:srgbClr val="002060"/>
                </a:solidFill>
              </a:defRPr>
            </a:lvl1pPr>
            <a:lvl2pPr algn="ctr">
              <a:defRPr sz="2000">
                <a:solidFill>
                  <a:srgbClr val="002060"/>
                </a:solidFill>
              </a:defRPr>
            </a:lvl2pPr>
            <a:lvl3pPr algn="ctr">
              <a:defRPr sz="1800">
                <a:solidFill>
                  <a:srgbClr val="002060"/>
                </a:solidFill>
              </a:defRPr>
            </a:lvl3pPr>
            <a:lvl4pPr algn="ctr">
              <a:defRPr sz="1600">
                <a:solidFill>
                  <a:srgbClr val="002060"/>
                </a:solidFill>
              </a:defRPr>
            </a:lvl4pPr>
            <a:lvl5pPr algn="ctr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5551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27916"/>
            <a:ext cx="4041775" cy="2276294"/>
          </a:xfrm>
        </p:spPr>
        <p:txBody>
          <a:bodyPr/>
          <a:lstStyle>
            <a:lvl1pPr algn="ctr">
              <a:defRPr sz="2400">
                <a:solidFill>
                  <a:srgbClr val="002060"/>
                </a:solidFill>
              </a:defRPr>
            </a:lvl1pPr>
            <a:lvl2pPr algn="ctr">
              <a:defRPr sz="2000">
                <a:solidFill>
                  <a:srgbClr val="002060"/>
                </a:solidFill>
              </a:defRPr>
            </a:lvl2pPr>
            <a:lvl3pPr algn="ctr">
              <a:defRPr sz="1800">
                <a:solidFill>
                  <a:srgbClr val="002060"/>
                </a:solidFill>
              </a:defRPr>
            </a:lvl3pPr>
            <a:lvl4pPr algn="ctr">
              <a:defRPr sz="1600">
                <a:solidFill>
                  <a:srgbClr val="002060"/>
                </a:solidFill>
              </a:defRPr>
            </a:lvl4pPr>
            <a:lvl5pPr algn="ctr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33257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423587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E3A6138E-A74C-4E63-86E0-1AAFEE064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" r="1975"/>
          <a:stretch>
            <a:fillRect/>
          </a:stretch>
        </p:blipFill>
        <p:spPr>
          <a:xfrm rot="21340946">
            <a:off x="5916633" y="891995"/>
            <a:ext cx="2443440" cy="3359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 prst="ribl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42E461-C839-4A58-A6AD-E9AF567D1DC0}"/>
              </a:ext>
            </a:extLst>
          </p:cNvPr>
          <p:cNvSpPr txBox="1"/>
          <p:nvPr/>
        </p:nvSpPr>
        <p:spPr>
          <a:xfrm>
            <a:off x="455992" y="739290"/>
            <a:ext cx="2271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Unit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4D168-4EEE-462E-B913-248328836D96}"/>
              </a:ext>
            </a:extLst>
          </p:cNvPr>
          <p:cNvSpPr txBox="1"/>
          <p:nvPr/>
        </p:nvSpPr>
        <p:spPr>
          <a:xfrm>
            <a:off x="2586835" y="3487980"/>
            <a:ext cx="4458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rub" panose="00000500000000000000" pitchFamily="2" charset="-34"/>
                <a:ea typeface="Inter Light" panose="020B0502030000000004" pitchFamily="34" charset="0"/>
                <a:cs typeface="Krub" panose="00000500000000000000" pitchFamily="2" charset="-34"/>
              </a:rPr>
              <a:t>Grammar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AED2D-B920-41A1-8BB6-723589784640}"/>
              </a:ext>
            </a:extLst>
          </p:cNvPr>
          <p:cNvSpPr txBox="1"/>
          <p:nvPr/>
        </p:nvSpPr>
        <p:spPr>
          <a:xfrm>
            <a:off x="296260" y="2571750"/>
            <a:ext cx="7329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293145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756E01-EC58-4FD3-9AC7-5D98AE95B017}"/>
              </a:ext>
            </a:extLst>
          </p:cNvPr>
          <p:cNvSpPr txBox="1">
            <a:spLocks/>
          </p:cNvSpPr>
          <p:nvPr/>
        </p:nvSpPr>
        <p:spPr>
          <a:xfrm>
            <a:off x="296260" y="281175"/>
            <a:ext cx="2901395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Grammar</a:t>
            </a:r>
          </a:p>
        </p:txBody>
      </p:sp>
      <p:pic>
        <p:nvPicPr>
          <p:cNvPr id="5" name="صورة 3">
            <a:extLst>
              <a:ext uri="{FF2B5EF4-FFF2-40B4-BE49-F238E27FC236}">
                <a16:creationId xmlns:a16="http://schemas.microsoft.com/office/drawing/2014/main" id="{4AFAFFD6-DD80-402B-895D-65F466171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35" y="1350110"/>
            <a:ext cx="8865729" cy="326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70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20493A8-EC39-4FFC-B225-3BCCBF3A5118}"/>
              </a:ext>
            </a:extLst>
          </p:cNvPr>
          <p:cNvSpPr txBox="1">
            <a:spLocks/>
          </p:cNvSpPr>
          <p:nvPr/>
        </p:nvSpPr>
        <p:spPr>
          <a:xfrm>
            <a:off x="754375" y="128470"/>
            <a:ext cx="2901395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Revision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04FEB-E1C2-46A8-9414-2188CAAC4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134" y="2113635"/>
            <a:ext cx="4477710" cy="3182570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E552F401-EBEA-4883-9FAF-993AB046D6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8" y="1502815"/>
            <a:ext cx="4211892" cy="315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01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F307C9-B28C-483A-A5E5-5F8AFACC7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78" y="1618059"/>
            <a:ext cx="6359644" cy="261198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91C654A-6DA7-4841-B382-39D59E3C67C4}"/>
              </a:ext>
            </a:extLst>
          </p:cNvPr>
          <p:cNvSpPr txBox="1"/>
          <p:nvPr/>
        </p:nvSpPr>
        <p:spPr>
          <a:xfrm>
            <a:off x="1798093" y="1944805"/>
            <a:ext cx="37872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 </a:t>
            </a:r>
          </a:p>
          <a:p>
            <a:r>
              <a:rPr lang="en-US" sz="2400" dirty="0">
                <a:solidFill>
                  <a:srgbClr val="000099"/>
                </a:solidFill>
              </a:rPr>
              <a:t>e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f </a:t>
            </a:r>
          </a:p>
          <a:p>
            <a:r>
              <a:rPr lang="en-US" sz="2400" dirty="0">
                <a:solidFill>
                  <a:srgbClr val="000099"/>
                </a:solidFill>
              </a:rPr>
              <a:t>c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 </a:t>
            </a:r>
          </a:p>
          <a:p>
            <a:r>
              <a:rPr lang="en-US" sz="2400" dirty="0">
                <a:solidFill>
                  <a:srgbClr val="000099"/>
                </a:solidFill>
              </a:rPr>
              <a:t>b </a:t>
            </a:r>
            <a:endParaRPr lang="ar-SA" sz="2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0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725CB9A-63DF-4DB4-9B1A-068571A5F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700"/>
            <a:ext cx="6424476" cy="38501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FD2C5A1-C231-4F90-8B6C-AED11F6AC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130" y="1348907"/>
            <a:ext cx="6347225" cy="37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A620501-2BEA-47DF-B45C-29F56382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63" y="1672795"/>
            <a:ext cx="7682324" cy="222117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0BD36DB-6D39-43EB-9B4C-9A49FE796DD4}"/>
              </a:ext>
            </a:extLst>
          </p:cNvPr>
          <p:cNvSpPr txBox="1"/>
          <p:nvPr/>
        </p:nvSpPr>
        <p:spPr>
          <a:xfrm>
            <a:off x="3343701" y="1658201"/>
            <a:ext cx="146372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000099"/>
                </a:solidFill>
              </a:rPr>
              <a:t>next to</a:t>
            </a:r>
            <a:endParaRPr lang="ar-SA" sz="2100" dirty="0">
              <a:solidFill>
                <a:srgbClr val="000099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F55117C-E27E-475A-AED7-119D28EF83ED}"/>
              </a:ext>
            </a:extLst>
          </p:cNvPr>
          <p:cNvSpPr txBox="1"/>
          <p:nvPr/>
        </p:nvSpPr>
        <p:spPr>
          <a:xfrm>
            <a:off x="3887908" y="3103161"/>
            <a:ext cx="126583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000099"/>
                </a:solidFill>
              </a:rPr>
              <a:t>next to</a:t>
            </a:r>
            <a:endParaRPr lang="ar-SA" sz="2100" dirty="0">
              <a:solidFill>
                <a:srgbClr val="000099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977930B-B180-46D9-A138-75881298327D}"/>
              </a:ext>
            </a:extLst>
          </p:cNvPr>
          <p:cNvSpPr txBox="1"/>
          <p:nvPr/>
        </p:nvSpPr>
        <p:spPr>
          <a:xfrm>
            <a:off x="2568318" y="2006682"/>
            <a:ext cx="145007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across from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F406932-B2EA-41B5-B6D9-41F3843A7467}"/>
              </a:ext>
            </a:extLst>
          </p:cNvPr>
          <p:cNvSpPr txBox="1"/>
          <p:nvPr/>
        </p:nvSpPr>
        <p:spPr>
          <a:xfrm>
            <a:off x="3459708" y="2367885"/>
            <a:ext cx="803509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000099"/>
                </a:solidFill>
              </a:rPr>
              <a:t>near</a:t>
            </a:r>
            <a:endParaRPr lang="ar-SA" sz="2100" dirty="0">
              <a:solidFill>
                <a:srgbClr val="000099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D3F7E7A-C68A-43E0-BE7B-F65D0A96E8A0}"/>
              </a:ext>
            </a:extLst>
          </p:cNvPr>
          <p:cNvSpPr txBox="1"/>
          <p:nvPr/>
        </p:nvSpPr>
        <p:spPr>
          <a:xfrm>
            <a:off x="3306169" y="2726139"/>
            <a:ext cx="126583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between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BA2D917-D42B-4DE9-BAE5-5E2670B8FECD}"/>
              </a:ext>
            </a:extLst>
          </p:cNvPr>
          <p:cNvSpPr txBox="1"/>
          <p:nvPr/>
        </p:nvSpPr>
        <p:spPr>
          <a:xfrm>
            <a:off x="3993674" y="3445596"/>
            <a:ext cx="53908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on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37A2E34-3614-4F6F-9628-50BDBCB751A3}"/>
              </a:ext>
            </a:extLst>
          </p:cNvPr>
          <p:cNvSpPr txBox="1"/>
          <p:nvPr/>
        </p:nvSpPr>
        <p:spPr>
          <a:xfrm>
            <a:off x="6272842" y="3445596"/>
            <a:ext cx="53908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on</a:t>
            </a:r>
            <a:endParaRPr lang="ar-SA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9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75CF3BC-3A44-45B6-B391-B89C607C1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70" y="1044700"/>
            <a:ext cx="7940660" cy="3817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SG Bk 1 F-SA_2020_42">
            <a:hlinkClick r:id="" action="ppaction://media"/>
            <a:extLst>
              <a:ext uri="{FF2B5EF4-FFF2-40B4-BE49-F238E27FC236}">
                <a16:creationId xmlns:a16="http://schemas.microsoft.com/office/drawing/2014/main" id="{DDFE5648-6A8B-4C7A-862A-57EDDFD8D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4931" y="2775720"/>
            <a:ext cx="1026840" cy="101767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DC7182B-36CB-4026-8F77-F07499819062}"/>
              </a:ext>
            </a:extLst>
          </p:cNvPr>
          <p:cNvSpPr txBox="1"/>
          <p:nvPr/>
        </p:nvSpPr>
        <p:spPr>
          <a:xfrm>
            <a:off x="3988559" y="2210938"/>
            <a:ext cx="1044053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b="1" dirty="0"/>
              <a:t>School </a:t>
            </a:r>
            <a:endParaRPr lang="ar-SA" sz="21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A7ED8F2-7BA8-4A2B-A117-F4A4660C371F}"/>
              </a:ext>
            </a:extLst>
          </p:cNvPr>
          <p:cNvSpPr txBox="1"/>
          <p:nvPr/>
        </p:nvSpPr>
        <p:spPr>
          <a:xfrm>
            <a:off x="5187859" y="1537077"/>
            <a:ext cx="79668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b="1" dirty="0"/>
              <a:t>Café </a:t>
            </a:r>
            <a:endParaRPr lang="ar-SA" sz="21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806CD1D-E27C-4912-8367-E7798F5E7AF3}"/>
              </a:ext>
            </a:extLst>
          </p:cNvPr>
          <p:cNvSpPr txBox="1"/>
          <p:nvPr/>
        </p:nvSpPr>
        <p:spPr>
          <a:xfrm>
            <a:off x="6996011" y="2775720"/>
            <a:ext cx="133365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a:rPr>
              <a:t>Subway </a:t>
            </a:r>
            <a:endParaRPr lang="ar-SA" sz="2100" b="1" dirty="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CA9E652-1862-476D-B517-391F3520E171}"/>
              </a:ext>
            </a:extLst>
          </p:cNvPr>
          <p:cNvSpPr txBox="1"/>
          <p:nvPr/>
        </p:nvSpPr>
        <p:spPr>
          <a:xfrm rot="16200000">
            <a:off x="5678317" y="3443417"/>
            <a:ext cx="153367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500" b="1" dirty="0"/>
              <a:t>convenience store</a:t>
            </a:r>
            <a:endParaRPr lang="ar-SA" sz="1500" b="1" dirty="0"/>
          </a:p>
        </p:txBody>
      </p:sp>
    </p:spTree>
    <p:extLst>
      <p:ext uri="{BB962C8B-B14F-4D97-AF65-F5344CB8AC3E}">
        <p14:creationId xmlns:p14="http://schemas.microsoft.com/office/powerpoint/2010/main" val="30580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F020C66-433B-4E7F-88F0-FBD79C890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80" y="1643120"/>
            <a:ext cx="7154465" cy="2653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G Bk 1 F-SA_2020_43">
            <a:hlinkClick r:id="" action="ppaction://media"/>
            <a:extLst>
              <a:ext uri="{FF2B5EF4-FFF2-40B4-BE49-F238E27FC236}">
                <a16:creationId xmlns:a16="http://schemas.microsoft.com/office/drawing/2014/main" id="{13A37293-51EE-4901-A5A6-A34FA969C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9870" y="1811108"/>
            <a:ext cx="645710" cy="63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8C60A0-F7EC-40C8-8217-9C0272DAA62A}"/>
              </a:ext>
            </a:extLst>
          </p:cNvPr>
          <p:cNvSpPr txBox="1">
            <a:spLocks/>
          </p:cNvSpPr>
          <p:nvPr/>
        </p:nvSpPr>
        <p:spPr>
          <a:xfrm>
            <a:off x="907080" y="229294"/>
            <a:ext cx="458115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Homework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CD932C-AA21-4B00-A942-6981DB023D19}"/>
              </a:ext>
            </a:extLst>
          </p:cNvPr>
          <p:cNvSpPr txBox="1">
            <a:spLocks/>
          </p:cNvSpPr>
          <p:nvPr/>
        </p:nvSpPr>
        <p:spPr>
          <a:xfrm>
            <a:off x="1746957" y="2877160"/>
            <a:ext cx="2901395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Page 116</a:t>
            </a:r>
          </a:p>
        </p:txBody>
      </p:sp>
    </p:spTree>
    <p:extLst>
      <p:ext uri="{BB962C8B-B14F-4D97-AF65-F5344CB8AC3E}">
        <p14:creationId xmlns:p14="http://schemas.microsoft.com/office/powerpoint/2010/main" val="354519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92" y="1044700"/>
            <a:ext cx="5953416" cy="399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350360" y="3793390"/>
            <a:ext cx="2096865" cy="104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1758" b="1" dirty="0">
                <a:solidFill>
                  <a:srgbClr val="009900"/>
                </a:solidFill>
                <a:latin typeface="Comic Sans MS" panose="030F0702030302020204" pitchFamily="66" charset="0"/>
              </a:rPr>
              <a:t>between</a:t>
            </a:r>
          </a:p>
          <a:p>
            <a:pPr algn="l" rtl="0">
              <a:lnSpc>
                <a:spcPct val="120000"/>
              </a:lnSpc>
            </a:pPr>
            <a:r>
              <a:rPr lang="en-US" sz="1758" b="1" dirty="0">
                <a:solidFill>
                  <a:srgbClr val="009900"/>
                </a:solidFill>
                <a:latin typeface="Comic Sans MS" panose="030F0702030302020204" pitchFamily="66" charset="0"/>
              </a:rPr>
              <a:t>across from</a:t>
            </a:r>
          </a:p>
          <a:p>
            <a:pPr algn="l" rtl="0">
              <a:lnSpc>
                <a:spcPct val="120000"/>
              </a:lnSpc>
            </a:pPr>
            <a:r>
              <a:rPr lang="en-US" sz="1758" b="1" dirty="0">
                <a:solidFill>
                  <a:srgbClr val="009900"/>
                </a:solidFill>
                <a:latin typeface="Comic Sans MS" panose="030F0702030302020204" pitchFamily="66" charset="0"/>
              </a:rPr>
              <a:t>     next to</a:t>
            </a:r>
            <a:endParaRPr lang="ar-SA" sz="1758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8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63" y="851898"/>
            <a:ext cx="5712135" cy="427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HP\Desktop\المتوسط\1-SUPER GOAL\1متوسط\ف1\صور حلول سوبر1\4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3" t="51476" r="9558" b="45529"/>
          <a:stretch/>
        </p:blipFill>
        <p:spPr bwMode="auto">
          <a:xfrm>
            <a:off x="3756189" y="1156963"/>
            <a:ext cx="3516804" cy="21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المتوسط\1-SUPER GOAL\1متوسط\ف1\صور حلول سوبر1\4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54075" r="16935" b="42887"/>
          <a:stretch/>
        </p:blipFill>
        <p:spPr bwMode="auto">
          <a:xfrm>
            <a:off x="3701603" y="1431039"/>
            <a:ext cx="3034069" cy="21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P\Desktop\المتوسط\1-SUPER GOAL\1متوسط\ف1\صور حلول سوبر1\4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3" t="57048" r="23513" b="39015"/>
          <a:stretch/>
        </p:blipFill>
        <p:spPr bwMode="auto">
          <a:xfrm>
            <a:off x="3756189" y="1692401"/>
            <a:ext cx="2182350" cy="28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P\Desktop\المتوسط\1-SUPER GOAL\1متوسط\ف1\صور حلول سوبر1\4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3" t="63724" r="4444" b="33233"/>
          <a:stretch/>
        </p:blipFill>
        <p:spPr bwMode="auto">
          <a:xfrm>
            <a:off x="3701603" y="2372397"/>
            <a:ext cx="3994904" cy="21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P\Desktop\المتوسط\1-SUPER GOAL\1متوسط\ف1\صور حلول سوبر1\4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60233" r="23513" b="36583"/>
          <a:stretch/>
        </p:blipFill>
        <p:spPr bwMode="auto">
          <a:xfrm>
            <a:off x="3701603" y="2022223"/>
            <a:ext cx="2409462" cy="22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المتوسط\1-SUPER GOAL\1متوسط\ف1\صور حلول سوبر1\41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66953" r="15141" b="30190"/>
          <a:stretch/>
        </p:blipFill>
        <p:spPr bwMode="auto">
          <a:xfrm>
            <a:off x="3701603" y="2640661"/>
            <a:ext cx="3204423" cy="20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2362272" y="3806984"/>
            <a:ext cx="32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400" b="1" dirty="0">
                <a:solidFill>
                  <a:srgbClr val="009900"/>
                </a:solidFill>
                <a:latin typeface="Comic Sans MS" panose="030F0702030302020204" pitchFamily="66" charset="0"/>
              </a:rPr>
              <a:t>         Go</a:t>
            </a:r>
          </a:p>
          <a:p>
            <a:pPr algn="l" rtl="0"/>
            <a:r>
              <a:rPr lang="en-US" sz="1400" b="1" dirty="0">
                <a:solidFill>
                  <a:srgbClr val="009900"/>
                </a:solidFill>
                <a:latin typeface="Comic Sans MS" panose="030F0702030302020204" pitchFamily="66" charset="0"/>
              </a:rPr>
              <a:t>    Turn</a:t>
            </a:r>
          </a:p>
          <a:p>
            <a:pPr algn="l" rtl="0"/>
            <a:r>
              <a:rPr lang="en-US" sz="1400" b="1" dirty="0">
                <a:solidFill>
                  <a:srgbClr val="009900"/>
                </a:solidFill>
                <a:latin typeface="Comic Sans MS" panose="030F0702030302020204" pitchFamily="66" charset="0"/>
              </a:rPr>
              <a:t>             across from</a:t>
            </a:r>
          </a:p>
          <a:p>
            <a:pPr algn="l" rtl="0"/>
            <a:r>
              <a:rPr lang="en-US" sz="1400" b="1" dirty="0">
                <a:solidFill>
                  <a:srgbClr val="009900"/>
                </a:solidFill>
                <a:latin typeface="Comic Sans MS" panose="030F0702030302020204" pitchFamily="66" charset="0"/>
              </a:rPr>
              <a:t>    between</a:t>
            </a:r>
          </a:p>
        </p:txBody>
      </p:sp>
    </p:spTree>
    <p:extLst>
      <p:ext uri="{BB962C8B-B14F-4D97-AF65-F5344CB8AC3E}">
        <p14:creationId xmlns:p14="http://schemas.microsoft.com/office/powerpoint/2010/main" val="5298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55880" y="380199"/>
            <a:ext cx="1701107" cy="496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25" b="1" dirty="0">
                <a:solidFill>
                  <a:schemeClr val="bg2"/>
                </a:solidFill>
                <a:latin typeface="Poppins" charset="0"/>
                <a:ea typeface="Poppins" charset="0"/>
                <a:cs typeface="Poppins" charset="0"/>
              </a:rPr>
              <a:t>COVID 19</a:t>
            </a: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E78CAD57-027E-48B7-8CCD-60E5EF6DAC9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471"/>
          <a:stretch>
            <a:fillRect/>
          </a:stretch>
        </p:blipFill>
        <p:spPr>
          <a:xfrm>
            <a:off x="6557165" y="1068896"/>
            <a:ext cx="1647825" cy="1595437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A4E03654-B50B-4B1D-BF1B-961EA2A9521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" b="5686"/>
          <a:stretch>
            <a:fillRect/>
          </a:stretch>
        </p:blipFill>
        <p:spPr>
          <a:xfrm>
            <a:off x="915994" y="1047351"/>
            <a:ext cx="1649413" cy="1595437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FE70C694-11E8-403F-906E-D2D49C65D77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" b="767"/>
          <a:stretch>
            <a:fillRect/>
          </a:stretch>
        </p:blipFill>
        <p:spPr>
          <a:xfrm>
            <a:off x="2808180" y="1041730"/>
            <a:ext cx="1649413" cy="1595437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B7706C1D-4577-4968-983F-B6E63EA37A3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b="277"/>
          <a:stretch>
            <a:fillRect/>
          </a:stretch>
        </p:blipFill>
        <p:spPr>
          <a:xfrm>
            <a:off x="4700366" y="997094"/>
            <a:ext cx="1647825" cy="1595437"/>
          </a:xfrm>
        </p:spPr>
      </p:pic>
      <p:sp>
        <p:nvSpPr>
          <p:cNvPr id="31" name="مستطيل 5">
            <a:extLst>
              <a:ext uri="{FF2B5EF4-FFF2-40B4-BE49-F238E27FC236}">
                <a16:creationId xmlns:a16="http://schemas.microsoft.com/office/drawing/2014/main" id="{32EEDBB7-9716-48CF-A395-396F85437EFB}"/>
              </a:ext>
            </a:extLst>
          </p:cNvPr>
          <p:cNvSpPr/>
          <p:nvPr/>
        </p:nvSpPr>
        <p:spPr>
          <a:xfrm>
            <a:off x="244151" y="2735182"/>
            <a:ext cx="2806076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Avoid gathering !</a:t>
            </a:r>
            <a:endParaRPr lang="ar-SA" sz="21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2" name="مستطيل 6">
            <a:extLst>
              <a:ext uri="{FF2B5EF4-FFF2-40B4-BE49-F238E27FC236}">
                <a16:creationId xmlns:a16="http://schemas.microsoft.com/office/drawing/2014/main" id="{652BF0CE-537B-4F9F-B875-64EA83E7703E}"/>
              </a:ext>
            </a:extLst>
          </p:cNvPr>
          <p:cNvSpPr/>
          <p:nvPr/>
        </p:nvSpPr>
        <p:spPr>
          <a:xfrm>
            <a:off x="244151" y="3543220"/>
            <a:ext cx="6609259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 rtl="0"/>
            <a:r>
              <a:rPr lang="en-US" sz="2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100" b="1" dirty="0">
                <a:ln w="0"/>
                <a:solidFill>
                  <a:srgbClr val="FF99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Social distancing is not a choice, it is a must! </a:t>
            </a:r>
            <a:endParaRPr lang="ar-SA" sz="2100" b="1" dirty="0">
              <a:ln w="0"/>
              <a:solidFill>
                <a:srgbClr val="FF99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3" name="مستطيل 8">
            <a:extLst>
              <a:ext uri="{FF2B5EF4-FFF2-40B4-BE49-F238E27FC236}">
                <a16:creationId xmlns:a16="http://schemas.microsoft.com/office/drawing/2014/main" id="{09C827F8-ABE3-415F-BAF1-C3B5489D46C0}"/>
              </a:ext>
            </a:extLst>
          </p:cNvPr>
          <p:cNvSpPr/>
          <p:nvPr/>
        </p:nvSpPr>
        <p:spPr>
          <a:xfrm>
            <a:off x="239575" y="3935635"/>
            <a:ext cx="746311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 rtl="0"/>
            <a:r>
              <a:rPr lang="en-US" sz="2100" dirty="0">
                <a:ln w="0"/>
                <a:solidFill>
                  <a:srgbClr val="0070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100" b="1" dirty="0">
                <a:ln w="0"/>
                <a:solidFill>
                  <a:srgbClr val="0070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Keep a distance of 2 meters to avoid accountability</a:t>
            </a:r>
            <a:endParaRPr lang="ar-SA" sz="2100" b="1" dirty="0">
              <a:ln w="0"/>
              <a:solidFill>
                <a:srgbClr val="0070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4" name="مستطيل 9">
            <a:extLst>
              <a:ext uri="{FF2B5EF4-FFF2-40B4-BE49-F238E27FC236}">
                <a16:creationId xmlns:a16="http://schemas.microsoft.com/office/drawing/2014/main" id="{4BF67510-20E7-46EB-AC03-7EF6B906288B}"/>
              </a:ext>
            </a:extLst>
          </p:cNvPr>
          <p:cNvSpPr/>
          <p:nvPr/>
        </p:nvSpPr>
        <p:spPr>
          <a:xfrm>
            <a:off x="250601" y="3138591"/>
            <a:ext cx="4873328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 rtl="0"/>
            <a:r>
              <a:rPr lang="en-US" sz="2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1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wear a mask before going out</a:t>
            </a:r>
            <a:endParaRPr lang="ar-SA" sz="21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5" name="مستطيل 10">
            <a:extLst>
              <a:ext uri="{FF2B5EF4-FFF2-40B4-BE49-F238E27FC236}">
                <a16:creationId xmlns:a16="http://schemas.microsoft.com/office/drawing/2014/main" id="{2C09D864-5D43-4B33-9BDE-4AC3DEA35169}"/>
              </a:ext>
            </a:extLst>
          </p:cNvPr>
          <p:cNvSpPr/>
          <p:nvPr/>
        </p:nvSpPr>
        <p:spPr>
          <a:xfrm>
            <a:off x="239575" y="4317010"/>
            <a:ext cx="4230199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 rtl="0"/>
            <a:r>
              <a:rPr lang="en-US" sz="21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1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Wash hands constantly</a:t>
            </a:r>
            <a:endParaRPr lang="ar-SA" sz="21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321A59A-E4E9-4EE6-9C71-AF21A7C213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88" y="4390579"/>
            <a:ext cx="680516" cy="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8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04686C-0E31-497F-8F00-732521D53BA8}"/>
              </a:ext>
            </a:extLst>
          </p:cNvPr>
          <p:cNvSpPr/>
          <p:nvPr/>
        </p:nvSpPr>
        <p:spPr>
          <a:xfrm>
            <a:off x="1365195" y="281175"/>
            <a:ext cx="5262694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Diwani Bent" panose="02010400000000000000" pitchFamily="2" charset="-78"/>
              </a:rPr>
              <a:t>بسم الله الرحمن الرحيم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Diwani Bent" panose="0201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37392-3A9F-4F41-B1D8-E6552400DAE0}"/>
              </a:ext>
            </a:extLst>
          </p:cNvPr>
          <p:cNvSpPr txBox="1"/>
          <p:nvPr/>
        </p:nvSpPr>
        <p:spPr>
          <a:xfrm>
            <a:off x="143555" y="2113635"/>
            <a:ext cx="22717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Day:</a:t>
            </a:r>
          </a:p>
          <a:p>
            <a:endParaRPr lang="en-US" b="1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Oregano" panose="03060702040602030A04" pitchFamily="66" charset="0"/>
              <a:ea typeface="Inter Light" panose="020B0502030000000004" pitchFamily="34" charset="0"/>
              <a:cs typeface="Krub" panose="00000500000000000000" pitchFamily="2" charset="-34"/>
            </a:endParaRPr>
          </a:p>
          <a:p>
            <a:r>
              <a:rPr lang="en-US" sz="48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8C60A0-F7EC-40C8-8217-9C0272DAA62A}"/>
              </a:ext>
            </a:extLst>
          </p:cNvPr>
          <p:cNvSpPr txBox="1">
            <a:spLocks/>
          </p:cNvSpPr>
          <p:nvPr/>
        </p:nvSpPr>
        <p:spPr>
          <a:xfrm>
            <a:off x="907080" y="229294"/>
            <a:ext cx="458115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Learning 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3EAE6-1534-43B4-A7BA-54F0E9C0D4CA}"/>
              </a:ext>
            </a:extLst>
          </p:cNvPr>
          <p:cNvSpPr txBox="1">
            <a:spLocks/>
          </p:cNvSpPr>
          <p:nvPr/>
        </p:nvSpPr>
        <p:spPr>
          <a:xfrm>
            <a:off x="296260" y="1197405"/>
            <a:ext cx="5955496" cy="25959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1.  Use " live " with prepositions in meaningful sentence</a:t>
            </a:r>
          </a:p>
          <a:p>
            <a:r>
              <a:rPr lang="en-US" sz="2400" dirty="0"/>
              <a:t>2. Use prepositions correctly.</a:t>
            </a:r>
          </a:p>
          <a:p>
            <a:r>
              <a:rPr lang="en-US" sz="2400" dirty="0"/>
              <a:t>3. Give directions correctly</a:t>
            </a:r>
          </a:p>
          <a:p>
            <a:r>
              <a:rPr lang="en-US" sz="2400" dirty="0"/>
              <a:t>4. write names of places after listening</a:t>
            </a:r>
          </a:p>
          <a:p>
            <a:r>
              <a:rPr lang="en-US" sz="2400" dirty="0"/>
              <a:t>5. practice pronunciation correctly</a:t>
            </a:r>
          </a:p>
        </p:txBody>
      </p:sp>
    </p:spTree>
    <p:extLst>
      <p:ext uri="{BB962C8B-B14F-4D97-AF65-F5344CB8AC3E}">
        <p14:creationId xmlns:p14="http://schemas.microsoft.com/office/powerpoint/2010/main" val="3011082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756E01-EC58-4FD3-9AC7-5D98AE95B017}"/>
              </a:ext>
            </a:extLst>
          </p:cNvPr>
          <p:cNvSpPr txBox="1">
            <a:spLocks/>
          </p:cNvSpPr>
          <p:nvPr/>
        </p:nvSpPr>
        <p:spPr>
          <a:xfrm>
            <a:off x="296260" y="281175"/>
            <a:ext cx="2901395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Warm up</a:t>
            </a:r>
          </a:p>
        </p:txBody>
      </p:sp>
      <p:pic>
        <p:nvPicPr>
          <p:cNvPr id="6" name="Theme 11. Where - Where is it- - asking the way - ESL Song &amp; Story - Learning English for Kids">
            <a:hlinkClick r:id="" action="ppaction://media"/>
            <a:extLst>
              <a:ext uri="{FF2B5EF4-FFF2-40B4-BE49-F238E27FC236}">
                <a16:creationId xmlns:a16="http://schemas.microsoft.com/office/drawing/2014/main" id="{99C54C88-8C29-4E3C-8ACE-DB3F745EE7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53" end="2093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597" y="1350110"/>
            <a:ext cx="5492805" cy="308970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697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FDA35B-90A2-4315-8B83-847C8CA1673B}"/>
              </a:ext>
            </a:extLst>
          </p:cNvPr>
          <p:cNvSpPr/>
          <p:nvPr/>
        </p:nvSpPr>
        <p:spPr>
          <a:xfrm>
            <a:off x="7134512" y="4604585"/>
            <a:ext cx="19610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70C0"/>
                </a:solidFill>
              </a:rPr>
              <a:t>Pages 58 &amp; 59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756E01-EC58-4FD3-9AC7-5D98AE95B017}"/>
              </a:ext>
            </a:extLst>
          </p:cNvPr>
          <p:cNvSpPr txBox="1">
            <a:spLocks/>
          </p:cNvSpPr>
          <p:nvPr/>
        </p:nvSpPr>
        <p:spPr>
          <a:xfrm>
            <a:off x="296260" y="281175"/>
            <a:ext cx="2901395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Grammar</a:t>
            </a:r>
          </a:p>
        </p:txBody>
      </p:sp>
      <p:pic>
        <p:nvPicPr>
          <p:cNvPr id="5" name="صورة 1">
            <a:extLst>
              <a:ext uri="{FF2B5EF4-FFF2-40B4-BE49-F238E27FC236}">
                <a16:creationId xmlns:a16="http://schemas.microsoft.com/office/drawing/2014/main" id="{E1BE6311-F40A-4A78-A7C1-C3D76215C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65" y="1502815"/>
            <a:ext cx="8325469" cy="1678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924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756E01-EC58-4FD3-9AC7-5D98AE95B017}"/>
              </a:ext>
            </a:extLst>
          </p:cNvPr>
          <p:cNvSpPr txBox="1">
            <a:spLocks/>
          </p:cNvSpPr>
          <p:nvPr/>
        </p:nvSpPr>
        <p:spPr>
          <a:xfrm>
            <a:off x="296260" y="281175"/>
            <a:ext cx="2901395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Grammar</a:t>
            </a:r>
          </a:p>
        </p:txBody>
      </p:sp>
      <p:pic>
        <p:nvPicPr>
          <p:cNvPr id="6" name="Picture 2" descr="Where do you live - Office meetings">
            <a:extLst>
              <a:ext uri="{FF2B5EF4-FFF2-40B4-BE49-F238E27FC236}">
                <a16:creationId xmlns:a16="http://schemas.microsoft.com/office/drawing/2014/main" id="{FE3CD8D7-BA67-4F9B-859C-DAABAC782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6" y="1121450"/>
            <a:ext cx="8325469" cy="37540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7872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E7441F5-972E-490F-9DB3-31591C310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77" y="1044700"/>
            <a:ext cx="6508847" cy="381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E95976-6BC8-4757-A43E-2EB178628BC5}"/>
              </a:ext>
            </a:extLst>
          </p:cNvPr>
          <p:cNvSpPr txBox="1">
            <a:spLocks/>
          </p:cNvSpPr>
          <p:nvPr/>
        </p:nvSpPr>
        <p:spPr>
          <a:xfrm>
            <a:off x="296260" y="281175"/>
            <a:ext cx="2901395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834126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20493A8-EC39-4FFC-B225-3BCCBF3A5118}"/>
              </a:ext>
            </a:extLst>
          </p:cNvPr>
          <p:cNvSpPr txBox="1">
            <a:spLocks/>
          </p:cNvSpPr>
          <p:nvPr/>
        </p:nvSpPr>
        <p:spPr>
          <a:xfrm>
            <a:off x="754375" y="128470"/>
            <a:ext cx="2901395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04FEB-E1C2-46A8-9414-2188CAAC4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134" y="2113635"/>
            <a:ext cx="4477710" cy="3182570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E552F401-EBEA-4883-9FAF-993AB046D6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8" y="1502815"/>
            <a:ext cx="4211892" cy="315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</Words>
  <Application>Microsoft Office PowerPoint</Application>
  <PresentationFormat>On-screen Show (16:9)</PresentationFormat>
  <Paragraphs>54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Century Gothic</vt:lpstr>
      <vt:lpstr>Comic Sans MS</vt:lpstr>
      <vt:lpstr>Krub</vt:lpstr>
      <vt:lpstr>Oregano</vt:lpstr>
      <vt:lpstr>Poppins</vt:lpstr>
      <vt:lpstr>StagSans-Light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2021-12-19T14:59:22Z</dcterms:modified>
</cp:coreProperties>
</file>