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261" r:id="rId3"/>
    <p:sldId id="262" r:id="rId4"/>
    <p:sldId id="265" r:id="rId5"/>
    <p:sldId id="263" r:id="rId6"/>
    <p:sldId id="278" r:id="rId7"/>
    <p:sldId id="264" r:id="rId8"/>
    <p:sldId id="266" r:id="rId9"/>
    <p:sldId id="267" r:id="rId10"/>
    <p:sldId id="268" r:id="rId11"/>
    <p:sldId id="269" r:id="rId12"/>
    <p:sldId id="270" r:id="rId13"/>
    <p:sldId id="277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000000"/>
    <a:srgbClr val="005493"/>
    <a:srgbClr val="D2F1FF"/>
    <a:srgbClr val="B9EBFF"/>
    <a:srgbClr val="76D6FF"/>
    <a:srgbClr val="0096FF"/>
    <a:srgbClr val="666666"/>
    <a:srgbClr val="00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05948-CF33-8044-BD54-CDCB29E8A7B1}" type="datetimeFigureOut">
              <a:rPr lang="en-SA" smtClean="0"/>
              <a:t>12/12/2021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BCF54-CEC3-AF49-90AA-F48D0343143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22692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3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173712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12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0312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13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5063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14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93169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15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60775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16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55354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17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08758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18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34776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19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3620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4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0831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5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90993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6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4592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7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52412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8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99974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9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40148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10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66294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BCF54-CEC3-AF49-90AA-F48D03431433}" type="slidenum">
              <a:rPr lang="en-SA" smtClean="0"/>
              <a:t>11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6672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4464-E700-3246-B747-4625A3DEE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BB7D0-107E-5140-A6E9-8D7C0DFC2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B5933-9A6E-5342-B330-AE700962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D40-DB89-1843-8E09-2E7E1268FF36}" type="datetimeFigureOut">
              <a:rPr lang="en-SA" smtClean="0"/>
              <a:t>12/12/2021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86F1F-DCA2-C649-95A5-353203B9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18193-A624-CC43-9934-2DB95CB7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DD2B-EF8F-3E48-8797-1D9DE7ED914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2859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46A8F-8F2B-8E44-B57B-0C6E2349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0BED7-CD5C-364D-8CEA-F7279890E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1528-981A-4A4E-9F55-3EAC1397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D40-DB89-1843-8E09-2E7E1268FF36}" type="datetimeFigureOut">
              <a:rPr lang="en-SA" smtClean="0"/>
              <a:t>12/12/2021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30710-1BF5-BA4F-BA30-74BEE9F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EA8E7-B06F-FB4F-A19B-D423132D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DD2B-EF8F-3E48-8797-1D9DE7ED914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9362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0AC89-EAE8-2E43-BBEB-9B6465D25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F35AC-5208-604E-802E-66F8E3D46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2978E-6EBC-8A4C-AE85-BA2F3031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D40-DB89-1843-8E09-2E7E1268FF36}" type="datetimeFigureOut">
              <a:rPr lang="en-SA" smtClean="0"/>
              <a:t>12/12/2021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09D3-9F59-904B-A8B3-A7E8EDBA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8A092-B0A6-AC40-B8D0-29CCBC86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DD2B-EF8F-3E48-8797-1D9DE7ED914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3289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E4D2-01FB-F541-86E9-50D16FB8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883C-A04C-9045-A2AA-D7870E9AB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52725-B402-3C49-B65C-F0090A26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D40-DB89-1843-8E09-2E7E1268FF36}" type="datetimeFigureOut">
              <a:rPr lang="en-SA" smtClean="0"/>
              <a:t>12/12/2021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337B5-624A-EF49-80F1-C3B019B2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FDEFA-96DD-3942-953D-8853218F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DD2B-EF8F-3E48-8797-1D9DE7ED914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2128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8AF3-121E-004D-A0E2-75B280F7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5A18A-52BA-B246-8A33-42F77AC0D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0ED77-DB45-9D43-93EE-60F4FBB1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D40-DB89-1843-8E09-2E7E1268FF36}" type="datetimeFigureOut">
              <a:rPr lang="en-SA" smtClean="0"/>
              <a:t>12/12/2021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EF699-FD9E-EE4B-9F4A-8E942F3B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93865-2510-3E4B-A28F-8BE8B8E7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DD2B-EF8F-3E48-8797-1D9DE7ED914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97461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F87C-C999-594F-976C-69BDD090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B8C5D-2873-144D-8D1A-349BA06BD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6E38B-3559-3341-9BB0-8BE7C435B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60B17-1EE7-3249-B944-2436ABD8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D40-DB89-1843-8E09-2E7E1268FF36}" type="datetimeFigureOut">
              <a:rPr lang="en-SA" smtClean="0"/>
              <a:t>12/12/2021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41387-4D9B-E643-83FD-A12A5DE7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94383-AEFC-524E-9F89-2CEE65DF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DD2B-EF8F-3E48-8797-1D9DE7ED914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6080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5381-8A26-264B-83D3-14F5A64B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9D6-B3A4-3E4D-B4A9-97094249C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D07ED-9191-AF44-90CD-1AC9B9E8B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991C6-BF99-7A46-AFFE-CA387CB6F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FD177-2DE0-E746-A4AD-3D7D0FF73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FC896D-0C58-8241-9C81-F014821F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D40-DB89-1843-8E09-2E7E1268FF36}" type="datetimeFigureOut">
              <a:rPr lang="en-SA" smtClean="0"/>
              <a:t>12/12/2021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B78400-7BFB-5F40-9ADB-90B777C56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9F7B9-F7B7-C04E-AEE5-2F493818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DD2B-EF8F-3E48-8797-1D9DE7ED914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8868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A2C5-942B-E440-B8BD-1588FCE0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ECEA4-5757-9642-AE4B-83966750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D40-DB89-1843-8E09-2E7E1268FF36}" type="datetimeFigureOut">
              <a:rPr lang="en-SA" smtClean="0"/>
              <a:t>12/12/2021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DE0B2-599A-5946-A918-84E44E74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80711-ADED-184F-8EEF-100AFE1E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DD2B-EF8F-3E48-8797-1D9DE7ED914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2615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6FDB2D-C354-0E4E-9677-29B6A49B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D40-DB89-1843-8E09-2E7E1268FF36}" type="datetimeFigureOut">
              <a:rPr lang="en-SA" smtClean="0"/>
              <a:t>12/12/2021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2F470-49C0-8B42-8551-4A63ED1A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D24DB-D468-6440-B8ED-C9E32CEA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DD2B-EF8F-3E48-8797-1D9DE7ED914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5620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16AF-EE51-104C-9302-7DD47C345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EB1EF-BAB0-2E49-8AD6-3ECA78197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D7F2F-3B26-B744-B306-C6B399BDD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38005-3E3C-C446-B937-0F77867D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D40-DB89-1843-8E09-2E7E1268FF36}" type="datetimeFigureOut">
              <a:rPr lang="en-SA" smtClean="0"/>
              <a:t>12/12/2021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38691-6DE9-E147-8076-F89225D0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342B9-B6FB-624D-BE37-1C40A436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DD2B-EF8F-3E48-8797-1D9DE7ED914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2253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18C34-08C3-1341-A602-5DED69D6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E1509-86C4-C641-98C4-46A631BEE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8F716-8FBD-4C45-8CD0-27B280C6D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E9120-7B22-EB41-A8ED-328A4A9E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D40-DB89-1843-8E09-2E7E1268FF36}" type="datetimeFigureOut">
              <a:rPr lang="en-SA" smtClean="0"/>
              <a:t>12/12/2021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E3597-F57A-164F-8AAB-166946C8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36232-9228-C84B-ACFE-84961BEA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DD2B-EF8F-3E48-8797-1D9DE7ED914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4617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0F0121-83B8-7F4E-A98A-889F5E92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0C5DD-3505-DE4A-B621-F21F5E827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42FFD-0EEE-524B-A060-40BB032D9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AED40-DB89-1843-8E09-2E7E1268FF36}" type="datetimeFigureOut">
              <a:rPr lang="en-SA" smtClean="0"/>
              <a:t>12/12/2021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1A267-13F3-284F-A0C8-ED9B42962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8B75A-8472-0546-A1A8-DBF46731E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DD2B-EF8F-3E48-8797-1D9DE7ED914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2786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4DBC7669-026A-CC4E-B7A8-FE0C362A3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 amt="70000"/>
          </a:blip>
          <a:srcRect t="19515" r="43021" b="18392"/>
          <a:stretch/>
        </p:blipFill>
        <p:spPr>
          <a:xfrm>
            <a:off x="4459370" y="-14067"/>
            <a:ext cx="773263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62EC27-245C-8746-ACA2-B1C9358417B2}"/>
              </a:ext>
            </a:extLst>
          </p:cNvPr>
          <p:cNvSpPr/>
          <p:nvPr/>
        </p:nvSpPr>
        <p:spPr>
          <a:xfrm>
            <a:off x="-14070" y="3598601"/>
            <a:ext cx="12206070" cy="1969477"/>
          </a:xfrm>
          <a:prstGeom prst="rect">
            <a:avLst/>
          </a:prstGeom>
          <a:solidFill>
            <a:srgbClr val="B9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B203B-B83C-7944-A921-788C71A6E1F3}"/>
              </a:ext>
            </a:extLst>
          </p:cNvPr>
          <p:cNvSpPr txBox="1"/>
          <p:nvPr/>
        </p:nvSpPr>
        <p:spPr>
          <a:xfrm>
            <a:off x="4459370" y="3671521"/>
            <a:ext cx="7219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Unit (6) Lesson (3)</a:t>
            </a:r>
          </a:p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Grammar</a:t>
            </a:r>
          </a:p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Page (50)</a:t>
            </a:r>
            <a:endParaRPr lang="en-SA" sz="3600" b="1" dirty="0">
              <a:latin typeface="Comic Sans MS" panose="030F0902030302020204" pitchFamily="66" charset="0"/>
            </a:endParaRP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3948F938-010C-7148-A279-933F4838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8" y="1314907"/>
            <a:ext cx="5254445" cy="42281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465C6F-999C-8D4C-AF43-8DB6FE5F42DF}"/>
              </a:ext>
            </a:extLst>
          </p:cNvPr>
          <p:cNvSpPr txBox="1"/>
          <p:nvPr/>
        </p:nvSpPr>
        <p:spPr>
          <a:xfrm>
            <a:off x="-1144218" y="5571229"/>
            <a:ext cx="721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Done by: T. Haya B.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5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Grammar:-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1048630" y="414500"/>
            <a:ext cx="2186940" cy="4129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A6CFE5B-36A9-344B-BA82-FA86D4930F3C}"/>
              </a:ext>
            </a:extLst>
          </p:cNvPr>
          <p:cNvSpPr/>
          <p:nvPr/>
        </p:nvSpPr>
        <p:spPr>
          <a:xfrm>
            <a:off x="11254154" y="70340"/>
            <a:ext cx="815926" cy="827424"/>
          </a:xfrm>
          <a:prstGeom prst="ellipse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A5C11-D690-F542-A26A-37F24534E5DA}"/>
              </a:ext>
            </a:extLst>
          </p:cNvPr>
          <p:cNvSpPr txBox="1"/>
          <p:nvPr/>
        </p:nvSpPr>
        <p:spPr>
          <a:xfrm>
            <a:off x="11254154" y="299613"/>
            <a:ext cx="81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50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BEBBC7-B5D0-C244-B5F1-DB1028897F44}"/>
              </a:ext>
            </a:extLst>
          </p:cNvPr>
          <p:cNvSpPr/>
          <p:nvPr/>
        </p:nvSpPr>
        <p:spPr>
          <a:xfrm>
            <a:off x="3854548" y="182880"/>
            <a:ext cx="5598941" cy="714884"/>
          </a:xfrm>
          <a:prstGeom prst="roundRect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6960D-F203-3D4B-8105-25959A3E8DB5}"/>
              </a:ext>
            </a:extLst>
          </p:cNvPr>
          <p:cNvSpPr txBox="1"/>
          <p:nvPr/>
        </p:nvSpPr>
        <p:spPr>
          <a:xfrm>
            <a:off x="4881489" y="274319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There is / There are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284EE80C-8501-5F48-BF18-F93F4E1BDB48}"/>
              </a:ext>
            </a:extLst>
          </p:cNvPr>
          <p:cNvSpPr txBox="1">
            <a:spLocks/>
          </p:cNvSpPr>
          <p:nvPr/>
        </p:nvSpPr>
        <p:spPr>
          <a:xfrm>
            <a:off x="1427368" y="1701104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>
                <a:solidFill>
                  <a:srgbClr val="0070C0"/>
                </a:solidFill>
                <a:latin typeface="Adobe Garamond Pro Bold" pitchFamily="18" charset="0"/>
              </a:rPr>
              <a:t>There is + a/an + noun</a:t>
            </a:r>
            <a:endParaRPr lang="en-US" u="sng" dirty="0"/>
          </a:p>
          <a:p>
            <a:r>
              <a:rPr lang="en-US" dirty="0">
                <a:solidFill>
                  <a:srgbClr val="FF2F92"/>
                </a:solidFill>
                <a:latin typeface="Comic Sans MS" panose="030F0902030302020204" pitchFamily="66" charset="0"/>
              </a:rPr>
              <a:t>There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</a:rPr>
              <a:t>is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a bed </a:t>
            </a:r>
            <a:r>
              <a:rPr lang="en-US" dirty="0">
                <a:latin typeface="Comic Sans MS" panose="030F0902030302020204" pitchFamily="66" charset="0"/>
              </a:rPr>
              <a:t>in the bedroom</a:t>
            </a:r>
          </a:p>
          <a:p>
            <a:r>
              <a:rPr lang="en-US" dirty="0">
                <a:solidFill>
                  <a:srgbClr val="FF2F92"/>
                </a:solidFill>
                <a:latin typeface="Comic Sans MS" panose="030F0902030302020204" pitchFamily="66" charset="0"/>
              </a:rPr>
              <a:t>There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</a:rPr>
              <a:t>is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an orange</a:t>
            </a:r>
            <a:r>
              <a:rPr lang="en-US" dirty="0">
                <a:latin typeface="Comic Sans MS" panose="030F0902030302020204" pitchFamily="66" charset="0"/>
              </a:rPr>
              <a:t> in the fridge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US" sz="3200" b="1" u="sng" dirty="0">
                <a:solidFill>
                  <a:srgbClr val="0070C0"/>
                </a:solidFill>
                <a:latin typeface="Adobe Garamond Pro Bold" pitchFamily="18" charset="0"/>
              </a:rPr>
              <a:t>There are + noun +s</a:t>
            </a:r>
          </a:p>
          <a:p>
            <a:r>
              <a:rPr lang="en-US" dirty="0">
                <a:solidFill>
                  <a:srgbClr val="FF2F92"/>
                </a:solidFill>
                <a:latin typeface="Comic Sans MS" panose="030F0902030302020204" pitchFamily="66" charset="0"/>
              </a:rPr>
              <a:t>There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</a:rPr>
              <a:t>are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four chairs </a:t>
            </a:r>
            <a:r>
              <a:rPr lang="en-US" dirty="0">
                <a:latin typeface="Comic Sans MS" panose="030F0902030302020204" pitchFamily="66" charset="0"/>
              </a:rPr>
              <a:t>in the kitchen</a:t>
            </a:r>
          </a:p>
          <a:p>
            <a:r>
              <a:rPr lang="en-US" dirty="0">
                <a:solidFill>
                  <a:srgbClr val="FF2F92"/>
                </a:solidFill>
                <a:latin typeface="Comic Sans MS" panose="030F0902030302020204" pitchFamily="66" charset="0"/>
              </a:rPr>
              <a:t>There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</a:rPr>
              <a:t>are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two bathrooms</a:t>
            </a:r>
            <a:r>
              <a:rPr lang="en-US" dirty="0">
                <a:latin typeface="Comic Sans MS" panose="030F0902030302020204" pitchFamily="66" charset="0"/>
              </a:rPr>
              <a:t> in my house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3A178-A625-7545-A470-E2394FAC136B}"/>
              </a:ext>
            </a:extLst>
          </p:cNvPr>
          <p:cNvSpPr txBox="1"/>
          <p:nvPr/>
        </p:nvSpPr>
        <p:spPr>
          <a:xfrm>
            <a:off x="8836522" y="2179359"/>
            <a:ext cx="135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singular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BA9868-21D7-4B4F-819C-E54E098C8FCE}"/>
              </a:ext>
            </a:extLst>
          </p:cNvPr>
          <p:cNvCxnSpPr>
            <a:cxnSpLocks/>
          </p:cNvCxnSpPr>
          <p:nvPr/>
        </p:nvCxnSpPr>
        <p:spPr>
          <a:xfrm>
            <a:off x="7295856" y="1924575"/>
            <a:ext cx="1703196" cy="39624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2F05EE8-8B3F-C84D-B2BF-E719C25D9C04}"/>
              </a:ext>
            </a:extLst>
          </p:cNvPr>
          <p:cNvSpPr txBox="1"/>
          <p:nvPr/>
        </p:nvSpPr>
        <p:spPr>
          <a:xfrm>
            <a:off x="8778240" y="4589549"/>
            <a:ext cx="135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plural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CD015C-B50B-5649-AC1B-B429424986FE}"/>
              </a:ext>
            </a:extLst>
          </p:cNvPr>
          <p:cNvCxnSpPr>
            <a:cxnSpLocks/>
          </p:cNvCxnSpPr>
          <p:nvPr/>
        </p:nvCxnSpPr>
        <p:spPr>
          <a:xfrm>
            <a:off x="7038367" y="4334765"/>
            <a:ext cx="1703196" cy="39624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E2E7C6D-C47D-894B-9D7A-5EAE431AE387}"/>
              </a:ext>
            </a:extLst>
          </p:cNvPr>
          <p:cNvSpPr/>
          <p:nvPr/>
        </p:nvSpPr>
        <p:spPr>
          <a:xfrm>
            <a:off x="1125891" y="872893"/>
            <a:ext cx="2995943" cy="714884"/>
          </a:xfrm>
          <a:prstGeom prst="roundRect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5EB9E5-9ED8-1B41-AB16-319496DF5E2E}"/>
              </a:ext>
            </a:extLst>
          </p:cNvPr>
          <p:cNvSpPr txBox="1"/>
          <p:nvPr/>
        </p:nvSpPr>
        <p:spPr>
          <a:xfrm>
            <a:off x="1590180" y="1011091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Affirmative: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8" grpId="0"/>
      <p:bldP spid="4" grpId="0" animBg="1"/>
      <p:bldP spid="9" grpId="0"/>
      <p:bldP spid="11" grpId="0"/>
      <p:bldP spid="13" grpId="0"/>
      <p:bldP spid="15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Grammar:-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1048630" y="414500"/>
            <a:ext cx="2186940" cy="4129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A6CFE5B-36A9-344B-BA82-FA86D4930F3C}"/>
              </a:ext>
            </a:extLst>
          </p:cNvPr>
          <p:cNvSpPr/>
          <p:nvPr/>
        </p:nvSpPr>
        <p:spPr>
          <a:xfrm>
            <a:off x="11254154" y="70340"/>
            <a:ext cx="815926" cy="827424"/>
          </a:xfrm>
          <a:prstGeom prst="ellipse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A5C11-D690-F542-A26A-37F24534E5DA}"/>
              </a:ext>
            </a:extLst>
          </p:cNvPr>
          <p:cNvSpPr txBox="1"/>
          <p:nvPr/>
        </p:nvSpPr>
        <p:spPr>
          <a:xfrm>
            <a:off x="11254154" y="299613"/>
            <a:ext cx="81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50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BEBBC7-B5D0-C244-B5F1-DB1028897F44}"/>
              </a:ext>
            </a:extLst>
          </p:cNvPr>
          <p:cNvSpPr/>
          <p:nvPr/>
        </p:nvSpPr>
        <p:spPr>
          <a:xfrm>
            <a:off x="3854548" y="182880"/>
            <a:ext cx="5598941" cy="714884"/>
          </a:xfrm>
          <a:prstGeom prst="roundRect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6960D-F203-3D4B-8105-25959A3E8DB5}"/>
              </a:ext>
            </a:extLst>
          </p:cNvPr>
          <p:cNvSpPr txBox="1"/>
          <p:nvPr/>
        </p:nvSpPr>
        <p:spPr>
          <a:xfrm>
            <a:off x="4881489" y="274319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There is / There are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284EE80C-8501-5F48-BF18-F93F4E1BDB48}"/>
              </a:ext>
            </a:extLst>
          </p:cNvPr>
          <p:cNvSpPr txBox="1">
            <a:spLocks/>
          </p:cNvSpPr>
          <p:nvPr/>
        </p:nvSpPr>
        <p:spPr>
          <a:xfrm>
            <a:off x="1427368" y="1701104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>
                <a:solidFill>
                  <a:srgbClr val="0070C0"/>
                </a:solidFill>
                <a:latin typeface="Adobe Garamond Pro Bold" pitchFamily="18" charset="0"/>
              </a:rPr>
              <a:t>There is not  + a/an + noun</a:t>
            </a:r>
            <a:endParaRPr lang="en-US" u="sng" dirty="0"/>
          </a:p>
          <a:p>
            <a:r>
              <a:rPr lang="en-US" dirty="0">
                <a:solidFill>
                  <a:srgbClr val="FF2F92"/>
                </a:solidFill>
                <a:latin typeface="Comic Sans MS" panose="030F0902030302020204" pitchFamily="66" charset="0"/>
              </a:rPr>
              <a:t>There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</a:rPr>
              <a:t>is </a:t>
            </a:r>
            <a:r>
              <a:rPr lang="en-US" u="sng" dirty="0">
                <a:solidFill>
                  <a:srgbClr val="FF0000"/>
                </a:solidFill>
                <a:latin typeface="Comic Sans MS" panose="030F0902030302020204" pitchFamily="66" charset="0"/>
              </a:rPr>
              <a:t>not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a bed </a:t>
            </a:r>
            <a:r>
              <a:rPr lang="en-US" dirty="0">
                <a:latin typeface="Comic Sans MS" panose="030F0902030302020204" pitchFamily="66" charset="0"/>
              </a:rPr>
              <a:t>in the bedroom</a:t>
            </a:r>
          </a:p>
          <a:p>
            <a:r>
              <a:rPr lang="en-US" dirty="0">
                <a:solidFill>
                  <a:srgbClr val="FF2F92"/>
                </a:solidFill>
                <a:latin typeface="Comic Sans MS" panose="030F0902030302020204" pitchFamily="66" charset="0"/>
              </a:rPr>
              <a:t>There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</a:rPr>
              <a:t>is </a:t>
            </a:r>
            <a:r>
              <a:rPr lang="en-US" u="sng" dirty="0">
                <a:solidFill>
                  <a:srgbClr val="FF0000"/>
                </a:solidFill>
                <a:latin typeface="Comic Sans MS" panose="030F0902030302020204" pitchFamily="66" charset="0"/>
              </a:rPr>
              <a:t>not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an orange</a:t>
            </a:r>
            <a:r>
              <a:rPr lang="en-US" dirty="0">
                <a:latin typeface="Comic Sans MS" panose="030F0902030302020204" pitchFamily="66" charset="0"/>
              </a:rPr>
              <a:t> in the fridge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US" sz="3200" b="1" u="sng" dirty="0">
                <a:solidFill>
                  <a:srgbClr val="0070C0"/>
                </a:solidFill>
                <a:latin typeface="Adobe Garamond Pro Bold" pitchFamily="18" charset="0"/>
              </a:rPr>
              <a:t>There not are + noun +s</a:t>
            </a:r>
          </a:p>
          <a:p>
            <a:r>
              <a:rPr lang="en-US" dirty="0">
                <a:solidFill>
                  <a:srgbClr val="FF2F92"/>
                </a:solidFill>
                <a:latin typeface="Comic Sans MS" panose="030F0902030302020204" pitchFamily="66" charset="0"/>
              </a:rPr>
              <a:t>There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</a:rPr>
              <a:t>are </a:t>
            </a:r>
            <a:r>
              <a:rPr lang="en-US" u="sng" dirty="0">
                <a:solidFill>
                  <a:srgbClr val="FF0000"/>
                </a:solidFill>
                <a:latin typeface="Comic Sans MS" panose="030F0902030302020204" pitchFamily="66" charset="0"/>
              </a:rPr>
              <a:t>not 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four chairs </a:t>
            </a:r>
            <a:r>
              <a:rPr lang="en-US" dirty="0">
                <a:latin typeface="Comic Sans MS" panose="030F0902030302020204" pitchFamily="66" charset="0"/>
              </a:rPr>
              <a:t>in the kitchen</a:t>
            </a:r>
          </a:p>
          <a:p>
            <a:r>
              <a:rPr lang="en-US" dirty="0">
                <a:solidFill>
                  <a:srgbClr val="FF2F92"/>
                </a:solidFill>
                <a:latin typeface="Comic Sans MS" panose="030F0902030302020204" pitchFamily="66" charset="0"/>
              </a:rPr>
              <a:t>There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</a:rPr>
              <a:t>are </a:t>
            </a:r>
            <a:r>
              <a:rPr lang="en-US" u="sng" dirty="0">
                <a:solidFill>
                  <a:srgbClr val="FF0000"/>
                </a:solidFill>
                <a:latin typeface="Comic Sans MS" panose="030F0902030302020204" pitchFamily="66" charset="0"/>
              </a:rPr>
              <a:t>not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two bathrooms</a:t>
            </a:r>
            <a:r>
              <a:rPr lang="en-US" dirty="0">
                <a:latin typeface="Comic Sans MS" panose="030F0902030302020204" pitchFamily="66" charset="0"/>
              </a:rPr>
              <a:t> in my house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3A178-A625-7545-A470-E2394FAC136B}"/>
              </a:ext>
            </a:extLst>
          </p:cNvPr>
          <p:cNvSpPr txBox="1"/>
          <p:nvPr/>
        </p:nvSpPr>
        <p:spPr>
          <a:xfrm>
            <a:off x="8836522" y="2179359"/>
            <a:ext cx="135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singular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BA9868-21D7-4B4F-819C-E54E098C8FCE}"/>
              </a:ext>
            </a:extLst>
          </p:cNvPr>
          <p:cNvCxnSpPr>
            <a:cxnSpLocks/>
          </p:cNvCxnSpPr>
          <p:nvPr/>
        </p:nvCxnSpPr>
        <p:spPr>
          <a:xfrm>
            <a:off x="7750293" y="1823062"/>
            <a:ext cx="1703196" cy="39624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2F05EE8-8B3F-C84D-B2BF-E719C25D9C04}"/>
              </a:ext>
            </a:extLst>
          </p:cNvPr>
          <p:cNvSpPr txBox="1"/>
          <p:nvPr/>
        </p:nvSpPr>
        <p:spPr>
          <a:xfrm>
            <a:off x="8880985" y="4619603"/>
            <a:ext cx="135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plural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CD015C-B50B-5649-AC1B-B429424986FE}"/>
              </a:ext>
            </a:extLst>
          </p:cNvPr>
          <p:cNvCxnSpPr>
            <a:cxnSpLocks/>
          </p:cNvCxnSpPr>
          <p:nvPr/>
        </p:nvCxnSpPr>
        <p:spPr>
          <a:xfrm>
            <a:off x="7486273" y="4226518"/>
            <a:ext cx="1703196" cy="39624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E2E7C6D-C47D-894B-9D7A-5EAE431AE387}"/>
              </a:ext>
            </a:extLst>
          </p:cNvPr>
          <p:cNvSpPr/>
          <p:nvPr/>
        </p:nvSpPr>
        <p:spPr>
          <a:xfrm>
            <a:off x="1125891" y="872893"/>
            <a:ext cx="2995943" cy="714884"/>
          </a:xfrm>
          <a:prstGeom prst="roundRect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5EB9E5-9ED8-1B41-AB16-319496DF5E2E}"/>
              </a:ext>
            </a:extLst>
          </p:cNvPr>
          <p:cNvSpPr txBox="1"/>
          <p:nvPr/>
        </p:nvSpPr>
        <p:spPr>
          <a:xfrm>
            <a:off x="1590180" y="1011091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Negative: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8" grpId="0"/>
      <p:bldP spid="4" grpId="0" animBg="1"/>
      <p:bldP spid="9" grpId="0"/>
      <p:bldP spid="11" grpId="0"/>
      <p:bldP spid="13" grpId="0"/>
      <p:bldP spid="15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Grammar:-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1048630" y="414500"/>
            <a:ext cx="2186940" cy="4129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A6CFE5B-36A9-344B-BA82-FA86D4930F3C}"/>
              </a:ext>
            </a:extLst>
          </p:cNvPr>
          <p:cNvSpPr/>
          <p:nvPr/>
        </p:nvSpPr>
        <p:spPr>
          <a:xfrm>
            <a:off x="11254154" y="70340"/>
            <a:ext cx="815926" cy="827424"/>
          </a:xfrm>
          <a:prstGeom prst="ellipse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A5C11-D690-F542-A26A-37F24534E5DA}"/>
              </a:ext>
            </a:extLst>
          </p:cNvPr>
          <p:cNvSpPr txBox="1"/>
          <p:nvPr/>
        </p:nvSpPr>
        <p:spPr>
          <a:xfrm>
            <a:off x="11254154" y="299613"/>
            <a:ext cx="81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50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BEBBC7-B5D0-C244-B5F1-DB1028897F44}"/>
              </a:ext>
            </a:extLst>
          </p:cNvPr>
          <p:cNvSpPr/>
          <p:nvPr/>
        </p:nvSpPr>
        <p:spPr>
          <a:xfrm>
            <a:off x="3854548" y="182880"/>
            <a:ext cx="5598941" cy="714884"/>
          </a:xfrm>
          <a:prstGeom prst="roundRect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6960D-F203-3D4B-8105-25959A3E8DB5}"/>
              </a:ext>
            </a:extLst>
          </p:cNvPr>
          <p:cNvSpPr txBox="1"/>
          <p:nvPr/>
        </p:nvSpPr>
        <p:spPr>
          <a:xfrm>
            <a:off x="4881489" y="274319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There is / There are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284EE80C-8501-5F48-BF18-F93F4E1BDB48}"/>
              </a:ext>
            </a:extLst>
          </p:cNvPr>
          <p:cNvSpPr txBox="1">
            <a:spLocks/>
          </p:cNvSpPr>
          <p:nvPr/>
        </p:nvSpPr>
        <p:spPr>
          <a:xfrm>
            <a:off x="1427368" y="1701104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F05EE8-8B3F-C84D-B2BF-E719C25D9C04}"/>
              </a:ext>
            </a:extLst>
          </p:cNvPr>
          <p:cNvSpPr txBox="1"/>
          <p:nvPr/>
        </p:nvSpPr>
        <p:spPr>
          <a:xfrm>
            <a:off x="62007" y="2017038"/>
            <a:ext cx="5450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There is a car in the garage.</a:t>
            </a:r>
          </a:p>
          <a:p>
            <a:endParaRPr lang="en-US" sz="2800" b="1" dirty="0">
              <a:latin typeface="Comic Sans MS" panose="030F0902030302020204" pitchFamily="66" charset="0"/>
            </a:endParaRPr>
          </a:p>
          <a:p>
            <a:r>
              <a:rPr lang="en-US" sz="2800" b="1" dirty="0">
                <a:latin typeface="Comic Sans MS" panose="030F0902030302020204" pitchFamily="66" charset="0"/>
              </a:rPr>
              <a:t>Is there a car in the garage?</a:t>
            </a:r>
          </a:p>
          <a:p>
            <a:endParaRPr lang="en-US" sz="2800" b="1" dirty="0">
              <a:latin typeface="Comic Sans MS" panose="030F0902030302020204" pitchFamily="66" charset="0"/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Yes , there is </a:t>
            </a:r>
            <a:r>
              <a:rPr lang="en-US" sz="2800" b="1" dirty="0">
                <a:latin typeface="Comic Sans MS" panose="030F0902030302020204" pitchFamily="66" charset="0"/>
              </a:rPr>
              <a:t>.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No , there isn’t .</a:t>
            </a:r>
            <a:endParaRPr lang="en-SA" sz="2800" b="1" dirty="0">
              <a:solidFill>
                <a:schemeClr val="accent1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E2E7C6D-C47D-894B-9D7A-5EAE431AE387}"/>
              </a:ext>
            </a:extLst>
          </p:cNvPr>
          <p:cNvSpPr/>
          <p:nvPr/>
        </p:nvSpPr>
        <p:spPr>
          <a:xfrm>
            <a:off x="1125891" y="872893"/>
            <a:ext cx="2995943" cy="714884"/>
          </a:xfrm>
          <a:prstGeom prst="roundRect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5EB9E5-9ED8-1B41-AB16-319496DF5E2E}"/>
              </a:ext>
            </a:extLst>
          </p:cNvPr>
          <p:cNvSpPr txBox="1"/>
          <p:nvPr/>
        </p:nvSpPr>
        <p:spPr>
          <a:xfrm>
            <a:off x="1590180" y="1011091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Questions :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EA9BD1-D8D9-6748-9CFF-7B141A3D78A5}"/>
              </a:ext>
            </a:extLst>
          </p:cNvPr>
          <p:cNvCxnSpPr>
            <a:cxnSpLocks/>
          </p:cNvCxnSpPr>
          <p:nvPr/>
        </p:nvCxnSpPr>
        <p:spPr>
          <a:xfrm>
            <a:off x="434633" y="2624921"/>
            <a:ext cx="889990" cy="31522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2878ED-ABC8-DE4A-8E0A-C2F7FFE101AA}"/>
              </a:ext>
            </a:extLst>
          </p:cNvPr>
          <p:cNvCxnSpPr>
            <a:cxnSpLocks/>
          </p:cNvCxnSpPr>
          <p:nvPr/>
        </p:nvCxnSpPr>
        <p:spPr>
          <a:xfrm flipH="1">
            <a:off x="454889" y="2593916"/>
            <a:ext cx="698459" cy="31001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65FD61D-4F71-7E45-AEBC-336DA388F0B8}"/>
              </a:ext>
            </a:extLst>
          </p:cNvPr>
          <p:cNvSpPr txBox="1"/>
          <p:nvPr/>
        </p:nvSpPr>
        <p:spPr>
          <a:xfrm>
            <a:off x="6878361" y="2017038"/>
            <a:ext cx="5450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There are pens in my bag.</a:t>
            </a:r>
          </a:p>
          <a:p>
            <a:endParaRPr lang="en-US" sz="2800" b="1" dirty="0">
              <a:latin typeface="Comic Sans MS" panose="030F0902030302020204" pitchFamily="66" charset="0"/>
            </a:endParaRPr>
          </a:p>
          <a:p>
            <a:r>
              <a:rPr lang="en-US" sz="2800" b="1" dirty="0">
                <a:latin typeface="Comic Sans MS" panose="030F0902030302020204" pitchFamily="66" charset="0"/>
              </a:rPr>
              <a:t>Are there pens in my bag?</a:t>
            </a:r>
          </a:p>
          <a:p>
            <a:endParaRPr lang="en-US" sz="2800" b="1" dirty="0">
              <a:latin typeface="Comic Sans MS" panose="030F0902030302020204" pitchFamily="66" charset="0"/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Yes , there are </a:t>
            </a:r>
            <a:r>
              <a:rPr lang="en-US" sz="2800" b="1" dirty="0">
                <a:latin typeface="Comic Sans MS" panose="030F0902030302020204" pitchFamily="66" charset="0"/>
              </a:rPr>
              <a:t>.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No , there aren’t .</a:t>
            </a:r>
            <a:endParaRPr lang="en-SA" sz="2800" b="1" dirty="0">
              <a:solidFill>
                <a:schemeClr val="accent1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DD0343-AB0C-D84A-9B96-4238429010E1}"/>
              </a:ext>
            </a:extLst>
          </p:cNvPr>
          <p:cNvCxnSpPr>
            <a:cxnSpLocks/>
          </p:cNvCxnSpPr>
          <p:nvPr/>
        </p:nvCxnSpPr>
        <p:spPr>
          <a:xfrm>
            <a:off x="7325457" y="2590539"/>
            <a:ext cx="889990" cy="31522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819108-BEE4-4042-884E-8D430E4F4998}"/>
              </a:ext>
            </a:extLst>
          </p:cNvPr>
          <p:cNvCxnSpPr>
            <a:cxnSpLocks/>
          </p:cNvCxnSpPr>
          <p:nvPr/>
        </p:nvCxnSpPr>
        <p:spPr>
          <a:xfrm flipH="1">
            <a:off x="7345713" y="2559534"/>
            <a:ext cx="698459" cy="31001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16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8" grpId="0"/>
      <p:bldP spid="4" grpId="0" animBg="1"/>
      <p:bldP spid="9" grpId="0"/>
      <p:bldP spid="15" grpId="0"/>
      <p:bldP spid="19" grpId="0" animBg="1"/>
      <p:bldP spid="20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Grammar:-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1048630" y="414500"/>
            <a:ext cx="2186940" cy="4129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A6CFE5B-36A9-344B-BA82-FA86D4930F3C}"/>
              </a:ext>
            </a:extLst>
          </p:cNvPr>
          <p:cNvSpPr/>
          <p:nvPr/>
        </p:nvSpPr>
        <p:spPr>
          <a:xfrm>
            <a:off x="11254154" y="70340"/>
            <a:ext cx="815926" cy="827424"/>
          </a:xfrm>
          <a:prstGeom prst="ellipse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A5C11-D690-F542-A26A-37F24534E5DA}"/>
              </a:ext>
            </a:extLst>
          </p:cNvPr>
          <p:cNvSpPr txBox="1"/>
          <p:nvPr/>
        </p:nvSpPr>
        <p:spPr>
          <a:xfrm>
            <a:off x="11254154" y="299613"/>
            <a:ext cx="81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50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1" name="صورة 2">
            <a:extLst>
              <a:ext uri="{FF2B5EF4-FFF2-40B4-BE49-F238E27FC236}">
                <a16:creationId xmlns:a16="http://schemas.microsoft.com/office/drawing/2014/main" id="{D784792A-1D8B-8647-A989-1A4EEE1C5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032" y="1564373"/>
            <a:ext cx="10036682" cy="40633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2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Grammar:-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1048630" y="414500"/>
            <a:ext cx="2186940" cy="4129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A6CFE5B-36A9-344B-BA82-FA86D4930F3C}"/>
              </a:ext>
            </a:extLst>
          </p:cNvPr>
          <p:cNvSpPr/>
          <p:nvPr/>
        </p:nvSpPr>
        <p:spPr>
          <a:xfrm>
            <a:off x="11254154" y="70340"/>
            <a:ext cx="815926" cy="827424"/>
          </a:xfrm>
          <a:prstGeom prst="ellipse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A5C11-D690-F542-A26A-37F24534E5DA}"/>
              </a:ext>
            </a:extLst>
          </p:cNvPr>
          <p:cNvSpPr txBox="1"/>
          <p:nvPr/>
        </p:nvSpPr>
        <p:spPr>
          <a:xfrm>
            <a:off x="11254154" y="299613"/>
            <a:ext cx="81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50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BEBBC7-B5D0-C244-B5F1-DB1028897F44}"/>
              </a:ext>
            </a:extLst>
          </p:cNvPr>
          <p:cNvSpPr/>
          <p:nvPr/>
        </p:nvSpPr>
        <p:spPr>
          <a:xfrm>
            <a:off x="3235570" y="182880"/>
            <a:ext cx="7323572" cy="714884"/>
          </a:xfrm>
          <a:prstGeom prst="roundRect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6960D-F203-3D4B-8105-25959A3E8DB5}"/>
              </a:ext>
            </a:extLst>
          </p:cNvPr>
          <p:cNvSpPr txBox="1"/>
          <p:nvPr/>
        </p:nvSpPr>
        <p:spPr>
          <a:xfrm>
            <a:off x="3599318" y="320987"/>
            <a:ext cx="694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Preposition : in, in front of, behind, on, under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284EE80C-8501-5F48-BF18-F93F4E1BDB48}"/>
              </a:ext>
            </a:extLst>
          </p:cNvPr>
          <p:cNvSpPr txBox="1">
            <a:spLocks/>
          </p:cNvSpPr>
          <p:nvPr/>
        </p:nvSpPr>
        <p:spPr>
          <a:xfrm>
            <a:off x="1427368" y="1701104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عنصر نائب للمحتوى 2">
            <a:extLst>
              <a:ext uri="{FF2B5EF4-FFF2-40B4-BE49-F238E27FC236}">
                <a16:creationId xmlns:a16="http://schemas.microsoft.com/office/drawing/2014/main" id="{BE10A42A-EADE-F64C-9202-6B9E157F5B5B}"/>
              </a:ext>
            </a:extLst>
          </p:cNvPr>
          <p:cNvSpPr txBox="1">
            <a:spLocks/>
          </p:cNvSpPr>
          <p:nvPr/>
        </p:nvSpPr>
        <p:spPr>
          <a:xfrm>
            <a:off x="-812061" y="1447885"/>
            <a:ext cx="786215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  <a:latin typeface="Adobe Garamond Pro Bold" pitchFamily="18" charset="0"/>
              </a:rPr>
              <a:t>In</a:t>
            </a:r>
          </a:p>
          <a:p>
            <a:endParaRPr lang="en-US" sz="3200" b="1" dirty="0">
              <a:solidFill>
                <a:srgbClr val="0070C0"/>
              </a:solidFill>
              <a:latin typeface="Adobe Garamond Pro Bold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Adobe Garamond Pro Bold" pitchFamily="18" charset="0"/>
              </a:rPr>
              <a:t>The ball is in the box.</a:t>
            </a:r>
          </a:p>
          <a:p>
            <a:endParaRPr lang="en-US" sz="3200" b="1" dirty="0">
              <a:solidFill>
                <a:srgbClr val="0070C0"/>
              </a:solidFill>
              <a:latin typeface="Adobe Garamond Pro Bold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dobe Garamond Pro Bold" pitchFamily="18" charset="0"/>
              </a:rPr>
              <a:t>In front of</a:t>
            </a:r>
            <a:endParaRPr lang="ar-SA" sz="3200" b="1" dirty="0">
              <a:solidFill>
                <a:srgbClr val="0070C0"/>
              </a:solidFill>
              <a:latin typeface="Adobe Garamond Pro Bold" pitchFamily="18" charset="0"/>
            </a:endParaRPr>
          </a:p>
          <a:p>
            <a:endParaRPr lang="ar-SA" sz="3200" b="1" dirty="0">
              <a:solidFill>
                <a:srgbClr val="0070C0"/>
              </a:solidFill>
              <a:latin typeface="Adobe Garamond Pro Bold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Adobe Garamond Pro Bold" pitchFamily="18" charset="0"/>
              </a:rPr>
              <a:t>The ball is in front of the box.</a:t>
            </a:r>
          </a:p>
        </p:txBody>
      </p:sp>
      <p:pic>
        <p:nvPicPr>
          <p:cNvPr id="23" name="صورة 4" descr="74476835_540403133190481_8883010421406040064_n.jpg">
            <a:extLst>
              <a:ext uri="{FF2B5EF4-FFF2-40B4-BE49-F238E27FC236}">
                <a16:creationId xmlns:a16="http://schemas.microsoft.com/office/drawing/2014/main" id="{1BDE3A89-9242-834C-94A8-9CF4D675FF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9872" y="1208286"/>
            <a:ext cx="1562100" cy="2085975"/>
          </a:xfrm>
          <a:prstGeom prst="rect">
            <a:avLst/>
          </a:prstGeom>
        </p:spPr>
      </p:pic>
      <p:pic>
        <p:nvPicPr>
          <p:cNvPr id="27" name="صورة 5" descr="76908114_415572596000223_4565255403322998784_n.jpg">
            <a:extLst>
              <a:ext uri="{FF2B5EF4-FFF2-40B4-BE49-F238E27FC236}">
                <a16:creationId xmlns:a16="http://schemas.microsoft.com/office/drawing/2014/main" id="{BA117E52-2CDE-B741-A50C-1F00CAB5933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7073" y="3429000"/>
            <a:ext cx="22383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8" grpId="0"/>
      <p:bldP spid="4" grpId="0" animBg="1"/>
      <p:bldP spid="9" grpId="0"/>
      <p:bldP spid="2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Grammar:-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1048630" y="414500"/>
            <a:ext cx="2186940" cy="4129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A6CFE5B-36A9-344B-BA82-FA86D4930F3C}"/>
              </a:ext>
            </a:extLst>
          </p:cNvPr>
          <p:cNvSpPr/>
          <p:nvPr/>
        </p:nvSpPr>
        <p:spPr>
          <a:xfrm>
            <a:off x="11254154" y="70340"/>
            <a:ext cx="815926" cy="827424"/>
          </a:xfrm>
          <a:prstGeom prst="ellipse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A5C11-D690-F542-A26A-37F24534E5DA}"/>
              </a:ext>
            </a:extLst>
          </p:cNvPr>
          <p:cNvSpPr txBox="1"/>
          <p:nvPr/>
        </p:nvSpPr>
        <p:spPr>
          <a:xfrm>
            <a:off x="11254154" y="299613"/>
            <a:ext cx="81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50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BEBBC7-B5D0-C244-B5F1-DB1028897F44}"/>
              </a:ext>
            </a:extLst>
          </p:cNvPr>
          <p:cNvSpPr/>
          <p:nvPr/>
        </p:nvSpPr>
        <p:spPr>
          <a:xfrm>
            <a:off x="3235570" y="182880"/>
            <a:ext cx="7323572" cy="714884"/>
          </a:xfrm>
          <a:prstGeom prst="roundRect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6960D-F203-3D4B-8105-25959A3E8DB5}"/>
              </a:ext>
            </a:extLst>
          </p:cNvPr>
          <p:cNvSpPr txBox="1"/>
          <p:nvPr/>
        </p:nvSpPr>
        <p:spPr>
          <a:xfrm>
            <a:off x="3599318" y="320987"/>
            <a:ext cx="694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Preposition : in, in front of, behind, on, under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284EE80C-8501-5F48-BF18-F93F4E1BDB48}"/>
              </a:ext>
            </a:extLst>
          </p:cNvPr>
          <p:cNvSpPr txBox="1">
            <a:spLocks/>
          </p:cNvSpPr>
          <p:nvPr/>
        </p:nvSpPr>
        <p:spPr>
          <a:xfrm>
            <a:off x="1427368" y="1701104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عنصر نائب للمحتوى 2">
            <a:extLst>
              <a:ext uri="{FF2B5EF4-FFF2-40B4-BE49-F238E27FC236}">
                <a16:creationId xmlns:a16="http://schemas.microsoft.com/office/drawing/2014/main" id="{CB684290-9208-2B4C-BC9B-1A704B325423}"/>
              </a:ext>
            </a:extLst>
          </p:cNvPr>
          <p:cNvSpPr txBox="1">
            <a:spLocks/>
          </p:cNvSpPr>
          <p:nvPr/>
        </p:nvSpPr>
        <p:spPr>
          <a:xfrm>
            <a:off x="-1374342" y="1176337"/>
            <a:ext cx="7615262" cy="6357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Adobe Garamond Pro Bold" pitchFamily="18" charset="0"/>
              </a:rPr>
              <a:t>behind </a:t>
            </a:r>
            <a:endParaRPr lang="ar-SA" sz="2800" dirty="0"/>
          </a:p>
          <a:p>
            <a:r>
              <a:rPr lang="en-US" sz="2800" dirty="0">
                <a:solidFill>
                  <a:srgbClr val="00B050"/>
                </a:solidFill>
                <a:latin typeface="Adobe Garamond Pro Bold" pitchFamily="18" charset="0"/>
              </a:rPr>
              <a:t>The ball is behind the box.    </a:t>
            </a:r>
            <a:endParaRPr lang="ar-SA" sz="2800" dirty="0">
              <a:solidFill>
                <a:srgbClr val="00B050"/>
              </a:solidFill>
              <a:latin typeface="Adobe Garamond Pro Bold" pitchFamily="18" charset="0"/>
            </a:endParaRPr>
          </a:p>
          <a:p>
            <a:endParaRPr lang="ar-SA" sz="2800" dirty="0"/>
          </a:p>
          <a:p>
            <a:r>
              <a:rPr lang="en-US" sz="2800" dirty="0">
                <a:solidFill>
                  <a:srgbClr val="0070C0"/>
                </a:solidFill>
                <a:latin typeface="Adobe Garamond Pro Bold" pitchFamily="18" charset="0"/>
              </a:rPr>
              <a:t>On</a:t>
            </a:r>
          </a:p>
          <a:p>
            <a:r>
              <a:rPr lang="en-US" sz="2800" dirty="0">
                <a:solidFill>
                  <a:srgbClr val="00B050"/>
                </a:solidFill>
                <a:latin typeface="Adobe Garamond Pro Bold" pitchFamily="18" charset="0"/>
              </a:rPr>
              <a:t>The ball is on the box 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70C0"/>
                </a:solidFill>
                <a:latin typeface="Adobe Garamond Pro Bold" pitchFamily="18" charset="0"/>
              </a:rPr>
              <a:t>Under</a:t>
            </a:r>
            <a:endParaRPr lang="en-US" sz="2800" dirty="0"/>
          </a:p>
          <a:p>
            <a:r>
              <a:rPr lang="en-US" sz="2800" dirty="0">
                <a:solidFill>
                  <a:srgbClr val="00B050"/>
                </a:solidFill>
                <a:latin typeface="Adobe Garamond Pro Bold" pitchFamily="18" charset="0"/>
              </a:rPr>
              <a:t>The ball is under the box .</a:t>
            </a:r>
          </a:p>
          <a:p>
            <a:endParaRPr lang="en-US" sz="2800" dirty="0">
              <a:solidFill>
                <a:srgbClr val="00B050"/>
              </a:solidFill>
              <a:latin typeface="Adobe Garamond Pro Bold" pitchFamily="18" charset="0"/>
            </a:endParaRPr>
          </a:p>
        </p:txBody>
      </p:sp>
      <p:pic>
        <p:nvPicPr>
          <p:cNvPr id="15" name="صورة 9" descr="76603180_3134394446574922_7278485402116161536_n.jpg">
            <a:extLst>
              <a:ext uri="{FF2B5EF4-FFF2-40B4-BE49-F238E27FC236}">
                <a16:creationId xmlns:a16="http://schemas.microsoft.com/office/drawing/2014/main" id="{4D16C2FD-BCFF-7C4F-97B2-85B348FF4D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223" y="2352675"/>
            <a:ext cx="1323975" cy="2362200"/>
          </a:xfrm>
          <a:prstGeom prst="rect">
            <a:avLst/>
          </a:prstGeom>
        </p:spPr>
      </p:pic>
      <p:pic>
        <p:nvPicPr>
          <p:cNvPr id="16" name="صورة 10" descr="78199994_428038767885975_4442833369209765888_n.jpg">
            <a:extLst>
              <a:ext uri="{FF2B5EF4-FFF2-40B4-BE49-F238E27FC236}">
                <a16:creationId xmlns:a16="http://schemas.microsoft.com/office/drawing/2014/main" id="{231645D2-56B0-FA42-AB29-5AD253767B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3292" y="4476750"/>
            <a:ext cx="1381125" cy="2381250"/>
          </a:xfrm>
          <a:prstGeom prst="rect">
            <a:avLst/>
          </a:prstGeom>
        </p:spPr>
      </p:pic>
      <p:pic>
        <p:nvPicPr>
          <p:cNvPr id="18" name="صورة 11" descr="72555658_2149460402028438_5642920529624039424_n.jpg">
            <a:extLst>
              <a:ext uri="{FF2B5EF4-FFF2-40B4-BE49-F238E27FC236}">
                <a16:creationId xmlns:a16="http://schemas.microsoft.com/office/drawing/2014/main" id="{28984185-8B4D-F741-AB48-9E216572F9B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33" y="812270"/>
            <a:ext cx="1610421" cy="19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8" grpId="0"/>
      <p:bldP spid="4" grpId="0" animBg="1"/>
      <p:bldP spid="9" grpId="0"/>
      <p:bldP spid="1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exercise:-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1048630" y="438083"/>
            <a:ext cx="2186940" cy="4129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A6CFE5B-36A9-344B-BA82-FA86D4930F3C}"/>
              </a:ext>
            </a:extLst>
          </p:cNvPr>
          <p:cNvSpPr/>
          <p:nvPr/>
        </p:nvSpPr>
        <p:spPr>
          <a:xfrm>
            <a:off x="11254154" y="70340"/>
            <a:ext cx="815926" cy="827424"/>
          </a:xfrm>
          <a:prstGeom prst="ellipse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A5C11-D690-F542-A26A-37F24534E5DA}"/>
              </a:ext>
            </a:extLst>
          </p:cNvPr>
          <p:cNvSpPr txBox="1"/>
          <p:nvPr/>
        </p:nvSpPr>
        <p:spPr>
          <a:xfrm>
            <a:off x="11254154" y="299613"/>
            <a:ext cx="81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50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284EE80C-8501-5F48-BF18-F93F4E1BDB48}"/>
              </a:ext>
            </a:extLst>
          </p:cNvPr>
          <p:cNvSpPr txBox="1">
            <a:spLocks/>
          </p:cNvSpPr>
          <p:nvPr/>
        </p:nvSpPr>
        <p:spPr>
          <a:xfrm>
            <a:off x="1427368" y="1701104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صورة 1">
            <a:extLst>
              <a:ext uri="{FF2B5EF4-FFF2-40B4-BE49-F238E27FC236}">
                <a16:creationId xmlns:a16="http://schemas.microsoft.com/office/drawing/2014/main" id="{4A334793-6069-964E-98F0-3AE5A8118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06" y="1027528"/>
            <a:ext cx="10858500" cy="5145205"/>
          </a:xfrm>
          <a:prstGeom prst="rect">
            <a:avLst/>
          </a:prstGeom>
        </p:spPr>
      </p:pic>
      <p:sp>
        <p:nvSpPr>
          <p:cNvPr id="13" name="مربع نص 2">
            <a:extLst>
              <a:ext uri="{FF2B5EF4-FFF2-40B4-BE49-F238E27FC236}">
                <a16:creationId xmlns:a16="http://schemas.microsoft.com/office/drawing/2014/main" id="{DE023A49-24A0-0E4D-A36E-1063F3768DC0}"/>
              </a:ext>
            </a:extLst>
          </p:cNvPr>
          <p:cNvSpPr txBox="1"/>
          <p:nvPr/>
        </p:nvSpPr>
        <p:spPr>
          <a:xfrm>
            <a:off x="3374408" y="1872270"/>
            <a:ext cx="982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there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ربع نص 5">
            <a:extLst>
              <a:ext uri="{FF2B5EF4-FFF2-40B4-BE49-F238E27FC236}">
                <a16:creationId xmlns:a16="http://schemas.microsoft.com/office/drawing/2014/main" id="{CB5ECDE0-DCBD-E64C-8100-44C60CA451C3}"/>
              </a:ext>
            </a:extLst>
          </p:cNvPr>
          <p:cNvSpPr txBox="1"/>
          <p:nvPr/>
        </p:nvSpPr>
        <p:spPr>
          <a:xfrm>
            <a:off x="2014177" y="2837561"/>
            <a:ext cx="15672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there isn’t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مربع نص 6">
            <a:extLst>
              <a:ext uri="{FF2B5EF4-FFF2-40B4-BE49-F238E27FC236}">
                <a16:creationId xmlns:a16="http://schemas.microsoft.com/office/drawing/2014/main" id="{9E4D2E93-418F-8F40-B9A1-6EE99A9702B9}"/>
              </a:ext>
            </a:extLst>
          </p:cNvPr>
          <p:cNvSpPr txBox="1"/>
          <p:nvPr/>
        </p:nvSpPr>
        <p:spPr>
          <a:xfrm>
            <a:off x="4296798" y="2837560"/>
            <a:ext cx="982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there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مربع نص 7">
            <a:extLst>
              <a:ext uri="{FF2B5EF4-FFF2-40B4-BE49-F238E27FC236}">
                <a16:creationId xmlns:a16="http://schemas.microsoft.com/office/drawing/2014/main" id="{406B0519-C504-474A-8EB5-F8850CF35C11}"/>
              </a:ext>
            </a:extLst>
          </p:cNvPr>
          <p:cNvSpPr txBox="1"/>
          <p:nvPr/>
        </p:nvSpPr>
        <p:spPr>
          <a:xfrm>
            <a:off x="2262046" y="3821201"/>
            <a:ext cx="15649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there is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مربع نص 8">
            <a:extLst>
              <a:ext uri="{FF2B5EF4-FFF2-40B4-BE49-F238E27FC236}">
                <a16:creationId xmlns:a16="http://schemas.microsoft.com/office/drawing/2014/main" id="{69B8B915-A9BB-634A-9D64-67EEEB4749C6}"/>
              </a:ext>
            </a:extLst>
          </p:cNvPr>
          <p:cNvSpPr txBox="1"/>
          <p:nvPr/>
        </p:nvSpPr>
        <p:spPr>
          <a:xfrm>
            <a:off x="2016452" y="4472528"/>
            <a:ext cx="15649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there isn’t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مربع نص 9">
            <a:extLst>
              <a:ext uri="{FF2B5EF4-FFF2-40B4-BE49-F238E27FC236}">
                <a16:creationId xmlns:a16="http://schemas.microsoft.com/office/drawing/2014/main" id="{30A10D18-A02C-064E-B9B6-ABE365F4F9DC}"/>
              </a:ext>
            </a:extLst>
          </p:cNvPr>
          <p:cNvSpPr txBox="1"/>
          <p:nvPr/>
        </p:nvSpPr>
        <p:spPr>
          <a:xfrm>
            <a:off x="1709305" y="2208697"/>
            <a:ext cx="5527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is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0">
            <a:extLst>
              <a:ext uri="{FF2B5EF4-FFF2-40B4-BE49-F238E27FC236}">
                <a16:creationId xmlns:a16="http://schemas.microsoft.com/office/drawing/2014/main" id="{D7EC90A0-9DBD-3041-BA48-31FA6077B97E}"/>
              </a:ext>
            </a:extLst>
          </p:cNvPr>
          <p:cNvSpPr txBox="1"/>
          <p:nvPr/>
        </p:nvSpPr>
        <p:spPr>
          <a:xfrm>
            <a:off x="1621731" y="3166121"/>
            <a:ext cx="7278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are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8" grpId="0"/>
      <p:bldP spid="13" grpId="0"/>
      <p:bldP spid="14" grpId="0"/>
      <p:bldP spid="1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Task :-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1048630" y="438083"/>
            <a:ext cx="2186940" cy="412924"/>
          </a:xfrm>
          <a:prstGeom prst="rect">
            <a:avLst/>
          </a:prstGeom>
        </p:spPr>
      </p:pic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284EE80C-8501-5F48-BF18-F93F4E1BDB48}"/>
              </a:ext>
            </a:extLst>
          </p:cNvPr>
          <p:cNvSpPr txBox="1">
            <a:spLocks/>
          </p:cNvSpPr>
          <p:nvPr/>
        </p:nvSpPr>
        <p:spPr>
          <a:xfrm>
            <a:off x="1427368" y="1701104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B061B7A5-574E-774E-8689-A47137BB9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1289090"/>
            <a:ext cx="3531870" cy="353187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E8D975F-7FF1-024F-BB5C-96FD653DFA98}"/>
              </a:ext>
            </a:extLst>
          </p:cNvPr>
          <p:cNvSpPr/>
          <p:nvPr/>
        </p:nvSpPr>
        <p:spPr>
          <a:xfrm>
            <a:off x="4095583" y="2229927"/>
            <a:ext cx="7323572" cy="714884"/>
          </a:xfrm>
          <a:prstGeom prst="roundRect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E7997-636C-7445-B38D-86EC4C721738}"/>
              </a:ext>
            </a:extLst>
          </p:cNvPr>
          <p:cNvSpPr txBox="1"/>
          <p:nvPr/>
        </p:nvSpPr>
        <p:spPr>
          <a:xfrm>
            <a:off x="4459331" y="2368034"/>
            <a:ext cx="694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Use preposition by drawing pictures???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838BA54-013E-014A-A9C7-18032109F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4569" y="4023558"/>
            <a:ext cx="3882683" cy="188923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E6EB78-45C6-AC4C-98F3-905C7FF5640C}"/>
              </a:ext>
            </a:extLst>
          </p:cNvPr>
          <p:cNvCxnSpPr>
            <a:cxnSpLocks/>
          </p:cNvCxnSpPr>
          <p:nvPr/>
        </p:nvCxnSpPr>
        <p:spPr>
          <a:xfrm flipH="1">
            <a:off x="8701499" y="3595895"/>
            <a:ext cx="1311143" cy="1011017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0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homework :-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1048630" y="438083"/>
            <a:ext cx="2186940" cy="412924"/>
          </a:xfrm>
          <a:prstGeom prst="rect">
            <a:avLst/>
          </a:prstGeom>
        </p:spPr>
      </p:pic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284EE80C-8501-5F48-BF18-F93F4E1BDB48}"/>
              </a:ext>
            </a:extLst>
          </p:cNvPr>
          <p:cNvSpPr txBox="1">
            <a:spLocks/>
          </p:cNvSpPr>
          <p:nvPr/>
        </p:nvSpPr>
        <p:spPr>
          <a:xfrm>
            <a:off x="1427368" y="1701104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E8D975F-7FF1-024F-BB5C-96FD653DFA98}"/>
              </a:ext>
            </a:extLst>
          </p:cNvPr>
          <p:cNvSpPr/>
          <p:nvPr/>
        </p:nvSpPr>
        <p:spPr>
          <a:xfrm>
            <a:off x="4095583" y="2229927"/>
            <a:ext cx="7323572" cy="714884"/>
          </a:xfrm>
          <a:prstGeom prst="roundRect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E7997-636C-7445-B38D-86EC4C721738}"/>
              </a:ext>
            </a:extLst>
          </p:cNvPr>
          <p:cNvSpPr txBox="1"/>
          <p:nvPr/>
        </p:nvSpPr>
        <p:spPr>
          <a:xfrm>
            <a:off x="4095583" y="2308752"/>
            <a:ext cx="694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902030302020204" pitchFamily="66" charset="0"/>
              </a:rPr>
              <a:t>A &amp; B Page (111) </a:t>
            </a:r>
            <a:endParaRPr lang="en-SA" sz="3200" b="1" dirty="0">
              <a:latin typeface="Comic Sans MS" panose="030F09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006D57-19CE-7D43-A1D9-39C28FAB6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08" y="1622786"/>
            <a:ext cx="4047700" cy="40477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8047B2D-EE92-024A-9FD4-A14BB59AB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1582" y="1432957"/>
            <a:ext cx="2316983" cy="3023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41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284EE80C-8501-5F48-BF18-F93F4E1BDB48}"/>
              </a:ext>
            </a:extLst>
          </p:cNvPr>
          <p:cNvSpPr txBox="1">
            <a:spLocks/>
          </p:cNvSpPr>
          <p:nvPr/>
        </p:nvSpPr>
        <p:spPr>
          <a:xfrm>
            <a:off x="1427368" y="1701104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E9305A1-054D-8C4B-B65D-0EBB62D5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5563" y="897764"/>
            <a:ext cx="5320938" cy="44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2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4DBC7669-026A-CC4E-B7A8-FE0C362A3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 amt="70000"/>
          </a:blip>
          <a:srcRect t="19515" r="43021" b="18392"/>
          <a:stretch/>
        </p:blipFill>
        <p:spPr>
          <a:xfrm>
            <a:off x="4459370" y="-14067"/>
            <a:ext cx="773263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62EC27-245C-8746-ACA2-B1C9358417B2}"/>
              </a:ext>
            </a:extLst>
          </p:cNvPr>
          <p:cNvSpPr/>
          <p:nvPr/>
        </p:nvSpPr>
        <p:spPr>
          <a:xfrm>
            <a:off x="-14070" y="3598601"/>
            <a:ext cx="12206070" cy="1969477"/>
          </a:xfrm>
          <a:prstGeom prst="rect">
            <a:avLst/>
          </a:prstGeom>
          <a:solidFill>
            <a:srgbClr val="B9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B203B-B83C-7944-A921-788C71A6E1F3}"/>
              </a:ext>
            </a:extLst>
          </p:cNvPr>
          <p:cNvSpPr txBox="1"/>
          <p:nvPr/>
        </p:nvSpPr>
        <p:spPr>
          <a:xfrm>
            <a:off x="5019777" y="4334075"/>
            <a:ext cx="6555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latin typeface="Comic Sans MS" panose="030F0902030302020204" pitchFamily="66" charset="0"/>
              </a:rPr>
              <a:t>I</a:t>
            </a:r>
            <a:r>
              <a:rPr lang="en-SA" sz="4800" b="1" dirty="0">
                <a:latin typeface="Comic Sans MS" panose="030F0902030302020204" pitchFamily="66" charset="0"/>
              </a:rPr>
              <a:t>s there a veiw?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3948F938-010C-7148-A279-933F4838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8" y="1314907"/>
            <a:ext cx="5254445" cy="4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2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Rules of the classroom:-</a:t>
            </a: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865749" y="414500"/>
            <a:ext cx="4395568" cy="4129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BE0854-EC22-AA42-AA14-2F3ED3C790BC}"/>
              </a:ext>
            </a:extLst>
          </p:cNvPr>
          <p:cNvSpPr txBox="1"/>
          <p:nvPr/>
        </p:nvSpPr>
        <p:spPr>
          <a:xfrm>
            <a:off x="0" y="1240346"/>
            <a:ext cx="10318142" cy="52629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1- avoid gathering.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2- we must wear mask.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3- social distancing is not a choice , it is a must.</a:t>
            </a: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4- Wash hands.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5- If you want to answer or ask, please, raise your hand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06066F9-4E15-C24A-A0A7-CC969D5092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78" y="710334"/>
            <a:ext cx="1313250" cy="1499905"/>
          </a:xfrm>
          <a:prstGeom prst="rect">
            <a:avLst/>
          </a:prstGeom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330F2947-EF07-184F-B557-86E2F834A1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 t="23623" r="23722" b="22428"/>
          <a:stretch/>
        </p:blipFill>
        <p:spPr>
          <a:xfrm>
            <a:off x="7094848" y="2420533"/>
            <a:ext cx="1039680" cy="1049908"/>
          </a:xfrm>
          <a:prstGeom prst="rect">
            <a:avLst/>
          </a:prstGeom>
        </p:spPr>
      </p:pic>
      <p:pic>
        <p:nvPicPr>
          <p:cNvPr id="23" name="Picture 22" descr="A picture containing toy, vector graphics, clipart&#10;&#10;Description automatically generated">
            <a:extLst>
              <a:ext uri="{FF2B5EF4-FFF2-40B4-BE49-F238E27FC236}">
                <a16:creationId xmlns:a16="http://schemas.microsoft.com/office/drawing/2014/main" id="{AAB22A3E-BD5E-3B47-87A1-D4822573665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41" y="3497887"/>
            <a:ext cx="1487415" cy="1191970"/>
          </a:xfrm>
          <a:prstGeom prst="rect">
            <a:avLst/>
          </a:prstGeom>
        </p:spPr>
      </p:pic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CA269E8-8F11-E049-8A98-41C874B0081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03" y="4769414"/>
            <a:ext cx="1642893" cy="924127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A093BB6-9258-3842-8851-6D0E660FB3E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6877" y="5495360"/>
            <a:ext cx="1113367" cy="117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Check homework:-</a:t>
            </a: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865749" y="414500"/>
            <a:ext cx="3646756" cy="4129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CE0EBF-E4E9-7D44-B39D-C2AF0723D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08" y="1622786"/>
            <a:ext cx="4047700" cy="40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R</a:t>
            </a:r>
            <a:r>
              <a:rPr lang="en-SA" sz="2400" b="1" dirty="0">
                <a:latin typeface="Comic Sans MS" panose="030F0902030302020204" pitchFamily="66" charset="0"/>
              </a:rPr>
              <a:t>evision :-</a:t>
            </a: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1048630" y="414500"/>
            <a:ext cx="2186940" cy="412924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DB2EC4B-FA48-5441-A031-4469732A361E}"/>
              </a:ext>
            </a:extLst>
          </p:cNvPr>
          <p:cNvSpPr/>
          <p:nvPr/>
        </p:nvSpPr>
        <p:spPr>
          <a:xfrm>
            <a:off x="3707068" y="827424"/>
            <a:ext cx="5598941" cy="714884"/>
          </a:xfrm>
          <a:prstGeom prst="roundRect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2AC4A3-238B-0E45-8560-E09474811370}"/>
              </a:ext>
            </a:extLst>
          </p:cNvPr>
          <p:cNvSpPr txBox="1"/>
          <p:nvPr/>
        </p:nvSpPr>
        <p:spPr>
          <a:xfrm>
            <a:off x="3861812" y="954033"/>
            <a:ext cx="528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General questions about the house:-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BA8CEE-4DE2-E14C-99BA-8DB5F1687A3E}"/>
              </a:ext>
            </a:extLst>
          </p:cNvPr>
          <p:cNvSpPr txBox="1"/>
          <p:nvPr/>
        </p:nvSpPr>
        <p:spPr>
          <a:xfrm>
            <a:off x="380057" y="2815159"/>
            <a:ext cx="6126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2F92"/>
                </a:solidFill>
                <a:latin typeface="Comic Sans MS" panose="030F0902030302020204" pitchFamily="66" charset="0"/>
              </a:rPr>
              <a:t>I</a:t>
            </a:r>
            <a:r>
              <a:rPr lang="en-SA" sz="2800" b="1" dirty="0">
                <a:solidFill>
                  <a:srgbClr val="FF2F92"/>
                </a:solidFill>
                <a:latin typeface="Comic Sans MS" panose="030F0902030302020204" pitchFamily="66" charset="0"/>
              </a:rPr>
              <a:t>s there a ………………. in your house?</a:t>
            </a:r>
          </a:p>
          <a:p>
            <a:r>
              <a:rPr lang="en-US" sz="2800" b="1" dirty="0">
                <a:solidFill>
                  <a:srgbClr val="FF2F92"/>
                </a:solidFill>
                <a:latin typeface="Comic Sans MS" panose="030F0902030302020204" pitchFamily="66" charset="0"/>
              </a:rPr>
              <a:t>A</a:t>
            </a:r>
            <a:r>
              <a:rPr lang="en-SA" sz="2800" b="1" dirty="0">
                <a:solidFill>
                  <a:srgbClr val="FF2F92"/>
                </a:solidFill>
                <a:latin typeface="Comic Sans MS" panose="030F0902030302020204" pitchFamily="66" charset="0"/>
              </a:rPr>
              <a:t>re there ………………. </a:t>
            </a:r>
            <a:r>
              <a:rPr lang="en-US" sz="2800" b="1" dirty="0">
                <a:solidFill>
                  <a:srgbClr val="FF2F92"/>
                </a:solidFill>
                <a:latin typeface="Comic Sans MS" panose="030F0902030302020204" pitchFamily="66" charset="0"/>
              </a:rPr>
              <a:t>I</a:t>
            </a:r>
            <a:r>
              <a:rPr lang="en-SA" sz="2800" b="1" dirty="0">
                <a:solidFill>
                  <a:srgbClr val="FF2F92"/>
                </a:solidFill>
                <a:latin typeface="Comic Sans MS" panose="030F0902030302020204" pitchFamily="66" charset="0"/>
              </a:rPr>
              <a:t>n your house?</a:t>
            </a:r>
          </a:p>
          <a:p>
            <a:endParaRPr lang="en-SA" sz="2800" b="1" dirty="0">
              <a:solidFill>
                <a:srgbClr val="FF2F92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 animBg="1"/>
      <p:bldP spid="2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R</a:t>
            </a:r>
            <a:r>
              <a:rPr lang="en-SA" sz="2400" b="1" dirty="0">
                <a:latin typeface="Comic Sans MS" panose="030F0902030302020204" pitchFamily="66" charset="0"/>
              </a:rPr>
              <a:t>evision :-</a:t>
            </a: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1048630" y="414500"/>
            <a:ext cx="2186940" cy="412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29CAAB-CB53-D641-881E-55A1E0C72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5" y="2293174"/>
            <a:ext cx="3048000" cy="193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54C28-8D2A-A048-B630-1F81ECFC09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7388" y="1966959"/>
            <a:ext cx="2186940" cy="2013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C68B8D-EEB0-7246-A649-486A3A22D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3165" y="2266070"/>
            <a:ext cx="1947789" cy="1947789"/>
          </a:xfrm>
          <a:prstGeom prst="rect">
            <a:avLst/>
          </a:prstGeom>
        </p:spPr>
      </p:pic>
      <p:pic>
        <p:nvPicPr>
          <p:cNvPr id="13" name="Picture 12" descr="A picture containing wall, indoor, mirror, bathroom&#10;&#10;Description automatically generated">
            <a:extLst>
              <a:ext uri="{FF2B5EF4-FFF2-40B4-BE49-F238E27FC236}">
                <a16:creationId xmlns:a16="http://schemas.microsoft.com/office/drawing/2014/main" id="{01F36F7E-4520-C547-B8E8-7377DAE006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6009" y="2432569"/>
            <a:ext cx="2186940" cy="1612087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84169B4-6A24-AC4A-8409-04E7FC731C1F}"/>
              </a:ext>
            </a:extLst>
          </p:cNvPr>
          <p:cNvSpPr/>
          <p:nvPr/>
        </p:nvSpPr>
        <p:spPr>
          <a:xfrm>
            <a:off x="3707068" y="827424"/>
            <a:ext cx="5598941" cy="714884"/>
          </a:xfrm>
          <a:prstGeom prst="roundRect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F8F22D-03D4-914F-A89A-1708DDDD01C6}"/>
              </a:ext>
            </a:extLst>
          </p:cNvPr>
          <p:cNvSpPr txBox="1"/>
          <p:nvPr/>
        </p:nvSpPr>
        <p:spPr>
          <a:xfrm>
            <a:off x="5022167" y="977453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Name these items:-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8" name="Picture 17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DD1FC2CA-ACB4-934B-AD4C-16CDCB3DEC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519625" y="4646530"/>
            <a:ext cx="2186940" cy="412924"/>
          </a:xfrm>
          <a:prstGeom prst="rect">
            <a:avLst/>
          </a:prstGeom>
        </p:spPr>
      </p:pic>
      <p:pic>
        <p:nvPicPr>
          <p:cNvPr id="19" name="Picture 18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5845633B-C492-A440-930A-BE80E44139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3587388" y="4735878"/>
            <a:ext cx="2186940" cy="412924"/>
          </a:xfrm>
          <a:prstGeom prst="rect">
            <a:avLst/>
          </a:prstGeom>
        </p:spPr>
      </p:pic>
      <p:pic>
        <p:nvPicPr>
          <p:cNvPr id="20" name="Picture 19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0D767B89-8F5C-A345-B855-4D59BA141A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6506538" y="4735878"/>
            <a:ext cx="2186940" cy="412924"/>
          </a:xfrm>
          <a:prstGeom prst="rect">
            <a:avLst/>
          </a:prstGeom>
        </p:spPr>
      </p:pic>
      <p:pic>
        <p:nvPicPr>
          <p:cNvPr id="21" name="Picture 20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F2755077-6D4C-C24A-9D28-7C5059CB91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9425688" y="4728455"/>
            <a:ext cx="2186940" cy="4129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FA9AE4A-580F-AB49-BA30-CF7684CD6859}"/>
              </a:ext>
            </a:extLst>
          </p:cNvPr>
          <p:cNvSpPr txBox="1"/>
          <p:nvPr/>
        </p:nvSpPr>
        <p:spPr>
          <a:xfrm>
            <a:off x="1082621" y="4415697"/>
            <a:ext cx="101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sofa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174F76-8CB4-F147-AB35-B9CB22BD018F}"/>
              </a:ext>
            </a:extLst>
          </p:cNvPr>
          <p:cNvSpPr txBox="1"/>
          <p:nvPr/>
        </p:nvSpPr>
        <p:spPr>
          <a:xfrm>
            <a:off x="4250328" y="4517963"/>
            <a:ext cx="101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bed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FCF0C6-A244-054F-9847-1D5442226824}"/>
              </a:ext>
            </a:extLst>
          </p:cNvPr>
          <p:cNvSpPr txBox="1"/>
          <p:nvPr/>
        </p:nvSpPr>
        <p:spPr>
          <a:xfrm>
            <a:off x="7247880" y="4597789"/>
            <a:ext cx="101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stove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E6ABED-5533-CE4F-8319-520B8305A9AF}"/>
              </a:ext>
            </a:extLst>
          </p:cNvPr>
          <p:cNvSpPr txBox="1"/>
          <p:nvPr/>
        </p:nvSpPr>
        <p:spPr>
          <a:xfrm>
            <a:off x="10091044" y="4583748"/>
            <a:ext cx="101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dryer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  <p:bldP spid="22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Objectives</a:t>
            </a:r>
            <a:r>
              <a:rPr lang="en-SA" sz="2400" b="1" dirty="0">
                <a:latin typeface="Comic Sans MS" panose="030F0902030302020204" pitchFamily="66" charset="0"/>
              </a:rPr>
              <a:t>:-</a:t>
            </a: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1048630" y="414500"/>
            <a:ext cx="2186940" cy="412924"/>
          </a:xfrm>
          <a:prstGeom prst="rect">
            <a:avLst/>
          </a:prstGeom>
        </p:spPr>
      </p:pic>
      <p:sp>
        <p:nvSpPr>
          <p:cNvPr id="6" name="مستطيل 2">
            <a:extLst>
              <a:ext uri="{FF2B5EF4-FFF2-40B4-BE49-F238E27FC236}">
                <a16:creationId xmlns:a16="http://schemas.microsoft.com/office/drawing/2014/main" id="{29CE5B06-7714-464D-8346-61CF047B22B7}"/>
              </a:ext>
            </a:extLst>
          </p:cNvPr>
          <p:cNvSpPr/>
          <p:nvPr/>
        </p:nvSpPr>
        <p:spPr>
          <a:xfrm>
            <a:off x="224808" y="1622786"/>
            <a:ext cx="83424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1- use there is / there are correctly.</a:t>
            </a:r>
          </a:p>
          <a:p>
            <a:pPr algn="l" rtl="0"/>
            <a:endParaRPr lang="en-US" sz="2800" dirty="0">
              <a:latin typeface="Comic Sans MS" panose="030F0902030302020204" pitchFamily="66" charset="0"/>
            </a:endParaRPr>
          </a:p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2- use preposition correctly.</a:t>
            </a:r>
          </a:p>
          <a:p>
            <a:pPr algn="l" rtl="0"/>
            <a:endParaRPr lang="en-US" sz="2800" dirty="0">
              <a:latin typeface="Comic Sans MS" panose="030F0902030302020204" pitchFamily="66" charset="0"/>
            </a:endParaRPr>
          </a:p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3- answer the questions.</a:t>
            </a:r>
            <a:endParaRPr lang="ar-SA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-22997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Warm up:-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1048630" y="414500"/>
            <a:ext cx="2186940" cy="41292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FEA915-743A-BB40-8929-0804840FA0FC}"/>
              </a:ext>
            </a:extLst>
          </p:cNvPr>
          <p:cNvSpPr/>
          <p:nvPr/>
        </p:nvSpPr>
        <p:spPr>
          <a:xfrm>
            <a:off x="3707068" y="827424"/>
            <a:ext cx="5598941" cy="714884"/>
          </a:xfrm>
          <a:prstGeom prst="roundRect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5F555-227A-254E-A3D3-E50142D1562E}"/>
              </a:ext>
            </a:extLst>
          </p:cNvPr>
          <p:cNvSpPr txBox="1"/>
          <p:nvPr/>
        </p:nvSpPr>
        <p:spPr>
          <a:xfrm>
            <a:off x="5022167" y="977453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Describe each picture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21CC39-0B97-FC49-A546-01C3CFCAB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721" y="1692337"/>
            <a:ext cx="4056575" cy="405657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6A183E3-EF6B-0347-8F98-2472B2346DA7}"/>
              </a:ext>
            </a:extLst>
          </p:cNvPr>
          <p:cNvSpPr/>
          <p:nvPr/>
        </p:nvSpPr>
        <p:spPr>
          <a:xfrm>
            <a:off x="8659704" y="2912011"/>
            <a:ext cx="1041010" cy="11868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A0E6A9-34A0-E047-B0C3-B35F3829FF7A}"/>
              </a:ext>
            </a:extLst>
          </p:cNvPr>
          <p:cNvSpPr/>
          <p:nvPr/>
        </p:nvSpPr>
        <p:spPr>
          <a:xfrm>
            <a:off x="10685542" y="2792909"/>
            <a:ext cx="1041010" cy="20695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521C0-827A-F842-8CD7-E631449161C2}"/>
              </a:ext>
            </a:extLst>
          </p:cNvPr>
          <p:cNvSpPr/>
          <p:nvPr/>
        </p:nvSpPr>
        <p:spPr>
          <a:xfrm>
            <a:off x="7275375" y="2698652"/>
            <a:ext cx="1041010" cy="20695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pic>
        <p:nvPicPr>
          <p:cNvPr id="24" name="Picture 23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4B1523D4-57FA-ED4A-A1B0-CA40488942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465" y="1902084"/>
            <a:ext cx="5080000" cy="34925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441A32E8-117A-4F40-B52B-C1D393371225}"/>
              </a:ext>
            </a:extLst>
          </p:cNvPr>
          <p:cNvSpPr/>
          <p:nvPr/>
        </p:nvSpPr>
        <p:spPr>
          <a:xfrm>
            <a:off x="2803282" y="3118088"/>
            <a:ext cx="1257660" cy="17443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5A69A5-7E85-304F-8C27-6E093D03F3C6}"/>
              </a:ext>
            </a:extLst>
          </p:cNvPr>
          <p:cNvSpPr/>
          <p:nvPr/>
        </p:nvSpPr>
        <p:spPr>
          <a:xfrm>
            <a:off x="663594" y="2925357"/>
            <a:ext cx="1257660" cy="17443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F3A9285-38FA-6E4D-A894-B30C6B94F85B}"/>
              </a:ext>
            </a:extLst>
          </p:cNvPr>
          <p:cNvSpPr/>
          <p:nvPr/>
        </p:nvSpPr>
        <p:spPr>
          <a:xfrm>
            <a:off x="2181149" y="1521222"/>
            <a:ext cx="1257660" cy="17443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0552CA-5DAD-6549-8CAC-B576BE4B3015}"/>
              </a:ext>
            </a:extLst>
          </p:cNvPr>
          <p:cNvSpPr/>
          <p:nvPr/>
        </p:nvSpPr>
        <p:spPr>
          <a:xfrm>
            <a:off x="4313805" y="4270006"/>
            <a:ext cx="1257660" cy="17443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A2A422-0EBE-E644-B4E4-B118466FA5CD}"/>
              </a:ext>
            </a:extLst>
          </p:cNvPr>
          <p:cNvSpPr txBox="1"/>
          <p:nvPr/>
        </p:nvSpPr>
        <p:spPr>
          <a:xfrm>
            <a:off x="649956" y="5653128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There is ………………………..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FBBF9-333D-A84B-8AA2-250698B0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0"/>
          </a:blip>
          <a:srcRect t="13785" r="16590" b="18892"/>
          <a:stretch/>
        </p:blipFill>
        <p:spPr>
          <a:xfrm>
            <a:off x="1632858" y="1"/>
            <a:ext cx="1055914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399FC87-DFF1-6948-AF9E-46C59CD9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52025" cy="120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9AF0E-7C59-634D-98C8-A7BED7673F28}"/>
              </a:ext>
            </a:extLst>
          </p:cNvPr>
          <p:cNvSpPr txBox="1"/>
          <p:nvPr/>
        </p:nvSpPr>
        <p:spPr>
          <a:xfrm>
            <a:off x="1392702" y="182880"/>
            <a:ext cx="34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Grammar:-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7" name="Picture 16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8FBDDBED-DB41-6B41-A287-28D6A2C5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739" b="45938"/>
          <a:stretch/>
        </p:blipFill>
        <p:spPr>
          <a:xfrm>
            <a:off x="1048630" y="414500"/>
            <a:ext cx="2186940" cy="4129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A6CFE5B-36A9-344B-BA82-FA86D4930F3C}"/>
              </a:ext>
            </a:extLst>
          </p:cNvPr>
          <p:cNvSpPr/>
          <p:nvPr/>
        </p:nvSpPr>
        <p:spPr>
          <a:xfrm>
            <a:off x="11254154" y="70340"/>
            <a:ext cx="815926" cy="827424"/>
          </a:xfrm>
          <a:prstGeom prst="ellipse">
            <a:avLst/>
          </a:prstGeom>
          <a:solidFill>
            <a:srgbClr val="D2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A5C11-D690-F542-A26A-37F24534E5DA}"/>
              </a:ext>
            </a:extLst>
          </p:cNvPr>
          <p:cNvSpPr txBox="1"/>
          <p:nvPr/>
        </p:nvSpPr>
        <p:spPr>
          <a:xfrm>
            <a:off x="11254154" y="299613"/>
            <a:ext cx="81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50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9" name="صورة 2">
            <a:extLst>
              <a:ext uri="{FF2B5EF4-FFF2-40B4-BE49-F238E27FC236}">
                <a16:creationId xmlns:a16="http://schemas.microsoft.com/office/drawing/2014/main" id="{60766AC5-42F9-1D43-BEC1-0A8B39962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059" y="1396212"/>
            <a:ext cx="9685881" cy="440295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5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448</Words>
  <Application>Microsoft Macintosh PowerPoint</Application>
  <PresentationFormat>Widescreen</PresentationFormat>
  <Paragraphs>137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 Garamond Pro Bold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Alnafea</dc:creator>
  <cp:lastModifiedBy>Abdulaziz Alnafea</cp:lastModifiedBy>
  <cp:revision>2</cp:revision>
  <dcterms:created xsi:type="dcterms:W3CDTF">2021-12-12T15:14:05Z</dcterms:created>
  <dcterms:modified xsi:type="dcterms:W3CDTF">2021-12-12T18:48:23Z</dcterms:modified>
</cp:coreProperties>
</file>