
<file path=[Content_Types].xml><?xml version="1.0" encoding="utf-8"?>
<Types xmlns="http://schemas.openxmlformats.org/package/2006/content-types">
  <Default Extension="bin" ContentType="audio/unknown"/>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2">
  <p:sldMasterIdLst>
    <p:sldMasterId id="2147483648" r:id="rId1"/>
  </p:sldMasterIdLst>
  <p:notesMasterIdLst>
    <p:notesMasterId r:id="rId49"/>
  </p:notesMasterIdLst>
  <p:sldIdLst>
    <p:sldId id="363" r:id="rId2"/>
    <p:sldId id="2465" r:id="rId3"/>
    <p:sldId id="1422" r:id="rId4"/>
    <p:sldId id="326" r:id="rId5"/>
    <p:sldId id="2464" r:id="rId6"/>
    <p:sldId id="407" r:id="rId7"/>
    <p:sldId id="313" r:id="rId8"/>
    <p:sldId id="259" r:id="rId9"/>
    <p:sldId id="426" r:id="rId10"/>
    <p:sldId id="2468" r:id="rId11"/>
    <p:sldId id="2475" r:id="rId12"/>
    <p:sldId id="402" r:id="rId13"/>
    <p:sldId id="394" r:id="rId14"/>
    <p:sldId id="262" r:id="rId15"/>
    <p:sldId id="263" r:id="rId16"/>
    <p:sldId id="2466" r:id="rId17"/>
    <p:sldId id="411" r:id="rId18"/>
    <p:sldId id="421" r:id="rId19"/>
    <p:sldId id="392" r:id="rId20"/>
    <p:sldId id="264" r:id="rId21"/>
    <p:sldId id="401" r:id="rId22"/>
    <p:sldId id="419" r:id="rId23"/>
    <p:sldId id="271" r:id="rId24"/>
    <p:sldId id="1213" r:id="rId25"/>
    <p:sldId id="396" r:id="rId26"/>
    <p:sldId id="2477" r:id="rId27"/>
    <p:sldId id="412" r:id="rId28"/>
    <p:sldId id="2482" r:id="rId29"/>
    <p:sldId id="415" r:id="rId30"/>
    <p:sldId id="417" r:id="rId31"/>
    <p:sldId id="416" r:id="rId32"/>
    <p:sldId id="322" r:id="rId33"/>
    <p:sldId id="2469" r:id="rId34"/>
    <p:sldId id="2470" r:id="rId35"/>
    <p:sldId id="2471" r:id="rId36"/>
    <p:sldId id="2472" r:id="rId37"/>
    <p:sldId id="418" r:id="rId38"/>
    <p:sldId id="424" r:id="rId39"/>
    <p:sldId id="2478" r:id="rId40"/>
    <p:sldId id="2481" r:id="rId41"/>
    <p:sldId id="422" r:id="rId42"/>
    <p:sldId id="275" r:id="rId43"/>
    <p:sldId id="276" r:id="rId44"/>
    <p:sldId id="2473" r:id="rId45"/>
    <p:sldId id="2474" r:id="rId46"/>
    <p:sldId id="1357" r:id="rId47"/>
    <p:sldId id="584" r:id="rId48"/>
  </p:sldIdLst>
  <p:sldSz cx="12192000" cy="6858000"/>
  <p:notesSz cx="6858000" cy="9144000"/>
  <p:defaultText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E8FF"/>
    <a:srgbClr val="FF7575"/>
    <a:srgbClr val="FFCCCC"/>
    <a:srgbClr val="FFCCFF"/>
    <a:srgbClr val="FFFFFF"/>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7" d="100"/>
          <a:sy n="17" d="100"/>
        </p:scale>
        <p:origin x="1476" y="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US"/>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EC510716-7298-4B74-954B-3AA05D0F3406}" type="datetimeFigureOut">
              <a:rPr lang="en-US" smtClean="0"/>
              <a:t>11/21/2023</a:t>
            </a:fld>
            <a:endParaRPr lang="en-US"/>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US"/>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65DC04D2-08E9-455E-9B50-C309AA958D94}" type="slidenum">
              <a:rPr lang="en-US" smtClean="0"/>
              <a:t>‹#›</a:t>
            </a:fld>
            <a:endParaRPr lang="en-US"/>
          </a:p>
        </p:txBody>
      </p:sp>
    </p:spTree>
    <p:extLst>
      <p:ext uri="{BB962C8B-B14F-4D97-AF65-F5344CB8AC3E}">
        <p14:creationId xmlns:p14="http://schemas.microsoft.com/office/powerpoint/2010/main" val="7080336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AE"/>
          </a:p>
        </p:txBody>
      </p:sp>
      <p:sp>
        <p:nvSpPr>
          <p:cNvPr id="4" name="Slide Number Placeholder 3"/>
          <p:cNvSpPr>
            <a:spLocks noGrp="1"/>
          </p:cNvSpPr>
          <p:nvPr>
            <p:ph type="sldNum" sz="quarter" idx="10"/>
          </p:nvPr>
        </p:nvSpPr>
        <p:spPr/>
        <p:txBody>
          <a:bodyPr/>
          <a:lstStyle/>
          <a:p>
            <a:fld id="{EEF81CCD-DDBD-403E-8250-CDE7E5643D19}" type="slidenum">
              <a:rPr lang="ar-AE" smtClean="0"/>
              <a:t>14</a:t>
            </a:fld>
            <a:endParaRPr lang="ar-AE"/>
          </a:p>
        </p:txBody>
      </p:sp>
    </p:spTree>
    <p:extLst>
      <p:ext uri="{BB962C8B-B14F-4D97-AF65-F5344CB8AC3E}">
        <p14:creationId xmlns:p14="http://schemas.microsoft.com/office/powerpoint/2010/main" val="74941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98773B0-D690-7E21-7FB6-291A471C071F}"/>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en-US"/>
          </a:p>
        </p:txBody>
      </p:sp>
      <p:sp>
        <p:nvSpPr>
          <p:cNvPr id="3" name="عنوان فرعي 2">
            <a:extLst>
              <a:ext uri="{FF2B5EF4-FFF2-40B4-BE49-F238E27FC236}">
                <a16:creationId xmlns:a16="http://schemas.microsoft.com/office/drawing/2014/main" id="{F8453914-C719-3AC3-9053-83420690E1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US"/>
          </a:p>
        </p:txBody>
      </p:sp>
      <p:sp>
        <p:nvSpPr>
          <p:cNvPr id="4" name="عنصر نائب للتاريخ 3">
            <a:extLst>
              <a:ext uri="{FF2B5EF4-FFF2-40B4-BE49-F238E27FC236}">
                <a16:creationId xmlns:a16="http://schemas.microsoft.com/office/drawing/2014/main" id="{92AA8C0A-A23F-3BAA-D3DE-C8CEB50029FB}"/>
              </a:ext>
            </a:extLst>
          </p:cNvPr>
          <p:cNvSpPr>
            <a:spLocks noGrp="1"/>
          </p:cNvSpPr>
          <p:nvPr>
            <p:ph type="dt" sz="half" idx="10"/>
          </p:nvPr>
        </p:nvSpPr>
        <p:spPr/>
        <p:txBody>
          <a:bodyPr/>
          <a:lstStyle/>
          <a:p>
            <a:fld id="{F4E3D1A0-7C86-481E-ABA1-DCC6C1434AF8}" type="datetimeFigureOut">
              <a:rPr lang="en-US" smtClean="0"/>
              <a:t>11/21/2023</a:t>
            </a:fld>
            <a:endParaRPr lang="en-US"/>
          </a:p>
        </p:txBody>
      </p:sp>
      <p:sp>
        <p:nvSpPr>
          <p:cNvPr id="5" name="عنصر نائب للتذييل 4">
            <a:extLst>
              <a:ext uri="{FF2B5EF4-FFF2-40B4-BE49-F238E27FC236}">
                <a16:creationId xmlns:a16="http://schemas.microsoft.com/office/drawing/2014/main" id="{8A26D441-71BC-FA36-7B5B-8A6669C0F218}"/>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E6B25051-9EA7-DCA3-A6A3-BDA6488EAB64}"/>
              </a:ext>
            </a:extLst>
          </p:cNvPr>
          <p:cNvSpPr>
            <a:spLocks noGrp="1"/>
          </p:cNvSpPr>
          <p:nvPr>
            <p:ph type="sldNum" sz="quarter" idx="12"/>
          </p:nvPr>
        </p:nvSpPr>
        <p:spPr/>
        <p:txBody>
          <a:bodyPr/>
          <a:lstStyle/>
          <a:p>
            <a:fld id="{5060D87E-EE5B-4EA9-9C8D-518434AF191C}" type="slidenum">
              <a:rPr lang="en-US" smtClean="0"/>
              <a:t>‹#›</a:t>
            </a:fld>
            <a:endParaRPr lang="en-US"/>
          </a:p>
        </p:txBody>
      </p:sp>
    </p:spTree>
    <p:extLst>
      <p:ext uri="{BB962C8B-B14F-4D97-AF65-F5344CB8AC3E}">
        <p14:creationId xmlns:p14="http://schemas.microsoft.com/office/powerpoint/2010/main" val="3175576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EFD11EE-B11A-D329-9CA8-3848650E69A0}"/>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6992D16C-BEF7-2E33-2CE5-3DD37AAF3FE5}"/>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60ED1FA5-5329-F2D4-0EBC-E6494DC0AEDF}"/>
              </a:ext>
            </a:extLst>
          </p:cNvPr>
          <p:cNvSpPr>
            <a:spLocks noGrp="1"/>
          </p:cNvSpPr>
          <p:nvPr>
            <p:ph type="dt" sz="half" idx="10"/>
          </p:nvPr>
        </p:nvSpPr>
        <p:spPr/>
        <p:txBody>
          <a:bodyPr/>
          <a:lstStyle/>
          <a:p>
            <a:fld id="{F4E3D1A0-7C86-481E-ABA1-DCC6C1434AF8}" type="datetimeFigureOut">
              <a:rPr lang="en-US" smtClean="0"/>
              <a:t>11/21/2023</a:t>
            </a:fld>
            <a:endParaRPr lang="en-US"/>
          </a:p>
        </p:txBody>
      </p:sp>
      <p:sp>
        <p:nvSpPr>
          <p:cNvPr id="5" name="عنصر نائب للتذييل 4">
            <a:extLst>
              <a:ext uri="{FF2B5EF4-FFF2-40B4-BE49-F238E27FC236}">
                <a16:creationId xmlns:a16="http://schemas.microsoft.com/office/drawing/2014/main" id="{538E085C-A6B4-B444-872E-FBCBA99F1890}"/>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C2C900DE-FC88-D6C8-9D94-8ADB08BA329F}"/>
              </a:ext>
            </a:extLst>
          </p:cNvPr>
          <p:cNvSpPr>
            <a:spLocks noGrp="1"/>
          </p:cNvSpPr>
          <p:nvPr>
            <p:ph type="sldNum" sz="quarter" idx="12"/>
          </p:nvPr>
        </p:nvSpPr>
        <p:spPr/>
        <p:txBody>
          <a:bodyPr/>
          <a:lstStyle/>
          <a:p>
            <a:fld id="{5060D87E-EE5B-4EA9-9C8D-518434AF191C}" type="slidenum">
              <a:rPr lang="en-US" smtClean="0"/>
              <a:t>‹#›</a:t>
            </a:fld>
            <a:endParaRPr lang="en-US"/>
          </a:p>
        </p:txBody>
      </p:sp>
    </p:spTree>
    <p:extLst>
      <p:ext uri="{BB962C8B-B14F-4D97-AF65-F5344CB8AC3E}">
        <p14:creationId xmlns:p14="http://schemas.microsoft.com/office/powerpoint/2010/main" val="2220958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FB44CBB8-7863-6559-2B9B-4317CA041BC0}"/>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en-US"/>
          </a:p>
        </p:txBody>
      </p:sp>
      <p:sp>
        <p:nvSpPr>
          <p:cNvPr id="3" name="عنصر نائب للعنوان العمودي 2">
            <a:extLst>
              <a:ext uri="{FF2B5EF4-FFF2-40B4-BE49-F238E27FC236}">
                <a16:creationId xmlns:a16="http://schemas.microsoft.com/office/drawing/2014/main" id="{C2F89C80-3291-672A-1907-A17ECBBA4756}"/>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4F39022C-DCCA-0877-D67C-17C41E6AE72E}"/>
              </a:ext>
            </a:extLst>
          </p:cNvPr>
          <p:cNvSpPr>
            <a:spLocks noGrp="1"/>
          </p:cNvSpPr>
          <p:nvPr>
            <p:ph type="dt" sz="half" idx="10"/>
          </p:nvPr>
        </p:nvSpPr>
        <p:spPr/>
        <p:txBody>
          <a:bodyPr/>
          <a:lstStyle/>
          <a:p>
            <a:fld id="{F4E3D1A0-7C86-481E-ABA1-DCC6C1434AF8}" type="datetimeFigureOut">
              <a:rPr lang="en-US" smtClean="0"/>
              <a:t>11/21/2023</a:t>
            </a:fld>
            <a:endParaRPr lang="en-US"/>
          </a:p>
        </p:txBody>
      </p:sp>
      <p:sp>
        <p:nvSpPr>
          <p:cNvPr id="5" name="عنصر نائب للتذييل 4">
            <a:extLst>
              <a:ext uri="{FF2B5EF4-FFF2-40B4-BE49-F238E27FC236}">
                <a16:creationId xmlns:a16="http://schemas.microsoft.com/office/drawing/2014/main" id="{EBF291E8-EF4E-F8EE-FC9F-112C32C29021}"/>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529ECE35-0662-F9B7-2A2D-7D8ADF2F3D52}"/>
              </a:ext>
            </a:extLst>
          </p:cNvPr>
          <p:cNvSpPr>
            <a:spLocks noGrp="1"/>
          </p:cNvSpPr>
          <p:nvPr>
            <p:ph type="sldNum" sz="quarter" idx="12"/>
          </p:nvPr>
        </p:nvSpPr>
        <p:spPr/>
        <p:txBody>
          <a:bodyPr/>
          <a:lstStyle/>
          <a:p>
            <a:fld id="{5060D87E-EE5B-4EA9-9C8D-518434AF191C}" type="slidenum">
              <a:rPr lang="en-US" smtClean="0"/>
              <a:t>‹#›</a:t>
            </a:fld>
            <a:endParaRPr lang="en-US"/>
          </a:p>
        </p:txBody>
      </p:sp>
    </p:spTree>
    <p:extLst>
      <p:ext uri="{BB962C8B-B14F-4D97-AF65-F5344CB8AC3E}">
        <p14:creationId xmlns:p14="http://schemas.microsoft.com/office/powerpoint/2010/main" val="1674843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فارغ 0">
    <p:spTree>
      <p:nvGrpSpPr>
        <p:cNvPr id="1" name=""/>
        <p:cNvGrpSpPr/>
        <p:nvPr/>
      </p:nvGrpSpPr>
      <p:grpSpPr>
        <a:xfrm>
          <a:off x="0" y="0"/>
          <a:ext cx="0" cy="0"/>
          <a:chOff x="0" y="0"/>
          <a:chExt cx="0" cy="0"/>
        </a:xfrm>
      </p:grpSpPr>
      <p:sp>
        <p:nvSpPr>
          <p:cNvPr id="81" name="رقم الشريحة"/>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068453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706" name="نص العنوان"/>
          <p:cNvSpPr txBox="1">
            <a:spLocks noGrp="1"/>
          </p:cNvSpPr>
          <p:nvPr>
            <p:ph type="title"/>
          </p:nvPr>
        </p:nvSpPr>
        <p:spPr>
          <a:xfrm>
            <a:off x="2540000" y="228600"/>
            <a:ext cx="9448800" cy="1447800"/>
          </a:xfrm>
          <a:prstGeom prst="rect">
            <a:avLst/>
          </a:prstGeom>
        </p:spPr>
        <p:txBody>
          <a:bodyPr lIns="46037" tIns="46037" rIns="46037" bIns="46037"/>
          <a:lstStyle>
            <a:lvl1pPr algn="l">
              <a:defRPr b="1">
                <a:solidFill>
                  <a:srgbClr val="FFFFCC"/>
                </a:solidFill>
                <a:latin typeface="Comic Sans MS"/>
                <a:ea typeface="Comic Sans MS"/>
                <a:cs typeface="Comic Sans MS"/>
                <a:sym typeface="Comic Sans MS"/>
              </a:defRPr>
            </a:lvl1pPr>
          </a:lstStyle>
          <a:p>
            <a:r>
              <a:t>نص العنوان</a:t>
            </a:r>
          </a:p>
        </p:txBody>
      </p:sp>
      <p:sp>
        <p:nvSpPr>
          <p:cNvPr id="707" name="مستوى النص الأول…"/>
          <p:cNvSpPr txBox="1">
            <a:spLocks noGrp="1"/>
          </p:cNvSpPr>
          <p:nvPr>
            <p:ph type="body" idx="1"/>
          </p:nvPr>
        </p:nvSpPr>
        <p:spPr>
          <a:xfrm>
            <a:off x="914401" y="2127347"/>
            <a:ext cx="10363201" cy="4114801"/>
          </a:xfrm>
          <a:prstGeom prst="rect">
            <a:avLst/>
          </a:prstGeom>
        </p:spPr>
        <p:txBody>
          <a:bodyPr lIns="46037" tIns="46037" rIns="46037" bIns="46037"/>
          <a:lstStyle>
            <a:lvl1pPr algn="l">
              <a:buClr>
                <a:srgbClr val="FFFFCC"/>
              </a:buClr>
              <a:buSzPct val="90000"/>
              <a:buFontTx/>
              <a:buChar char="Ú"/>
              <a:defRPr b="1">
                <a:solidFill>
                  <a:srgbClr val="EAEAEA"/>
                </a:solidFill>
                <a:latin typeface="Comic Sans MS"/>
                <a:ea typeface="Comic Sans MS"/>
                <a:cs typeface="Comic Sans MS"/>
                <a:sym typeface="Comic Sans MS"/>
              </a:defRPr>
            </a:lvl1pPr>
            <a:lvl2pPr algn="l">
              <a:buClr>
                <a:srgbClr val="FFFFCC"/>
              </a:buClr>
              <a:buFontTx/>
              <a:defRPr b="1">
                <a:solidFill>
                  <a:srgbClr val="EAEAEA"/>
                </a:solidFill>
                <a:latin typeface="Comic Sans MS"/>
                <a:ea typeface="Comic Sans MS"/>
                <a:cs typeface="Comic Sans MS"/>
                <a:sym typeface="Comic Sans MS"/>
              </a:defRPr>
            </a:lvl2pPr>
            <a:lvl3pPr algn="l">
              <a:buClr>
                <a:srgbClr val="FFFFCC"/>
              </a:buClr>
              <a:buFontTx/>
              <a:defRPr b="1">
                <a:solidFill>
                  <a:srgbClr val="EAEAEA"/>
                </a:solidFill>
                <a:latin typeface="Comic Sans MS"/>
                <a:ea typeface="Comic Sans MS"/>
                <a:cs typeface="Comic Sans MS"/>
                <a:sym typeface="Comic Sans MS"/>
              </a:defRPr>
            </a:lvl3pPr>
            <a:lvl4pPr algn="l">
              <a:buClr>
                <a:srgbClr val="FFFFCC"/>
              </a:buClr>
              <a:buFontTx/>
              <a:defRPr b="1">
                <a:solidFill>
                  <a:srgbClr val="EAEAEA"/>
                </a:solidFill>
                <a:latin typeface="Comic Sans MS"/>
                <a:ea typeface="Comic Sans MS"/>
                <a:cs typeface="Comic Sans MS"/>
                <a:sym typeface="Comic Sans MS"/>
              </a:defRPr>
            </a:lvl4pPr>
            <a:lvl5pPr algn="l">
              <a:buClr>
                <a:srgbClr val="FFFFCC"/>
              </a:buClr>
              <a:buFontTx/>
              <a:buChar char="•"/>
              <a:defRPr b="1">
                <a:solidFill>
                  <a:srgbClr val="EAEAEA"/>
                </a:solidFill>
                <a:latin typeface="Comic Sans MS"/>
                <a:ea typeface="Comic Sans MS"/>
                <a:cs typeface="Comic Sans MS"/>
                <a:sym typeface="Comic Sans MS"/>
              </a:defRPr>
            </a:lvl5pPr>
          </a:lstStyle>
          <a:p>
            <a:r>
              <a:t>مستوى النص الأول</a:t>
            </a:r>
          </a:p>
          <a:p>
            <a:pPr lvl="1"/>
            <a:r>
              <a:t>مستوى النص الثاني</a:t>
            </a:r>
          </a:p>
          <a:p>
            <a:pPr lvl="2"/>
            <a:r>
              <a:t>مستوى النص الثالث</a:t>
            </a:r>
          </a:p>
          <a:p>
            <a:pPr lvl="3"/>
            <a:r>
              <a:t>مستوى النص الرابع</a:t>
            </a:r>
          </a:p>
          <a:p>
            <a:pPr lvl="4"/>
            <a:r>
              <a:t>مستوى النص الخامس</a:t>
            </a:r>
          </a:p>
        </p:txBody>
      </p:sp>
      <p:sp>
        <p:nvSpPr>
          <p:cNvPr id="708" name="رقم الشريحة"/>
          <p:cNvSpPr txBox="1">
            <a:spLocks noGrp="1"/>
          </p:cNvSpPr>
          <p:nvPr>
            <p:ph type="sldNum" sz="quarter" idx="2"/>
          </p:nvPr>
        </p:nvSpPr>
        <p:spPr>
          <a:xfrm>
            <a:off x="10888828" y="6466832"/>
            <a:ext cx="388773" cy="321963"/>
          </a:xfrm>
          <a:prstGeom prst="rect">
            <a:avLst/>
          </a:prstGeom>
        </p:spPr>
        <p:txBody>
          <a:bodyPr lIns="46037" tIns="46037" rIns="46037" bIns="46037"/>
          <a:lstStyle>
            <a:lvl1pPr algn="r">
              <a:defRPr sz="1400">
                <a:solidFill>
                  <a:srgbClr val="EAEAEA"/>
                </a:solidFill>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165383341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833521" y="2102183"/>
            <a:ext cx="2921000" cy="4025900"/>
          </a:xfrm>
        </p:spPr>
        <p:txBody>
          <a:bodyPr rtlCol="0">
            <a:normAutofit/>
          </a:bodyPr>
          <a:lstStyle/>
          <a:p>
            <a:pPr lvl="0"/>
            <a:endParaRPr lang="en-US" noProof="0"/>
          </a:p>
        </p:txBody>
      </p:sp>
    </p:spTree>
    <p:extLst>
      <p:ext uri="{BB962C8B-B14F-4D97-AF65-F5344CB8AC3E}">
        <p14:creationId xmlns:p14="http://schemas.microsoft.com/office/powerpoint/2010/main" val="1266976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7032389-5DE6-37C4-BA98-02BB76CE6673}"/>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A153B02E-F0A8-1236-7F23-4D38A4448BC9}"/>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B6940CF1-DDAB-9D47-B031-3F00A898AB35}"/>
              </a:ext>
            </a:extLst>
          </p:cNvPr>
          <p:cNvSpPr>
            <a:spLocks noGrp="1"/>
          </p:cNvSpPr>
          <p:nvPr>
            <p:ph type="dt" sz="half" idx="10"/>
          </p:nvPr>
        </p:nvSpPr>
        <p:spPr/>
        <p:txBody>
          <a:bodyPr/>
          <a:lstStyle/>
          <a:p>
            <a:fld id="{F4E3D1A0-7C86-481E-ABA1-DCC6C1434AF8}" type="datetimeFigureOut">
              <a:rPr lang="en-US" smtClean="0"/>
              <a:t>11/21/2023</a:t>
            </a:fld>
            <a:endParaRPr lang="en-US"/>
          </a:p>
        </p:txBody>
      </p:sp>
      <p:sp>
        <p:nvSpPr>
          <p:cNvPr id="5" name="عنصر نائب للتذييل 4">
            <a:extLst>
              <a:ext uri="{FF2B5EF4-FFF2-40B4-BE49-F238E27FC236}">
                <a16:creationId xmlns:a16="http://schemas.microsoft.com/office/drawing/2014/main" id="{4023A1E1-E67F-CDA5-791D-2A3587B378B1}"/>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C7DDECB8-3CED-D58D-5CE0-BFA1811FA161}"/>
              </a:ext>
            </a:extLst>
          </p:cNvPr>
          <p:cNvSpPr>
            <a:spLocks noGrp="1"/>
          </p:cNvSpPr>
          <p:nvPr>
            <p:ph type="sldNum" sz="quarter" idx="12"/>
          </p:nvPr>
        </p:nvSpPr>
        <p:spPr/>
        <p:txBody>
          <a:bodyPr/>
          <a:lstStyle/>
          <a:p>
            <a:fld id="{5060D87E-EE5B-4EA9-9C8D-518434AF191C}" type="slidenum">
              <a:rPr lang="en-US" smtClean="0"/>
              <a:t>‹#›</a:t>
            </a:fld>
            <a:endParaRPr lang="en-US"/>
          </a:p>
        </p:txBody>
      </p:sp>
    </p:spTree>
    <p:extLst>
      <p:ext uri="{BB962C8B-B14F-4D97-AF65-F5344CB8AC3E}">
        <p14:creationId xmlns:p14="http://schemas.microsoft.com/office/powerpoint/2010/main" val="3264710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C6E2529-409C-570E-C19B-ECA54A7089BA}"/>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202000F7-5E09-68E7-5992-C061053425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D04455BC-3397-0240-2E1A-EEA53F6B2404}"/>
              </a:ext>
            </a:extLst>
          </p:cNvPr>
          <p:cNvSpPr>
            <a:spLocks noGrp="1"/>
          </p:cNvSpPr>
          <p:nvPr>
            <p:ph type="dt" sz="half" idx="10"/>
          </p:nvPr>
        </p:nvSpPr>
        <p:spPr/>
        <p:txBody>
          <a:bodyPr/>
          <a:lstStyle/>
          <a:p>
            <a:fld id="{F4E3D1A0-7C86-481E-ABA1-DCC6C1434AF8}" type="datetimeFigureOut">
              <a:rPr lang="en-US" smtClean="0"/>
              <a:t>11/21/2023</a:t>
            </a:fld>
            <a:endParaRPr lang="en-US"/>
          </a:p>
        </p:txBody>
      </p:sp>
      <p:sp>
        <p:nvSpPr>
          <p:cNvPr id="5" name="عنصر نائب للتذييل 4">
            <a:extLst>
              <a:ext uri="{FF2B5EF4-FFF2-40B4-BE49-F238E27FC236}">
                <a16:creationId xmlns:a16="http://schemas.microsoft.com/office/drawing/2014/main" id="{6CFDE1E1-CF27-5274-D63A-C39BF11331C4}"/>
              </a:ext>
            </a:extLst>
          </p:cNvPr>
          <p:cNvSpPr>
            <a:spLocks noGrp="1"/>
          </p:cNvSpPr>
          <p:nvPr>
            <p:ph type="ftr" sz="quarter" idx="11"/>
          </p:nvPr>
        </p:nvSpPr>
        <p:spPr/>
        <p:txBody>
          <a:bodyPr/>
          <a:lstStyle/>
          <a:p>
            <a:endParaRPr lang="en-US"/>
          </a:p>
        </p:txBody>
      </p:sp>
      <p:sp>
        <p:nvSpPr>
          <p:cNvPr id="6" name="عنصر نائب لرقم الشريحة 5">
            <a:extLst>
              <a:ext uri="{FF2B5EF4-FFF2-40B4-BE49-F238E27FC236}">
                <a16:creationId xmlns:a16="http://schemas.microsoft.com/office/drawing/2014/main" id="{E1FDADF1-4DF7-7EF1-A4CB-C25C7350842B}"/>
              </a:ext>
            </a:extLst>
          </p:cNvPr>
          <p:cNvSpPr>
            <a:spLocks noGrp="1"/>
          </p:cNvSpPr>
          <p:nvPr>
            <p:ph type="sldNum" sz="quarter" idx="12"/>
          </p:nvPr>
        </p:nvSpPr>
        <p:spPr/>
        <p:txBody>
          <a:bodyPr/>
          <a:lstStyle/>
          <a:p>
            <a:fld id="{5060D87E-EE5B-4EA9-9C8D-518434AF191C}" type="slidenum">
              <a:rPr lang="en-US" smtClean="0"/>
              <a:t>‹#›</a:t>
            </a:fld>
            <a:endParaRPr lang="en-US"/>
          </a:p>
        </p:txBody>
      </p:sp>
    </p:spTree>
    <p:extLst>
      <p:ext uri="{BB962C8B-B14F-4D97-AF65-F5344CB8AC3E}">
        <p14:creationId xmlns:p14="http://schemas.microsoft.com/office/powerpoint/2010/main" val="3726994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9AB8A15-AEF3-7760-5A96-828410207F9A}"/>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BCBEB6FA-B816-56AC-6BC8-3902AB068FB1}"/>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محتوى 3">
            <a:extLst>
              <a:ext uri="{FF2B5EF4-FFF2-40B4-BE49-F238E27FC236}">
                <a16:creationId xmlns:a16="http://schemas.microsoft.com/office/drawing/2014/main" id="{1DE0F838-0675-49BB-B616-359EEA957918}"/>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تاريخ 4">
            <a:extLst>
              <a:ext uri="{FF2B5EF4-FFF2-40B4-BE49-F238E27FC236}">
                <a16:creationId xmlns:a16="http://schemas.microsoft.com/office/drawing/2014/main" id="{A1340B3A-6A61-7C3A-2B19-0F54B9B6782E}"/>
              </a:ext>
            </a:extLst>
          </p:cNvPr>
          <p:cNvSpPr>
            <a:spLocks noGrp="1"/>
          </p:cNvSpPr>
          <p:nvPr>
            <p:ph type="dt" sz="half" idx="10"/>
          </p:nvPr>
        </p:nvSpPr>
        <p:spPr/>
        <p:txBody>
          <a:bodyPr/>
          <a:lstStyle/>
          <a:p>
            <a:fld id="{F4E3D1A0-7C86-481E-ABA1-DCC6C1434AF8}" type="datetimeFigureOut">
              <a:rPr lang="en-US" smtClean="0"/>
              <a:t>11/21/2023</a:t>
            </a:fld>
            <a:endParaRPr lang="en-US"/>
          </a:p>
        </p:txBody>
      </p:sp>
      <p:sp>
        <p:nvSpPr>
          <p:cNvPr id="6" name="عنصر نائب للتذييل 5">
            <a:extLst>
              <a:ext uri="{FF2B5EF4-FFF2-40B4-BE49-F238E27FC236}">
                <a16:creationId xmlns:a16="http://schemas.microsoft.com/office/drawing/2014/main" id="{BE700186-AA7D-987B-DB1F-A240AE01BB07}"/>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43281F84-E957-49A2-6F55-1109B6CEB19B}"/>
              </a:ext>
            </a:extLst>
          </p:cNvPr>
          <p:cNvSpPr>
            <a:spLocks noGrp="1"/>
          </p:cNvSpPr>
          <p:nvPr>
            <p:ph type="sldNum" sz="quarter" idx="12"/>
          </p:nvPr>
        </p:nvSpPr>
        <p:spPr/>
        <p:txBody>
          <a:bodyPr/>
          <a:lstStyle/>
          <a:p>
            <a:fld id="{5060D87E-EE5B-4EA9-9C8D-518434AF191C}" type="slidenum">
              <a:rPr lang="en-US" smtClean="0"/>
              <a:t>‹#›</a:t>
            </a:fld>
            <a:endParaRPr lang="en-US"/>
          </a:p>
        </p:txBody>
      </p:sp>
    </p:spTree>
    <p:extLst>
      <p:ext uri="{BB962C8B-B14F-4D97-AF65-F5344CB8AC3E}">
        <p14:creationId xmlns:p14="http://schemas.microsoft.com/office/powerpoint/2010/main" val="2646206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F6DA777-2271-ABD5-3407-8505A49D86A8}"/>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3E77C0D6-9FFA-714B-CC6F-0F7C3CA19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85EF7345-8CE1-FBF0-43DD-5C40083AEF95}"/>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5" name="عنصر نائب للنص 4">
            <a:extLst>
              <a:ext uri="{FF2B5EF4-FFF2-40B4-BE49-F238E27FC236}">
                <a16:creationId xmlns:a16="http://schemas.microsoft.com/office/drawing/2014/main" id="{1C2688C5-ED36-69E9-3AF1-28A4C8EFBA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C2961B76-A05C-FD44-3969-9370E43B0DAF}"/>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7" name="عنصر نائب للتاريخ 6">
            <a:extLst>
              <a:ext uri="{FF2B5EF4-FFF2-40B4-BE49-F238E27FC236}">
                <a16:creationId xmlns:a16="http://schemas.microsoft.com/office/drawing/2014/main" id="{959444BF-0164-96E5-814E-A91AA6F8B84B}"/>
              </a:ext>
            </a:extLst>
          </p:cNvPr>
          <p:cNvSpPr>
            <a:spLocks noGrp="1"/>
          </p:cNvSpPr>
          <p:nvPr>
            <p:ph type="dt" sz="half" idx="10"/>
          </p:nvPr>
        </p:nvSpPr>
        <p:spPr/>
        <p:txBody>
          <a:bodyPr/>
          <a:lstStyle/>
          <a:p>
            <a:fld id="{F4E3D1A0-7C86-481E-ABA1-DCC6C1434AF8}" type="datetimeFigureOut">
              <a:rPr lang="en-US" smtClean="0"/>
              <a:t>11/21/2023</a:t>
            </a:fld>
            <a:endParaRPr lang="en-US"/>
          </a:p>
        </p:txBody>
      </p:sp>
      <p:sp>
        <p:nvSpPr>
          <p:cNvPr id="8" name="عنصر نائب للتذييل 7">
            <a:extLst>
              <a:ext uri="{FF2B5EF4-FFF2-40B4-BE49-F238E27FC236}">
                <a16:creationId xmlns:a16="http://schemas.microsoft.com/office/drawing/2014/main" id="{BA723542-F87E-9F19-C30F-ACCCAA2B9E78}"/>
              </a:ext>
            </a:extLst>
          </p:cNvPr>
          <p:cNvSpPr>
            <a:spLocks noGrp="1"/>
          </p:cNvSpPr>
          <p:nvPr>
            <p:ph type="ftr" sz="quarter" idx="11"/>
          </p:nvPr>
        </p:nvSpPr>
        <p:spPr/>
        <p:txBody>
          <a:bodyPr/>
          <a:lstStyle/>
          <a:p>
            <a:endParaRPr lang="en-US"/>
          </a:p>
        </p:txBody>
      </p:sp>
      <p:sp>
        <p:nvSpPr>
          <p:cNvPr id="9" name="عنصر نائب لرقم الشريحة 8">
            <a:extLst>
              <a:ext uri="{FF2B5EF4-FFF2-40B4-BE49-F238E27FC236}">
                <a16:creationId xmlns:a16="http://schemas.microsoft.com/office/drawing/2014/main" id="{5E826363-8BFA-E52B-084A-F2FDC5CC3F01}"/>
              </a:ext>
            </a:extLst>
          </p:cNvPr>
          <p:cNvSpPr>
            <a:spLocks noGrp="1"/>
          </p:cNvSpPr>
          <p:nvPr>
            <p:ph type="sldNum" sz="quarter" idx="12"/>
          </p:nvPr>
        </p:nvSpPr>
        <p:spPr/>
        <p:txBody>
          <a:bodyPr/>
          <a:lstStyle/>
          <a:p>
            <a:fld id="{5060D87E-EE5B-4EA9-9C8D-518434AF191C}" type="slidenum">
              <a:rPr lang="en-US" smtClean="0"/>
              <a:t>‹#›</a:t>
            </a:fld>
            <a:endParaRPr lang="en-US"/>
          </a:p>
        </p:txBody>
      </p:sp>
    </p:spTree>
    <p:extLst>
      <p:ext uri="{BB962C8B-B14F-4D97-AF65-F5344CB8AC3E}">
        <p14:creationId xmlns:p14="http://schemas.microsoft.com/office/powerpoint/2010/main" val="377298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9D4FB1C-67EE-12B2-35D6-652BDAF3FD32}"/>
              </a:ext>
            </a:extLst>
          </p:cNvPr>
          <p:cNvSpPr>
            <a:spLocks noGrp="1"/>
          </p:cNvSpPr>
          <p:nvPr>
            <p:ph type="title"/>
          </p:nvPr>
        </p:nvSpPr>
        <p:spPr/>
        <p:txBody>
          <a:bodyPr/>
          <a:lstStyle/>
          <a:p>
            <a:r>
              <a:rPr lang="ar-SA"/>
              <a:t>انقر لتحرير نمط عنوان الشكل الرئيسي</a:t>
            </a:r>
            <a:endParaRPr lang="en-US"/>
          </a:p>
        </p:txBody>
      </p:sp>
      <p:sp>
        <p:nvSpPr>
          <p:cNvPr id="3" name="عنصر نائب للتاريخ 2">
            <a:extLst>
              <a:ext uri="{FF2B5EF4-FFF2-40B4-BE49-F238E27FC236}">
                <a16:creationId xmlns:a16="http://schemas.microsoft.com/office/drawing/2014/main" id="{10BD4859-4805-EBF2-6B03-70D0B37F260A}"/>
              </a:ext>
            </a:extLst>
          </p:cNvPr>
          <p:cNvSpPr>
            <a:spLocks noGrp="1"/>
          </p:cNvSpPr>
          <p:nvPr>
            <p:ph type="dt" sz="half" idx="10"/>
          </p:nvPr>
        </p:nvSpPr>
        <p:spPr/>
        <p:txBody>
          <a:bodyPr/>
          <a:lstStyle/>
          <a:p>
            <a:fld id="{F4E3D1A0-7C86-481E-ABA1-DCC6C1434AF8}" type="datetimeFigureOut">
              <a:rPr lang="en-US" smtClean="0"/>
              <a:t>11/21/2023</a:t>
            </a:fld>
            <a:endParaRPr lang="en-US"/>
          </a:p>
        </p:txBody>
      </p:sp>
      <p:sp>
        <p:nvSpPr>
          <p:cNvPr id="4" name="عنصر نائب للتذييل 3">
            <a:extLst>
              <a:ext uri="{FF2B5EF4-FFF2-40B4-BE49-F238E27FC236}">
                <a16:creationId xmlns:a16="http://schemas.microsoft.com/office/drawing/2014/main" id="{A77F3729-0333-D7E1-A8EF-618B36B76DA4}"/>
              </a:ext>
            </a:extLst>
          </p:cNvPr>
          <p:cNvSpPr>
            <a:spLocks noGrp="1"/>
          </p:cNvSpPr>
          <p:nvPr>
            <p:ph type="ftr" sz="quarter" idx="11"/>
          </p:nvPr>
        </p:nvSpPr>
        <p:spPr/>
        <p:txBody>
          <a:bodyPr/>
          <a:lstStyle/>
          <a:p>
            <a:endParaRPr lang="en-US"/>
          </a:p>
        </p:txBody>
      </p:sp>
      <p:sp>
        <p:nvSpPr>
          <p:cNvPr id="5" name="عنصر نائب لرقم الشريحة 4">
            <a:extLst>
              <a:ext uri="{FF2B5EF4-FFF2-40B4-BE49-F238E27FC236}">
                <a16:creationId xmlns:a16="http://schemas.microsoft.com/office/drawing/2014/main" id="{BF622660-31EF-1351-EFB0-594CA0B0D7E8}"/>
              </a:ext>
            </a:extLst>
          </p:cNvPr>
          <p:cNvSpPr>
            <a:spLocks noGrp="1"/>
          </p:cNvSpPr>
          <p:nvPr>
            <p:ph type="sldNum" sz="quarter" idx="12"/>
          </p:nvPr>
        </p:nvSpPr>
        <p:spPr/>
        <p:txBody>
          <a:bodyPr/>
          <a:lstStyle/>
          <a:p>
            <a:fld id="{5060D87E-EE5B-4EA9-9C8D-518434AF191C}" type="slidenum">
              <a:rPr lang="en-US" smtClean="0"/>
              <a:t>‹#›</a:t>
            </a:fld>
            <a:endParaRPr lang="en-US"/>
          </a:p>
        </p:txBody>
      </p:sp>
    </p:spTree>
    <p:extLst>
      <p:ext uri="{BB962C8B-B14F-4D97-AF65-F5344CB8AC3E}">
        <p14:creationId xmlns:p14="http://schemas.microsoft.com/office/powerpoint/2010/main" val="531653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CE6A2F3C-E077-CF6B-C39E-DE12C1E49FD0}"/>
              </a:ext>
            </a:extLst>
          </p:cNvPr>
          <p:cNvSpPr>
            <a:spLocks noGrp="1"/>
          </p:cNvSpPr>
          <p:nvPr>
            <p:ph type="dt" sz="half" idx="10"/>
          </p:nvPr>
        </p:nvSpPr>
        <p:spPr/>
        <p:txBody>
          <a:bodyPr/>
          <a:lstStyle/>
          <a:p>
            <a:fld id="{F4E3D1A0-7C86-481E-ABA1-DCC6C1434AF8}" type="datetimeFigureOut">
              <a:rPr lang="en-US" smtClean="0"/>
              <a:t>11/21/2023</a:t>
            </a:fld>
            <a:endParaRPr lang="en-US"/>
          </a:p>
        </p:txBody>
      </p:sp>
      <p:sp>
        <p:nvSpPr>
          <p:cNvPr id="3" name="عنصر نائب للتذييل 2">
            <a:extLst>
              <a:ext uri="{FF2B5EF4-FFF2-40B4-BE49-F238E27FC236}">
                <a16:creationId xmlns:a16="http://schemas.microsoft.com/office/drawing/2014/main" id="{7B911EC7-3BD5-5BC3-E0FA-11FE5C780AA7}"/>
              </a:ext>
            </a:extLst>
          </p:cNvPr>
          <p:cNvSpPr>
            <a:spLocks noGrp="1"/>
          </p:cNvSpPr>
          <p:nvPr>
            <p:ph type="ftr" sz="quarter" idx="11"/>
          </p:nvPr>
        </p:nvSpPr>
        <p:spPr/>
        <p:txBody>
          <a:bodyPr/>
          <a:lstStyle/>
          <a:p>
            <a:endParaRPr lang="en-US"/>
          </a:p>
        </p:txBody>
      </p:sp>
      <p:sp>
        <p:nvSpPr>
          <p:cNvPr id="4" name="عنصر نائب لرقم الشريحة 3">
            <a:extLst>
              <a:ext uri="{FF2B5EF4-FFF2-40B4-BE49-F238E27FC236}">
                <a16:creationId xmlns:a16="http://schemas.microsoft.com/office/drawing/2014/main" id="{FFCACC5C-4A99-92B3-33B6-ADE211C028D9}"/>
              </a:ext>
            </a:extLst>
          </p:cNvPr>
          <p:cNvSpPr>
            <a:spLocks noGrp="1"/>
          </p:cNvSpPr>
          <p:nvPr>
            <p:ph type="sldNum" sz="quarter" idx="12"/>
          </p:nvPr>
        </p:nvSpPr>
        <p:spPr/>
        <p:txBody>
          <a:bodyPr/>
          <a:lstStyle/>
          <a:p>
            <a:fld id="{5060D87E-EE5B-4EA9-9C8D-518434AF191C}" type="slidenum">
              <a:rPr lang="en-US" smtClean="0"/>
              <a:t>‹#›</a:t>
            </a:fld>
            <a:endParaRPr lang="en-US"/>
          </a:p>
        </p:txBody>
      </p:sp>
    </p:spTree>
    <p:extLst>
      <p:ext uri="{BB962C8B-B14F-4D97-AF65-F5344CB8AC3E}">
        <p14:creationId xmlns:p14="http://schemas.microsoft.com/office/powerpoint/2010/main" val="131251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449386B-4329-99A5-FEFB-CE42C773C2EB}"/>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محتوى 2">
            <a:extLst>
              <a:ext uri="{FF2B5EF4-FFF2-40B4-BE49-F238E27FC236}">
                <a16:creationId xmlns:a16="http://schemas.microsoft.com/office/drawing/2014/main" id="{4A140063-9F17-F8AE-62A5-DA62EE1607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نص 3">
            <a:extLst>
              <a:ext uri="{FF2B5EF4-FFF2-40B4-BE49-F238E27FC236}">
                <a16:creationId xmlns:a16="http://schemas.microsoft.com/office/drawing/2014/main" id="{36E8521D-2B92-F7D9-C362-DAC445CCE8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3D524E7C-3DF7-8D72-C1E7-5DFF85C3428A}"/>
              </a:ext>
            </a:extLst>
          </p:cNvPr>
          <p:cNvSpPr>
            <a:spLocks noGrp="1"/>
          </p:cNvSpPr>
          <p:nvPr>
            <p:ph type="dt" sz="half" idx="10"/>
          </p:nvPr>
        </p:nvSpPr>
        <p:spPr/>
        <p:txBody>
          <a:bodyPr/>
          <a:lstStyle/>
          <a:p>
            <a:fld id="{F4E3D1A0-7C86-481E-ABA1-DCC6C1434AF8}" type="datetimeFigureOut">
              <a:rPr lang="en-US" smtClean="0"/>
              <a:t>11/21/2023</a:t>
            </a:fld>
            <a:endParaRPr lang="en-US"/>
          </a:p>
        </p:txBody>
      </p:sp>
      <p:sp>
        <p:nvSpPr>
          <p:cNvPr id="6" name="عنصر نائب للتذييل 5">
            <a:extLst>
              <a:ext uri="{FF2B5EF4-FFF2-40B4-BE49-F238E27FC236}">
                <a16:creationId xmlns:a16="http://schemas.microsoft.com/office/drawing/2014/main" id="{A740810F-B863-45C9-EE99-FF9CEFED53A8}"/>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1BC68601-5951-B7DC-900F-8FF08AB88D30}"/>
              </a:ext>
            </a:extLst>
          </p:cNvPr>
          <p:cNvSpPr>
            <a:spLocks noGrp="1"/>
          </p:cNvSpPr>
          <p:nvPr>
            <p:ph type="sldNum" sz="quarter" idx="12"/>
          </p:nvPr>
        </p:nvSpPr>
        <p:spPr/>
        <p:txBody>
          <a:bodyPr/>
          <a:lstStyle/>
          <a:p>
            <a:fld id="{5060D87E-EE5B-4EA9-9C8D-518434AF191C}" type="slidenum">
              <a:rPr lang="en-US" smtClean="0"/>
              <a:t>‹#›</a:t>
            </a:fld>
            <a:endParaRPr lang="en-US"/>
          </a:p>
        </p:txBody>
      </p:sp>
    </p:spTree>
    <p:extLst>
      <p:ext uri="{BB962C8B-B14F-4D97-AF65-F5344CB8AC3E}">
        <p14:creationId xmlns:p14="http://schemas.microsoft.com/office/powerpoint/2010/main" val="250453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6C36ACD-4AA2-A722-EC70-55422BF2425E}"/>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US"/>
          </a:p>
        </p:txBody>
      </p:sp>
      <p:sp>
        <p:nvSpPr>
          <p:cNvPr id="3" name="عنصر نائب للصورة 2">
            <a:extLst>
              <a:ext uri="{FF2B5EF4-FFF2-40B4-BE49-F238E27FC236}">
                <a16:creationId xmlns:a16="http://schemas.microsoft.com/office/drawing/2014/main" id="{B7F1E00E-738A-CFCF-C3A5-EA5E32A13E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عنصر نائب للنص 3">
            <a:extLst>
              <a:ext uri="{FF2B5EF4-FFF2-40B4-BE49-F238E27FC236}">
                <a16:creationId xmlns:a16="http://schemas.microsoft.com/office/drawing/2014/main" id="{289B1AE5-6F36-08DA-3E0D-5021C31520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DB9E226E-E147-814E-8345-7E954013EF11}"/>
              </a:ext>
            </a:extLst>
          </p:cNvPr>
          <p:cNvSpPr>
            <a:spLocks noGrp="1"/>
          </p:cNvSpPr>
          <p:nvPr>
            <p:ph type="dt" sz="half" idx="10"/>
          </p:nvPr>
        </p:nvSpPr>
        <p:spPr/>
        <p:txBody>
          <a:bodyPr/>
          <a:lstStyle/>
          <a:p>
            <a:fld id="{F4E3D1A0-7C86-481E-ABA1-DCC6C1434AF8}" type="datetimeFigureOut">
              <a:rPr lang="en-US" smtClean="0"/>
              <a:t>11/21/2023</a:t>
            </a:fld>
            <a:endParaRPr lang="en-US"/>
          </a:p>
        </p:txBody>
      </p:sp>
      <p:sp>
        <p:nvSpPr>
          <p:cNvPr id="6" name="عنصر نائب للتذييل 5">
            <a:extLst>
              <a:ext uri="{FF2B5EF4-FFF2-40B4-BE49-F238E27FC236}">
                <a16:creationId xmlns:a16="http://schemas.microsoft.com/office/drawing/2014/main" id="{78D7380D-0A69-266D-EE9A-B4562C758FA6}"/>
              </a:ext>
            </a:extLst>
          </p:cNvPr>
          <p:cNvSpPr>
            <a:spLocks noGrp="1"/>
          </p:cNvSpPr>
          <p:nvPr>
            <p:ph type="ftr" sz="quarter" idx="11"/>
          </p:nvPr>
        </p:nvSpPr>
        <p:spPr/>
        <p:txBody>
          <a:bodyPr/>
          <a:lstStyle/>
          <a:p>
            <a:endParaRPr lang="en-US"/>
          </a:p>
        </p:txBody>
      </p:sp>
      <p:sp>
        <p:nvSpPr>
          <p:cNvPr id="7" name="عنصر نائب لرقم الشريحة 6">
            <a:extLst>
              <a:ext uri="{FF2B5EF4-FFF2-40B4-BE49-F238E27FC236}">
                <a16:creationId xmlns:a16="http://schemas.microsoft.com/office/drawing/2014/main" id="{EC67ECC1-9C91-BB56-1400-67B2A1FA22FA}"/>
              </a:ext>
            </a:extLst>
          </p:cNvPr>
          <p:cNvSpPr>
            <a:spLocks noGrp="1"/>
          </p:cNvSpPr>
          <p:nvPr>
            <p:ph type="sldNum" sz="quarter" idx="12"/>
          </p:nvPr>
        </p:nvSpPr>
        <p:spPr/>
        <p:txBody>
          <a:bodyPr/>
          <a:lstStyle/>
          <a:p>
            <a:fld id="{5060D87E-EE5B-4EA9-9C8D-518434AF191C}" type="slidenum">
              <a:rPr lang="en-US" smtClean="0"/>
              <a:t>‹#›</a:t>
            </a:fld>
            <a:endParaRPr lang="en-US"/>
          </a:p>
        </p:txBody>
      </p:sp>
    </p:spTree>
    <p:extLst>
      <p:ext uri="{BB962C8B-B14F-4D97-AF65-F5344CB8AC3E}">
        <p14:creationId xmlns:p14="http://schemas.microsoft.com/office/powerpoint/2010/main" val="1903330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CCC"/>
        </a:solid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F252B465-23C5-3B33-553E-86341A6B7FBE}"/>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en-US"/>
          </a:p>
        </p:txBody>
      </p:sp>
      <p:sp>
        <p:nvSpPr>
          <p:cNvPr id="3" name="عنصر نائب للنص 2">
            <a:extLst>
              <a:ext uri="{FF2B5EF4-FFF2-40B4-BE49-F238E27FC236}">
                <a16:creationId xmlns:a16="http://schemas.microsoft.com/office/drawing/2014/main" id="{A33E9BF2-3B92-2A71-4339-BDAA10E67FFF}"/>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a:p>
        </p:txBody>
      </p:sp>
      <p:sp>
        <p:nvSpPr>
          <p:cNvPr id="4" name="عنصر نائب للتاريخ 3">
            <a:extLst>
              <a:ext uri="{FF2B5EF4-FFF2-40B4-BE49-F238E27FC236}">
                <a16:creationId xmlns:a16="http://schemas.microsoft.com/office/drawing/2014/main" id="{AE9F426B-B2C7-0293-1F89-B836D68BCA2F}"/>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F4E3D1A0-7C86-481E-ABA1-DCC6C1434AF8}" type="datetimeFigureOut">
              <a:rPr lang="en-US" smtClean="0"/>
              <a:t>11/21/2023</a:t>
            </a:fld>
            <a:endParaRPr lang="en-US"/>
          </a:p>
        </p:txBody>
      </p:sp>
      <p:sp>
        <p:nvSpPr>
          <p:cNvPr id="5" name="عنصر نائب للتذييل 4">
            <a:extLst>
              <a:ext uri="{FF2B5EF4-FFF2-40B4-BE49-F238E27FC236}">
                <a16:creationId xmlns:a16="http://schemas.microsoft.com/office/drawing/2014/main" id="{CD436C3A-30C5-EF1B-9E5D-B267515B93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US"/>
          </a:p>
        </p:txBody>
      </p:sp>
      <p:sp>
        <p:nvSpPr>
          <p:cNvPr id="6" name="عنصر نائب لرقم الشريحة 5">
            <a:extLst>
              <a:ext uri="{FF2B5EF4-FFF2-40B4-BE49-F238E27FC236}">
                <a16:creationId xmlns:a16="http://schemas.microsoft.com/office/drawing/2014/main" id="{B3A9EC78-DE7E-AF72-39AD-F41986978CD1}"/>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060D87E-EE5B-4EA9-9C8D-518434AF191C}" type="slidenum">
              <a:rPr lang="en-US" smtClean="0"/>
              <a:t>‹#›</a:t>
            </a:fld>
            <a:endParaRPr lang="en-US"/>
          </a:p>
        </p:txBody>
      </p:sp>
    </p:spTree>
    <p:extLst>
      <p:ext uri="{BB962C8B-B14F-4D97-AF65-F5344CB8AC3E}">
        <p14:creationId xmlns:p14="http://schemas.microsoft.com/office/powerpoint/2010/main" val="1419485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phet.colorado.edu/sims/html/wave-interference/latest/wave-interference_en.html" TargetMode="Externa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1.bin"/><Relationship Id="rId1" Type="http://schemas.openxmlformats.org/officeDocument/2006/relationships/slideLayout" Target="../slideLayouts/slideLayout3.xml"/><Relationship Id="rId5" Type="http://schemas.openxmlformats.org/officeDocument/2006/relationships/audio" Target="NUL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1.png"/><Relationship Id="rId5" Type="http://schemas.microsoft.com/office/2007/relationships/hdphoto" Target="../media/hdphoto1.wdp"/><Relationship Id="rId10" Type="http://schemas.openxmlformats.org/officeDocument/2006/relationships/image" Target="../media/image50.png"/><Relationship Id="rId4" Type="http://schemas.openxmlformats.org/officeDocument/2006/relationships/image" Target="../media/image47.png"/><Relationship Id="rId9" Type="http://schemas.microsoft.com/office/2007/relationships/hdphoto" Target="../media/hdphoto3.wdp"/></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1.png"/><Relationship Id="rId5" Type="http://schemas.microsoft.com/office/2007/relationships/hdphoto" Target="../media/hdphoto1.wdp"/><Relationship Id="rId10" Type="http://schemas.openxmlformats.org/officeDocument/2006/relationships/image" Target="../media/image50.png"/><Relationship Id="rId4" Type="http://schemas.openxmlformats.org/officeDocument/2006/relationships/image" Target="../media/image47.png"/><Relationship Id="rId9" Type="http://schemas.microsoft.com/office/2007/relationships/hdphoto" Target="../media/hdphoto3.wdp"/></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microsoft.com/office/2007/relationships/hdphoto" Target="../media/hdphoto2.wdp"/><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1.png"/><Relationship Id="rId5" Type="http://schemas.microsoft.com/office/2007/relationships/hdphoto" Target="../media/hdphoto1.wdp"/><Relationship Id="rId10" Type="http://schemas.openxmlformats.org/officeDocument/2006/relationships/image" Target="../media/image50.png"/><Relationship Id="rId4" Type="http://schemas.openxmlformats.org/officeDocument/2006/relationships/image" Target="../media/image47.png"/><Relationship Id="rId9"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450.pn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62.gif"/><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62.gif"/><Relationship Id="rId4" Type="http://schemas.openxmlformats.org/officeDocument/2006/relationships/image" Target="../media/image74.png"/><Relationship Id="rId9"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84.png"/><Relationship Id="rId2" Type="http://schemas.microsoft.com/office/2007/relationships/media" Target="../media/media3.MP4"/><Relationship Id="rId1" Type="http://schemas.openxmlformats.org/officeDocument/2006/relationships/tags" Target="../tags/tag1.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youtu.be/d5devzRrXQs" TargetMode="External"/><Relationship Id="rId2" Type="http://schemas.openxmlformats.org/officeDocument/2006/relationships/image" Target="../media/image16.gif"/><Relationship Id="rId1" Type="http://schemas.openxmlformats.org/officeDocument/2006/relationships/slideLayout" Target="../slideLayouts/slideLayout1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3"/>
          <p:cNvSpPr txBox="1">
            <a:spLocks/>
          </p:cNvSpPr>
          <p:nvPr/>
        </p:nvSpPr>
        <p:spPr bwMode="auto">
          <a:xfrm>
            <a:off x="2319566" y="1290485"/>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rtl="0" eaLnBrk="0" fontAlgn="base" hangingPunct="0">
              <a:spcBef>
                <a:spcPct val="0"/>
              </a:spcBef>
              <a:spcAft>
                <a:spcPct val="0"/>
              </a:spcAft>
              <a:defRPr/>
            </a:pPr>
            <a:r>
              <a:rPr lang="ar-SA" sz="7200" kern="0" dirty="0">
                <a:ln>
                  <a:solidFill>
                    <a:sysClr val="windowText" lastClr="000000"/>
                  </a:solidFill>
                </a:ln>
                <a:solidFill>
                  <a:srgbClr val="C00000"/>
                </a:solidFill>
                <a:latin typeface="+mj-lt"/>
                <a:ea typeface="+mj-ea"/>
                <a:cs typeface="PT Simple Bold Ruled" pitchFamily="2" charset="-78"/>
              </a:rPr>
              <a:t>الفصل الرابع</a:t>
            </a:r>
          </a:p>
          <a:p>
            <a:pPr algn="ctr" rtl="0" eaLnBrk="0" fontAlgn="base" hangingPunct="0">
              <a:spcBef>
                <a:spcPct val="0"/>
              </a:spcBef>
              <a:spcAft>
                <a:spcPct val="0"/>
              </a:spcAft>
              <a:defRPr/>
            </a:pPr>
            <a:r>
              <a:rPr lang="ar-SA" sz="7200" kern="0" dirty="0">
                <a:ln>
                  <a:solidFill>
                    <a:sysClr val="windowText" lastClr="000000"/>
                  </a:solidFill>
                </a:ln>
                <a:solidFill>
                  <a:srgbClr val="C00000"/>
                </a:solidFill>
                <a:latin typeface="+mj-lt"/>
                <a:ea typeface="+mj-ea"/>
                <a:cs typeface="PT Simple Bold Ruled" pitchFamily="2" charset="-78"/>
              </a:rPr>
              <a:t>التداخل والحيود</a:t>
            </a:r>
            <a:endParaRPr lang="ar-KW" sz="4800" kern="0" dirty="0">
              <a:solidFill>
                <a:schemeClr val="tx2"/>
              </a:solidFill>
              <a:latin typeface="+mj-lt"/>
              <a:ea typeface="+mj-ea"/>
              <a:cs typeface="+mj-cs"/>
            </a:endParaRPr>
          </a:p>
        </p:txBody>
      </p:sp>
      <p:pic>
        <p:nvPicPr>
          <p:cNvPr id="13" name="صورة 12">
            <a:extLst>
              <a:ext uri="{FF2B5EF4-FFF2-40B4-BE49-F238E27FC236}">
                <a16:creationId xmlns:a16="http://schemas.microsoft.com/office/drawing/2014/main" id="{5D0CEF51-D65B-4917-946E-1B105AB58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4060" y="4000500"/>
            <a:ext cx="2282190" cy="2537460"/>
          </a:xfrm>
          <a:prstGeom prst="rect">
            <a:avLst/>
          </a:prstGeom>
        </p:spPr>
      </p:pic>
      <p:pic>
        <p:nvPicPr>
          <p:cNvPr id="14" name="Picture 2" descr="ÙØªÙØ¬Ø© Ø¨Ø­Ø« Ø§ÙØµÙØ± Ø¹Ù âªsoap bubble gifâ¬â">
            <a:extLst>
              <a:ext uri="{FF2B5EF4-FFF2-40B4-BE49-F238E27FC236}">
                <a16:creationId xmlns:a16="http://schemas.microsoft.com/office/drawing/2014/main" id="{973B10D7-A84B-6E8D-EF64-EF64988ED22B}"/>
              </a:ext>
            </a:extLst>
          </p:cNvPr>
          <p:cNvPicPr>
            <a:picLocks noChangeAspect="1" noChangeArrowheads="1" noCrop="1"/>
          </p:cNvPicPr>
          <p:nvPr/>
        </p:nvPicPr>
        <p:blipFill>
          <a:blip r:embed="rId3" cstate="print"/>
          <a:srcRect/>
          <a:stretch>
            <a:fillRect/>
          </a:stretch>
        </p:blipFill>
        <p:spPr bwMode="auto">
          <a:xfrm>
            <a:off x="346710" y="3851910"/>
            <a:ext cx="2670810" cy="2377439"/>
          </a:xfrm>
          <a:prstGeom prst="rect">
            <a:avLst/>
          </a:prstGeom>
          <a:noFill/>
        </p:spPr>
      </p:pic>
      <p:pic>
        <p:nvPicPr>
          <p:cNvPr id="16" name="صورة 15">
            <a:extLst>
              <a:ext uri="{FF2B5EF4-FFF2-40B4-BE49-F238E27FC236}">
                <a16:creationId xmlns:a16="http://schemas.microsoft.com/office/drawing/2014/main" id="{5D5CB2F4-1857-15F0-280F-ACDEF69F5B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6779" y="4011930"/>
            <a:ext cx="5029902" cy="2457649"/>
          </a:xfrm>
          <a:prstGeom prst="rect">
            <a:avLst/>
          </a:prstGeom>
        </p:spPr>
      </p:pic>
      <p:sp>
        <p:nvSpPr>
          <p:cNvPr id="19" name="مستطيل 18">
            <a:extLst>
              <a:ext uri="{FF2B5EF4-FFF2-40B4-BE49-F238E27FC236}">
                <a16:creationId xmlns:a16="http://schemas.microsoft.com/office/drawing/2014/main" id="{8CE0743B-F323-F6A7-17DE-F52DE8076AB1}"/>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صورة 1">
            <a:extLst>
              <a:ext uri="{FF2B5EF4-FFF2-40B4-BE49-F238E27FC236}">
                <a16:creationId xmlns:a16="http://schemas.microsoft.com/office/drawing/2014/main" id="{E473B07D-603E-402E-8FA4-5D02D44D4BB1}"/>
              </a:ext>
            </a:extLst>
          </p:cNvPr>
          <p:cNvPicPr>
            <a:picLocks noChangeAspect="1"/>
          </p:cNvPicPr>
          <p:nvPr/>
        </p:nvPicPr>
        <p:blipFill>
          <a:blip r:embed="rId5"/>
          <a:stretch>
            <a:fillRect/>
          </a:stretch>
        </p:blipFill>
        <p:spPr>
          <a:xfrm>
            <a:off x="9818370" y="199184"/>
            <a:ext cx="2373630" cy="1458165"/>
          </a:xfrm>
          <a:prstGeom prst="rect">
            <a:avLst/>
          </a:prstGeom>
        </p:spPr>
      </p:pic>
      <p:sp>
        <p:nvSpPr>
          <p:cNvPr id="5" name="مربع نص 4">
            <a:extLst>
              <a:ext uri="{FF2B5EF4-FFF2-40B4-BE49-F238E27FC236}">
                <a16:creationId xmlns:a16="http://schemas.microsoft.com/office/drawing/2014/main" id="{530D8946-5D54-0C0F-34DF-DA66ED15EF6C}"/>
              </a:ext>
            </a:extLst>
          </p:cNvPr>
          <p:cNvSpPr txBox="1"/>
          <p:nvPr/>
        </p:nvSpPr>
        <p:spPr>
          <a:xfrm>
            <a:off x="0" y="5471694"/>
            <a:ext cx="2836399" cy="1202893"/>
          </a:xfrm>
          <a:prstGeom prst="rect">
            <a:avLst/>
          </a:prstGeom>
          <a:noFill/>
        </p:spPr>
        <p:txBody>
          <a:bodyPr wrap="square">
            <a:spAutoFit/>
          </a:bodyPr>
          <a:lstStyle/>
          <a:p>
            <a:pPr marL="0" lvl="0" indent="0" algn="ctr">
              <a:lnSpc>
                <a:spcPts val="10979"/>
              </a:lnSpc>
            </a:pPr>
            <a:r>
              <a:rPr lang="ar-SA" sz="1800" spc="231" dirty="0">
                <a:solidFill>
                  <a:srgbClr val="DB7558"/>
                </a:solidFill>
                <a:latin typeface="Barlow Condensed Bold"/>
              </a:rPr>
              <a:t>فايزة الدهاس</a:t>
            </a:r>
            <a:endParaRPr lang="en-US" sz="1800" spc="231" dirty="0">
              <a:solidFill>
                <a:srgbClr val="ACD8CB"/>
              </a:solidFill>
              <a:latin typeface="Barlow Condensed Bold"/>
            </a:endParaRPr>
          </a:p>
        </p:txBody>
      </p:sp>
      <p:pic>
        <p:nvPicPr>
          <p:cNvPr id="4" name="صورة 3">
            <a:extLst>
              <a:ext uri="{FF2B5EF4-FFF2-40B4-BE49-F238E27FC236}">
                <a16:creationId xmlns:a16="http://schemas.microsoft.com/office/drawing/2014/main" id="{E18678FF-D768-5345-D0E6-6E0AB8FD44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773" y="102871"/>
            <a:ext cx="2235518" cy="1394460"/>
          </a:xfrm>
          <a:prstGeom prst="rect">
            <a:avLst/>
          </a:prstGeom>
        </p:spPr>
      </p:pic>
      <p:pic>
        <p:nvPicPr>
          <p:cNvPr id="8" name="صورة 7">
            <a:extLst>
              <a:ext uri="{FF2B5EF4-FFF2-40B4-BE49-F238E27FC236}">
                <a16:creationId xmlns:a16="http://schemas.microsoft.com/office/drawing/2014/main" id="{C683C9AD-5DFB-3988-C10F-2037FE0970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3590" y="240030"/>
            <a:ext cx="1158240" cy="11887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4850130" y="1253491"/>
            <a:ext cx="5638800" cy="861774"/>
          </a:xfrm>
          <a:prstGeom prst="rect">
            <a:avLst/>
          </a:prstGeom>
          <a:noFill/>
        </p:spPr>
        <p:txBody>
          <a:bodyPr wrap="square" rtlCol="0">
            <a:spAutoFit/>
          </a:bodyPr>
          <a:lstStyle/>
          <a:p>
            <a:pPr algn="ctr" rtl="1"/>
            <a:r>
              <a:rPr lang="ar-IQ" sz="3200" dirty="0">
                <a:latin typeface="ae_Hani" pitchFamily="18" charset="-78"/>
                <a:cs typeface="ae_Hani" pitchFamily="18" charset="-78"/>
              </a:rPr>
              <a:t>.</a:t>
            </a:r>
          </a:p>
          <a:p>
            <a:pPr algn="r" rtl="1"/>
            <a:endParaRPr lang="en-US" dirty="0">
              <a:solidFill>
                <a:schemeClr val="bg1"/>
              </a:solidFill>
            </a:endParaRPr>
          </a:p>
        </p:txBody>
      </p:sp>
      <p:sp>
        <p:nvSpPr>
          <p:cNvPr id="6" name="مربع نص 5">
            <a:extLst>
              <a:ext uri="{FF2B5EF4-FFF2-40B4-BE49-F238E27FC236}">
                <a16:creationId xmlns:a16="http://schemas.microsoft.com/office/drawing/2014/main" id="{45272788-6990-99F7-1587-1EBF8311B238}"/>
              </a:ext>
            </a:extLst>
          </p:cNvPr>
          <p:cNvSpPr txBox="1"/>
          <p:nvPr/>
        </p:nvSpPr>
        <p:spPr>
          <a:xfrm>
            <a:off x="5002530" y="825282"/>
            <a:ext cx="7189470" cy="5816977"/>
          </a:xfrm>
          <a:prstGeom prst="rect">
            <a:avLst/>
          </a:prstGeom>
          <a:solidFill>
            <a:schemeClr val="accent6">
              <a:lumMod val="40000"/>
              <a:lumOff val="60000"/>
            </a:schemeClr>
          </a:solidFill>
          <a:scene3d>
            <a:camera prst="orthographicFront"/>
            <a:lightRig rig="threePt" dir="t"/>
          </a:scene3d>
          <a:sp3d>
            <a:bevelT w="152400" h="50800" prst="softRound"/>
          </a:sp3d>
        </p:spPr>
        <p:txBody>
          <a:bodyPr wrap="square">
            <a:spAutoFit/>
          </a:bodyPr>
          <a:lstStyle/>
          <a:p>
            <a:r>
              <a:rPr kumimoji="0" lang="ar-SA" altLang="en-US" sz="32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البيانات والمشاهدات:</a:t>
            </a:r>
            <a:endParaRPr kumimoji="0" lang="en-US" altLang="en-US" sz="3200" b="1" i="0" u="none" strike="noStrike" cap="none" normalizeH="0" baseline="0" dirty="0">
              <a:ln>
                <a:noFill/>
              </a:ln>
              <a:solidFill>
                <a:srgbClr val="C00000"/>
              </a:solidFill>
              <a:effectLst/>
            </a:endParaRPr>
          </a:p>
          <a:p>
            <a:pPr algn="r" rtl="1"/>
            <a:endParaRPr lang="ar-SA" sz="3200" b="1" i="0" dirty="0">
              <a:solidFill>
                <a:srgbClr val="0070C0"/>
              </a:solidFill>
              <a:effectLst/>
              <a:latin typeface="NotoNaskhArabic"/>
            </a:endParaRPr>
          </a:p>
          <a:p>
            <a:pPr algn="r" rtl="1"/>
            <a:endParaRPr lang="ar-SA" sz="3200" b="1" i="0" dirty="0">
              <a:solidFill>
                <a:srgbClr val="0070C0"/>
              </a:solidFill>
              <a:effectLst/>
              <a:latin typeface="NotoNaskhArabic"/>
            </a:endParaRPr>
          </a:p>
          <a:p>
            <a:pPr algn="r" rtl="1"/>
            <a:r>
              <a:rPr lang="ar-SA" sz="3200" b="1" i="0" dirty="0">
                <a:solidFill>
                  <a:srgbClr val="0070C0"/>
                </a:solidFill>
                <a:effectLst/>
                <a:latin typeface="NotoNaskhArabic"/>
              </a:rPr>
              <a:t>التحليل</a:t>
            </a:r>
            <a:endParaRPr lang="ar-SA" sz="3200" b="0" i="0" dirty="0">
              <a:solidFill>
                <a:srgbClr val="0070C0"/>
              </a:solidFill>
              <a:effectLst/>
              <a:latin typeface="NotoNaskhArabic"/>
            </a:endParaRPr>
          </a:p>
          <a:p>
            <a:pPr algn="r" rtl="1"/>
            <a:r>
              <a:rPr lang="ar-SA" sz="2400" b="1" i="0" dirty="0">
                <a:solidFill>
                  <a:srgbClr val="FF0000"/>
                </a:solidFill>
                <a:effectLst/>
                <a:latin typeface="NotoNaskhArabic"/>
              </a:rPr>
              <a:t>هل يؤثر لون الضوء في النمط المتكوّن؟ كيف يختلف انعكاس الضوء الأبيض عن انعكاس الضوء الأحادي اللون؟</a:t>
            </a:r>
          </a:p>
          <a:p>
            <a:pPr algn="r" rtl="1"/>
            <a:endParaRPr lang="ar-SA" sz="2400" b="1" i="0" dirty="0">
              <a:solidFill>
                <a:srgbClr val="0070C0"/>
              </a:solidFill>
              <a:effectLst/>
              <a:latin typeface="NotoNaskhArabic"/>
            </a:endParaRPr>
          </a:p>
          <a:p>
            <a:pPr algn="r" rtl="1"/>
            <a:endParaRPr lang="ar-SA" sz="2400" b="1" dirty="0">
              <a:solidFill>
                <a:srgbClr val="0070C0"/>
              </a:solidFill>
              <a:latin typeface="NotoNaskhArabic"/>
            </a:endParaRPr>
          </a:p>
          <a:p>
            <a:pPr algn="r" rtl="1"/>
            <a:endParaRPr lang="ar-SA" sz="2400" b="1" dirty="0">
              <a:solidFill>
                <a:srgbClr val="0070C0"/>
              </a:solidFill>
              <a:latin typeface="NotoNaskhArabic"/>
            </a:endParaRPr>
          </a:p>
          <a:p>
            <a:pPr algn="r" rtl="1"/>
            <a:endParaRPr lang="ar-SA" sz="2400" b="1" dirty="0">
              <a:solidFill>
                <a:srgbClr val="0070C0"/>
              </a:solidFill>
              <a:latin typeface="NotoNaskhArabic"/>
            </a:endParaRPr>
          </a:p>
          <a:p>
            <a:pPr algn="r" rtl="1"/>
            <a:r>
              <a:rPr lang="ar-SA" sz="2400" b="1" i="0" dirty="0">
                <a:solidFill>
                  <a:srgbClr val="0070C0"/>
                </a:solidFill>
                <a:effectLst/>
                <a:latin typeface="NotoNaskhArabic"/>
              </a:rPr>
              <a:t>التفكير الناقد</a:t>
            </a:r>
            <a:endParaRPr lang="ar-SA" sz="2400" b="0" i="0" dirty="0">
              <a:solidFill>
                <a:srgbClr val="0070C0"/>
              </a:solidFill>
              <a:effectLst/>
              <a:latin typeface="NotoNaskhArabic"/>
            </a:endParaRPr>
          </a:p>
          <a:p>
            <a:pPr algn="r" rtl="1"/>
            <a:r>
              <a:rPr lang="ar-SA" sz="2400" b="0" i="0" dirty="0">
                <a:solidFill>
                  <a:srgbClr val="C00000"/>
                </a:solidFill>
                <a:effectLst/>
                <a:latin typeface="NotoNaskhArabic"/>
              </a:rPr>
              <a:t>تأمّل ملاحظاتك حول الضوء الأبيض المنعكس عن القرص، واقترحي مصادر أخرى مُمكنة تُظهر حزمًا من الألوان.</a:t>
            </a:r>
            <a:br>
              <a:rPr lang="ar-SA" sz="2800" dirty="0"/>
            </a:br>
            <a:endParaRPr lang="en-US" sz="2800" dirty="0"/>
          </a:p>
        </p:txBody>
      </p:sp>
      <p:sp>
        <p:nvSpPr>
          <p:cNvPr id="7" name="مستطيل 6">
            <a:extLst>
              <a:ext uri="{FF2B5EF4-FFF2-40B4-BE49-F238E27FC236}">
                <a16:creationId xmlns:a16="http://schemas.microsoft.com/office/drawing/2014/main" id="{6813C703-341B-F0C4-BD87-C1712B0847F4}"/>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tock-footage-background-from-rotating-cd-dvd-discs-k-x-seamless-looped-d-animation">
            <a:hlinkClick r:id="" action="ppaction://media"/>
            <a:extLst>
              <a:ext uri="{FF2B5EF4-FFF2-40B4-BE49-F238E27FC236}">
                <a16:creationId xmlns:a16="http://schemas.microsoft.com/office/drawing/2014/main" id="{6762975E-D7E8-B30B-1DA9-B37EDA0773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5109" y="228600"/>
            <a:ext cx="4335461" cy="2948940"/>
          </a:xfrm>
          <a:prstGeom prst="rect">
            <a:avLst/>
          </a:prstGeom>
        </p:spPr>
      </p:pic>
    </p:spTree>
    <p:extLst>
      <p:ext uri="{BB962C8B-B14F-4D97-AF65-F5344CB8AC3E}">
        <p14:creationId xmlns:p14="http://schemas.microsoft.com/office/powerpoint/2010/main" val="243181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video>
              <p:cMediaNode vol="80000">
                <p:cTn id="24"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091877-2809-B0D9-12E3-7A49EF84C65D}"/>
              </a:ext>
            </a:extLst>
          </p:cNvPr>
          <p:cNvSpPr>
            <a:spLocks noChangeArrowheads="1"/>
          </p:cNvSpPr>
          <p:nvPr/>
        </p:nvSpPr>
        <p:spPr bwMode="auto">
          <a:xfrm>
            <a:off x="3333750" y="2059365"/>
            <a:ext cx="8858250" cy="4524315"/>
          </a:xfrm>
          <a:prstGeom prst="rect">
            <a:avLst/>
          </a:prstGeom>
          <a:solidFill>
            <a:schemeClr val="accent6">
              <a:lumMod val="40000"/>
              <a:lumOff val="60000"/>
            </a:schemeClr>
          </a:solidFill>
          <a:ln>
            <a:noFill/>
          </a:ln>
          <a:effectLst/>
          <a:scene3d>
            <a:camera prst="orthographicFront"/>
            <a:lightRig rig="threePt" dir="t"/>
          </a:scene3d>
          <a:sp3d>
            <a:bevelT w="114300" prst="hardEdge"/>
          </a:sp3d>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i="0" u="none" strike="noStrike" cap="none" normalizeH="0" baseline="0" dirty="0">
                <a:ln>
                  <a:noFill/>
                </a:ln>
                <a:solidFill>
                  <a:srgbClr val="0000FF"/>
                </a:solidFill>
                <a:effectLst/>
                <a:latin typeface="Arial" panose="020B0604020202020204" pitchFamily="34" charset="0"/>
                <a:cs typeface="Arial" panose="020B0604020202020204" pitchFamily="34" charset="0"/>
              </a:rPr>
              <a:t>الهدف من التجربة:</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كيف يؤثر الضوء عند ما ينعكس عند قرص مدمج.</a:t>
            </a:r>
            <a:br>
              <a:rPr kumimoji="0" lang="ar-SA" altLang="en-US" sz="2400" i="0" u="none" strike="noStrike" cap="none" normalizeH="0" baseline="0" dirty="0">
                <a:ln>
                  <a:noFill/>
                </a:ln>
                <a:solidFill>
                  <a:srgbClr val="333333"/>
                </a:solidFill>
                <a:effectLst/>
                <a:latin typeface="Georgia" panose="02040502050405020303" pitchFamily="18" charset="0"/>
                <a:cs typeface="Arial" panose="020B0604020202020204" pitchFamily="34" charset="0"/>
              </a:rPr>
            </a:br>
            <a:r>
              <a:rPr kumimoji="0" lang="ar-SA" altLang="en-US" sz="2400" i="0" u="none" strike="noStrike" cap="none" normalizeH="0" baseline="0" dirty="0">
                <a:ln>
                  <a:noFill/>
                </a:ln>
                <a:solidFill>
                  <a:srgbClr val="0000FF"/>
                </a:solidFill>
                <a:effectLst/>
                <a:latin typeface="Arial" panose="020B0604020202020204" pitchFamily="34" charset="0"/>
                <a:cs typeface="Arial" panose="020B0604020202020204" pitchFamily="34" charset="0"/>
              </a:rPr>
              <a:t>الادوات :</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قرص مدمج – مرشح استقطاب – مصدر ضوء .</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i="0" u="none" strike="noStrike" cap="none" normalizeH="0" baseline="0" dirty="0">
                <a:ln>
                  <a:noFill/>
                </a:ln>
                <a:solidFill>
                  <a:srgbClr val="0000FF"/>
                </a:solidFill>
                <a:effectLst/>
                <a:latin typeface="Arial" panose="020B0604020202020204" pitchFamily="34" charset="0"/>
                <a:cs typeface="Arial" panose="020B0604020202020204" pitchFamily="34" charset="0"/>
              </a:rPr>
              <a:t>الخطوات:</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spcBef>
                <a:spcPct val="0"/>
              </a:spcBef>
              <a:spcAft>
                <a:spcPct val="0"/>
              </a:spcAft>
              <a:buClrTx/>
              <a:buSzTx/>
              <a:buFontTx/>
              <a:buNone/>
              <a:tabLst/>
            </a:pP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1-احصل على قرص مدمج (</a:t>
            </a:r>
            <a:r>
              <a:rPr kumimoji="0" lang="en-US"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CD</a:t>
            </a: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 وجهاز عرض الضوء ومرشحات ضوء.</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spcBef>
                <a:spcPct val="0"/>
              </a:spcBef>
              <a:spcAft>
                <a:spcPct val="0"/>
              </a:spcAft>
              <a:buClrTx/>
              <a:buSzTx/>
              <a:buFontTx/>
              <a:buNone/>
              <a:tabLst/>
            </a:pP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2-ضعي مرشح لون على جهاز عرض الضوء .</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spcBef>
                <a:spcPct val="0"/>
              </a:spcBef>
              <a:spcAft>
                <a:spcPct val="0"/>
              </a:spcAft>
              <a:buClrTx/>
              <a:buSzTx/>
              <a:buFontTx/>
              <a:buNone/>
              <a:tabLst/>
            </a:pP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3- شغل جهاز عرض الضوء واسقط الضوء الصادر على سطح القرص.</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spcBef>
                <a:spcPct val="0"/>
              </a:spcBef>
              <a:spcAft>
                <a:spcPct val="0"/>
              </a:spcAft>
              <a:buClrTx/>
              <a:buSzTx/>
              <a:buFontTx/>
              <a:buNone/>
              <a:tabLst/>
            </a:pP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4- سجل ملاحظاتك حول الضوء وغير مرشح الضوء .</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spcBef>
                <a:spcPct val="0"/>
              </a:spcBef>
              <a:spcAft>
                <a:spcPct val="0"/>
              </a:spcAft>
              <a:buClrTx/>
              <a:buSzTx/>
              <a:buFontTx/>
              <a:buNone/>
              <a:tabLst/>
            </a:pP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5- اكرر الخطوات باستخدام مرشح ضوء جديد .</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i="0" u="none" strike="noStrike" cap="none" normalizeH="0" baseline="0" dirty="0">
                <a:ln>
                  <a:noFill/>
                </a:ln>
                <a:solidFill>
                  <a:srgbClr val="0000FF"/>
                </a:solidFill>
                <a:effectLst/>
                <a:latin typeface="Arial" panose="020B0604020202020204" pitchFamily="34" charset="0"/>
                <a:cs typeface="Arial" panose="020B0604020202020204" pitchFamily="34" charset="0"/>
              </a:rPr>
              <a:t>البيانات والمشاهدات:</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تشكلت حلقة من ألوان الطيف.</a:t>
            </a:r>
            <a:endParaRPr kumimoji="0" lang="en-US" altLang="en-US" sz="2400" i="0" u="none" strike="noStrike" cap="none" normalizeH="0" baseline="0" dirty="0">
              <a:ln>
                <a:noFill/>
              </a:ln>
              <a:solidFill>
                <a:schemeClr val="tx1"/>
              </a:solidFill>
              <a:effectLst/>
            </a:endParaRPr>
          </a:p>
        </p:txBody>
      </p:sp>
      <p:sp>
        <p:nvSpPr>
          <p:cNvPr id="3" name="مستطيل 2">
            <a:extLst>
              <a:ext uri="{FF2B5EF4-FFF2-40B4-BE49-F238E27FC236}">
                <a16:creationId xmlns:a16="http://schemas.microsoft.com/office/drawing/2014/main" id="{E04C2BA9-941F-B69E-86C4-BABC87B7E9F2}"/>
              </a:ext>
            </a:extLst>
          </p:cNvPr>
          <p:cNvSpPr/>
          <p:nvPr/>
        </p:nvSpPr>
        <p:spPr>
          <a:xfrm>
            <a:off x="6413578" y="190138"/>
            <a:ext cx="5623719" cy="249299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r" rtl="1"/>
            <a:r>
              <a:rPr lang="ar-SA" sz="2400" b="1" cap="none" spc="0" dirty="0">
                <a:ln/>
                <a:solidFill>
                  <a:srgbClr val="FF0000"/>
                </a:solidFill>
                <a:effectLst/>
              </a:rPr>
              <a:t>التجربة الاستهلالية</a:t>
            </a:r>
          </a:p>
          <a:p>
            <a:pPr algn="r" rtl="1"/>
            <a:r>
              <a:rPr lang="ar-SA" sz="2400" b="1" i="0" dirty="0">
                <a:solidFill>
                  <a:srgbClr val="27AE60"/>
                </a:solidFill>
                <a:effectLst/>
                <a:latin typeface="NotoNaskhArabic"/>
              </a:rPr>
              <a:t>لماذا يعكس القرص المدمج الضوء بألوان قوس المطر؟</a:t>
            </a:r>
            <a:endParaRPr lang="ar-SA" sz="2400" b="0" i="0" dirty="0">
              <a:solidFill>
                <a:srgbClr val="006DBC"/>
              </a:solidFill>
              <a:effectLst/>
              <a:latin typeface="NotoNaskhArabic"/>
            </a:endParaRPr>
          </a:p>
          <a:p>
            <a:br>
              <a:rPr lang="ar-SA" sz="5400" dirty="0"/>
            </a:br>
            <a:r>
              <a:rPr lang="ar-SA" sz="5400" b="1" cap="none" spc="0" dirty="0">
                <a:ln/>
                <a:solidFill>
                  <a:srgbClr val="FF0000"/>
                </a:solidFill>
                <a:effectLst/>
              </a:rPr>
              <a:t> </a:t>
            </a:r>
          </a:p>
        </p:txBody>
      </p:sp>
      <p:pic>
        <p:nvPicPr>
          <p:cNvPr id="5" name="صورة 4">
            <a:extLst>
              <a:ext uri="{FF2B5EF4-FFF2-40B4-BE49-F238E27FC236}">
                <a16:creationId xmlns:a16="http://schemas.microsoft.com/office/drawing/2014/main" id="{1DBA1E72-3C59-7852-E2F3-D18C541CF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489" y="84699"/>
            <a:ext cx="3991707" cy="1686951"/>
          </a:xfrm>
          <a:prstGeom prst="rect">
            <a:avLst/>
          </a:prstGeom>
        </p:spPr>
      </p:pic>
      <p:sp>
        <p:nvSpPr>
          <p:cNvPr id="7" name="مربع نص 6">
            <a:extLst>
              <a:ext uri="{FF2B5EF4-FFF2-40B4-BE49-F238E27FC236}">
                <a16:creationId xmlns:a16="http://schemas.microsoft.com/office/drawing/2014/main" id="{B53FA9E7-FFE0-2C16-F7E8-9C1A383DEF55}"/>
              </a:ext>
            </a:extLst>
          </p:cNvPr>
          <p:cNvSpPr txBox="1"/>
          <p:nvPr/>
        </p:nvSpPr>
        <p:spPr>
          <a:xfrm>
            <a:off x="5449253" y="1122730"/>
            <a:ext cx="6097904" cy="830997"/>
          </a:xfrm>
          <a:prstGeom prst="rect">
            <a:avLst/>
          </a:prstGeom>
          <a:solidFill>
            <a:schemeClr val="accent4">
              <a:lumMod val="40000"/>
              <a:lumOff val="60000"/>
            </a:schemeClr>
          </a:solidFill>
          <a:effectLst>
            <a:glow rad="139700">
              <a:schemeClr val="accent2">
                <a:satMod val="175000"/>
                <a:alpha val="40000"/>
              </a:schemeClr>
            </a:glow>
          </a:effectLst>
        </p:spPr>
        <p:txBody>
          <a:bodyPr wrap="square">
            <a:spAutoFit/>
          </a:bodyPr>
          <a:lstStyle/>
          <a:p>
            <a:pPr algn="ctr"/>
            <a:r>
              <a:rPr lang="ar-SA" sz="2400" b="1" dirty="0">
                <a:solidFill>
                  <a:srgbClr val="C00000"/>
                </a:solidFill>
              </a:rPr>
              <a:t>طالبتي الفيزيائية بالتعاون مع افراد مجموعتك نفذي التجربة الاستهلالية ثم اجيبي عن </a:t>
            </a:r>
            <a:r>
              <a:rPr lang="ar-SA" sz="2400" b="1" dirty="0" err="1">
                <a:solidFill>
                  <a:srgbClr val="C00000"/>
                </a:solidFill>
              </a:rPr>
              <a:t>ماهو</a:t>
            </a:r>
            <a:r>
              <a:rPr lang="ar-SA" sz="2400" b="1" dirty="0">
                <a:solidFill>
                  <a:srgbClr val="C00000"/>
                </a:solidFill>
              </a:rPr>
              <a:t> مطلوب </a:t>
            </a:r>
            <a:endParaRPr lang="en-US" sz="2400" b="1" dirty="0">
              <a:solidFill>
                <a:srgbClr val="C00000"/>
              </a:solidFill>
            </a:endParaRPr>
          </a:p>
        </p:txBody>
      </p:sp>
      <p:sp>
        <p:nvSpPr>
          <p:cNvPr id="8" name="مستطيل 7">
            <a:extLst>
              <a:ext uri="{FF2B5EF4-FFF2-40B4-BE49-F238E27FC236}">
                <a16:creationId xmlns:a16="http://schemas.microsoft.com/office/drawing/2014/main" id="{A7F487AF-97F5-05D7-CDB9-E7FD0C6C4278}"/>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677329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p:cNvSpPr txBox="1"/>
          <p:nvPr/>
        </p:nvSpPr>
        <p:spPr>
          <a:xfrm>
            <a:off x="4850130" y="1253491"/>
            <a:ext cx="5638800" cy="861774"/>
          </a:xfrm>
          <a:prstGeom prst="rect">
            <a:avLst/>
          </a:prstGeom>
          <a:noFill/>
        </p:spPr>
        <p:txBody>
          <a:bodyPr wrap="square" rtlCol="0">
            <a:spAutoFit/>
          </a:bodyPr>
          <a:lstStyle/>
          <a:p>
            <a:pPr algn="ctr" rtl="1"/>
            <a:r>
              <a:rPr lang="ar-IQ" sz="3200" dirty="0">
                <a:latin typeface="ae_Hani" pitchFamily="18" charset="-78"/>
                <a:cs typeface="ae_Hani" pitchFamily="18" charset="-78"/>
              </a:rPr>
              <a:t>.</a:t>
            </a:r>
          </a:p>
          <a:p>
            <a:pPr algn="r" rtl="1"/>
            <a:endParaRPr lang="en-US" dirty="0">
              <a:solidFill>
                <a:schemeClr val="bg1"/>
              </a:solidFill>
            </a:endParaRPr>
          </a:p>
        </p:txBody>
      </p:sp>
      <p:sp>
        <p:nvSpPr>
          <p:cNvPr id="6" name="مربع نص 5">
            <a:extLst>
              <a:ext uri="{FF2B5EF4-FFF2-40B4-BE49-F238E27FC236}">
                <a16:creationId xmlns:a16="http://schemas.microsoft.com/office/drawing/2014/main" id="{45272788-6990-99F7-1587-1EBF8311B238}"/>
              </a:ext>
            </a:extLst>
          </p:cNvPr>
          <p:cNvSpPr txBox="1"/>
          <p:nvPr/>
        </p:nvSpPr>
        <p:spPr>
          <a:xfrm>
            <a:off x="3806190" y="0"/>
            <a:ext cx="8305800" cy="6740307"/>
          </a:xfrm>
          <a:prstGeom prst="rect">
            <a:avLst/>
          </a:prstGeom>
          <a:solidFill>
            <a:schemeClr val="accent6">
              <a:lumMod val="40000"/>
              <a:lumOff val="60000"/>
            </a:schemeClr>
          </a:solidFill>
          <a:scene3d>
            <a:camera prst="orthographicFront"/>
            <a:lightRig rig="threePt" dir="t"/>
          </a:scene3d>
          <a:sp3d>
            <a:bevelT w="165100" prst="coolSlant"/>
          </a:sp3d>
        </p:spPr>
        <p:txBody>
          <a:bodyPr wrap="square">
            <a:spAutoFit/>
          </a:bodyPr>
          <a:lstStyle/>
          <a:p>
            <a:pPr algn="r" rtl="1"/>
            <a:r>
              <a:rPr lang="ar-SA" sz="3200" b="1" i="0" dirty="0">
                <a:solidFill>
                  <a:srgbClr val="0070C0"/>
                </a:solidFill>
                <a:effectLst/>
                <a:latin typeface="NotoNaskhArabic"/>
              </a:rPr>
              <a:t>التحليل</a:t>
            </a:r>
            <a:endParaRPr lang="ar-SA" sz="3200" b="0" i="0" dirty="0">
              <a:solidFill>
                <a:srgbClr val="0070C0"/>
              </a:solidFill>
              <a:effectLst/>
              <a:latin typeface="NotoNaskhArabic"/>
            </a:endParaRPr>
          </a:p>
          <a:p>
            <a:pPr algn="r" rtl="1"/>
            <a:r>
              <a:rPr lang="ar-SA" sz="2400" b="1" i="0" dirty="0">
                <a:solidFill>
                  <a:srgbClr val="FF0000"/>
                </a:solidFill>
                <a:effectLst/>
                <a:latin typeface="NotoNaskhArabic"/>
              </a:rPr>
              <a:t>هل يؤثر لون الضوء في النمط المتكوّن؟ كيف يختلف انعكاس الضوء الأبيض عن انعكاس الضوء الأحادي اللون؟</a:t>
            </a:r>
          </a:p>
          <a:p>
            <a:pPr algn="r" rtl="1"/>
            <a:r>
              <a:rPr lang="ar-SA" sz="2800" b="0" i="0" dirty="0">
                <a:solidFill>
                  <a:srgbClr val="000000"/>
                </a:solidFill>
                <a:effectLst/>
                <a:latin typeface="NotoNaskhArabic"/>
              </a:rPr>
              <a:t>ينعكس الضوء الأحادي اللون عن القرص المدمج، وتنتج حلقة لون مفرد تشاهد على الشاشة. ينتج الضوء الأبيض حلقات متحدة المركز للألوان، بحيث يظهر اللون الأزرق ذو الطول الموجي القصير في الداخل، واللون الأحمر ذو الطول الموجي الكبير في الخارج..</a:t>
            </a:r>
          </a:p>
          <a:p>
            <a:pPr algn="r" rtl="1"/>
            <a:r>
              <a:rPr lang="ar-SA" sz="2400" b="1" i="0" dirty="0">
                <a:solidFill>
                  <a:srgbClr val="0070C0"/>
                </a:solidFill>
                <a:effectLst/>
                <a:latin typeface="NotoNaskhArabic"/>
              </a:rPr>
              <a:t>التفكير الناقد</a:t>
            </a:r>
            <a:endParaRPr lang="ar-SA" sz="2400" b="0" i="0" dirty="0">
              <a:solidFill>
                <a:srgbClr val="0070C0"/>
              </a:solidFill>
              <a:effectLst/>
              <a:latin typeface="NotoNaskhArabic"/>
            </a:endParaRPr>
          </a:p>
          <a:p>
            <a:pPr algn="r" rtl="1"/>
            <a:r>
              <a:rPr lang="ar-SA" sz="2400" b="0" i="0" dirty="0">
                <a:solidFill>
                  <a:srgbClr val="C00000"/>
                </a:solidFill>
                <a:effectLst/>
                <a:latin typeface="NotoNaskhArabic"/>
              </a:rPr>
              <a:t>تأمّل ملاحظاتك حول الضوء الأبيض المنعكس عن القرص، واقترحي مصادر أخرى مُمكنة تُظهر حزمًا من الألوان.</a:t>
            </a:r>
          </a:p>
          <a:p>
            <a:pPr algn="r" rtl="1"/>
            <a:r>
              <a:rPr lang="ar-SA" sz="2800" b="0" i="0" dirty="0">
                <a:solidFill>
                  <a:srgbClr val="000000"/>
                </a:solidFill>
                <a:effectLst/>
                <a:latin typeface="NotoNaskhArabic"/>
              </a:rPr>
              <a:t>قد يعتقد الطلاب أن الطيف ينتج بسبب التفريق، إلا أن القرص المدمج البلاستيكي غير سميك بصورة كافية لتفريق الضوء الأبيض بدرجة كبيرة. وسبب ظهور هذا الطيف هو الحيود، حيث يكون محزوز الانعكاس الدائري نمط حيود،</a:t>
            </a:r>
          </a:p>
          <a:p>
            <a:br>
              <a:rPr lang="ar-SA" sz="2800" dirty="0"/>
            </a:br>
            <a:endParaRPr lang="en-US" sz="2800" dirty="0"/>
          </a:p>
        </p:txBody>
      </p:sp>
      <p:sp>
        <p:nvSpPr>
          <p:cNvPr id="7" name="مستطيل 6">
            <a:extLst>
              <a:ext uri="{FF2B5EF4-FFF2-40B4-BE49-F238E27FC236}">
                <a16:creationId xmlns:a16="http://schemas.microsoft.com/office/drawing/2014/main" id="{6813C703-341B-F0C4-BD87-C1712B0847F4}"/>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tock-footage-background-from-rotating-cd-dvd-discs-k-x-seamless-looped-d-animation">
            <a:hlinkClick r:id="" action="ppaction://media"/>
            <a:extLst>
              <a:ext uri="{FF2B5EF4-FFF2-40B4-BE49-F238E27FC236}">
                <a16:creationId xmlns:a16="http://schemas.microsoft.com/office/drawing/2014/main" id="{6762975E-D7E8-B30B-1DA9-B37EDA07731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0829" y="205739"/>
            <a:ext cx="3238181" cy="23202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3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2"/>
                                        </p:tgtEl>
                                      </p:cBhvr>
                                    </p:cmd>
                                  </p:childTnLst>
                                </p:cTn>
                              </p:par>
                            </p:childTnLst>
                          </p:cTn>
                        </p:par>
                      </p:childTnLst>
                    </p:cTn>
                  </p:par>
                </p:childTnLst>
              </p:cTn>
              <p:nextCondLst>
                <p:cond evt="onClick" delay="0">
                  <p:tgtEl>
                    <p:spTgt spid="2"/>
                  </p:tgtEl>
                </p:cond>
              </p:nextCondLst>
            </p:seq>
            <p:video>
              <p:cMediaNode vol="80000">
                <p:cTn id="24"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B33C0B0-3F8C-0775-A136-3A25157E0235}"/>
              </a:ext>
            </a:extLst>
          </p:cNvPr>
          <p:cNvSpPr>
            <a:spLocks noGrp="1" noChangeArrowheads="1"/>
          </p:cNvSpPr>
          <p:nvPr>
            <p:ph type="title"/>
          </p:nvPr>
        </p:nvSpPr>
        <p:spPr>
          <a:xfrm>
            <a:off x="594653" y="897987"/>
            <a:ext cx="10515600" cy="1325563"/>
          </a:xfrm>
        </p:spPr>
        <p:txBody>
          <a:bodyPr>
            <a:normAutofit/>
          </a:bodyPr>
          <a:lstStyle/>
          <a:p>
            <a:r>
              <a:rPr lang="ar-SA" altLang="en-US" sz="3600" dirty="0">
                <a:solidFill>
                  <a:srgbClr val="002060"/>
                </a:solidFill>
                <a:latin typeface="ae_AlMohanad" pitchFamily="18" charset="0"/>
                <a:cs typeface="ae_AlMohanad" pitchFamily="18" charset="0"/>
                <a:sym typeface="Symbol" panose="05050102010706020507" pitchFamily="18" charset="2"/>
              </a:rPr>
              <a:t></a:t>
            </a:r>
            <a:r>
              <a:rPr lang="ar-SA" altLang="en-US" sz="3600" b="1" dirty="0">
                <a:solidFill>
                  <a:srgbClr val="7030A0"/>
                </a:solidFill>
                <a:latin typeface="ae_AlMohanad" pitchFamily="18" charset="0"/>
                <a:cs typeface="ae_AlMohanad" pitchFamily="18" charset="0"/>
              </a:rPr>
              <a:t>طالبتي الفيزيائية ما هو الفرق بين الضوء العادي والليزر في الشكل المقابل؟  </a:t>
            </a:r>
            <a:endParaRPr lang="en-US" altLang="en-US" sz="3600" b="1" dirty="0">
              <a:solidFill>
                <a:srgbClr val="7030A0"/>
              </a:solidFill>
              <a:latin typeface="ae_AlMohanad" pitchFamily="18" charset="0"/>
              <a:cs typeface="ae_AlMohanad" pitchFamily="18" charset="0"/>
            </a:endParaRPr>
          </a:p>
        </p:txBody>
      </p:sp>
      <p:pic>
        <p:nvPicPr>
          <p:cNvPr id="2" name="Picture 11" descr="ØµÙØ±Ø© Ø°Ø§Øª ØµÙØ©">
            <a:extLst>
              <a:ext uri="{FF2B5EF4-FFF2-40B4-BE49-F238E27FC236}">
                <a16:creationId xmlns:a16="http://schemas.microsoft.com/office/drawing/2014/main" id="{0ECB1816-56B4-DC2E-ED6D-42D3757D63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70" t="26397" r="5639" b="25562"/>
          <a:stretch/>
        </p:blipFill>
        <p:spPr bwMode="auto">
          <a:xfrm>
            <a:off x="3061775" y="2540097"/>
            <a:ext cx="6869429" cy="3543301"/>
          </a:xfrm>
          <a:prstGeom prst="rect">
            <a:avLst/>
          </a:prstGeom>
          <a:noFill/>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97BF1798-2ACE-A8DD-B146-2D75E0A561DA}"/>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مستطيل 7">
            <a:extLst>
              <a:ext uri="{FF2B5EF4-FFF2-40B4-BE49-F238E27FC236}">
                <a16:creationId xmlns:a16="http://schemas.microsoft.com/office/drawing/2014/main" id="{E71A0779-C4A5-F965-4EC9-1FBA374558C0}"/>
              </a:ext>
            </a:extLst>
          </p:cNvPr>
          <p:cNvSpPr/>
          <p:nvPr/>
        </p:nvSpPr>
        <p:spPr>
          <a:xfrm>
            <a:off x="286570" y="118627"/>
            <a:ext cx="345960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a:ln/>
                <a:solidFill>
                  <a:schemeClr val="accent4"/>
                </a:solidFill>
                <a:effectLst/>
              </a:rPr>
              <a:t>العصف الذهني</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from="(-#ppt_w/2)" to="(#ppt_x)" calcmode="lin" valueType="num">
                                      <p:cBhvr>
                                        <p:cTn id="7" dur="600" fill="hold">
                                          <p:stCondLst>
                                            <p:cond delay="0"/>
                                          </p:stCondLst>
                                        </p:cTn>
                                        <p:tgtEl>
                                          <p:spTgt spid="3074"/>
                                        </p:tgtEl>
                                        <p:attrNameLst>
                                          <p:attrName>ppt_x</p:attrName>
                                        </p:attrNameLst>
                                      </p:cBhvr>
                                    </p:anim>
                                    <p:anim from="0" to="-1.0" calcmode="lin" valueType="num">
                                      <p:cBhvr>
                                        <p:cTn id="8" dur="200" decel="50000" autoRev="1" fill="hold">
                                          <p:stCondLst>
                                            <p:cond delay="600"/>
                                          </p:stCondLst>
                                        </p:cTn>
                                        <p:tgtEl>
                                          <p:spTgt spid="3074"/>
                                        </p:tgtEl>
                                        <p:attrNameLst>
                                          <p:attrName>xshear</p:attrName>
                                        </p:attrNameLst>
                                      </p:cBhvr>
                                    </p:anim>
                                    <p:animScale>
                                      <p:cBhvr>
                                        <p:cTn id="9" dur="200" decel="100000" autoRev="1" fill="hold">
                                          <p:stCondLst>
                                            <p:cond delay="600"/>
                                          </p:stCondLst>
                                        </p:cTn>
                                        <p:tgtEl>
                                          <p:spTgt spid="3074"/>
                                        </p:tgtEl>
                                      </p:cBhvr>
                                      <p:from x="100000" y="100000"/>
                                      <p:to x="80000" y="100000"/>
                                    </p:animScale>
                                    <p:anim by="(#ppt_h/3+#ppt_w*0.1)" calcmode="lin" valueType="num">
                                      <p:cBhvr additive="sum">
                                        <p:cTn id="10" dur="200" decel="100000" autoRev="1" fill="hold">
                                          <p:stCondLst>
                                            <p:cond delay="600"/>
                                          </p:stCondLst>
                                        </p:cTn>
                                        <p:tgtEl>
                                          <p:spTgt spid="307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70047" y="149493"/>
            <a:ext cx="5798383" cy="646331"/>
          </a:xfrm>
          <a:prstGeom prst="rect">
            <a:avLst/>
          </a:prstGeom>
          <a:solidFill>
            <a:schemeClr val="accent2">
              <a:lumMod val="20000"/>
              <a:lumOff val="80000"/>
            </a:schemeClr>
          </a:solidFill>
        </p:spPr>
        <p:txBody>
          <a:bodyPr wrap="none">
            <a:spAutoFit/>
          </a:bodyPr>
          <a:lstStyle/>
          <a:p>
            <a:r>
              <a:rPr lang="ar-AE" sz="3600" b="1" dirty="0">
                <a:solidFill>
                  <a:srgbClr val="00B050"/>
                </a:solidFill>
                <a:latin typeface="BoutrosAdsProMedium"/>
              </a:rPr>
              <a:t>الضوء المترابط والضوء غير المترابط</a:t>
            </a:r>
            <a:endParaRPr lang="ar-AE" sz="3600" b="1" dirty="0">
              <a:solidFill>
                <a:srgbClr val="00B05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734351746"/>
              </p:ext>
            </p:extLst>
          </p:nvPr>
        </p:nvGraphicFramePr>
        <p:xfrm>
          <a:off x="594774" y="888117"/>
          <a:ext cx="11224260" cy="3291840"/>
        </p:xfrm>
        <a:graphic>
          <a:graphicData uri="http://schemas.openxmlformats.org/drawingml/2006/table">
            <a:tbl>
              <a:tblPr rtl="1" firstRow="1" bandRow="1">
                <a:tableStyleId>{5C22544A-7EE6-4342-B048-85BDC9FD1C3A}</a:tableStyleId>
              </a:tblPr>
              <a:tblGrid>
                <a:gridCol w="5220918">
                  <a:extLst>
                    <a:ext uri="{9D8B030D-6E8A-4147-A177-3AD203B41FA5}">
                      <a16:colId xmlns:a16="http://schemas.microsoft.com/office/drawing/2014/main" val="20000"/>
                    </a:ext>
                  </a:extLst>
                </a:gridCol>
                <a:gridCol w="6003342">
                  <a:extLst>
                    <a:ext uri="{9D8B030D-6E8A-4147-A177-3AD203B41FA5}">
                      <a16:colId xmlns:a16="http://schemas.microsoft.com/office/drawing/2014/main" val="20001"/>
                    </a:ext>
                  </a:extLst>
                </a:gridCol>
              </a:tblGrid>
              <a:tr h="427513">
                <a:tc>
                  <a:txBody>
                    <a:bodyPr/>
                    <a:lstStyle/>
                    <a:p>
                      <a:pPr algn="ctr" rtl="1"/>
                      <a:r>
                        <a:rPr lang="ar-AE" sz="2400" dirty="0"/>
                        <a:t>الضوء المترابط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rtl="1"/>
                      <a:r>
                        <a:rPr lang="ar-AE" sz="2400" dirty="0"/>
                        <a:t>الضوء غير المترابط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extLst>
                  <a:ext uri="{0D108BD9-81ED-4DB2-BD59-A6C34878D82A}">
                    <a16:rowId xmlns:a16="http://schemas.microsoft.com/office/drawing/2014/main" val="10000"/>
                  </a:ext>
                </a:extLst>
              </a:tr>
              <a:tr h="76952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dirty="0"/>
                        <a:t>ضوء ناتج عن تراكب ضوء مصدرين أو أكثر مشكلًا مقدمات موجية منتظمة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800" dirty="0"/>
                        <a:t>هو ضوء ذو مقدمات موجية غير متزامنة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1"/>
                  </a:ext>
                </a:extLst>
              </a:tr>
              <a:tr h="1453544">
                <a:tc>
                  <a:txBody>
                    <a:bodyPr/>
                    <a:lstStyle/>
                    <a:p>
                      <a:pPr algn="ctr" rtl="1"/>
                      <a:r>
                        <a:rPr lang="ar-AE" sz="2400" dirty="0"/>
                        <a:t>هو الضوء الناتج عن تراكب موجات لها الطول الموجي نفسه</a:t>
                      </a:r>
                      <a:r>
                        <a:rPr lang="ar-AE" sz="2400" baseline="0" dirty="0"/>
                        <a:t> وتكون </a:t>
                      </a:r>
                      <a:r>
                        <a:rPr lang="ar-AE" sz="2400" baseline="0" dirty="0">
                          <a:solidFill>
                            <a:srgbClr val="FF0000"/>
                          </a:solidFill>
                        </a:rPr>
                        <a:t>متفقة في الطور </a:t>
                      </a:r>
                      <a:r>
                        <a:rPr lang="ar-AE" sz="2400" baseline="0" dirty="0"/>
                        <a:t>.</a:t>
                      </a:r>
                    </a:p>
                    <a:p>
                      <a:pPr algn="ctr" rtl="1"/>
                      <a:r>
                        <a:rPr lang="ar-AE" sz="2400" baseline="0" dirty="0"/>
                        <a:t>أي له نفس التردد </a:t>
                      </a:r>
                      <a:r>
                        <a:rPr lang="en-US" sz="2400" baseline="0" dirty="0"/>
                        <a:t>(f)</a:t>
                      </a:r>
                      <a:r>
                        <a:rPr lang="ar-AE" sz="2400" baseline="0" dirty="0"/>
                        <a:t>ونفس الطول الموجي </a:t>
                      </a:r>
                      <a:r>
                        <a:rPr lang="en-US" sz="2400" baseline="0" dirty="0"/>
                        <a:t>( </a:t>
                      </a:r>
                      <a:r>
                        <a:rPr lang="en-US" sz="2400" baseline="0" dirty="0">
                          <a:latin typeface="Cambria Math" panose="02040503050406030204" pitchFamily="18" charset="0"/>
                          <a:ea typeface="Cambria Math" panose="02040503050406030204" pitchFamily="18" charset="0"/>
                        </a:rPr>
                        <a:t>𝜆</a:t>
                      </a:r>
                      <a:r>
                        <a:rPr lang="en-US" sz="2400" baseline="0" dirty="0"/>
                        <a:t>)</a:t>
                      </a:r>
                      <a:r>
                        <a:rPr lang="ar-AE" sz="2400" baseline="0" dirty="0"/>
                        <a:t>ونفس السعة</a:t>
                      </a:r>
                      <a:r>
                        <a:rPr lang="en-US" sz="2400" baseline="0" dirty="0"/>
                        <a:t>A)</a:t>
                      </a:r>
                      <a:r>
                        <a:rPr lang="ar-AE" sz="2400" baseline="0" dirty="0"/>
                        <a:t> ) </a:t>
                      </a:r>
                      <a:endParaRPr lang="ar-AE"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lang="ar-AE" sz="2400" b="0" i="0" u="none" strike="noStrike" kern="1200" baseline="0" dirty="0">
                          <a:solidFill>
                            <a:schemeClr val="dk1"/>
                          </a:solidFill>
                          <a:latin typeface="+mn-lt"/>
                          <a:ea typeface="+mn-ea"/>
                          <a:cs typeface="+mn-cs"/>
                        </a:rPr>
                        <a:t>وهو ضوء موجاته مختلفة في الطور.أي مختلف في التردد والطول الموجي و السعة </a:t>
                      </a:r>
                      <a:endParaRPr lang="ar-AE" sz="3200" dirty="0"/>
                    </a:p>
                    <a:p>
                      <a:pPr marL="0" algn="ctr" defTabSz="457200" rtl="1" eaLnBrk="1" latinLnBrk="0" hangingPunct="1"/>
                      <a:endParaRPr lang="ar-SA" sz="2400" dirty="0">
                        <a:solidFill>
                          <a:schemeClr val="accent6">
                            <a:lumMod val="75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2"/>
                  </a:ext>
                </a:extLst>
              </a:tr>
              <a:tr h="427513">
                <a:tc>
                  <a:txBody>
                    <a:bodyPr/>
                    <a:lstStyle/>
                    <a:p>
                      <a:pPr algn="ctr" rtl="1"/>
                      <a:r>
                        <a:rPr lang="ar-AE" sz="2400" dirty="0"/>
                        <a:t>مثال ضوء الليزر</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algn="ctr" rtl="1"/>
                      <a:r>
                        <a:rPr lang="ar-AE" sz="2400" dirty="0"/>
                        <a:t>مصدر</a:t>
                      </a:r>
                      <a:r>
                        <a:rPr lang="ar-AE" sz="2400" baseline="0" dirty="0"/>
                        <a:t> ضوء أبيض </a:t>
                      </a:r>
                      <a:endParaRPr lang="ar-AE"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0003"/>
                  </a:ext>
                </a:extLst>
              </a:tr>
            </a:tbl>
          </a:graphicData>
        </a:graphic>
      </p:graphicFrame>
      <p:sp>
        <p:nvSpPr>
          <p:cNvPr id="6" name="مستطيل 5">
            <a:extLst>
              <a:ext uri="{FF2B5EF4-FFF2-40B4-BE49-F238E27FC236}">
                <a16:creationId xmlns:a16="http://schemas.microsoft.com/office/drawing/2014/main" id="{73DAB01F-2124-982E-703C-F8B890D98767}"/>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صورة 1">
            <a:extLst>
              <a:ext uri="{FF2B5EF4-FFF2-40B4-BE49-F238E27FC236}">
                <a16:creationId xmlns:a16="http://schemas.microsoft.com/office/drawing/2014/main" id="{76310BF5-D5AE-866A-BC56-F78C088443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9188" y="4309110"/>
            <a:ext cx="5506582" cy="2325165"/>
          </a:xfrm>
          <a:prstGeom prst="rect">
            <a:avLst/>
          </a:prstGeom>
        </p:spPr>
      </p:pic>
      <p:pic>
        <p:nvPicPr>
          <p:cNvPr id="3" name="صورة 2">
            <a:extLst>
              <a:ext uri="{FF2B5EF4-FFF2-40B4-BE49-F238E27FC236}">
                <a16:creationId xmlns:a16="http://schemas.microsoft.com/office/drawing/2014/main" id="{9A819412-3671-64B9-3DB2-61076C740A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680" y="4286250"/>
            <a:ext cx="4762500" cy="2195512"/>
          </a:xfrm>
          <a:prstGeom prst="rect">
            <a:avLst/>
          </a:prstGeom>
        </p:spPr>
      </p:pic>
    </p:spTree>
    <p:extLst>
      <p:ext uri="{BB962C8B-B14F-4D97-AF65-F5344CB8AC3E}">
        <p14:creationId xmlns:p14="http://schemas.microsoft.com/office/powerpoint/2010/main" val="1958115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ar-AE"/>
              <a:t>قناة </a:t>
            </a:r>
            <a:r>
              <a:rPr lang="en-US"/>
              <a:t>essafebrahem</a:t>
            </a:r>
            <a:endParaRPr lang="ar-AE"/>
          </a:p>
        </p:txBody>
      </p:sp>
      <p:pic>
        <p:nvPicPr>
          <p:cNvPr id="4" name="Picture 4" descr="ØµÙØ±Ø© Ø°Ø§Øª ØµÙØ©"/>
          <p:cNvPicPr>
            <a:picLocks noChangeAspect="1" noChangeArrowheads="1"/>
          </p:cNvPicPr>
          <p:nvPr/>
        </p:nvPicPr>
        <p:blipFill rotWithShape="1">
          <a:blip r:embed="rId2">
            <a:extLst>
              <a:ext uri="{28A0092B-C50C-407E-A947-70E740481C1C}">
                <a14:useLocalDpi xmlns:a14="http://schemas.microsoft.com/office/drawing/2010/main" val="0"/>
              </a:ext>
            </a:extLst>
          </a:blip>
          <a:srcRect l="4104" t="40250" r="5069" b="8466"/>
          <a:stretch/>
        </p:blipFill>
        <p:spPr bwMode="auto">
          <a:xfrm>
            <a:off x="1343945" y="992411"/>
            <a:ext cx="10153462" cy="4108610"/>
          </a:xfrm>
          <a:prstGeom prst="rect">
            <a:avLst/>
          </a:prstGeom>
          <a:noFill/>
          <a:scene3d>
            <a:camera prst="orthographicFront"/>
            <a:lightRig rig="threePt" dir="t"/>
          </a:scene3d>
          <a:sp3d>
            <a:bevelT w="101600" prst="riblet"/>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21537" y="5257800"/>
            <a:ext cx="4304714" cy="830997"/>
          </a:xfrm>
          <a:prstGeom prst="rect">
            <a:avLst/>
          </a:prstGeom>
          <a:solidFill>
            <a:schemeClr val="accent6">
              <a:lumMod val="20000"/>
              <a:lumOff val="80000"/>
            </a:schemeClr>
          </a:solidFill>
        </p:spPr>
        <p:txBody>
          <a:bodyPr wrap="square" rtlCol="1">
            <a:spAutoFit/>
          </a:bodyPr>
          <a:lstStyle/>
          <a:p>
            <a:r>
              <a:rPr lang="ar-AE" sz="2400" dirty="0"/>
              <a:t>الموجات متساوية في التردد والطول الموجي والسعة </a:t>
            </a:r>
          </a:p>
        </p:txBody>
      </p:sp>
      <p:sp>
        <p:nvSpPr>
          <p:cNvPr id="5" name="TextBox 4"/>
          <p:cNvSpPr txBox="1"/>
          <p:nvPr/>
        </p:nvSpPr>
        <p:spPr>
          <a:xfrm>
            <a:off x="1322656" y="5376052"/>
            <a:ext cx="4304714" cy="830997"/>
          </a:xfrm>
          <a:prstGeom prst="rect">
            <a:avLst/>
          </a:prstGeom>
          <a:solidFill>
            <a:schemeClr val="accent6">
              <a:lumMod val="20000"/>
              <a:lumOff val="80000"/>
            </a:schemeClr>
          </a:solidFill>
        </p:spPr>
        <p:txBody>
          <a:bodyPr wrap="square" rtlCol="1">
            <a:spAutoFit/>
          </a:bodyPr>
          <a:lstStyle/>
          <a:p>
            <a:r>
              <a:rPr lang="ar-AE" sz="2400" dirty="0"/>
              <a:t>الموجات مختلفة  في التردد والطول الموجي والسعة </a:t>
            </a:r>
          </a:p>
        </p:txBody>
      </p:sp>
      <p:sp>
        <p:nvSpPr>
          <p:cNvPr id="6" name="مستطيل 5">
            <a:extLst>
              <a:ext uri="{FF2B5EF4-FFF2-40B4-BE49-F238E27FC236}">
                <a16:creationId xmlns:a16="http://schemas.microsoft.com/office/drawing/2014/main" id="{EFBB3DCF-5772-2F3F-2921-2A5EBB551C3B}"/>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168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A929AE0C-ED74-DA82-90F4-8598B04E60A8}"/>
              </a:ext>
            </a:extLst>
          </p:cNvPr>
          <p:cNvSpPr txBox="1"/>
          <p:nvPr/>
        </p:nvSpPr>
        <p:spPr>
          <a:xfrm>
            <a:off x="6183631" y="635948"/>
            <a:ext cx="5474970" cy="1776512"/>
          </a:xfrm>
          <a:prstGeom prst="rect">
            <a:avLst/>
          </a:prstGeom>
          <a:noFill/>
        </p:spPr>
        <p:txBody>
          <a:bodyPr wrap="square">
            <a:spAutoFit/>
          </a:bodyPr>
          <a:lstStyle/>
          <a:p>
            <a:pPr>
              <a:lnSpc>
                <a:spcPct val="80000"/>
              </a:lnSpc>
            </a:pPr>
            <a:r>
              <a:rPr lang="ar-SA" altLang="en-US" sz="4000" dirty="0">
                <a:solidFill>
                  <a:srgbClr val="FF0000"/>
                </a:solidFill>
                <a:latin typeface="ae_AlMohanad" pitchFamily="18" charset="0"/>
                <a:cs typeface="ae_AlMohanad" pitchFamily="18" charset="0"/>
              </a:rPr>
              <a:t>ملاحظة هامة :</a:t>
            </a:r>
          </a:p>
          <a:p>
            <a:pPr>
              <a:lnSpc>
                <a:spcPct val="80000"/>
              </a:lnSpc>
            </a:pPr>
            <a:r>
              <a:rPr lang="ar-SA" altLang="en-US" sz="3200" dirty="0">
                <a:solidFill>
                  <a:srgbClr val="000099"/>
                </a:solidFill>
                <a:latin typeface="ae_AlMohanad" pitchFamily="18" charset="0"/>
                <a:cs typeface="ae_AlMohanad" pitchFamily="18" charset="0"/>
              </a:rPr>
              <a:t> يحدث تداخل الموجات الضوئية اذا كانت صادرة من مصادر ضوئية مترابطة فقط </a:t>
            </a:r>
            <a:endParaRPr lang="en-US" altLang="en-US" sz="3200" dirty="0">
              <a:solidFill>
                <a:srgbClr val="000099"/>
              </a:solidFill>
              <a:latin typeface="ae_AlMohanad" pitchFamily="18" charset="0"/>
              <a:cs typeface="ae_AlMohanad" pitchFamily="18" charset="0"/>
            </a:endParaRPr>
          </a:p>
        </p:txBody>
      </p:sp>
      <p:pic>
        <p:nvPicPr>
          <p:cNvPr id="4" name="صورة 3">
            <a:extLst>
              <a:ext uri="{FF2B5EF4-FFF2-40B4-BE49-F238E27FC236}">
                <a16:creationId xmlns:a16="http://schemas.microsoft.com/office/drawing/2014/main" id="{FA677CE7-7C58-3B9A-1FB2-1A4A69D91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841" y="2903220"/>
            <a:ext cx="10401300" cy="3428999"/>
          </a:xfrm>
          <a:prstGeom prst="rect">
            <a:avLst/>
          </a:prstGeom>
        </p:spPr>
      </p:pic>
      <p:sp>
        <p:nvSpPr>
          <p:cNvPr id="5" name="مستطيل 4">
            <a:extLst>
              <a:ext uri="{FF2B5EF4-FFF2-40B4-BE49-F238E27FC236}">
                <a16:creationId xmlns:a16="http://schemas.microsoft.com/office/drawing/2014/main" id="{926322F6-D3D8-C039-F4F7-5317BEA0157A}"/>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صورة 6">
            <a:extLst>
              <a:ext uri="{FF2B5EF4-FFF2-40B4-BE49-F238E27FC236}">
                <a16:creationId xmlns:a16="http://schemas.microsoft.com/office/drawing/2014/main" id="{93AE29A0-9497-B578-A480-29E157C08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 y="235267"/>
            <a:ext cx="3219450" cy="1513523"/>
          </a:xfrm>
          <a:prstGeom prst="rect">
            <a:avLst/>
          </a:prstGeom>
        </p:spPr>
      </p:pic>
    </p:spTree>
    <p:extLst>
      <p:ext uri="{BB962C8B-B14F-4D97-AF65-F5344CB8AC3E}">
        <p14:creationId xmlns:p14="http://schemas.microsoft.com/office/powerpoint/2010/main" val="2970244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5182DA0A-1EF4-7284-5430-7B6FEB47C237}"/>
              </a:ext>
            </a:extLst>
          </p:cNvPr>
          <p:cNvSpPr txBox="1"/>
          <p:nvPr/>
        </p:nvSpPr>
        <p:spPr>
          <a:xfrm>
            <a:off x="6206490" y="2815200"/>
            <a:ext cx="5086349" cy="1845633"/>
          </a:xfrm>
          <a:prstGeom prst="rect">
            <a:avLst/>
          </a:prstGeom>
          <a:noFill/>
        </p:spPr>
        <p:txBody>
          <a:bodyPr wrap="square">
            <a:spAutoFit/>
          </a:bodyPr>
          <a:lstStyle/>
          <a:p>
            <a:pPr indent="-228600" algn="r" rtl="1">
              <a:lnSpc>
                <a:spcPct val="115000"/>
              </a:lnSpc>
              <a:spcAft>
                <a:spcPts val="1000"/>
              </a:spcAft>
            </a:pPr>
            <a:r>
              <a:rPr lang="ar-SA" sz="18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a:t>
            </a:r>
            <a:r>
              <a:rPr lang="ar-SA" sz="70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ar-SA" sz="1050" b="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ar-SA" sz="3200" b="1"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عللي : الضوء غير المترابط لا يظهر لنا متقطعا أو غير مترابط .</a:t>
            </a:r>
            <a:endParaRPr lang="en-US"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p>
            <a:r>
              <a:rPr lang="ar-SA" sz="3200" dirty="0">
                <a:solidFill>
                  <a:srgbClr val="2E2E2E"/>
                </a:solidFill>
                <a:effectLst/>
                <a:ea typeface="Times New Roman" panose="02020603050405020304" pitchFamily="18" charset="0"/>
                <a:cs typeface="Arial" panose="020B0604020202020204" pitchFamily="34" charset="0"/>
              </a:rPr>
              <a:t>لان تردد موجات الضوء كبير جدا </a:t>
            </a:r>
            <a:endParaRPr lang="en-US" sz="3200" dirty="0"/>
          </a:p>
        </p:txBody>
      </p:sp>
      <p:pic>
        <p:nvPicPr>
          <p:cNvPr id="4" name="صورة 3">
            <a:extLst>
              <a:ext uri="{FF2B5EF4-FFF2-40B4-BE49-F238E27FC236}">
                <a16:creationId xmlns:a16="http://schemas.microsoft.com/office/drawing/2014/main" id="{B1439A04-9735-1E5C-B79A-E9BF3A03D9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138" y="960120"/>
            <a:ext cx="4626472" cy="1947975"/>
          </a:xfrm>
          <a:prstGeom prst="rect">
            <a:avLst/>
          </a:prstGeom>
        </p:spPr>
      </p:pic>
      <p:sp>
        <p:nvSpPr>
          <p:cNvPr id="6" name="مستطيل 5">
            <a:extLst>
              <a:ext uri="{FF2B5EF4-FFF2-40B4-BE49-F238E27FC236}">
                <a16:creationId xmlns:a16="http://schemas.microsoft.com/office/drawing/2014/main" id="{BB925371-1807-B5C8-C63F-3F49727B7F4F}"/>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مربع نص 4">
            <a:extLst>
              <a:ext uri="{FF2B5EF4-FFF2-40B4-BE49-F238E27FC236}">
                <a16:creationId xmlns:a16="http://schemas.microsoft.com/office/drawing/2014/main" id="{9F03ADEC-7471-D30B-0EB3-1B890C50A1CB}"/>
              </a:ext>
            </a:extLst>
          </p:cNvPr>
          <p:cNvSpPr txBox="1"/>
          <p:nvPr/>
        </p:nvSpPr>
        <p:spPr>
          <a:xfrm>
            <a:off x="5620703" y="407015"/>
            <a:ext cx="6189344" cy="1446550"/>
          </a:xfrm>
          <a:prstGeom prst="rect">
            <a:avLst/>
          </a:prstGeom>
          <a:solidFill>
            <a:schemeClr val="accent5">
              <a:lumMod val="40000"/>
              <a:lumOff val="60000"/>
            </a:schemeClr>
          </a:solidFill>
        </p:spPr>
        <p:txBody>
          <a:bodyPr wrap="square">
            <a:spAutoFit/>
          </a:bodyPr>
          <a:lstStyle/>
          <a:p>
            <a:pPr algn="ctr"/>
            <a:r>
              <a:rPr lang="ar-SA" sz="3200" b="1" dirty="0">
                <a:solidFill>
                  <a:schemeClr val="tx2"/>
                </a:solidFill>
                <a:effectLst>
                  <a:outerShdw blurRad="38100" dist="38100" dir="2700000" algn="tl">
                    <a:srgbClr val="000000">
                      <a:alpha val="43137"/>
                    </a:srgbClr>
                  </a:outerShdw>
                </a:effectLst>
              </a:rPr>
              <a:t>كتابي صديقي</a:t>
            </a:r>
          </a:p>
          <a:p>
            <a:pPr algn="ctr"/>
            <a:r>
              <a:rPr lang="ar-SA" sz="2800" b="1" dirty="0">
                <a:solidFill>
                  <a:srgbClr val="00B050"/>
                </a:solidFill>
                <a:effectLst>
                  <a:outerShdw blurRad="38100" dist="38100" dir="2700000" algn="tl">
                    <a:srgbClr val="000000">
                      <a:alpha val="43137"/>
                    </a:srgbClr>
                  </a:outerShdw>
                </a:effectLst>
              </a:rPr>
              <a:t>طالبتي المجدة من خلال قراءة الجزء صفحة  101  اجيبي على السؤال التالي</a:t>
            </a:r>
            <a:endParaRPr lang="ar-KW" sz="2800" b="1" dirty="0">
              <a:solidFill>
                <a:srgbClr val="00B050"/>
              </a:solidFill>
              <a:effectLst>
                <a:outerShdw blurRad="38100" dist="38100" dir="2700000" algn="tl">
                  <a:srgbClr val="000000">
                    <a:alpha val="43137"/>
                  </a:srgbClr>
                </a:outerShdw>
              </a:effectLst>
            </a:endParaRPr>
          </a:p>
        </p:txBody>
      </p:sp>
      <p:pic>
        <p:nvPicPr>
          <p:cNvPr id="12" name="صورة 11">
            <a:extLst>
              <a:ext uri="{FF2B5EF4-FFF2-40B4-BE49-F238E27FC236}">
                <a16:creationId xmlns:a16="http://schemas.microsoft.com/office/drawing/2014/main" id="{3C9B5AA3-6065-1540-5643-D8BAB1BD3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67" y="3337561"/>
            <a:ext cx="4048125" cy="2537460"/>
          </a:xfrm>
          <a:prstGeom prst="rect">
            <a:avLst/>
          </a:prstGeom>
          <a:scene3d>
            <a:camera prst="orthographicFront"/>
            <a:lightRig rig="threePt" dir="t"/>
          </a:scene3d>
          <a:sp3d>
            <a:bevelT/>
          </a:sp3d>
        </p:spPr>
      </p:pic>
    </p:spTree>
    <p:extLst>
      <p:ext uri="{BB962C8B-B14F-4D97-AF65-F5344CB8AC3E}">
        <p14:creationId xmlns:p14="http://schemas.microsoft.com/office/powerpoint/2010/main" val="26967734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2F8B1493-0031-DB6C-0801-98C2831D03F7}"/>
              </a:ext>
            </a:extLst>
          </p:cNvPr>
          <p:cNvSpPr>
            <a:spLocks noGrp="1"/>
          </p:cNvSpPr>
          <p:nvPr>
            <p:ph idx="1"/>
          </p:nvPr>
        </p:nvSpPr>
        <p:spPr>
          <a:xfrm>
            <a:off x="1329690" y="2877185"/>
            <a:ext cx="10515600" cy="4351338"/>
          </a:xfrm>
        </p:spPr>
        <p:txBody>
          <a:bodyPr/>
          <a:lstStyle/>
          <a:p>
            <a:r>
              <a:rPr lang="ar-SA" dirty="0">
                <a:solidFill>
                  <a:srgbClr val="FF0000"/>
                </a:solidFill>
              </a:rPr>
              <a:t>1 –عرفي التداخل.</a:t>
            </a:r>
          </a:p>
          <a:p>
            <a:endParaRPr lang="ar-SA" dirty="0"/>
          </a:p>
          <a:p>
            <a:r>
              <a:rPr lang="ar-SA" dirty="0">
                <a:solidFill>
                  <a:srgbClr val="FF0000"/>
                </a:solidFill>
              </a:rPr>
              <a:t>2-ماهي أنواع التداخل . </a:t>
            </a:r>
          </a:p>
          <a:p>
            <a:endParaRPr lang="ar-SA" dirty="0">
              <a:solidFill>
                <a:srgbClr val="FF0000"/>
              </a:solidFill>
            </a:endParaRPr>
          </a:p>
          <a:p>
            <a:r>
              <a:rPr lang="ar-SA" dirty="0">
                <a:solidFill>
                  <a:srgbClr val="FF0000"/>
                </a:solidFill>
              </a:rPr>
              <a:t>3- عرفي اهداب التداخل. </a:t>
            </a:r>
          </a:p>
          <a:p>
            <a:endParaRPr lang="ar-SA" dirty="0">
              <a:solidFill>
                <a:srgbClr val="FF0000"/>
              </a:solidFill>
            </a:endParaRPr>
          </a:p>
          <a:p>
            <a:endParaRPr lang="ar-SA" dirty="0">
              <a:solidFill>
                <a:srgbClr val="FF0000"/>
              </a:solidFill>
            </a:endParaRPr>
          </a:p>
        </p:txBody>
      </p:sp>
      <p:sp>
        <p:nvSpPr>
          <p:cNvPr id="4" name="مربع نص 3">
            <a:extLst>
              <a:ext uri="{FF2B5EF4-FFF2-40B4-BE49-F238E27FC236}">
                <a16:creationId xmlns:a16="http://schemas.microsoft.com/office/drawing/2014/main" id="{7987BBBA-558C-6E8B-8730-1F49251F30E2}"/>
              </a:ext>
            </a:extLst>
          </p:cNvPr>
          <p:cNvSpPr txBox="1"/>
          <p:nvPr/>
        </p:nvSpPr>
        <p:spPr>
          <a:xfrm>
            <a:off x="4389120" y="468630"/>
            <a:ext cx="7109460" cy="1477328"/>
          </a:xfrm>
          <a:prstGeom prst="rect">
            <a:avLst/>
          </a:prstGeom>
          <a:solidFill>
            <a:schemeClr val="accent1">
              <a:lumMod val="20000"/>
              <a:lumOff val="80000"/>
            </a:schemeClr>
          </a:solidFill>
        </p:spPr>
        <p:txBody>
          <a:bodyPr wrap="square" rtlCol="0">
            <a:spAutoFit/>
          </a:bodyPr>
          <a:lstStyle/>
          <a:p>
            <a:r>
              <a:rPr lang="ar-SA" sz="2400" b="1" dirty="0">
                <a:solidFill>
                  <a:srgbClr val="00B050"/>
                </a:solidFill>
              </a:rPr>
              <a:t>طالبتي العزيزة  بعد مشاهدة هاذي المحاكاة اجيبي عن ما هو مطلوب </a:t>
            </a:r>
          </a:p>
          <a:p>
            <a:r>
              <a:rPr lang="en-US" sz="2400" b="1" dirty="0">
                <a:solidFill>
                  <a:srgbClr val="00B050"/>
                </a:solidFill>
                <a:hlinkClick r:id="rId2"/>
              </a:rPr>
              <a:t>https://phet.colorado.edu/sims/html/wave-interference/latest/wave-interference_en.html</a:t>
            </a:r>
            <a:endParaRPr lang="ar-SA" sz="2400" b="1" dirty="0">
              <a:solidFill>
                <a:srgbClr val="00B050"/>
              </a:solidFill>
            </a:endParaRPr>
          </a:p>
          <a:p>
            <a:endParaRPr lang="en-US" dirty="0"/>
          </a:p>
        </p:txBody>
      </p:sp>
      <p:pic>
        <p:nvPicPr>
          <p:cNvPr id="7" name="صورة 6">
            <a:extLst>
              <a:ext uri="{FF2B5EF4-FFF2-40B4-BE49-F238E27FC236}">
                <a16:creationId xmlns:a16="http://schemas.microsoft.com/office/drawing/2014/main" id="{A4F225B3-C72A-19B4-D4DF-2B87CDA8B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220" y="537210"/>
            <a:ext cx="1985010" cy="1985010"/>
          </a:xfrm>
          <a:prstGeom prst="rect">
            <a:avLst/>
          </a:prstGeom>
        </p:spPr>
      </p:pic>
      <p:pic>
        <p:nvPicPr>
          <p:cNvPr id="12" name="صورة 11">
            <a:extLst>
              <a:ext uri="{FF2B5EF4-FFF2-40B4-BE49-F238E27FC236}">
                <a16:creationId xmlns:a16="http://schemas.microsoft.com/office/drawing/2014/main" id="{C22BEFFA-1239-9C8A-A555-B9F27D2DFC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117" y="3143250"/>
            <a:ext cx="3856013" cy="2343150"/>
          </a:xfrm>
          <a:prstGeom prst="rect">
            <a:avLst/>
          </a:prstGeom>
        </p:spPr>
      </p:pic>
      <p:sp>
        <p:nvSpPr>
          <p:cNvPr id="13" name="مستطيل 12">
            <a:extLst>
              <a:ext uri="{FF2B5EF4-FFF2-40B4-BE49-F238E27FC236}">
                <a16:creationId xmlns:a16="http://schemas.microsoft.com/office/drawing/2014/main" id="{40D338B1-2A5B-1CE5-5BD5-00DE00AE4BAD}"/>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577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p:cNvSpPr/>
          <p:nvPr/>
        </p:nvSpPr>
        <p:spPr>
          <a:xfrm>
            <a:off x="5374454" y="105336"/>
            <a:ext cx="2592256" cy="769441"/>
          </a:xfrm>
          <a:prstGeom prst="rect">
            <a:avLst/>
          </a:prstGeom>
        </p:spPr>
        <p:txBody>
          <a:bodyPr wrap="square">
            <a:spAutoFit/>
          </a:bodyPr>
          <a:lstStyle/>
          <a:p>
            <a:pPr algn="ctr"/>
            <a:r>
              <a:rPr lang="ar-SA" sz="4400" dirty="0">
                <a:solidFill>
                  <a:srgbClr val="FF0000"/>
                </a:solidFill>
              </a:rPr>
              <a:t>*  التداخل</a:t>
            </a:r>
          </a:p>
        </p:txBody>
      </p:sp>
      <p:sp>
        <p:nvSpPr>
          <p:cNvPr id="5" name="مربع نص 4"/>
          <p:cNvSpPr txBox="1"/>
          <p:nvPr/>
        </p:nvSpPr>
        <p:spPr>
          <a:xfrm>
            <a:off x="8286535" y="617783"/>
            <a:ext cx="3288538" cy="523220"/>
          </a:xfrm>
          <a:prstGeom prst="rect">
            <a:avLst/>
          </a:prstGeom>
          <a:noFill/>
        </p:spPr>
        <p:txBody>
          <a:bodyPr wrap="square" rtlCol="1">
            <a:spAutoFit/>
          </a:bodyPr>
          <a:lstStyle/>
          <a:p>
            <a:r>
              <a:rPr lang="ar-SA" sz="2800" dirty="0">
                <a:solidFill>
                  <a:srgbClr val="00B050"/>
                </a:solidFill>
              </a:rPr>
              <a:t>* التداخل :</a:t>
            </a:r>
          </a:p>
        </p:txBody>
      </p:sp>
      <p:sp>
        <p:nvSpPr>
          <p:cNvPr id="6" name="مربع نص 5"/>
          <p:cNvSpPr txBox="1"/>
          <p:nvPr/>
        </p:nvSpPr>
        <p:spPr>
          <a:xfrm>
            <a:off x="5532120" y="1083562"/>
            <a:ext cx="6052648" cy="954107"/>
          </a:xfrm>
          <a:prstGeom prst="rect">
            <a:avLst/>
          </a:prstGeom>
          <a:noFill/>
        </p:spPr>
        <p:txBody>
          <a:bodyPr wrap="square" rtlCol="1">
            <a:spAutoFit/>
          </a:bodyPr>
          <a:lstStyle/>
          <a:p>
            <a:r>
              <a:rPr lang="ar-SA" sz="2800" b="1" dirty="0"/>
              <a:t>- تحدث ظاهرة التداخل نتيجة تراكب موجات ضوئية  صادرة عن مصادر ضوئية مترابطة فقط </a:t>
            </a:r>
          </a:p>
        </p:txBody>
      </p:sp>
      <p:sp>
        <p:nvSpPr>
          <p:cNvPr id="7" name="مربع نص 6"/>
          <p:cNvSpPr txBox="1"/>
          <p:nvPr/>
        </p:nvSpPr>
        <p:spPr>
          <a:xfrm>
            <a:off x="5419585" y="2072217"/>
            <a:ext cx="2808312" cy="646331"/>
          </a:xfrm>
          <a:prstGeom prst="rect">
            <a:avLst/>
          </a:prstGeom>
          <a:noFill/>
        </p:spPr>
        <p:txBody>
          <a:bodyPr wrap="square" rtlCol="1">
            <a:spAutoFit/>
          </a:bodyPr>
          <a:lstStyle/>
          <a:p>
            <a:r>
              <a:rPr lang="ar-SA" sz="3600" dirty="0">
                <a:solidFill>
                  <a:srgbClr val="FF0000"/>
                </a:solidFill>
              </a:rPr>
              <a:t>* أنواع التداخل</a:t>
            </a:r>
          </a:p>
        </p:txBody>
      </p:sp>
      <p:sp>
        <p:nvSpPr>
          <p:cNvPr id="8" name="مربع نص 7"/>
          <p:cNvSpPr txBox="1"/>
          <p:nvPr/>
        </p:nvSpPr>
        <p:spPr>
          <a:xfrm>
            <a:off x="4084360" y="2668911"/>
            <a:ext cx="7344816" cy="954107"/>
          </a:xfrm>
          <a:prstGeom prst="rect">
            <a:avLst/>
          </a:prstGeom>
          <a:noFill/>
        </p:spPr>
        <p:txBody>
          <a:bodyPr wrap="square" rtlCol="1">
            <a:spAutoFit/>
          </a:bodyPr>
          <a:lstStyle/>
          <a:p>
            <a:pPr marL="457200" indent="-457200">
              <a:buAutoNum type="arabicParenR"/>
            </a:pPr>
            <a:r>
              <a:rPr lang="ar-SA" sz="2800" dirty="0">
                <a:solidFill>
                  <a:srgbClr val="0070C0"/>
                </a:solidFill>
              </a:rPr>
              <a:t>تداخل بناء </a:t>
            </a:r>
          </a:p>
          <a:p>
            <a:r>
              <a:rPr lang="ar-SA" sz="2800" dirty="0"/>
              <a:t>هو أن الموجتين تقوى إحداهما الاخر .</a:t>
            </a:r>
          </a:p>
        </p:txBody>
      </p:sp>
      <p:sp>
        <p:nvSpPr>
          <p:cNvPr id="9" name="مربع نص 8"/>
          <p:cNvSpPr txBox="1"/>
          <p:nvPr/>
        </p:nvSpPr>
        <p:spPr>
          <a:xfrm>
            <a:off x="-445770" y="2753465"/>
            <a:ext cx="6192688" cy="1015663"/>
          </a:xfrm>
          <a:prstGeom prst="rect">
            <a:avLst/>
          </a:prstGeom>
          <a:noFill/>
        </p:spPr>
        <p:txBody>
          <a:bodyPr wrap="square" rtlCol="1">
            <a:spAutoFit/>
          </a:bodyPr>
          <a:lstStyle/>
          <a:p>
            <a:r>
              <a:rPr lang="ar-SA" sz="3200" dirty="0">
                <a:solidFill>
                  <a:srgbClr val="0070C0"/>
                </a:solidFill>
              </a:rPr>
              <a:t>2) تداخل هدام :</a:t>
            </a:r>
          </a:p>
          <a:p>
            <a:r>
              <a:rPr lang="ar-SA" sz="2800" dirty="0">
                <a:solidFill>
                  <a:srgbClr val="0070C0"/>
                </a:solidFill>
              </a:rPr>
              <a:t> </a:t>
            </a:r>
            <a:r>
              <a:rPr lang="ar-SA" sz="2800" dirty="0"/>
              <a:t>هو أن الموجتين تضعف  إحداهما الاخر .</a:t>
            </a:r>
          </a:p>
        </p:txBody>
      </p:sp>
      <p:cxnSp>
        <p:nvCxnSpPr>
          <p:cNvPr id="11" name="رابط مستقيم 10"/>
          <p:cNvCxnSpPr>
            <a:cxnSpLocks/>
          </p:cNvCxnSpPr>
          <p:nvPr/>
        </p:nvCxnSpPr>
        <p:spPr>
          <a:xfrm>
            <a:off x="8305468" y="3610708"/>
            <a:ext cx="0" cy="1617784"/>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13" name="رابط مستقيم 12"/>
          <p:cNvCxnSpPr/>
          <p:nvPr/>
        </p:nvCxnSpPr>
        <p:spPr>
          <a:xfrm flipH="1">
            <a:off x="10716260" y="3467266"/>
            <a:ext cx="3402" cy="1504764"/>
          </a:xfrm>
          <a:prstGeom prst="line">
            <a:avLst/>
          </a:prstGeom>
          <a:ln w="57150"/>
        </p:spPr>
        <p:style>
          <a:lnRef idx="2">
            <a:schemeClr val="accent2"/>
          </a:lnRef>
          <a:fillRef idx="0">
            <a:schemeClr val="accent2"/>
          </a:fillRef>
          <a:effectRef idx="1">
            <a:schemeClr val="accent2"/>
          </a:effectRef>
          <a:fontRef idx="minor">
            <a:schemeClr val="tx1"/>
          </a:fontRef>
        </p:style>
      </p:cxnSp>
      <p:sp>
        <p:nvSpPr>
          <p:cNvPr id="14" name="شكل حر 13"/>
          <p:cNvSpPr/>
          <p:nvPr/>
        </p:nvSpPr>
        <p:spPr>
          <a:xfrm rot="20544141">
            <a:off x="8257453" y="4218241"/>
            <a:ext cx="2520839" cy="356167"/>
          </a:xfrm>
          <a:custGeom>
            <a:avLst/>
            <a:gdLst>
              <a:gd name="connsiteX0" fmla="*/ 0 w 2394857"/>
              <a:gd name="connsiteY0" fmla="*/ 420932 h 420932"/>
              <a:gd name="connsiteX1" fmla="*/ 261257 w 2394857"/>
              <a:gd name="connsiteY1" fmla="*/ 87103 h 420932"/>
              <a:gd name="connsiteX2" fmla="*/ 638628 w 2394857"/>
              <a:gd name="connsiteY2" fmla="*/ 362874 h 420932"/>
              <a:gd name="connsiteX3" fmla="*/ 957943 w 2394857"/>
              <a:gd name="connsiteY3" fmla="*/ 43560 h 420932"/>
              <a:gd name="connsiteX4" fmla="*/ 1320800 w 2394857"/>
              <a:gd name="connsiteY4" fmla="*/ 290303 h 420932"/>
              <a:gd name="connsiteX5" fmla="*/ 1698171 w 2394857"/>
              <a:gd name="connsiteY5" fmla="*/ 17 h 420932"/>
              <a:gd name="connsiteX6" fmla="*/ 2075543 w 2394857"/>
              <a:gd name="connsiteY6" fmla="*/ 275789 h 420932"/>
              <a:gd name="connsiteX7" fmla="*/ 2394857 w 2394857"/>
              <a:gd name="connsiteY7" fmla="*/ 159674 h 420932"/>
              <a:gd name="connsiteX8" fmla="*/ 2394857 w 2394857"/>
              <a:gd name="connsiteY8" fmla="*/ 159674 h 420932"/>
              <a:gd name="connsiteX9" fmla="*/ 2394857 w 2394857"/>
              <a:gd name="connsiteY9" fmla="*/ 159674 h 420932"/>
              <a:gd name="connsiteX10" fmla="*/ 2394857 w 2394857"/>
              <a:gd name="connsiteY10" fmla="*/ 159674 h 420932"/>
              <a:gd name="connsiteX11" fmla="*/ 2365828 w 2394857"/>
              <a:gd name="connsiteY11" fmla="*/ 188703 h 42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4857" h="420932">
                <a:moveTo>
                  <a:pt x="0" y="420932"/>
                </a:moveTo>
                <a:cubicBezTo>
                  <a:pt x="77409" y="258855"/>
                  <a:pt x="154819" y="96779"/>
                  <a:pt x="261257" y="87103"/>
                </a:cubicBezTo>
                <a:cubicBezTo>
                  <a:pt x="367695" y="77427"/>
                  <a:pt x="522514" y="370131"/>
                  <a:pt x="638628" y="362874"/>
                </a:cubicBezTo>
                <a:cubicBezTo>
                  <a:pt x="754742" y="355617"/>
                  <a:pt x="844248" y="55655"/>
                  <a:pt x="957943" y="43560"/>
                </a:cubicBezTo>
                <a:cubicBezTo>
                  <a:pt x="1071638" y="31465"/>
                  <a:pt x="1197429" y="297560"/>
                  <a:pt x="1320800" y="290303"/>
                </a:cubicBezTo>
                <a:cubicBezTo>
                  <a:pt x="1444171" y="283046"/>
                  <a:pt x="1572381" y="2436"/>
                  <a:pt x="1698171" y="17"/>
                </a:cubicBezTo>
                <a:cubicBezTo>
                  <a:pt x="1823961" y="-2402"/>
                  <a:pt x="1959429" y="249179"/>
                  <a:pt x="2075543" y="275789"/>
                </a:cubicBezTo>
                <a:cubicBezTo>
                  <a:pt x="2191657" y="302398"/>
                  <a:pt x="2394857" y="159674"/>
                  <a:pt x="2394857" y="159674"/>
                </a:cubicBezTo>
                <a:lnTo>
                  <a:pt x="2394857" y="159674"/>
                </a:lnTo>
                <a:lnTo>
                  <a:pt x="2394857" y="159674"/>
                </a:lnTo>
                <a:lnTo>
                  <a:pt x="2394857" y="159674"/>
                </a:lnTo>
                <a:lnTo>
                  <a:pt x="2365828" y="188703"/>
                </a:lnTo>
              </a:path>
            </a:pathLst>
          </a:custGeom>
          <a:ln>
            <a:solidFill>
              <a:schemeClr val="tx1"/>
            </a:solidFill>
          </a:ln>
        </p:spPr>
        <p:style>
          <a:lnRef idx="2">
            <a:schemeClr val="accent3"/>
          </a:lnRef>
          <a:fillRef idx="0">
            <a:schemeClr val="accent3"/>
          </a:fillRef>
          <a:effectRef idx="1">
            <a:schemeClr val="accent3"/>
          </a:effectRef>
          <a:fontRef idx="minor">
            <a:schemeClr val="tx1"/>
          </a:fontRef>
        </p:style>
        <p:txBody>
          <a:bodyPr rtlCol="1" anchor="ctr"/>
          <a:lstStyle/>
          <a:p>
            <a:pPr algn="ctr"/>
            <a:endParaRPr lang="ar-SA" dirty="0"/>
          </a:p>
        </p:txBody>
      </p:sp>
      <p:sp>
        <p:nvSpPr>
          <p:cNvPr id="15" name="شكل حر 14"/>
          <p:cNvSpPr/>
          <p:nvPr/>
        </p:nvSpPr>
        <p:spPr>
          <a:xfrm rot="21233568">
            <a:off x="8303190" y="3989972"/>
            <a:ext cx="2394857" cy="420932"/>
          </a:xfrm>
          <a:custGeom>
            <a:avLst/>
            <a:gdLst>
              <a:gd name="connsiteX0" fmla="*/ 0 w 2394857"/>
              <a:gd name="connsiteY0" fmla="*/ 420932 h 420932"/>
              <a:gd name="connsiteX1" fmla="*/ 261257 w 2394857"/>
              <a:gd name="connsiteY1" fmla="*/ 87103 h 420932"/>
              <a:gd name="connsiteX2" fmla="*/ 638628 w 2394857"/>
              <a:gd name="connsiteY2" fmla="*/ 362874 h 420932"/>
              <a:gd name="connsiteX3" fmla="*/ 957943 w 2394857"/>
              <a:gd name="connsiteY3" fmla="*/ 43560 h 420932"/>
              <a:gd name="connsiteX4" fmla="*/ 1320800 w 2394857"/>
              <a:gd name="connsiteY4" fmla="*/ 290303 h 420932"/>
              <a:gd name="connsiteX5" fmla="*/ 1698171 w 2394857"/>
              <a:gd name="connsiteY5" fmla="*/ 17 h 420932"/>
              <a:gd name="connsiteX6" fmla="*/ 2075543 w 2394857"/>
              <a:gd name="connsiteY6" fmla="*/ 275789 h 420932"/>
              <a:gd name="connsiteX7" fmla="*/ 2394857 w 2394857"/>
              <a:gd name="connsiteY7" fmla="*/ 159674 h 420932"/>
              <a:gd name="connsiteX8" fmla="*/ 2394857 w 2394857"/>
              <a:gd name="connsiteY8" fmla="*/ 159674 h 420932"/>
              <a:gd name="connsiteX9" fmla="*/ 2394857 w 2394857"/>
              <a:gd name="connsiteY9" fmla="*/ 159674 h 420932"/>
              <a:gd name="connsiteX10" fmla="*/ 2394857 w 2394857"/>
              <a:gd name="connsiteY10" fmla="*/ 159674 h 420932"/>
              <a:gd name="connsiteX11" fmla="*/ 2365828 w 2394857"/>
              <a:gd name="connsiteY11" fmla="*/ 188703 h 42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4857" h="420932">
                <a:moveTo>
                  <a:pt x="0" y="420932"/>
                </a:moveTo>
                <a:cubicBezTo>
                  <a:pt x="77409" y="258855"/>
                  <a:pt x="154819" y="96779"/>
                  <a:pt x="261257" y="87103"/>
                </a:cubicBezTo>
                <a:cubicBezTo>
                  <a:pt x="367695" y="77427"/>
                  <a:pt x="522514" y="370131"/>
                  <a:pt x="638628" y="362874"/>
                </a:cubicBezTo>
                <a:cubicBezTo>
                  <a:pt x="754742" y="355617"/>
                  <a:pt x="844248" y="55655"/>
                  <a:pt x="957943" y="43560"/>
                </a:cubicBezTo>
                <a:cubicBezTo>
                  <a:pt x="1071638" y="31465"/>
                  <a:pt x="1197429" y="297560"/>
                  <a:pt x="1320800" y="290303"/>
                </a:cubicBezTo>
                <a:cubicBezTo>
                  <a:pt x="1444171" y="283046"/>
                  <a:pt x="1572381" y="2436"/>
                  <a:pt x="1698171" y="17"/>
                </a:cubicBezTo>
                <a:cubicBezTo>
                  <a:pt x="1823961" y="-2402"/>
                  <a:pt x="1959429" y="249179"/>
                  <a:pt x="2075543" y="275789"/>
                </a:cubicBezTo>
                <a:cubicBezTo>
                  <a:pt x="2191657" y="302398"/>
                  <a:pt x="2394857" y="159674"/>
                  <a:pt x="2394857" y="159674"/>
                </a:cubicBezTo>
                <a:lnTo>
                  <a:pt x="2394857" y="159674"/>
                </a:lnTo>
                <a:lnTo>
                  <a:pt x="2394857" y="159674"/>
                </a:lnTo>
                <a:lnTo>
                  <a:pt x="2394857" y="159674"/>
                </a:lnTo>
                <a:lnTo>
                  <a:pt x="2365828" y="188703"/>
                </a:lnTo>
              </a:path>
            </a:pathLst>
          </a:custGeom>
          <a:ln>
            <a:solidFill>
              <a:schemeClr val="tx1"/>
            </a:solidFill>
          </a:ln>
        </p:spPr>
        <p:style>
          <a:lnRef idx="2">
            <a:schemeClr val="accent3"/>
          </a:lnRef>
          <a:fillRef idx="0">
            <a:schemeClr val="accent3"/>
          </a:fillRef>
          <a:effectRef idx="1">
            <a:schemeClr val="accent3"/>
          </a:effectRef>
          <a:fontRef idx="minor">
            <a:schemeClr val="tx1"/>
          </a:fontRef>
        </p:style>
        <p:txBody>
          <a:bodyPr rtlCol="1" anchor="ctr"/>
          <a:lstStyle/>
          <a:p>
            <a:pPr algn="ctr"/>
            <a:endParaRPr lang="ar-SA" dirty="0"/>
          </a:p>
        </p:txBody>
      </p:sp>
      <p:cxnSp>
        <p:nvCxnSpPr>
          <p:cNvPr id="17" name="رابط مستقيم 16"/>
          <p:cNvCxnSpPr>
            <a:cxnSpLocks/>
          </p:cNvCxnSpPr>
          <p:nvPr/>
        </p:nvCxnSpPr>
        <p:spPr>
          <a:xfrm>
            <a:off x="2888794" y="3855209"/>
            <a:ext cx="0" cy="1361560"/>
          </a:xfrm>
          <a:prstGeom prst="line">
            <a:avLst/>
          </a:prstGeom>
          <a:ln w="57150"/>
        </p:spPr>
        <p:style>
          <a:lnRef idx="2">
            <a:schemeClr val="accent2"/>
          </a:lnRef>
          <a:fillRef idx="0">
            <a:schemeClr val="accent2"/>
          </a:fillRef>
          <a:effectRef idx="1">
            <a:schemeClr val="accent2"/>
          </a:effectRef>
          <a:fontRef idx="minor">
            <a:schemeClr val="tx1"/>
          </a:fontRef>
        </p:style>
      </p:cxnSp>
      <p:cxnSp>
        <p:nvCxnSpPr>
          <p:cNvPr id="18" name="رابط مستقيم 17"/>
          <p:cNvCxnSpPr/>
          <p:nvPr/>
        </p:nvCxnSpPr>
        <p:spPr>
          <a:xfrm flipH="1">
            <a:off x="5402456" y="3666021"/>
            <a:ext cx="3402" cy="1504764"/>
          </a:xfrm>
          <a:prstGeom prst="line">
            <a:avLst/>
          </a:prstGeom>
          <a:ln w="57150"/>
        </p:spPr>
        <p:style>
          <a:lnRef idx="2">
            <a:schemeClr val="accent2"/>
          </a:lnRef>
          <a:fillRef idx="0">
            <a:schemeClr val="accent2"/>
          </a:fillRef>
          <a:effectRef idx="1">
            <a:schemeClr val="accent2"/>
          </a:effectRef>
          <a:fontRef idx="minor">
            <a:schemeClr val="tx1"/>
          </a:fontRef>
        </p:style>
      </p:cxnSp>
      <p:sp>
        <p:nvSpPr>
          <p:cNvPr id="19" name="شكل حر 18"/>
          <p:cNvSpPr/>
          <p:nvPr/>
        </p:nvSpPr>
        <p:spPr>
          <a:xfrm>
            <a:off x="2911385" y="4017195"/>
            <a:ext cx="2447039" cy="531765"/>
          </a:xfrm>
          <a:custGeom>
            <a:avLst/>
            <a:gdLst>
              <a:gd name="connsiteX0" fmla="*/ 0 w 2447039"/>
              <a:gd name="connsiteY0" fmla="*/ 531765 h 531765"/>
              <a:gd name="connsiteX1" fmla="*/ 333829 w 2447039"/>
              <a:gd name="connsiteY1" fmla="*/ 67307 h 531765"/>
              <a:gd name="connsiteX2" fmla="*/ 754743 w 2447039"/>
              <a:gd name="connsiteY2" fmla="*/ 488222 h 531765"/>
              <a:gd name="connsiteX3" fmla="*/ 1248229 w 2447039"/>
              <a:gd name="connsiteY3" fmla="*/ 52793 h 531765"/>
              <a:gd name="connsiteX4" fmla="*/ 1712686 w 2447039"/>
              <a:gd name="connsiteY4" fmla="*/ 444679 h 531765"/>
              <a:gd name="connsiteX5" fmla="*/ 2394857 w 2447039"/>
              <a:gd name="connsiteY5" fmla="*/ 23765 h 531765"/>
              <a:gd name="connsiteX6" fmla="*/ 2394857 w 2447039"/>
              <a:gd name="connsiteY6" fmla="*/ 52793 h 531765"/>
              <a:gd name="connsiteX7" fmla="*/ 2351315 w 2447039"/>
              <a:gd name="connsiteY7" fmla="*/ 52793 h 53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7039" h="531765">
                <a:moveTo>
                  <a:pt x="0" y="531765"/>
                </a:moveTo>
                <a:cubicBezTo>
                  <a:pt x="104019" y="303164"/>
                  <a:pt x="208039" y="74564"/>
                  <a:pt x="333829" y="67307"/>
                </a:cubicBezTo>
                <a:cubicBezTo>
                  <a:pt x="459620" y="60050"/>
                  <a:pt x="602343" y="490641"/>
                  <a:pt x="754743" y="488222"/>
                </a:cubicBezTo>
                <a:cubicBezTo>
                  <a:pt x="907143" y="485803"/>
                  <a:pt x="1088572" y="60050"/>
                  <a:pt x="1248229" y="52793"/>
                </a:cubicBezTo>
                <a:cubicBezTo>
                  <a:pt x="1407886" y="45536"/>
                  <a:pt x="1521581" y="449517"/>
                  <a:pt x="1712686" y="444679"/>
                </a:cubicBezTo>
                <a:cubicBezTo>
                  <a:pt x="1903791" y="439841"/>
                  <a:pt x="2281162" y="89079"/>
                  <a:pt x="2394857" y="23765"/>
                </a:cubicBezTo>
                <a:cubicBezTo>
                  <a:pt x="2508552" y="-41549"/>
                  <a:pt x="2402114" y="47955"/>
                  <a:pt x="2394857" y="52793"/>
                </a:cubicBezTo>
                <a:cubicBezTo>
                  <a:pt x="2387600" y="57631"/>
                  <a:pt x="2369457" y="55212"/>
                  <a:pt x="2351315" y="52793"/>
                </a:cubicBezTo>
              </a:path>
            </a:pathLst>
          </a:custGeom>
          <a:ln>
            <a:solidFill>
              <a:schemeClr val="tx1"/>
            </a:solidFill>
          </a:ln>
        </p:spPr>
        <p:style>
          <a:lnRef idx="2">
            <a:schemeClr val="accent3"/>
          </a:lnRef>
          <a:fillRef idx="0">
            <a:schemeClr val="accent3"/>
          </a:fillRef>
          <a:effectRef idx="1">
            <a:schemeClr val="accent3"/>
          </a:effectRef>
          <a:fontRef idx="minor">
            <a:schemeClr val="tx1"/>
          </a:fontRef>
        </p:style>
        <p:txBody>
          <a:bodyPr rtlCol="1" anchor="ctr"/>
          <a:lstStyle/>
          <a:p>
            <a:pPr algn="ctr"/>
            <a:endParaRPr lang="ar-SA" dirty="0"/>
          </a:p>
        </p:txBody>
      </p:sp>
      <p:sp>
        <p:nvSpPr>
          <p:cNvPr id="21" name="شكل حر 20"/>
          <p:cNvSpPr/>
          <p:nvPr/>
        </p:nvSpPr>
        <p:spPr>
          <a:xfrm>
            <a:off x="2907324" y="4523163"/>
            <a:ext cx="2462238" cy="525172"/>
          </a:xfrm>
          <a:custGeom>
            <a:avLst/>
            <a:gdLst>
              <a:gd name="connsiteX0" fmla="*/ 0 w 2409371"/>
              <a:gd name="connsiteY0" fmla="*/ 160960 h 525172"/>
              <a:gd name="connsiteX1" fmla="*/ 246742 w 2409371"/>
              <a:gd name="connsiteY1" fmla="*/ 523817 h 525172"/>
              <a:gd name="connsiteX2" fmla="*/ 740228 w 2409371"/>
              <a:gd name="connsiteY2" fmla="*/ 44846 h 525172"/>
              <a:gd name="connsiteX3" fmla="*/ 1262742 w 2409371"/>
              <a:gd name="connsiteY3" fmla="*/ 523817 h 525172"/>
              <a:gd name="connsiteX4" fmla="*/ 1741714 w 2409371"/>
              <a:gd name="connsiteY4" fmla="*/ 1303 h 525172"/>
              <a:gd name="connsiteX5" fmla="*/ 2409371 w 2409371"/>
              <a:gd name="connsiteY5" fmla="*/ 364160 h 525172"/>
              <a:gd name="connsiteX6" fmla="*/ 2409371 w 2409371"/>
              <a:gd name="connsiteY6" fmla="*/ 364160 h 52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9371" h="525172">
                <a:moveTo>
                  <a:pt x="0" y="160960"/>
                </a:moveTo>
                <a:cubicBezTo>
                  <a:pt x="61685" y="352064"/>
                  <a:pt x="123371" y="543169"/>
                  <a:pt x="246742" y="523817"/>
                </a:cubicBezTo>
                <a:cubicBezTo>
                  <a:pt x="370113" y="504465"/>
                  <a:pt x="570895" y="44846"/>
                  <a:pt x="740228" y="44846"/>
                </a:cubicBezTo>
                <a:cubicBezTo>
                  <a:pt x="909561" y="44846"/>
                  <a:pt x="1095828" y="531074"/>
                  <a:pt x="1262742" y="523817"/>
                </a:cubicBezTo>
                <a:cubicBezTo>
                  <a:pt x="1429656" y="516560"/>
                  <a:pt x="1550609" y="27912"/>
                  <a:pt x="1741714" y="1303"/>
                </a:cubicBezTo>
                <a:cubicBezTo>
                  <a:pt x="1932819" y="-25306"/>
                  <a:pt x="2409371" y="364160"/>
                  <a:pt x="2409371" y="364160"/>
                </a:cubicBezTo>
                <a:lnTo>
                  <a:pt x="2409371" y="364160"/>
                </a:lnTo>
              </a:path>
            </a:pathLst>
          </a:custGeom>
          <a:ln>
            <a:solidFill>
              <a:schemeClr val="tx1"/>
            </a:solidFill>
          </a:ln>
        </p:spPr>
        <p:style>
          <a:lnRef idx="2">
            <a:schemeClr val="accent3"/>
          </a:lnRef>
          <a:fillRef idx="0">
            <a:schemeClr val="accent3"/>
          </a:fillRef>
          <a:effectRef idx="1">
            <a:schemeClr val="accent3"/>
          </a:effectRef>
          <a:fontRef idx="minor">
            <a:schemeClr val="tx1"/>
          </a:fontRef>
        </p:style>
        <p:txBody>
          <a:bodyPr rtlCol="1" anchor="ctr"/>
          <a:lstStyle/>
          <a:p>
            <a:pPr algn="ctr"/>
            <a:endParaRPr lang="ar-SA" dirty="0"/>
          </a:p>
        </p:txBody>
      </p:sp>
      <p:sp>
        <p:nvSpPr>
          <p:cNvPr id="2" name="مستطيل 1">
            <a:extLst>
              <a:ext uri="{FF2B5EF4-FFF2-40B4-BE49-F238E27FC236}">
                <a16:creationId xmlns:a16="http://schemas.microsoft.com/office/drawing/2014/main" id="{9F2C7650-C22E-ABCD-8FEA-B7DDDAA4005C}"/>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صورة 2">
            <a:extLst>
              <a:ext uri="{FF2B5EF4-FFF2-40B4-BE49-F238E27FC236}">
                <a16:creationId xmlns:a16="http://schemas.microsoft.com/office/drawing/2014/main" id="{31C49B82-2FDB-B0B2-06A6-6A74EB8834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483" y="90268"/>
            <a:ext cx="3555902" cy="2023110"/>
          </a:xfrm>
          <a:prstGeom prst="rect">
            <a:avLst/>
          </a:prstGeom>
        </p:spPr>
      </p:pic>
      <p:sp>
        <p:nvSpPr>
          <p:cNvPr id="25" name="مربع نص 24">
            <a:extLst>
              <a:ext uri="{FF2B5EF4-FFF2-40B4-BE49-F238E27FC236}">
                <a16:creationId xmlns:a16="http://schemas.microsoft.com/office/drawing/2014/main" id="{884B2C38-B335-800C-569A-4ABAEF7B9E21}"/>
              </a:ext>
            </a:extLst>
          </p:cNvPr>
          <p:cNvSpPr txBox="1"/>
          <p:nvPr/>
        </p:nvSpPr>
        <p:spPr>
          <a:xfrm>
            <a:off x="1688123" y="5719661"/>
            <a:ext cx="9767301" cy="584775"/>
          </a:xfrm>
          <a:prstGeom prst="rect">
            <a:avLst/>
          </a:prstGeom>
          <a:noFill/>
        </p:spPr>
        <p:txBody>
          <a:bodyPr wrap="square">
            <a:spAutoFit/>
          </a:bodyPr>
          <a:lstStyle/>
          <a:p>
            <a:pPr marL="0" marR="0" lvl="0" indent="0" algn="justLow" defTabSz="914400" rtl="1" eaLnBrk="1" fontAlgn="auto" latinLnBrk="0" hangingPunct="1">
              <a:lnSpc>
                <a:spcPct val="100000"/>
              </a:lnSpc>
              <a:spcBef>
                <a:spcPct val="0"/>
              </a:spcBef>
              <a:spcAft>
                <a:spcPts val="0"/>
              </a:spcAft>
              <a:buClrTx/>
              <a:buSzTx/>
              <a:buFontTx/>
              <a:buNone/>
              <a:tabLst/>
              <a:defRPr/>
            </a:pPr>
            <a:r>
              <a:rPr kumimoji="0" lang="ar-SA" sz="3200" i="0" u="none" strike="noStrike" kern="1200" normalizeH="0" baseline="0" noProof="0" dirty="0">
                <a:solidFill>
                  <a:srgbClr val="C00000"/>
                </a:solidFill>
                <a:uLnTx/>
                <a:uFillTx/>
                <a:latin typeface="+mj-lt"/>
                <a:ea typeface="+mj-ea"/>
                <a:cs typeface="PT Bold Heading" pitchFamily="2" charset="-78"/>
              </a:rPr>
              <a:t>أهداب التداخل : </a:t>
            </a:r>
            <a:r>
              <a:rPr kumimoji="0" lang="ar-SA" sz="3200" i="0" u="none" strike="noStrike" kern="1200" normalizeH="0" baseline="0" noProof="0" dirty="0">
                <a:uLnTx/>
                <a:uFillTx/>
                <a:latin typeface="+mj-lt"/>
                <a:ea typeface="+mj-ea"/>
                <a:cs typeface="PT Bold Heading" pitchFamily="2" charset="-78"/>
              </a:rPr>
              <a:t>نمط مكون من حزم مضيئة وأخرى معتمة .</a:t>
            </a:r>
          </a:p>
        </p:txBody>
      </p:sp>
    </p:spTree>
    <p:extLst>
      <p:ext uri="{BB962C8B-B14F-4D97-AF65-F5344CB8AC3E}">
        <p14:creationId xmlns:p14="http://schemas.microsoft.com/office/powerpoint/2010/main" val="168546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barn(inVertical)">
                                      <p:cBhvr>
                                        <p:cTn id="57" dur="500"/>
                                        <p:tgtEl>
                                          <p:spTgt spid="21"/>
                                        </p:tgtEl>
                                      </p:cBhvr>
                                    </p:animEffect>
                                  </p:childTnLst>
                                </p:cTn>
                              </p:par>
                              <p:par>
                                <p:cTn id="58" presetID="16" presetClass="entr" presetSubtype="21"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arn(inVertical)">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4" grpId="0" animBg="1"/>
      <p:bldP spid="15" grpId="0" animBg="1"/>
      <p:bldP spid="19"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0027CEA7-6EFE-F783-81E7-DB0D5A59E8D1}"/>
              </a:ext>
            </a:extLst>
          </p:cNvPr>
          <p:cNvSpPr>
            <a:spLocks noGrp="1"/>
          </p:cNvSpPr>
          <p:nvPr>
            <p:ph idx="1"/>
          </p:nvPr>
        </p:nvSpPr>
        <p:spPr>
          <a:xfrm>
            <a:off x="5726430" y="1116965"/>
            <a:ext cx="6126480" cy="4351338"/>
          </a:xfrm>
        </p:spPr>
        <p:txBody>
          <a:bodyPr>
            <a:normAutofit fontScale="77500" lnSpcReduction="20000"/>
          </a:bodyPr>
          <a:lstStyle/>
          <a:p>
            <a:pPr fontAlgn="base"/>
            <a:r>
              <a:rPr lang="ar-SA" sz="4300" b="1" i="0" dirty="0">
                <a:solidFill>
                  <a:srgbClr val="00B050"/>
                </a:solidFill>
                <a:effectLst/>
                <a:latin typeface="almarai"/>
              </a:rPr>
              <a:t>ما الذي ستتعلمه في هـذا الفصل؟</a:t>
            </a:r>
          </a:p>
          <a:p>
            <a:pPr algn="ctr" fontAlgn="base"/>
            <a:r>
              <a:rPr lang="ar-SA" b="0" i="0" dirty="0">
                <a:solidFill>
                  <a:srgbClr val="444444"/>
                </a:solidFill>
                <a:effectLst/>
                <a:latin typeface="almarai"/>
              </a:rPr>
              <a:t>معرفة كيف تظهر أنماط التداخل والحيود أن الضوء يسلك سلوك الموجات. •</a:t>
            </a:r>
          </a:p>
          <a:p>
            <a:pPr algn="ctr" fontAlgn="base"/>
            <a:r>
              <a:rPr lang="ar-SA" b="0" i="0" dirty="0">
                <a:solidFill>
                  <a:srgbClr val="444444"/>
                </a:solidFill>
                <a:effectLst/>
                <a:latin typeface="almarai"/>
              </a:rPr>
              <a:t>توضيح كيفية حدوث أنماط التداخل والحيود في الطبيعة، وكيفية استخدامها.</a:t>
            </a:r>
          </a:p>
          <a:p>
            <a:pPr algn="ctr" fontAlgn="base"/>
            <a:endParaRPr lang="ar-SA" b="0" i="0" dirty="0">
              <a:solidFill>
                <a:srgbClr val="444444"/>
              </a:solidFill>
              <a:effectLst/>
              <a:latin typeface="almarai"/>
            </a:endParaRPr>
          </a:p>
          <a:p>
            <a:pPr fontAlgn="base"/>
            <a:r>
              <a:rPr lang="ar-SA" sz="4800" b="1" i="0" dirty="0">
                <a:solidFill>
                  <a:srgbClr val="00B050"/>
                </a:solidFill>
                <a:effectLst/>
                <a:latin typeface="almarai"/>
              </a:rPr>
              <a:t>الأهمية</a:t>
            </a:r>
          </a:p>
          <a:p>
            <a:pPr marL="0" indent="0" algn="ctr" fontAlgn="base">
              <a:buNone/>
            </a:pPr>
            <a:r>
              <a:rPr lang="ar-SA" b="0" i="0" dirty="0">
                <a:solidFill>
                  <a:srgbClr val="444444"/>
                </a:solidFill>
                <a:effectLst/>
                <a:latin typeface="almarai"/>
              </a:rPr>
              <a:t>يمكن رؤية كل من ظاهـرتي التداخل والحيود في الأشياء المحيطة بـك؛ إذ تظهر الأقراص المدمجة الحيود بوضوح</a:t>
            </a:r>
          </a:p>
          <a:p>
            <a:pPr marL="0" indent="0" algn="ctr" fontAlgn="base">
              <a:buNone/>
            </a:pPr>
            <a:r>
              <a:rPr lang="ar-SA" b="0" i="0" dirty="0">
                <a:solidFill>
                  <a:srgbClr val="444444"/>
                </a:solidFill>
                <a:effectLst/>
                <a:latin typeface="almarai"/>
              </a:rPr>
              <a:t>كما يظهر التداخل في الفقاعات، في حين تظهر أجنحة الفراشة الزرقاء كلا من التداخل والحبود معنا .</a:t>
            </a:r>
          </a:p>
          <a:p>
            <a:pPr marL="0" indent="0" algn="ctr">
              <a:buNone/>
            </a:pPr>
            <a:br>
              <a:rPr lang="ar-SA" dirty="0"/>
            </a:br>
            <a:endParaRPr lang="en-US" dirty="0"/>
          </a:p>
        </p:txBody>
      </p:sp>
      <p:pic>
        <p:nvPicPr>
          <p:cNvPr id="5" name="صورة 4">
            <a:extLst>
              <a:ext uri="{FF2B5EF4-FFF2-40B4-BE49-F238E27FC236}">
                <a16:creationId xmlns:a16="http://schemas.microsoft.com/office/drawing/2014/main" id="{63CC1149-9CEC-4647-6B58-521D697D6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37210"/>
            <a:ext cx="4949189" cy="5875020"/>
          </a:xfrm>
          <a:prstGeom prst="rect">
            <a:avLst/>
          </a:prstGeom>
        </p:spPr>
      </p:pic>
      <p:sp>
        <p:nvSpPr>
          <p:cNvPr id="7" name="مستطيل 6">
            <a:extLst>
              <a:ext uri="{FF2B5EF4-FFF2-40B4-BE49-F238E27FC236}">
                <a16:creationId xmlns:a16="http://schemas.microsoft.com/office/drawing/2014/main" id="{1478CC61-401F-97B7-BB0E-1BB34DF6263C}"/>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828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2"/>
          <p:cNvSpPr>
            <a:spLocks noChangeArrowheads="1"/>
          </p:cNvSpPr>
          <p:nvPr/>
        </p:nvSpPr>
        <p:spPr bwMode="auto">
          <a:xfrm>
            <a:off x="1048327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AE" altLang="ar-AE"/>
          </a:p>
        </p:txBody>
      </p:sp>
      <p:sp>
        <p:nvSpPr>
          <p:cNvPr id="3080" name="Rectangle 5"/>
          <p:cNvSpPr>
            <a:spLocks noChangeArrowheads="1"/>
          </p:cNvSpPr>
          <p:nvPr/>
        </p:nvSpPr>
        <p:spPr bwMode="auto">
          <a:xfrm>
            <a:off x="10483270"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AE" altLang="ar-AE"/>
          </a:p>
        </p:txBody>
      </p:sp>
      <p:sp>
        <p:nvSpPr>
          <p:cNvPr id="3081" name="Rectangle 6"/>
          <p:cNvSpPr>
            <a:spLocks noChangeArrowheads="1"/>
          </p:cNvSpPr>
          <p:nvPr/>
        </p:nvSpPr>
        <p:spPr bwMode="auto">
          <a:xfrm>
            <a:off x="10483270" y="4344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AE" altLang="ar-AE"/>
          </a:p>
        </p:txBody>
      </p:sp>
      <p:sp>
        <p:nvSpPr>
          <p:cNvPr id="12" name="مربع نص 11"/>
          <p:cNvSpPr txBox="1">
            <a:spLocks noChangeArrowheads="1"/>
          </p:cNvSpPr>
          <p:nvPr/>
        </p:nvSpPr>
        <p:spPr bwMode="auto">
          <a:xfrm>
            <a:off x="6080760" y="418806"/>
            <a:ext cx="2819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Low" eaLnBrk="1" hangingPunct="1"/>
            <a:r>
              <a:rPr lang="ar-SA" altLang="ar-AE" sz="6000" b="1" dirty="0">
                <a:solidFill>
                  <a:schemeClr val="accent6">
                    <a:lumMod val="75000"/>
                  </a:schemeClr>
                </a:solidFill>
                <a:latin typeface="Times New Roman" panose="02020603050405020304" pitchFamily="18" charset="0"/>
                <a:cs typeface="Times New Roman" panose="02020603050405020304" pitchFamily="18" charset="0"/>
              </a:rPr>
              <a:t>التداخل</a:t>
            </a:r>
            <a:endParaRPr lang="en-US" altLang="ar-AE" sz="60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3" name="مربع نص 12"/>
          <p:cNvSpPr txBox="1">
            <a:spLocks noChangeArrowheads="1"/>
          </p:cNvSpPr>
          <p:nvPr/>
        </p:nvSpPr>
        <p:spPr bwMode="auto">
          <a:xfrm>
            <a:off x="4104249" y="1546861"/>
            <a:ext cx="7878852" cy="134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Low" eaLnBrk="1" hangingPunct="1">
              <a:lnSpc>
                <a:spcPct val="110000"/>
              </a:lnSpc>
            </a:pPr>
            <a:r>
              <a:rPr lang="ar-AE" altLang="ar-AE" sz="2400" b="1" dirty="0">
                <a:latin typeface="Times New Roman" panose="02020603050405020304" pitchFamily="18" charset="0"/>
                <a:cs typeface="Times New Roman" panose="02020603050405020304" pitchFamily="18" charset="0"/>
              </a:rPr>
              <a:t>تحدث ظاهرة التداخل في الضوء نتيجة للتراكب بين شعاعين ضوئيين لهما نفس الطول الموجي (وبالتالي نفس التردد) ومتساويين في الشدة ومتوافقين "</a:t>
            </a:r>
            <a:r>
              <a:rPr lang="en-US" altLang="ar-AE" sz="2400" b="1" dirty="0">
                <a:latin typeface="Times New Roman" panose="02020603050405020304" pitchFamily="18" charset="0"/>
                <a:cs typeface="Times New Roman" panose="02020603050405020304" pitchFamily="18" charset="0"/>
              </a:rPr>
              <a:t> </a:t>
            </a:r>
            <a:r>
              <a:rPr lang="ar-AE" altLang="ar-AE" sz="2400" b="1" dirty="0">
                <a:latin typeface="Times New Roman" panose="02020603050405020304" pitchFamily="18" charset="0"/>
                <a:cs typeface="Times New Roman" panose="02020603050405020304" pitchFamily="18" charset="0"/>
              </a:rPr>
              <a:t>(</a:t>
            </a:r>
            <a:r>
              <a:rPr lang="ar-AE" altLang="ar-AE" sz="2400" b="1" u="sng" dirty="0">
                <a:solidFill>
                  <a:srgbClr val="FF0000"/>
                </a:solidFill>
                <a:latin typeface="Times New Roman" panose="02020603050405020304" pitchFamily="18" charset="0"/>
                <a:cs typeface="Times New Roman" panose="02020603050405020304" pitchFamily="18" charset="0"/>
              </a:rPr>
              <a:t>ومعني التوافق أن فرق الطور بينهما ثابت لا يتغير مع الزمن</a:t>
            </a:r>
            <a:r>
              <a:rPr lang="ar-AE" altLang="ar-AE" sz="2800" b="1" dirty="0">
                <a:latin typeface="Times New Roman" panose="02020603050405020304" pitchFamily="18" charset="0"/>
                <a:cs typeface="Times New Roman" panose="02020603050405020304" pitchFamily="18" charset="0"/>
              </a:rPr>
              <a:t>)</a:t>
            </a:r>
          </a:p>
        </p:txBody>
      </p:sp>
      <p:sp>
        <p:nvSpPr>
          <p:cNvPr id="14" name="مربع نص 13"/>
          <p:cNvSpPr txBox="1">
            <a:spLocks noChangeArrowheads="1"/>
          </p:cNvSpPr>
          <p:nvPr/>
        </p:nvSpPr>
        <p:spPr bwMode="auto">
          <a:xfrm>
            <a:off x="3378963" y="2959333"/>
            <a:ext cx="8575963" cy="1643527"/>
          </a:xfrm>
          <a:prstGeom prst="rect">
            <a:avLst/>
          </a:prstGeom>
          <a:solidFill>
            <a:schemeClr val="accent1">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Low" eaLnBrk="1" hangingPunct="1">
              <a:lnSpc>
                <a:spcPct val="120000"/>
              </a:lnSpc>
            </a:pPr>
            <a:r>
              <a:rPr lang="ar-JO" altLang="ar-AE" sz="2800" b="1" dirty="0">
                <a:latin typeface="Times New Roman" panose="02020603050405020304" pitchFamily="18" charset="0"/>
                <a:cs typeface="Times New Roman" panose="02020603050405020304" pitchFamily="18" charset="0"/>
              </a:rPr>
              <a:t>تكون</a:t>
            </a:r>
            <a:r>
              <a:rPr lang="ar-SA" altLang="ar-AE" sz="2800" b="1" dirty="0">
                <a:latin typeface="Times New Roman" panose="02020603050405020304" pitchFamily="18" charset="0"/>
                <a:cs typeface="Times New Roman" panose="02020603050405020304" pitchFamily="18" charset="0"/>
              </a:rPr>
              <a:t> نتيجة </a:t>
            </a:r>
            <a:r>
              <a:rPr lang="ar-JO" altLang="ar-AE" sz="2800" b="1" dirty="0">
                <a:latin typeface="Times New Roman" panose="02020603050405020304" pitchFamily="18" charset="0"/>
                <a:cs typeface="Times New Roman" panose="02020603050405020304" pitchFamily="18" charset="0"/>
              </a:rPr>
              <a:t>ا</a:t>
            </a:r>
            <a:r>
              <a:rPr lang="ar-SA" altLang="ar-AE" sz="2800" b="1" dirty="0">
                <a:latin typeface="Times New Roman" panose="02020603050405020304" pitchFamily="18" charset="0"/>
                <a:cs typeface="Times New Roman" panose="02020603050405020304" pitchFamily="18" charset="0"/>
              </a:rPr>
              <a:t>لتراكب </a:t>
            </a:r>
            <a:r>
              <a:rPr lang="ar-JO" altLang="ar-AE" sz="2800" b="1" dirty="0">
                <a:latin typeface="Times New Roman" panose="02020603050405020304" pitchFamily="18" charset="0"/>
                <a:cs typeface="Times New Roman" panose="02020603050405020304" pitchFamily="18" charset="0"/>
              </a:rPr>
              <a:t>عندما</a:t>
            </a:r>
            <a:r>
              <a:rPr lang="ar-SA" altLang="ar-AE" sz="2800" b="1" dirty="0">
                <a:latin typeface="Times New Roman" panose="02020603050405020304" pitchFamily="18" charset="0"/>
                <a:cs typeface="Times New Roman" panose="02020603050405020304" pitchFamily="18" charset="0"/>
              </a:rPr>
              <a:t> تتقابل قمة مع قمة، وقاع مع قاع فيقوي كل منهما الآخر، وتكون تلك النقطة هدبه مضيئة كما بالشكل (أ).</a:t>
            </a:r>
            <a:r>
              <a:rPr lang="ar-JO" altLang="ar-AE" sz="2800" b="1" dirty="0">
                <a:latin typeface="Times New Roman" panose="02020603050405020304" pitchFamily="18" charset="0"/>
                <a:cs typeface="Times New Roman" panose="02020603050405020304" pitchFamily="18" charset="0"/>
              </a:rPr>
              <a:t>تنتج عن التداخل البناء</a:t>
            </a:r>
            <a:endParaRPr lang="ar-SA" altLang="ar-AE" sz="2800" b="1" dirty="0">
              <a:latin typeface="Times New Roman" panose="02020603050405020304" pitchFamily="18" charset="0"/>
              <a:cs typeface="Times New Roman" panose="02020603050405020304" pitchFamily="18" charset="0"/>
            </a:endParaRPr>
          </a:p>
        </p:txBody>
      </p:sp>
      <p:sp>
        <p:nvSpPr>
          <p:cNvPr id="4" name="مربع نص 3"/>
          <p:cNvSpPr txBox="1">
            <a:spLocks noChangeArrowheads="1"/>
          </p:cNvSpPr>
          <p:nvPr/>
        </p:nvSpPr>
        <p:spPr bwMode="auto">
          <a:xfrm>
            <a:off x="3516123" y="4697725"/>
            <a:ext cx="8402472" cy="108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Low" eaLnBrk="1" hangingPunct="1">
              <a:lnSpc>
                <a:spcPct val="120000"/>
              </a:lnSpc>
            </a:pPr>
            <a:r>
              <a:rPr lang="ar-JO" altLang="ar-AE" sz="2800" b="1" dirty="0">
                <a:solidFill>
                  <a:srgbClr val="FF0000"/>
                </a:solidFill>
                <a:latin typeface="Times New Roman" panose="02020603050405020304" pitchFamily="18" charset="0"/>
                <a:cs typeface="Times New Roman" panose="02020603050405020304" pitchFamily="18" charset="0"/>
              </a:rPr>
              <a:t>وعندما تلتقي قمة مع قاع </a:t>
            </a:r>
            <a:r>
              <a:rPr lang="ar-AE" altLang="ar-AE" sz="2800" b="1" dirty="0">
                <a:solidFill>
                  <a:srgbClr val="FF0000"/>
                </a:solidFill>
                <a:latin typeface="Times New Roman" panose="02020603050405020304" pitchFamily="18" charset="0"/>
                <a:cs typeface="Times New Roman" panose="02020603050405020304" pitchFamily="18" charset="0"/>
              </a:rPr>
              <a:t>يضعف كل منهما الآخر، وتكون تلك النقطة هدبه مظلمة كما بالشكل (ب).</a:t>
            </a:r>
            <a:r>
              <a:rPr lang="ar-JO" altLang="ar-AE" sz="2800" b="1" dirty="0">
                <a:solidFill>
                  <a:srgbClr val="FF0000"/>
                </a:solidFill>
                <a:latin typeface="Times New Roman" panose="02020603050405020304" pitchFamily="18" charset="0"/>
                <a:cs typeface="Times New Roman" panose="02020603050405020304" pitchFamily="18" charset="0"/>
              </a:rPr>
              <a:t>تنتج عن التداخل الهدام</a:t>
            </a:r>
            <a:endParaRPr lang="en-US" altLang="ar-AE" sz="2800" b="1" dirty="0">
              <a:solidFill>
                <a:srgbClr val="FF0000"/>
              </a:solidFill>
              <a:latin typeface="Times New Roman" panose="02020603050405020304" pitchFamily="18" charset="0"/>
              <a:cs typeface="Times New Roman" panose="02020603050405020304" pitchFamily="18" charset="0"/>
            </a:endParaRPr>
          </a:p>
        </p:txBody>
      </p:sp>
      <p:pic>
        <p:nvPicPr>
          <p:cNvPr id="3087" name="Picture 15" descr="التداخ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25" y="2960370"/>
            <a:ext cx="2834185" cy="3509010"/>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id="{8165FFB8-FA2D-7503-4507-9C4C5EB3E4A5}"/>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صورة 2">
            <a:extLst>
              <a:ext uri="{FF2B5EF4-FFF2-40B4-BE49-F238E27FC236}">
                <a16:creationId xmlns:a16="http://schemas.microsoft.com/office/drawing/2014/main" id="{6A6D705E-6DCF-6099-1219-28979E9EE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 y="144780"/>
            <a:ext cx="3646170" cy="2094328"/>
          </a:xfrm>
          <a:prstGeom prst="rect">
            <a:avLst/>
          </a:prstGeom>
        </p:spPr>
      </p:pic>
    </p:spTree>
    <p:extLst>
      <p:ext uri="{BB962C8B-B14F-4D97-AF65-F5344CB8AC3E}">
        <p14:creationId xmlns:p14="http://schemas.microsoft.com/office/powerpoint/2010/main" val="935090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to="" calcmode="lin" valueType="num">
                                      <p:cBhvr>
                                        <p:cTn id="7" dur="1" fill="hold"/>
                                        <p:tgtEl>
                                          <p:spTgt spid="12">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to="" calcmode="lin" valueType="num">
                                      <p:cBhvr>
                                        <p:cTn id="12" dur="1" fill="hold"/>
                                        <p:tgtEl>
                                          <p:spTgt spid="13"/>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to="" calcmode="lin" valueType="num">
                                      <p:cBhvr>
                                        <p:cTn id="17" dur="1" fill="hold"/>
                                        <p:tgtEl>
                                          <p:spTgt spid="14">
                                            <p:txEl>
                                              <p:pRg st="0" end="0"/>
                                            </p:txEl>
                                          </p:spTgt>
                                        </p:tgtEl>
                                        <p:attrNameLst>
                                          <p:attrName/>
                                        </p:attrNameLst>
                                      </p:cBhvr>
                                    </p:anim>
                                  </p:childTnLst>
                                </p:cTn>
                              </p:par>
                            </p:childTnLst>
                          </p:cTn>
                        </p:par>
                        <p:par>
                          <p:cTn id="18" fill="hold" nodeType="afterGroup">
                            <p:stCondLst>
                              <p:cond delay="0"/>
                            </p:stCondLst>
                            <p:childTnLst>
                              <p:par>
                                <p:cTn id="19" presetID="49" presetClass="entr" presetSubtype="0" decel="100000" fill="hold" nodeType="afterEffect">
                                  <p:stCondLst>
                                    <p:cond delay="0"/>
                                  </p:stCondLst>
                                  <p:childTnLst>
                                    <p:set>
                                      <p:cBhvr>
                                        <p:cTn id="20" dur="1" fill="hold">
                                          <p:stCondLst>
                                            <p:cond delay="0"/>
                                          </p:stCondLst>
                                        </p:cTn>
                                        <p:tgtEl>
                                          <p:spTgt spid="3087"/>
                                        </p:tgtEl>
                                        <p:attrNameLst>
                                          <p:attrName>style.visibility</p:attrName>
                                        </p:attrNameLst>
                                      </p:cBhvr>
                                      <p:to>
                                        <p:strVal val="visible"/>
                                      </p:to>
                                    </p:set>
                                    <p:anim calcmode="lin" valueType="num">
                                      <p:cBhvr>
                                        <p:cTn id="21" dur="500" fill="hold"/>
                                        <p:tgtEl>
                                          <p:spTgt spid="3087"/>
                                        </p:tgtEl>
                                        <p:attrNameLst>
                                          <p:attrName>ppt_w</p:attrName>
                                        </p:attrNameLst>
                                      </p:cBhvr>
                                      <p:tavLst>
                                        <p:tav tm="0">
                                          <p:val>
                                            <p:fltVal val="0"/>
                                          </p:val>
                                        </p:tav>
                                        <p:tav tm="100000">
                                          <p:val>
                                            <p:strVal val="#ppt_w"/>
                                          </p:val>
                                        </p:tav>
                                      </p:tavLst>
                                    </p:anim>
                                    <p:anim calcmode="lin" valueType="num">
                                      <p:cBhvr>
                                        <p:cTn id="22" dur="500" fill="hold"/>
                                        <p:tgtEl>
                                          <p:spTgt spid="3087"/>
                                        </p:tgtEl>
                                        <p:attrNameLst>
                                          <p:attrName>ppt_h</p:attrName>
                                        </p:attrNameLst>
                                      </p:cBhvr>
                                      <p:tavLst>
                                        <p:tav tm="0">
                                          <p:val>
                                            <p:fltVal val="0"/>
                                          </p:val>
                                        </p:tav>
                                        <p:tav tm="100000">
                                          <p:val>
                                            <p:strVal val="#ppt_h"/>
                                          </p:val>
                                        </p:tav>
                                      </p:tavLst>
                                    </p:anim>
                                    <p:anim calcmode="lin" valueType="num">
                                      <p:cBhvr>
                                        <p:cTn id="23" dur="500" fill="hold"/>
                                        <p:tgtEl>
                                          <p:spTgt spid="3087"/>
                                        </p:tgtEl>
                                        <p:attrNameLst>
                                          <p:attrName>style.rotation</p:attrName>
                                        </p:attrNameLst>
                                      </p:cBhvr>
                                      <p:tavLst>
                                        <p:tav tm="0">
                                          <p:val>
                                            <p:fltVal val="360"/>
                                          </p:val>
                                        </p:tav>
                                        <p:tav tm="100000">
                                          <p:val>
                                            <p:fltVal val="0"/>
                                          </p:val>
                                        </p:tav>
                                      </p:tavLst>
                                    </p:anim>
                                    <p:animEffect transition="in" filter="fade">
                                      <p:cBhvr>
                                        <p:cTn id="24" dur="500"/>
                                        <p:tgtEl>
                                          <p:spTgt spid="308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to="" calcmode="lin" valueType="num">
                                      <p:cBhvr>
                                        <p:cTn id="29"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 name="Text Box 48"/>
          <p:cNvSpPr txBox="1"/>
          <p:nvPr/>
        </p:nvSpPr>
        <p:spPr>
          <a:xfrm>
            <a:off x="6983729" y="258718"/>
            <a:ext cx="5113197" cy="1015663"/>
          </a:xfrm>
          <a:prstGeom prst="rect">
            <a:avLst/>
          </a:prstGeom>
          <a:gradFill>
            <a:gsLst>
              <a:gs pos="0">
                <a:srgbClr val="FFFF9E"/>
              </a:gs>
              <a:gs pos="52999">
                <a:srgbClr val="D4DEFF"/>
              </a:gs>
              <a:gs pos="83000">
                <a:srgbClr val="D4DEFF"/>
              </a:gs>
              <a:gs pos="100000">
                <a:srgbClr val="96AB94"/>
              </a:gs>
            </a:gsLst>
            <a:lin ang="16200000"/>
          </a:gradFill>
          <a:ln>
            <a:solidFill>
              <a:srgbClr val="C3C3C3"/>
            </a:solidFill>
          </a:ln>
          <a:effectLst>
            <a:outerShdw blurRad="38100" dist="20000" dir="5400000" rotWithShape="0">
              <a:srgbClr val="000000">
                <a:alpha val="38000"/>
              </a:srgbClr>
            </a:outerShdw>
          </a:effectLst>
          <a:scene3d>
            <a:camera prst="orthographicFront"/>
            <a:lightRig rig="threePt" dir="t"/>
          </a:scene3d>
          <a:sp3d>
            <a:bevelT prst="angle"/>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ctr">
              <a:defRPr sz="6000" b="1">
                <a:solidFill>
                  <a:srgbClr val="371A94"/>
                </a:solidFill>
                <a:latin typeface="+mn-lt"/>
                <a:ea typeface="+mn-ea"/>
                <a:cs typeface="+mn-cs"/>
                <a:sym typeface="Helvetica"/>
              </a:defRPr>
            </a:lvl1pPr>
          </a:lstStyle>
          <a:p>
            <a:pPr rtl="0">
              <a:defRPr>
                <a:latin typeface="Comic Sans MS"/>
                <a:ea typeface="Comic Sans MS"/>
                <a:cs typeface="Comic Sans MS"/>
                <a:sym typeface="Comic Sans MS"/>
              </a:defRPr>
            </a:pPr>
            <a:r>
              <a:rPr dirty="0" err="1"/>
              <a:t>التداخل</a:t>
            </a:r>
            <a:r>
              <a:rPr dirty="0"/>
              <a:t> </a:t>
            </a:r>
            <a:r>
              <a:rPr dirty="0" err="1"/>
              <a:t>الهدام</a:t>
            </a:r>
            <a:endParaRPr dirty="0"/>
          </a:p>
        </p:txBody>
      </p:sp>
      <p:pic>
        <p:nvPicPr>
          <p:cNvPr id="1435" name="73FD469D-1B94-4AD6-96D1-E89515998FF4-L0-001.jpeg" descr="73FD469D-1B94-4AD6-96D1-E89515998FF4-L0-001.jpeg"/>
          <p:cNvPicPr>
            <a:picLocks noChangeAspect="1"/>
          </p:cNvPicPr>
          <p:nvPr/>
        </p:nvPicPr>
        <p:blipFill>
          <a:blip r:embed="rId2"/>
          <a:stretch>
            <a:fillRect/>
          </a:stretch>
        </p:blipFill>
        <p:spPr>
          <a:xfrm>
            <a:off x="6858000" y="2248823"/>
            <a:ext cx="4991444" cy="24717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مستطيل 1">
            <a:extLst>
              <a:ext uri="{FF2B5EF4-FFF2-40B4-BE49-F238E27FC236}">
                <a16:creationId xmlns:a16="http://schemas.microsoft.com/office/drawing/2014/main" id="{E1BCDC33-1553-DECE-1555-8A42C656131E}"/>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icture 2">
            <a:extLst>
              <a:ext uri="{FF2B5EF4-FFF2-40B4-BE49-F238E27FC236}">
                <a16:creationId xmlns:a16="http://schemas.microsoft.com/office/drawing/2014/main" id="{C8F6474C-FEE2-CF95-CB27-823D49510CED}"/>
              </a:ext>
            </a:extLst>
          </p:cNvPr>
          <p:cNvPicPr>
            <a:picLocks/>
          </p:cNvPicPr>
          <p:nvPr/>
        </p:nvPicPr>
        <p:blipFill>
          <a:blip r:embed="rId3"/>
          <a:stretch>
            <a:fillRect/>
          </a:stretch>
        </p:blipFill>
        <p:spPr>
          <a:xfrm>
            <a:off x="832848" y="1394459"/>
            <a:ext cx="4310652" cy="2080261"/>
          </a:xfrm>
          <a:prstGeom prst="rect">
            <a:avLst/>
          </a:prstGeom>
          <a:ln w="38100" cap="sq">
            <a:solidFill>
              <a:schemeClr val="accent6"/>
            </a:solidFill>
            <a:miter/>
          </a:ln>
          <a:effectLst>
            <a:outerShdw blurRad="50800" dist="38100" dir="2700000" rotWithShape="0">
              <a:srgbClr val="000000">
                <a:alpha val="43000"/>
              </a:srgbClr>
            </a:outerShdw>
          </a:effectLst>
        </p:spPr>
      </p:pic>
      <p:pic>
        <p:nvPicPr>
          <p:cNvPr id="4" name="Picture 3" descr="Picture 3">
            <a:extLst>
              <a:ext uri="{FF2B5EF4-FFF2-40B4-BE49-F238E27FC236}">
                <a16:creationId xmlns:a16="http://schemas.microsoft.com/office/drawing/2014/main" id="{257B5577-E7DF-7CCD-1B93-E444EA69C8D5}"/>
              </a:ext>
            </a:extLst>
          </p:cNvPr>
          <p:cNvPicPr>
            <a:picLocks noChangeAspect="1"/>
          </p:cNvPicPr>
          <p:nvPr/>
        </p:nvPicPr>
        <p:blipFill>
          <a:blip r:embed="rId4"/>
          <a:stretch>
            <a:fillRect/>
          </a:stretch>
        </p:blipFill>
        <p:spPr>
          <a:xfrm>
            <a:off x="831419" y="3760470"/>
            <a:ext cx="4000529" cy="2388870"/>
          </a:xfrm>
          <a:prstGeom prst="rect">
            <a:avLst/>
          </a:prstGeom>
          <a:ln w="63500" cap="rnd">
            <a:solidFill>
              <a:schemeClr val="accent6"/>
            </a:solidFill>
          </a:ln>
          <a:effectLst>
            <a:outerShdw blurRad="381000" dist="292100" dir="5400000" rotWithShape="0">
              <a:srgbClr val="000000">
                <a:alpha val="22000"/>
              </a:srgbClr>
            </a:outerShdw>
          </a:effectLst>
        </p:spPr>
      </p:pic>
      <p:sp>
        <p:nvSpPr>
          <p:cNvPr id="5" name="Text Box 48">
            <a:extLst>
              <a:ext uri="{FF2B5EF4-FFF2-40B4-BE49-F238E27FC236}">
                <a16:creationId xmlns:a16="http://schemas.microsoft.com/office/drawing/2014/main" id="{98F96523-CD08-0F69-6550-75EA52178EB3}"/>
              </a:ext>
            </a:extLst>
          </p:cNvPr>
          <p:cNvSpPr txBox="1"/>
          <p:nvPr/>
        </p:nvSpPr>
        <p:spPr>
          <a:xfrm>
            <a:off x="1025744" y="91321"/>
            <a:ext cx="4152395" cy="1015663"/>
          </a:xfrm>
          <a:prstGeom prst="rect">
            <a:avLst/>
          </a:prstGeom>
          <a:gradFill>
            <a:gsLst>
              <a:gs pos="0">
                <a:srgbClr val="FFFF9E"/>
              </a:gs>
              <a:gs pos="52999">
                <a:srgbClr val="D4DEFF"/>
              </a:gs>
              <a:gs pos="83000">
                <a:srgbClr val="D4DEFF"/>
              </a:gs>
              <a:gs pos="100000">
                <a:srgbClr val="96AB94"/>
              </a:gs>
            </a:gsLst>
            <a:lin ang="16200000"/>
          </a:gradFill>
          <a:ln>
            <a:solidFill>
              <a:srgbClr val="C3C3C3"/>
            </a:solidFill>
          </a:ln>
          <a:effectLst>
            <a:outerShdw blurRad="38100" dist="20000" dir="5400000" rotWithShape="0">
              <a:srgbClr val="000000">
                <a:alpha val="38000"/>
              </a:srgbClr>
            </a:outerShdw>
          </a:effectLst>
          <a:scene3d>
            <a:camera prst="orthographicFront"/>
            <a:lightRig rig="threePt" dir="t"/>
          </a:scene3d>
          <a:sp3d>
            <a:bevelT prst="angle"/>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rtl="0">
              <a:defRPr sz="6000" b="1">
                <a:solidFill>
                  <a:srgbClr val="371A94"/>
                </a:solidFill>
                <a:latin typeface="+mn-lt"/>
                <a:ea typeface="+mn-ea"/>
                <a:cs typeface="+mn-cs"/>
              </a:defRPr>
            </a:lvl1pPr>
          </a:lstStyle>
          <a:p>
            <a:r>
              <a:rPr dirty="0" err="1">
                <a:sym typeface="Arial"/>
              </a:rPr>
              <a:t>التداخل</a:t>
            </a:r>
            <a:r>
              <a:rPr dirty="0">
                <a:sym typeface="Arial"/>
              </a:rPr>
              <a:t> </a:t>
            </a:r>
            <a:r>
              <a:rPr dirty="0" err="1">
                <a:sym typeface="Arial"/>
              </a:rPr>
              <a:t>البناء</a:t>
            </a:r>
            <a:endParaRPr dirty="0">
              <a:sym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1434"/>
                                        </p:tgtEl>
                                        <p:attrNameLst>
                                          <p:attrName>style.visibility</p:attrName>
                                        </p:attrNameLst>
                                      </p:cBhvr>
                                      <p:to>
                                        <p:strVal val="visible"/>
                                      </p:to>
                                    </p:set>
                                    <p:animEffect transition="in" filter="wipe(up)">
                                      <p:cBhvr>
                                        <p:cTn id="7" dur="500"/>
                                        <p:tgtEl>
                                          <p:spTgt spid="143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35"/>
                                        </p:tgtEl>
                                        <p:attrNameLst>
                                          <p:attrName>style.visibility</p:attrName>
                                        </p:attrNameLst>
                                      </p:cBhvr>
                                      <p:to>
                                        <p:strVal val="visible"/>
                                      </p:to>
                                    </p:set>
                                    <p:animEffect transition="in" filter="wipe(up)">
                                      <p:cBhvr>
                                        <p:cTn id="11" dur="500"/>
                                        <p:tgtEl>
                                          <p:spTgt spid="143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1500"/>
                            </p:stCondLst>
                            <p:childTnLst>
                              <p:par>
                                <p:cTn id="20" presetID="9" presetClass="entr" fill="hold" grpId="0" nodeType="afterEffect">
                                  <p:stCondLst>
                                    <p:cond delay="0"/>
                                  </p:stCondLst>
                                  <p:iterate>
                                    <p:tmAbs val="0"/>
                                  </p:iterate>
                                  <p:childTnLst>
                                    <p:set>
                                      <p:cBhvr>
                                        <p:cTn id="21" fill="hold"/>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 grpId="0" animBg="1" advAuto="0"/>
      <p:bldP spid="5"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52AA5D5-C4DA-14B5-5B5D-6657312EFE5D}"/>
              </a:ext>
            </a:extLst>
          </p:cNvPr>
          <p:cNvSpPr>
            <a:spLocks noGrp="1" noChangeArrowheads="1"/>
          </p:cNvSpPr>
          <p:nvPr>
            <p:ph type="title"/>
          </p:nvPr>
        </p:nvSpPr>
        <p:spPr>
          <a:xfrm>
            <a:off x="-256736" y="516352"/>
            <a:ext cx="10515600" cy="1325563"/>
          </a:xfrm>
        </p:spPr>
        <p:txBody>
          <a:bodyPr/>
          <a:lstStyle/>
          <a:p>
            <a:r>
              <a:rPr lang="ar-SA" altLang="en-US" dirty="0">
                <a:solidFill>
                  <a:srgbClr val="FF0000"/>
                </a:solidFill>
                <a:latin typeface="ae_AlMohanad" pitchFamily="18" charset="0"/>
                <a:cs typeface="ae_AlMohanad" pitchFamily="18" charset="0"/>
              </a:rPr>
              <a:t>توماس يونج</a:t>
            </a:r>
            <a:endParaRPr lang="en-US" altLang="en-US" dirty="0">
              <a:solidFill>
                <a:srgbClr val="FF0000"/>
              </a:solidFill>
              <a:latin typeface="ae_AlMohanad" pitchFamily="18" charset="0"/>
              <a:cs typeface="ae_AlMohanad" pitchFamily="18" charset="0"/>
            </a:endParaRPr>
          </a:p>
        </p:txBody>
      </p:sp>
      <p:sp>
        <p:nvSpPr>
          <p:cNvPr id="6147" name="Rectangle 3">
            <a:extLst>
              <a:ext uri="{FF2B5EF4-FFF2-40B4-BE49-F238E27FC236}">
                <a16:creationId xmlns:a16="http://schemas.microsoft.com/office/drawing/2014/main" id="{DDA47FDF-53B6-C5C0-FDF1-EA44DCC0BCD7}"/>
              </a:ext>
            </a:extLst>
          </p:cNvPr>
          <p:cNvSpPr>
            <a:spLocks noGrp="1" noChangeArrowheads="1"/>
          </p:cNvSpPr>
          <p:nvPr>
            <p:ph type="body" idx="1"/>
          </p:nvPr>
        </p:nvSpPr>
        <p:spPr>
          <a:xfrm>
            <a:off x="6037312" y="2031609"/>
            <a:ext cx="4968875" cy="3124200"/>
          </a:xfrm>
        </p:spPr>
        <p:txBody>
          <a:bodyPr/>
          <a:lstStyle/>
          <a:p>
            <a:r>
              <a:rPr lang="ar-SA" altLang="en-US" dirty="0">
                <a:solidFill>
                  <a:srgbClr val="000099"/>
                </a:solidFill>
                <a:latin typeface="ae_AlMohanad" pitchFamily="18" charset="0"/>
                <a:cs typeface="ae_AlMohanad" pitchFamily="18" charset="0"/>
              </a:rPr>
              <a:t>توماس يونج ‏ (1773 - 1829) هو عالم بريطاني، اشتهر بسبب إسهامه في ميكانيكا المواد الصلبة والضوء وحاسة البصر والطاقة.</a:t>
            </a:r>
          </a:p>
          <a:p>
            <a:r>
              <a:rPr lang="ar-SA" altLang="en-US" dirty="0">
                <a:solidFill>
                  <a:srgbClr val="000099"/>
                </a:solidFill>
                <a:latin typeface="ae_AlMohanad" pitchFamily="18" charset="0"/>
                <a:cs typeface="ae_AlMohanad" pitchFamily="18" charset="0"/>
              </a:rPr>
              <a:t>تعد تجربته الخاصة بالتداخل أشهر التجارب التي أثبتت أن الضوء يملك خاصية موجية.</a:t>
            </a:r>
            <a:endParaRPr lang="en-US" altLang="en-US" dirty="0">
              <a:solidFill>
                <a:srgbClr val="000099"/>
              </a:solidFill>
              <a:latin typeface="ae_AlMohanad" pitchFamily="18" charset="0"/>
              <a:cs typeface="ae_AlMohanad" pitchFamily="18" charset="0"/>
            </a:endParaRPr>
          </a:p>
        </p:txBody>
      </p:sp>
      <p:pic>
        <p:nvPicPr>
          <p:cNvPr id="3" name="صورة 2">
            <a:extLst>
              <a:ext uri="{FF2B5EF4-FFF2-40B4-BE49-F238E27FC236}">
                <a16:creationId xmlns:a16="http://schemas.microsoft.com/office/drawing/2014/main" id="{43EDDAB3-7196-A90E-6792-449DE745D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167" y="1703070"/>
            <a:ext cx="3595761" cy="3821723"/>
          </a:xfrm>
          <a:prstGeom prst="rect">
            <a:avLst/>
          </a:prstGeom>
          <a:scene3d>
            <a:camera prst="orthographicFront"/>
            <a:lightRig rig="threePt" dir="t"/>
          </a:scene3d>
          <a:sp3d>
            <a:bevelT prst="slope"/>
          </a:sp3d>
        </p:spPr>
      </p:pic>
      <p:sp>
        <p:nvSpPr>
          <p:cNvPr id="2" name="مستطيل 1">
            <a:extLst>
              <a:ext uri="{FF2B5EF4-FFF2-40B4-BE49-F238E27FC236}">
                <a16:creationId xmlns:a16="http://schemas.microsoft.com/office/drawing/2014/main" id="{F1B45341-CBA4-D7A0-84E9-64D856D1CE5C}"/>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from="(-#ppt_w/2)" to="(#ppt_x)" calcmode="lin" valueType="num">
                                      <p:cBhvr>
                                        <p:cTn id="7" dur="600" fill="hold">
                                          <p:stCondLst>
                                            <p:cond delay="0"/>
                                          </p:stCondLst>
                                        </p:cTn>
                                        <p:tgtEl>
                                          <p:spTgt spid="6146"/>
                                        </p:tgtEl>
                                        <p:attrNameLst>
                                          <p:attrName>ppt_x</p:attrName>
                                        </p:attrNameLst>
                                      </p:cBhvr>
                                    </p:anim>
                                    <p:anim from="0" to="-1.0" calcmode="lin" valueType="num">
                                      <p:cBhvr>
                                        <p:cTn id="8" dur="200" decel="50000" autoRev="1" fill="hold">
                                          <p:stCondLst>
                                            <p:cond delay="600"/>
                                          </p:stCondLst>
                                        </p:cTn>
                                        <p:tgtEl>
                                          <p:spTgt spid="6146"/>
                                        </p:tgtEl>
                                        <p:attrNameLst>
                                          <p:attrName>xshear</p:attrName>
                                        </p:attrNameLst>
                                      </p:cBhvr>
                                    </p:anim>
                                    <p:animScale>
                                      <p:cBhvr>
                                        <p:cTn id="9" dur="200" decel="100000" autoRev="1" fill="hold">
                                          <p:stCondLst>
                                            <p:cond delay="600"/>
                                          </p:stCondLst>
                                        </p:cTn>
                                        <p:tgtEl>
                                          <p:spTgt spid="6146"/>
                                        </p:tgtEl>
                                      </p:cBhvr>
                                      <p:from x="100000" y="100000"/>
                                      <p:to x="80000" y="100000"/>
                                    </p:animScale>
                                    <p:anim by="(#ppt_h/3+#ppt_w*0.1)" calcmode="lin" valueType="num">
                                      <p:cBhvr additive="sum">
                                        <p:cTn id="10" dur="200" decel="100000" autoRev="1" fill="hold">
                                          <p:stCondLst>
                                            <p:cond delay="600"/>
                                          </p:stCondLst>
                                        </p:cTn>
                                        <p:tgtEl>
                                          <p:spTgt spid="6146"/>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4" presetClass="entr" presetSubtype="0" fill="hold" grpId="0" nodeType="clickEffect">
                                  <p:stCondLst>
                                    <p:cond delay="0"/>
                                  </p:stCondLst>
                                  <p:childTnLst>
                                    <p:set>
                                      <p:cBhvr>
                                        <p:cTn id="14" dur="1" fill="hold">
                                          <p:stCondLst>
                                            <p:cond delay="0"/>
                                          </p:stCondLst>
                                        </p:cTn>
                                        <p:tgtEl>
                                          <p:spTgt spid="6147">
                                            <p:txEl>
                                              <p:pRg st="0" end="0"/>
                                            </p:txEl>
                                          </p:spTgt>
                                        </p:tgtEl>
                                        <p:attrNameLst>
                                          <p:attrName>style.visibility</p:attrName>
                                        </p:attrNameLst>
                                      </p:cBhvr>
                                      <p:to>
                                        <p:strVal val="visible"/>
                                      </p:to>
                                    </p:set>
                                    <p:anim from="(-#ppt_w/2)" to="(#ppt_x)" calcmode="lin" valueType="num">
                                      <p:cBhvr>
                                        <p:cTn id="15" dur="600" fill="hold">
                                          <p:stCondLst>
                                            <p:cond delay="0"/>
                                          </p:stCondLst>
                                        </p:cTn>
                                        <p:tgtEl>
                                          <p:spTgt spid="6147">
                                            <p:txEl>
                                              <p:pRg st="0" end="0"/>
                                            </p:txEl>
                                          </p:spTgt>
                                        </p:tgtEl>
                                        <p:attrNameLst>
                                          <p:attrName>ppt_x</p:attrName>
                                        </p:attrNameLst>
                                      </p:cBhvr>
                                    </p:anim>
                                    <p:anim from="0" to="-1.0" calcmode="lin" valueType="num">
                                      <p:cBhvr>
                                        <p:cTn id="16" dur="200" decel="50000" autoRev="1" fill="hold">
                                          <p:stCondLst>
                                            <p:cond delay="600"/>
                                          </p:stCondLst>
                                        </p:cTn>
                                        <p:tgtEl>
                                          <p:spTgt spid="6147">
                                            <p:txEl>
                                              <p:pRg st="0" end="0"/>
                                            </p:txEl>
                                          </p:spTgt>
                                        </p:tgtEl>
                                        <p:attrNameLst>
                                          <p:attrName>xshear</p:attrName>
                                        </p:attrNameLst>
                                      </p:cBhvr>
                                    </p:anim>
                                    <p:animScale>
                                      <p:cBhvr>
                                        <p:cTn id="17" dur="200" decel="100000" autoRev="1" fill="hold">
                                          <p:stCondLst>
                                            <p:cond delay="600"/>
                                          </p:stCondLst>
                                        </p:cTn>
                                        <p:tgtEl>
                                          <p:spTgt spid="6147">
                                            <p:txEl>
                                              <p:pRg st="0" end="0"/>
                                            </p:txEl>
                                          </p:spTgt>
                                        </p:tgtEl>
                                      </p:cBhvr>
                                      <p:from x="100000" y="100000"/>
                                      <p:to x="80000" y="100000"/>
                                    </p:animScale>
                                    <p:anim by="(#ppt_h/3+#ppt_w*0.1)" calcmode="lin" valueType="num">
                                      <p:cBhvr additive="sum">
                                        <p:cTn id="18" dur="200" decel="100000" autoRev="1" fill="hold">
                                          <p:stCondLst>
                                            <p:cond delay="600"/>
                                          </p:stCondLst>
                                        </p:cTn>
                                        <p:tgtEl>
                                          <p:spTgt spid="6147">
                                            <p:txEl>
                                              <p:pRg st="0" end="0"/>
                                            </p:txEl>
                                          </p:spTgt>
                                        </p:tgtEl>
                                        <p:attrNameLst>
                                          <p:attrName>ppt_x</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4" presetClass="entr" presetSubtype="0" fill="hold" grpId="0" nodeType="clickEffect">
                                  <p:stCondLst>
                                    <p:cond delay="0"/>
                                  </p:stCondLst>
                                  <p:childTnLst>
                                    <p:set>
                                      <p:cBhvr>
                                        <p:cTn id="22" dur="1" fill="hold">
                                          <p:stCondLst>
                                            <p:cond delay="0"/>
                                          </p:stCondLst>
                                        </p:cTn>
                                        <p:tgtEl>
                                          <p:spTgt spid="6147">
                                            <p:txEl>
                                              <p:pRg st="1" end="1"/>
                                            </p:txEl>
                                          </p:spTgt>
                                        </p:tgtEl>
                                        <p:attrNameLst>
                                          <p:attrName>style.visibility</p:attrName>
                                        </p:attrNameLst>
                                      </p:cBhvr>
                                      <p:to>
                                        <p:strVal val="visible"/>
                                      </p:to>
                                    </p:set>
                                    <p:anim from="(-#ppt_w/2)" to="(#ppt_x)" calcmode="lin" valueType="num">
                                      <p:cBhvr>
                                        <p:cTn id="23" dur="600" fill="hold">
                                          <p:stCondLst>
                                            <p:cond delay="0"/>
                                          </p:stCondLst>
                                        </p:cTn>
                                        <p:tgtEl>
                                          <p:spTgt spid="6147">
                                            <p:txEl>
                                              <p:pRg st="1" end="1"/>
                                            </p:txEl>
                                          </p:spTgt>
                                        </p:tgtEl>
                                        <p:attrNameLst>
                                          <p:attrName>ppt_x</p:attrName>
                                        </p:attrNameLst>
                                      </p:cBhvr>
                                    </p:anim>
                                    <p:anim from="0" to="-1.0" calcmode="lin" valueType="num">
                                      <p:cBhvr>
                                        <p:cTn id="24" dur="200" decel="50000" autoRev="1" fill="hold">
                                          <p:stCondLst>
                                            <p:cond delay="600"/>
                                          </p:stCondLst>
                                        </p:cTn>
                                        <p:tgtEl>
                                          <p:spTgt spid="6147">
                                            <p:txEl>
                                              <p:pRg st="1" end="1"/>
                                            </p:txEl>
                                          </p:spTgt>
                                        </p:tgtEl>
                                        <p:attrNameLst>
                                          <p:attrName>xshear</p:attrName>
                                        </p:attrNameLst>
                                      </p:cBhvr>
                                    </p:anim>
                                    <p:animScale>
                                      <p:cBhvr>
                                        <p:cTn id="25" dur="200" decel="100000" autoRev="1" fill="hold">
                                          <p:stCondLst>
                                            <p:cond delay="600"/>
                                          </p:stCondLst>
                                        </p:cTn>
                                        <p:tgtEl>
                                          <p:spTgt spid="6147">
                                            <p:txEl>
                                              <p:pRg st="1" end="1"/>
                                            </p:txEl>
                                          </p:spTgt>
                                        </p:tgtEl>
                                      </p:cBhvr>
                                      <p:from x="100000" y="100000"/>
                                      <p:to x="80000" y="100000"/>
                                    </p:animScale>
                                    <p:anim by="(#ppt_h/3+#ppt_w*0.1)" calcmode="lin" valueType="num">
                                      <p:cBhvr additive="sum">
                                        <p:cTn id="26" dur="200" decel="100000" autoRev="1" fill="hold">
                                          <p:stCondLst>
                                            <p:cond delay="600"/>
                                          </p:stCondLst>
                                        </p:cTn>
                                        <p:tgtEl>
                                          <p:spTgt spid="6147">
                                            <p:txEl>
                                              <p:pRg st="1" end="1"/>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881930" y="2132856"/>
            <a:ext cx="45719" cy="7920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ar-SA" dirty="0"/>
          </a:p>
        </p:txBody>
      </p:sp>
      <p:sp>
        <p:nvSpPr>
          <p:cNvPr id="3" name="مستطيل 2"/>
          <p:cNvSpPr/>
          <p:nvPr/>
        </p:nvSpPr>
        <p:spPr>
          <a:xfrm>
            <a:off x="2881930" y="3106057"/>
            <a:ext cx="45719" cy="82080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endParaRPr lang="ar-SA" dirty="0"/>
          </a:p>
        </p:txBody>
      </p:sp>
      <p:sp>
        <p:nvSpPr>
          <p:cNvPr id="4" name="مستطيل مستدير الزوايا 3"/>
          <p:cNvSpPr/>
          <p:nvPr/>
        </p:nvSpPr>
        <p:spPr>
          <a:xfrm>
            <a:off x="4073872" y="1412776"/>
            <a:ext cx="72008" cy="11161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 name="مستطيل مستدير الزوايا 4"/>
          <p:cNvSpPr/>
          <p:nvPr/>
        </p:nvSpPr>
        <p:spPr>
          <a:xfrm>
            <a:off x="4062726" y="3926857"/>
            <a:ext cx="72008" cy="11161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ستطيل مستدير الزوايا 5"/>
          <p:cNvSpPr/>
          <p:nvPr/>
        </p:nvSpPr>
        <p:spPr>
          <a:xfrm>
            <a:off x="4079776" y="2664915"/>
            <a:ext cx="72008" cy="11161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مستطيل 6"/>
          <p:cNvSpPr/>
          <p:nvPr/>
        </p:nvSpPr>
        <p:spPr>
          <a:xfrm>
            <a:off x="7522102" y="836712"/>
            <a:ext cx="504056" cy="5040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dirty="0"/>
          </a:p>
        </p:txBody>
      </p:sp>
      <p:sp>
        <p:nvSpPr>
          <p:cNvPr id="15" name="سهم منحني إلى اليسار 14"/>
          <p:cNvSpPr/>
          <p:nvPr/>
        </p:nvSpPr>
        <p:spPr>
          <a:xfrm>
            <a:off x="2904788" y="2781836"/>
            <a:ext cx="288032" cy="575156"/>
          </a:xfrm>
          <a:prstGeom prst="curvedLeftArrow">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SA" dirty="0">
              <a:solidFill>
                <a:schemeClr val="tx1"/>
              </a:solidFill>
            </a:endParaRPr>
          </a:p>
        </p:txBody>
      </p:sp>
      <p:sp>
        <p:nvSpPr>
          <p:cNvPr id="18" name="سهم منحني إلى اليسار 17"/>
          <p:cNvSpPr/>
          <p:nvPr/>
        </p:nvSpPr>
        <p:spPr>
          <a:xfrm>
            <a:off x="3192820" y="2664916"/>
            <a:ext cx="288032" cy="851541"/>
          </a:xfrm>
          <a:prstGeom prst="curvedLeftArrow">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SA" dirty="0">
              <a:solidFill>
                <a:schemeClr val="tx1"/>
              </a:solidFill>
            </a:endParaRPr>
          </a:p>
        </p:txBody>
      </p:sp>
      <p:sp>
        <p:nvSpPr>
          <p:cNvPr id="19" name="سهم منحني إلى اليسار 18"/>
          <p:cNvSpPr/>
          <p:nvPr/>
        </p:nvSpPr>
        <p:spPr>
          <a:xfrm>
            <a:off x="3420806" y="2420888"/>
            <a:ext cx="326293" cy="1360151"/>
          </a:xfrm>
          <a:prstGeom prst="curvedLeftArrow">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SA" dirty="0">
              <a:solidFill>
                <a:schemeClr val="tx1"/>
              </a:solidFill>
            </a:endParaRPr>
          </a:p>
        </p:txBody>
      </p:sp>
      <p:sp>
        <p:nvSpPr>
          <p:cNvPr id="20" name="سهم منحني إلى اليسار 19"/>
          <p:cNvSpPr/>
          <p:nvPr/>
        </p:nvSpPr>
        <p:spPr>
          <a:xfrm>
            <a:off x="3747098" y="2133948"/>
            <a:ext cx="315628" cy="1944216"/>
          </a:xfrm>
          <a:prstGeom prst="curvedLef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dirty="0">
              <a:solidFill>
                <a:schemeClr val="tx1"/>
              </a:solidFill>
            </a:endParaRPr>
          </a:p>
        </p:txBody>
      </p:sp>
      <p:sp>
        <p:nvSpPr>
          <p:cNvPr id="21" name="سهم منحني إلى اليسار 20"/>
          <p:cNvSpPr/>
          <p:nvPr/>
        </p:nvSpPr>
        <p:spPr>
          <a:xfrm>
            <a:off x="4140717" y="2340695"/>
            <a:ext cx="288032" cy="575156"/>
          </a:xfrm>
          <a:prstGeom prst="curvedLeftArrow">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SA" dirty="0">
              <a:solidFill>
                <a:schemeClr val="tx1"/>
              </a:solidFill>
            </a:endParaRPr>
          </a:p>
        </p:txBody>
      </p:sp>
      <p:sp>
        <p:nvSpPr>
          <p:cNvPr id="22" name="سهم منحني إلى اليسار 21"/>
          <p:cNvSpPr/>
          <p:nvPr/>
        </p:nvSpPr>
        <p:spPr>
          <a:xfrm>
            <a:off x="4507084" y="2223775"/>
            <a:ext cx="288032" cy="851541"/>
          </a:xfrm>
          <a:prstGeom prst="curvedLeftArrow">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SA" dirty="0">
              <a:solidFill>
                <a:schemeClr val="tx1"/>
              </a:solidFill>
            </a:endParaRPr>
          </a:p>
        </p:txBody>
      </p:sp>
      <p:sp>
        <p:nvSpPr>
          <p:cNvPr id="23" name="سهم منحني إلى اليسار 22"/>
          <p:cNvSpPr/>
          <p:nvPr/>
        </p:nvSpPr>
        <p:spPr>
          <a:xfrm>
            <a:off x="4780965" y="1969469"/>
            <a:ext cx="326293" cy="1360151"/>
          </a:xfrm>
          <a:prstGeom prst="curvedLeftArrow">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SA" dirty="0">
              <a:solidFill>
                <a:schemeClr val="tx1"/>
              </a:solidFill>
            </a:endParaRPr>
          </a:p>
        </p:txBody>
      </p:sp>
      <p:sp>
        <p:nvSpPr>
          <p:cNvPr id="24" name="سهم منحني إلى اليسار 23"/>
          <p:cNvSpPr/>
          <p:nvPr/>
        </p:nvSpPr>
        <p:spPr>
          <a:xfrm>
            <a:off x="5215477" y="1692807"/>
            <a:ext cx="464901" cy="1944216"/>
          </a:xfrm>
          <a:prstGeom prst="curvedLef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dirty="0">
              <a:solidFill>
                <a:schemeClr val="tx1"/>
              </a:solidFill>
            </a:endParaRPr>
          </a:p>
        </p:txBody>
      </p:sp>
      <p:sp>
        <p:nvSpPr>
          <p:cNvPr id="25" name="سهم منحني إلى اليسار 24"/>
          <p:cNvSpPr/>
          <p:nvPr/>
        </p:nvSpPr>
        <p:spPr>
          <a:xfrm>
            <a:off x="5699956" y="1268761"/>
            <a:ext cx="504056" cy="2658097"/>
          </a:xfrm>
          <a:prstGeom prst="curvedLef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dirty="0">
              <a:solidFill>
                <a:schemeClr val="tx1"/>
              </a:solidFill>
            </a:endParaRPr>
          </a:p>
        </p:txBody>
      </p:sp>
      <p:sp>
        <p:nvSpPr>
          <p:cNvPr id="26" name="سهم منحني إلى اليسار 25"/>
          <p:cNvSpPr/>
          <p:nvPr/>
        </p:nvSpPr>
        <p:spPr>
          <a:xfrm>
            <a:off x="6378503" y="1052736"/>
            <a:ext cx="509585" cy="3025428"/>
          </a:xfrm>
          <a:prstGeom prst="curvedLef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dirty="0">
              <a:solidFill>
                <a:schemeClr val="tx1"/>
              </a:solidFill>
            </a:endParaRPr>
          </a:p>
        </p:txBody>
      </p:sp>
      <p:sp>
        <p:nvSpPr>
          <p:cNvPr id="27" name="سهم منحني إلى اليسار 26"/>
          <p:cNvSpPr/>
          <p:nvPr/>
        </p:nvSpPr>
        <p:spPr>
          <a:xfrm>
            <a:off x="7012518" y="836712"/>
            <a:ext cx="509585" cy="3393852"/>
          </a:xfrm>
          <a:prstGeom prst="curvedLef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dirty="0">
              <a:solidFill>
                <a:schemeClr val="tx1"/>
              </a:solidFill>
            </a:endParaRPr>
          </a:p>
        </p:txBody>
      </p:sp>
      <p:sp>
        <p:nvSpPr>
          <p:cNvPr id="28" name="سهم منحني إلى اليسار 27"/>
          <p:cNvSpPr/>
          <p:nvPr/>
        </p:nvSpPr>
        <p:spPr>
          <a:xfrm>
            <a:off x="4134734" y="3625850"/>
            <a:ext cx="288032" cy="575156"/>
          </a:xfrm>
          <a:prstGeom prst="curvedLeftArrow">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SA" dirty="0">
              <a:solidFill>
                <a:schemeClr val="tx1"/>
              </a:solidFill>
            </a:endParaRPr>
          </a:p>
        </p:txBody>
      </p:sp>
      <p:sp>
        <p:nvSpPr>
          <p:cNvPr id="29" name="سهم منحني إلى اليسار 28"/>
          <p:cNvSpPr/>
          <p:nvPr/>
        </p:nvSpPr>
        <p:spPr>
          <a:xfrm>
            <a:off x="4501101" y="3508930"/>
            <a:ext cx="288032" cy="851541"/>
          </a:xfrm>
          <a:prstGeom prst="curvedLeftArrow">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SA" dirty="0">
              <a:solidFill>
                <a:schemeClr val="tx1"/>
              </a:solidFill>
            </a:endParaRPr>
          </a:p>
        </p:txBody>
      </p:sp>
      <p:sp>
        <p:nvSpPr>
          <p:cNvPr id="30" name="سهم منحني إلى اليسار 29"/>
          <p:cNvSpPr/>
          <p:nvPr/>
        </p:nvSpPr>
        <p:spPr>
          <a:xfrm>
            <a:off x="4774982" y="3254624"/>
            <a:ext cx="326293" cy="1360151"/>
          </a:xfrm>
          <a:prstGeom prst="curvedLeftArrow">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ar-SA" dirty="0">
              <a:solidFill>
                <a:schemeClr val="tx1"/>
              </a:solidFill>
            </a:endParaRPr>
          </a:p>
        </p:txBody>
      </p:sp>
      <p:sp>
        <p:nvSpPr>
          <p:cNvPr id="31" name="سهم منحني إلى اليسار 30"/>
          <p:cNvSpPr/>
          <p:nvPr/>
        </p:nvSpPr>
        <p:spPr>
          <a:xfrm>
            <a:off x="5209494" y="2977962"/>
            <a:ext cx="464901" cy="1944216"/>
          </a:xfrm>
          <a:prstGeom prst="curvedLef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dirty="0">
              <a:solidFill>
                <a:schemeClr val="tx1"/>
              </a:solidFill>
            </a:endParaRPr>
          </a:p>
        </p:txBody>
      </p:sp>
      <p:sp>
        <p:nvSpPr>
          <p:cNvPr id="32" name="سهم منحني إلى اليسار 31"/>
          <p:cNvSpPr/>
          <p:nvPr/>
        </p:nvSpPr>
        <p:spPr>
          <a:xfrm>
            <a:off x="5693973" y="2553916"/>
            <a:ext cx="504056" cy="2658097"/>
          </a:xfrm>
          <a:prstGeom prst="curvedLef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dirty="0">
              <a:solidFill>
                <a:schemeClr val="tx1"/>
              </a:solidFill>
            </a:endParaRPr>
          </a:p>
        </p:txBody>
      </p:sp>
      <p:sp>
        <p:nvSpPr>
          <p:cNvPr id="33" name="سهم منحني إلى اليسار 32"/>
          <p:cNvSpPr/>
          <p:nvPr/>
        </p:nvSpPr>
        <p:spPr>
          <a:xfrm>
            <a:off x="6372520" y="2337891"/>
            <a:ext cx="509585" cy="3025428"/>
          </a:xfrm>
          <a:prstGeom prst="curvedLef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dirty="0">
              <a:solidFill>
                <a:schemeClr val="tx1"/>
              </a:solidFill>
            </a:endParaRPr>
          </a:p>
        </p:txBody>
      </p:sp>
      <p:sp>
        <p:nvSpPr>
          <p:cNvPr id="34" name="سهم منحني إلى اليسار 33"/>
          <p:cNvSpPr/>
          <p:nvPr/>
        </p:nvSpPr>
        <p:spPr>
          <a:xfrm>
            <a:off x="7006535" y="2121867"/>
            <a:ext cx="509585" cy="3393852"/>
          </a:xfrm>
          <a:prstGeom prst="curvedLeftArrow">
            <a:avLst/>
          </a:prstGeom>
        </p:spPr>
        <p:style>
          <a:lnRef idx="0">
            <a:schemeClr val="accent6"/>
          </a:lnRef>
          <a:fillRef idx="3">
            <a:schemeClr val="accent6"/>
          </a:fillRef>
          <a:effectRef idx="3">
            <a:schemeClr val="accent6"/>
          </a:effectRef>
          <a:fontRef idx="minor">
            <a:schemeClr val="lt1"/>
          </a:fontRef>
        </p:style>
        <p:txBody>
          <a:bodyPr rtlCol="1" anchor="ctr"/>
          <a:lstStyle/>
          <a:p>
            <a:pPr algn="ctr"/>
            <a:endParaRPr lang="ar-SA" dirty="0">
              <a:solidFill>
                <a:schemeClr val="tx1"/>
              </a:solidFill>
            </a:endParaRPr>
          </a:p>
        </p:txBody>
      </p:sp>
      <p:sp>
        <p:nvSpPr>
          <p:cNvPr id="35" name="مستطيل 34"/>
          <p:cNvSpPr/>
          <p:nvPr/>
        </p:nvSpPr>
        <p:spPr>
          <a:xfrm>
            <a:off x="7516120" y="2977963"/>
            <a:ext cx="510039" cy="530967"/>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SA" dirty="0"/>
          </a:p>
        </p:txBody>
      </p:sp>
      <p:sp>
        <p:nvSpPr>
          <p:cNvPr id="36" name="مستطيل 35"/>
          <p:cNvSpPr/>
          <p:nvPr/>
        </p:nvSpPr>
        <p:spPr>
          <a:xfrm>
            <a:off x="7516119" y="2176652"/>
            <a:ext cx="510039" cy="356986"/>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SA" dirty="0"/>
          </a:p>
        </p:txBody>
      </p:sp>
      <p:sp>
        <p:nvSpPr>
          <p:cNvPr id="37" name="مستطيل 36"/>
          <p:cNvSpPr/>
          <p:nvPr/>
        </p:nvSpPr>
        <p:spPr>
          <a:xfrm>
            <a:off x="7514856" y="1448573"/>
            <a:ext cx="510039" cy="244235"/>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SA" dirty="0"/>
          </a:p>
        </p:txBody>
      </p:sp>
      <p:sp>
        <p:nvSpPr>
          <p:cNvPr id="38" name="مستطيل 37"/>
          <p:cNvSpPr/>
          <p:nvPr/>
        </p:nvSpPr>
        <p:spPr>
          <a:xfrm flipV="1">
            <a:off x="7514855" y="908721"/>
            <a:ext cx="510039" cy="144015"/>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SA" dirty="0"/>
          </a:p>
        </p:txBody>
      </p:sp>
      <p:sp>
        <p:nvSpPr>
          <p:cNvPr id="39" name="مستطيل 38"/>
          <p:cNvSpPr/>
          <p:nvPr/>
        </p:nvSpPr>
        <p:spPr>
          <a:xfrm>
            <a:off x="7514854" y="3950070"/>
            <a:ext cx="510039" cy="356986"/>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SA" dirty="0"/>
          </a:p>
        </p:txBody>
      </p:sp>
      <p:sp>
        <p:nvSpPr>
          <p:cNvPr id="40" name="مستطيل 39"/>
          <p:cNvSpPr/>
          <p:nvPr/>
        </p:nvSpPr>
        <p:spPr>
          <a:xfrm>
            <a:off x="7509327" y="4967778"/>
            <a:ext cx="510039" cy="244235"/>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SA" dirty="0"/>
          </a:p>
        </p:txBody>
      </p:sp>
      <p:sp>
        <p:nvSpPr>
          <p:cNvPr id="41" name="مستطيل 40"/>
          <p:cNvSpPr/>
          <p:nvPr/>
        </p:nvSpPr>
        <p:spPr>
          <a:xfrm flipV="1">
            <a:off x="7522103" y="5586890"/>
            <a:ext cx="510039" cy="144015"/>
          </a:xfrm>
          <a:prstGeom prst="rect">
            <a:avLst/>
          </a:prstGeom>
        </p:spPr>
        <p:style>
          <a:lnRef idx="3">
            <a:schemeClr val="lt1"/>
          </a:lnRef>
          <a:fillRef idx="1">
            <a:schemeClr val="accent6"/>
          </a:fillRef>
          <a:effectRef idx="1">
            <a:schemeClr val="accent6"/>
          </a:effectRef>
          <a:fontRef idx="minor">
            <a:schemeClr val="lt1"/>
          </a:fontRef>
        </p:style>
        <p:txBody>
          <a:bodyPr rtlCol="1" anchor="ctr"/>
          <a:lstStyle/>
          <a:p>
            <a:pPr algn="ctr"/>
            <a:endParaRPr lang="ar-SA" dirty="0"/>
          </a:p>
        </p:txBody>
      </p:sp>
      <p:sp>
        <p:nvSpPr>
          <p:cNvPr id="42" name="مربع نص 41"/>
          <p:cNvSpPr txBox="1"/>
          <p:nvPr/>
        </p:nvSpPr>
        <p:spPr>
          <a:xfrm>
            <a:off x="1514263" y="2685460"/>
            <a:ext cx="1187624" cy="830997"/>
          </a:xfrm>
          <a:prstGeom prst="rect">
            <a:avLst/>
          </a:prstGeom>
          <a:noFill/>
        </p:spPr>
        <p:txBody>
          <a:bodyPr wrap="square" rtlCol="1">
            <a:spAutoFit/>
          </a:bodyPr>
          <a:lstStyle/>
          <a:p>
            <a:r>
              <a:rPr lang="ar-SA" sz="2400" b="1" dirty="0"/>
              <a:t>مصدر مضيء</a:t>
            </a:r>
          </a:p>
        </p:txBody>
      </p:sp>
      <p:cxnSp>
        <p:nvCxnSpPr>
          <p:cNvPr id="44" name="رابط مستقيم 43"/>
          <p:cNvCxnSpPr/>
          <p:nvPr/>
        </p:nvCxnSpPr>
        <p:spPr>
          <a:xfrm>
            <a:off x="8184232" y="2553916"/>
            <a:ext cx="0" cy="371029"/>
          </a:xfrm>
          <a:prstGeom prst="line">
            <a:avLst/>
          </a:prstGeom>
        </p:spPr>
        <p:style>
          <a:lnRef idx="3">
            <a:schemeClr val="accent4"/>
          </a:lnRef>
          <a:fillRef idx="0">
            <a:schemeClr val="accent4"/>
          </a:fillRef>
          <a:effectRef idx="2">
            <a:schemeClr val="accent4"/>
          </a:effectRef>
          <a:fontRef idx="minor">
            <a:schemeClr val="tx1"/>
          </a:fontRef>
        </p:style>
      </p:cxnSp>
      <p:cxnSp>
        <p:nvCxnSpPr>
          <p:cNvPr id="46" name="رابط كسهم مستقيم 45"/>
          <p:cNvCxnSpPr/>
          <p:nvPr/>
        </p:nvCxnSpPr>
        <p:spPr>
          <a:xfrm>
            <a:off x="8359261" y="2739429"/>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مربع نص 46"/>
          <p:cNvSpPr txBox="1"/>
          <p:nvPr/>
        </p:nvSpPr>
        <p:spPr>
          <a:xfrm>
            <a:off x="8980852" y="2338698"/>
            <a:ext cx="792088" cy="769441"/>
          </a:xfrm>
          <a:prstGeom prst="rect">
            <a:avLst/>
          </a:prstGeom>
          <a:noFill/>
        </p:spPr>
        <p:txBody>
          <a:bodyPr wrap="square" rtlCol="1">
            <a:spAutoFit/>
          </a:bodyPr>
          <a:lstStyle/>
          <a:p>
            <a:r>
              <a:rPr lang="en-US" sz="4400" b="1" dirty="0">
                <a:solidFill>
                  <a:srgbClr val="FF0000"/>
                </a:solidFill>
              </a:rPr>
              <a:t>X</a:t>
            </a:r>
            <a:endParaRPr lang="ar-SA" sz="4400" b="1" dirty="0">
              <a:solidFill>
                <a:srgbClr val="FF0000"/>
              </a:solidFill>
            </a:endParaRPr>
          </a:p>
        </p:txBody>
      </p:sp>
      <p:cxnSp>
        <p:nvCxnSpPr>
          <p:cNvPr id="49" name="رابط مستقيم 48"/>
          <p:cNvCxnSpPr/>
          <p:nvPr/>
        </p:nvCxnSpPr>
        <p:spPr>
          <a:xfrm>
            <a:off x="4134735" y="5877272"/>
            <a:ext cx="13072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رابط مستقيم 49"/>
          <p:cNvCxnSpPr/>
          <p:nvPr/>
        </p:nvCxnSpPr>
        <p:spPr>
          <a:xfrm>
            <a:off x="6198029" y="5830477"/>
            <a:ext cx="1307209" cy="0"/>
          </a:xfrm>
          <a:prstGeom prst="line">
            <a:avLst/>
          </a:prstGeom>
        </p:spPr>
        <p:style>
          <a:lnRef idx="1">
            <a:schemeClr val="accent1"/>
          </a:lnRef>
          <a:fillRef idx="0">
            <a:schemeClr val="accent1"/>
          </a:fillRef>
          <a:effectRef idx="0">
            <a:schemeClr val="accent1"/>
          </a:effectRef>
          <a:fontRef idx="minor">
            <a:schemeClr val="tx1"/>
          </a:fontRef>
        </p:style>
      </p:cxnSp>
      <p:sp>
        <p:nvSpPr>
          <p:cNvPr id="51" name="مربع نص 50"/>
          <p:cNvSpPr txBox="1"/>
          <p:nvPr/>
        </p:nvSpPr>
        <p:spPr>
          <a:xfrm>
            <a:off x="5315930" y="5461774"/>
            <a:ext cx="756086" cy="830997"/>
          </a:xfrm>
          <a:prstGeom prst="rect">
            <a:avLst/>
          </a:prstGeom>
          <a:noFill/>
        </p:spPr>
        <p:txBody>
          <a:bodyPr wrap="square" rtlCol="1">
            <a:spAutoFit/>
          </a:bodyPr>
          <a:lstStyle/>
          <a:p>
            <a:r>
              <a:rPr lang="en-US" sz="4800" b="1" dirty="0">
                <a:solidFill>
                  <a:srgbClr val="FF0000"/>
                </a:solidFill>
              </a:rPr>
              <a:t>L</a:t>
            </a:r>
            <a:endParaRPr lang="ar-SA" sz="4800" b="1" dirty="0">
              <a:solidFill>
                <a:srgbClr val="FF0000"/>
              </a:solidFill>
            </a:endParaRPr>
          </a:p>
        </p:txBody>
      </p:sp>
      <p:cxnSp>
        <p:nvCxnSpPr>
          <p:cNvPr id="55" name="رابط كسهم مستقيم 54"/>
          <p:cNvCxnSpPr/>
          <p:nvPr/>
        </p:nvCxnSpPr>
        <p:spPr>
          <a:xfrm flipH="1" flipV="1">
            <a:off x="3048804" y="1396907"/>
            <a:ext cx="898092" cy="18465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6" name="مربع نص 55"/>
          <p:cNvSpPr txBox="1"/>
          <p:nvPr/>
        </p:nvSpPr>
        <p:spPr>
          <a:xfrm>
            <a:off x="1845780" y="627467"/>
            <a:ext cx="1203025" cy="769441"/>
          </a:xfrm>
          <a:prstGeom prst="rect">
            <a:avLst/>
          </a:prstGeom>
          <a:noFill/>
        </p:spPr>
        <p:txBody>
          <a:bodyPr wrap="square" rtlCol="1">
            <a:spAutoFit/>
          </a:bodyPr>
          <a:lstStyle/>
          <a:p>
            <a:r>
              <a:rPr lang="en-US" sz="4400" b="1" dirty="0">
                <a:solidFill>
                  <a:srgbClr val="FF0000"/>
                </a:solidFill>
              </a:rPr>
              <a:t>d</a:t>
            </a:r>
            <a:endParaRPr lang="ar-SA" sz="4400" b="1" dirty="0">
              <a:solidFill>
                <a:srgbClr val="FF0000"/>
              </a:solidFill>
            </a:endParaRPr>
          </a:p>
        </p:txBody>
      </p:sp>
      <p:cxnSp>
        <p:nvCxnSpPr>
          <p:cNvPr id="58" name="رابط كسهم مستقيم 57"/>
          <p:cNvCxnSpPr>
            <a:stCxn id="35" idx="3"/>
          </p:cNvCxnSpPr>
          <p:nvPr/>
        </p:nvCxnSpPr>
        <p:spPr>
          <a:xfrm>
            <a:off x="8026158" y="3243447"/>
            <a:ext cx="806146" cy="6071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مربع نص 58"/>
          <p:cNvSpPr txBox="1"/>
          <p:nvPr/>
        </p:nvSpPr>
        <p:spPr>
          <a:xfrm>
            <a:off x="8783580" y="3599171"/>
            <a:ext cx="1224136" cy="830997"/>
          </a:xfrm>
          <a:prstGeom prst="rect">
            <a:avLst/>
          </a:prstGeom>
          <a:noFill/>
        </p:spPr>
        <p:txBody>
          <a:bodyPr wrap="square" rtlCol="1">
            <a:spAutoFit/>
          </a:bodyPr>
          <a:lstStyle/>
          <a:p>
            <a:r>
              <a:rPr lang="ar-SA" sz="2400" b="1" dirty="0"/>
              <a:t>الهدب المركزي</a:t>
            </a:r>
          </a:p>
        </p:txBody>
      </p:sp>
      <p:cxnSp>
        <p:nvCxnSpPr>
          <p:cNvPr id="65" name="رابط كسهم مستقيم 64"/>
          <p:cNvCxnSpPr>
            <a:stCxn id="38" idx="3"/>
          </p:cNvCxnSpPr>
          <p:nvPr/>
        </p:nvCxnSpPr>
        <p:spPr>
          <a:xfrm>
            <a:off x="8024894" y="980727"/>
            <a:ext cx="80741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رابط كسهم مستقيم 65"/>
          <p:cNvCxnSpPr/>
          <p:nvPr/>
        </p:nvCxnSpPr>
        <p:spPr>
          <a:xfrm>
            <a:off x="8019366" y="1955968"/>
            <a:ext cx="80741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7" name="مربع نص 66"/>
          <p:cNvSpPr txBox="1"/>
          <p:nvPr/>
        </p:nvSpPr>
        <p:spPr>
          <a:xfrm>
            <a:off x="8980852" y="702413"/>
            <a:ext cx="1547664" cy="461665"/>
          </a:xfrm>
          <a:prstGeom prst="rect">
            <a:avLst/>
          </a:prstGeom>
          <a:noFill/>
        </p:spPr>
        <p:txBody>
          <a:bodyPr wrap="square" rtlCol="1">
            <a:spAutoFit/>
          </a:bodyPr>
          <a:lstStyle/>
          <a:p>
            <a:r>
              <a:rPr lang="ar-SA" sz="2400" b="1" dirty="0"/>
              <a:t>هدبة مضيئة</a:t>
            </a:r>
          </a:p>
        </p:txBody>
      </p:sp>
      <p:sp>
        <p:nvSpPr>
          <p:cNvPr id="68" name="مربع نص 67"/>
          <p:cNvSpPr txBox="1"/>
          <p:nvPr/>
        </p:nvSpPr>
        <p:spPr>
          <a:xfrm>
            <a:off x="8913106" y="1725136"/>
            <a:ext cx="1547664" cy="461665"/>
          </a:xfrm>
          <a:prstGeom prst="rect">
            <a:avLst/>
          </a:prstGeom>
          <a:noFill/>
        </p:spPr>
        <p:txBody>
          <a:bodyPr wrap="square" rtlCol="1">
            <a:spAutoFit/>
          </a:bodyPr>
          <a:lstStyle/>
          <a:p>
            <a:r>
              <a:rPr lang="ar-SA" sz="2400" b="1" dirty="0"/>
              <a:t>هدبة معتمة</a:t>
            </a:r>
          </a:p>
        </p:txBody>
      </p:sp>
      <p:sp>
        <p:nvSpPr>
          <p:cNvPr id="9" name="مربع نص 8">
            <a:extLst>
              <a:ext uri="{FF2B5EF4-FFF2-40B4-BE49-F238E27FC236}">
                <a16:creationId xmlns:a16="http://schemas.microsoft.com/office/drawing/2014/main" id="{1D3E6862-055A-53AD-15B1-E519497BB45F}"/>
              </a:ext>
            </a:extLst>
          </p:cNvPr>
          <p:cNvSpPr txBox="1"/>
          <p:nvPr/>
        </p:nvSpPr>
        <p:spPr>
          <a:xfrm>
            <a:off x="-894397" y="122605"/>
            <a:ext cx="6097904" cy="1077218"/>
          </a:xfrm>
          <a:prstGeom prst="rect">
            <a:avLst/>
          </a:prstGeom>
          <a:noFill/>
        </p:spPr>
        <p:txBody>
          <a:bodyPr wrap="square">
            <a:spAutoFit/>
          </a:bodyPr>
          <a:lstStyle/>
          <a:p>
            <a:r>
              <a:rPr lang="en-US" sz="3200" dirty="0">
                <a:solidFill>
                  <a:srgbClr val="00B050"/>
                </a:solidFill>
              </a:rPr>
              <a:t> </a:t>
            </a:r>
            <a:r>
              <a:rPr lang="ar-SA" sz="3200" b="1" dirty="0">
                <a:solidFill>
                  <a:srgbClr val="00B050"/>
                </a:solidFill>
              </a:rPr>
              <a:t>تجربة الشق المزدوج لتوماس يونج</a:t>
            </a:r>
            <a:br>
              <a:rPr lang="ar-SA" sz="3200" b="1" dirty="0">
                <a:solidFill>
                  <a:srgbClr val="00B050"/>
                </a:solidFill>
              </a:rPr>
            </a:br>
            <a:endParaRPr lang="en-US" sz="3200" dirty="0">
              <a:solidFill>
                <a:srgbClr val="00B050"/>
              </a:solidFill>
            </a:endParaRPr>
          </a:p>
        </p:txBody>
      </p:sp>
      <p:sp>
        <p:nvSpPr>
          <p:cNvPr id="10" name="مستطيل 9">
            <a:extLst>
              <a:ext uri="{FF2B5EF4-FFF2-40B4-BE49-F238E27FC236}">
                <a16:creationId xmlns:a16="http://schemas.microsoft.com/office/drawing/2014/main" id="{E236141D-6B95-0E62-6419-10DF7906CCF7}"/>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74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arn(inVertical)">
                                      <p:cBhvr>
                                        <p:cTn id="13" dur="500"/>
                                        <p:tgtEl>
                                          <p:spTgt spid="4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arn(inVertical)">
                                      <p:cBhvr>
                                        <p:cTn id="50" dur="500"/>
                                        <p:tgtEl>
                                          <p:spTgt spid="2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arn(inVertical)">
                                      <p:cBhvr>
                                        <p:cTn id="58" dur="500"/>
                                        <p:tgtEl>
                                          <p:spTgt spid="22"/>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barn(inVertical)">
                                      <p:cBhvr>
                                        <p:cTn id="61" dur="5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barn(inVertical)">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barn(inVertical)">
                                      <p:cBhvr>
                                        <p:cTn id="74" dur="500"/>
                                        <p:tgtEl>
                                          <p:spTgt spid="24"/>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barn(inVertical)">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barn(inVertical)">
                                      <p:cBhvr>
                                        <p:cTn id="82" dur="500"/>
                                        <p:tgtEl>
                                          <p:spTgt spid="25"/>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barn(inVertical)">
                                      <p:cBhvr>
                                        <p:cTn id="85" dur="500"/>
                                        <p:tgtEl>
                                          <p:spTgt spid="32"/>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barn(inVertical)">
                                      <p:cBhvr>
                                        <p:cTn id="90" dur="500"/>
                                        <p:tgtEl>
                                          <p:spTgt spid="26"/>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barn(inVertical)">
                                      <p:cBhvr>
                                        <p:cTn id="93" dur="500"/>
                                        <p:tgtEl>
                                          <p:spTgt spid="33"/>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barn(inVertical)">
                                      <p:cBhvr>
                                        <p:cTn id="98" dur="500"/>
                                        <p:tgtEl>
                                          <p:spTgt spid="27"/>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barn(inVertical)">
                                      <p:cBhvr>
                                        <p:cTn id="101" dur="500"/>
                                        <p:tgtEl>
                                          <p:spTgt spid="34"/>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barn(inVertical)">
                                      <p:cBhvr>
                                        <p:cTn id="106" dur="500"/>
                                        <p:tgtEl>
                                          <p:spTgt spid="35"/>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barn(inVertical)">
                                      <p:cBhvr>
                                        <p:cTn id="109" dur="500"/>
                                        <p:tgtEl>
                                          <p:spTgt spid="36"/>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barn(inVertical)">
                                      <p:cBhvr>
                                        <p:cTn id="112" dur="500"/>
                                        <p:tgtEl>
                                          <p:spTgt spid="37"/>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barn(inVertical)">
                                      <p:cBhvr>
                                        <p:cTn id="115" dur="500"/>
                                        <p:tgtEl>
                                          <p:spTgt spid="38"/>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39"/>
                                        </p:tgtEl>
                                        <p:attrNameLst>
                                          <p:attrName>style.visibility</p:attrName>
                                        </p:attrNameLst>
                                      </p:cBhvr>
                                      <p:to>
                                        <p:strVal val="visible"/>
                                      </p:to>
                                    </p:set>
                                    <p:animEffect transition="in" filter="barn(inVertical)">
                                      <p:cBhvr>
                                        <p:cTn id="118" dur="500"/>
                                        <p:tgtEl>
                                          <p:spTgt spid="39"/>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0"/>
                                        </p:tgtEl>
                                        <p:attrNameLst>
                                          <p:attrName>style.visibility</p:attrName>
                                        </p:attrNameLst>
                                      </p:cBhvr>
                                      <p:to>
                                        <p:strVal val="visible"/>
                                      </p:to>
                                    </p:set>
                                    <p:animEffect transition="in" filter="barn(inVertical)">
                                      <p:cBhvr>
                                        <p:cTn id="121" dur="500"/>
                                        <p:tgtEl>
                                          <p:spTgt spid="40"/>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barn(inVertical)">
                                      <p:cBhvr>
                                        <p:cTn id="124" dur="500"/>
                                        <p:tgtEl>
                                          <p:spTgt spid="41"/>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nodeType="clickEffect">
                                  <p:stCondLst>
                                    <p:cond delay="0"/>
                                  </p:stCondLst>
                                  <p:childTnLst>
                                    <p:set>
                                      <p:cBhvr>
                                        <p:cTn id="128" dur="1" fill="hold">
                                          <p:stCondLst>
                                            <p:cond delay="0"/>
                                          </p:stCondLst>
                                        </p:cTn>
                                        <p:tgtEl>
                                          <p:spTgt spid="44"/>
                                        </p:tgtEl>
                                        <p:attrNameLst>
                                          <p:attrName>style.visibility</p:attrName>
                                        </p:attrNameLst>
                                      </p:cBhvr>
                                      <p:to>
                                        <p:strVal val="visible"/>
                                      </p:to>
                                    </p:set>
                                    <p:animEffect transition="in" filter="barn(inVertical)">
                                      <p:cBhvr>
                                        <p:cTn id="129" dur="500"/>
                                        <p:tgtEl>
                                          <p:spTgt spid="44"/>
                                        </p:tgtEl>
                                      </p:cBhvr>
                                    </p:animEffect>
                                  </p:childTnLst>
                                </p:cTn>
                              </p:par>
                              <p:par>
                                <p:cTn id="130" presetID="16" presetClass="entr" presetSubtype="21" fill="hold" nodeType="withEffect">
                                  <p:stCondLst>
                                    <p:cond delay="0"/>
                                  </p:stCondLst>
                                  <p:childTnLst>
                                    <p:set>
                                      <p:cBhvr>
                                        <p:cTn id="131" dur="1" fill="hold">
                                          <p:stCondLst>
                                            <p:cond delay="0"/>
                                          </p:stCondLst>
                                        </p:cTn>
                                        <p:tgtEl>
                                          <p:spTgt spid="46"/>
                                        </p:tgtEl>
                                        <p:attrNameLst>
                                          <p:attrName>style.visibility</p:attrName>
                                        </p:attrNameLst>
                                      </p:cBhvr>
                                      <p:to>
                                        <p:strVal val="visible"/>
                                      </p:to>
                                    </p:set>
                                    <p:animEffect transition="in" filter="barn(inVertical)">
                                      <p:cBhvr>
                                        <p:cTn id="132" dur="500"/>
                                        <p:tgtEl>
                                          <p:spTgt spid="46"/>
                                        </p:tgtEl>
                                      </p:cBhvr>
                                    </p:animEffect>
                                  </p:childTnLst>
                                </p:cTn>
                              </p:par>
                              <p:par>
                                <p:cTn id="133" presetID="16" presetClass="entr" presetSubtype="21" fill="hold" grpId="0" nodeType="withEffect">
                                  <p:stCondLst>
                                    <p:cond delay="0"/>
                                  </p:stCondLst>
                                  <p:childTnLst>
                                    <p:set>
                                      <p:cBhvr>
                                        <p:cTn id="134" dur="1" fill="hold">
                                          <p:stCondLst>
                                            <p:cond delay="0"/>
                                          </p:stCondLst>
                                        </p:cTn>
                                        <p:tgtEl>
                                          <p:spTgt spid="47"/>
                                        </p:tgtEl>
                                        <p:attrNameLst>
                                          <p:attrName>style.visibility</p:attrName>
                                        </p:attrNameLst>
                                      </p:cBhvr>
                                      <p:to>
                                        <p:strVal val="visible"/>
                                      </p:to>
                                    </p:set>
                                    <p:animEffect transition="in" filter="barn(inVertical)">
                                      <p:cBhvr>
                                        <p:cTn id="135" dur="500"/>
                                        <p:tgtEl>
                                          <p:spTgt spid="47"/>
                                        </p:tgtEl>
                                      </p:cBhvr>
                                    </p:animEffect>
                                  </p:childTnLst>
                                </p:cTn>
                              </p:par>
                            </p:childTnLst>
                          </p:cTn>
                        </p:par>
                      </p:childTnLst>
                    </p:cTn>
                  </p:par>
                  <p:par>
                    <p:cTn id="136" fill="hold">
                      <p:stCondLst>
                        <p:cond delay="indefinite"/>
                      </p:stCondLst>
                      <p:childTnLst>
                        <p:par>
                          <p:cTn id="137" fill="hold">
                            <p:stCondLst>
                              <p:cond delay="0"/>
                            </p:stCondLst>
                            <p:childTnLst>
                              <p:par>
                                <p:cTn id="138" presetID="16" presetClass="entr" presetSubtype="21" fill="hold" nodeType="clickEffect">
                                  <p:stCondLst>
                                    <p:cond delay="0"/>
                                  </p:stCondLst>
                                  <p:childTnLst>
                                    <p:set>
                                      <p:cBhvr>
                                        <p:cTn id="139" dur="1" fill="hold">
                                          <p:stCondLst>
                                            <p:cond delay="0"/>
                                          </p:stCondLst>
                                        </p:cTn>
                                        <p:tgtEl>
                                          <p:spTgt spid="50"/>
                                        </p:tgtEl>
                                        <p:attrNameLst>
                                          <p:attrName>style.visibility</p:attrName>
                                        </p:attrNameLst>
                                      </p:cBhvr>
                                      <p:to>
                                        <p:strVal val="visible"/>
                                      </p:to>
                                    </p:set>
                                    <p:animEffect transition="in" filter="barn(inVertical)">
                                      <p:cBhvr>
                                        <p:cTn id="140" dur="500"/>
                                        <p:tgtEl>
                                          <p:spTgt spid="50"/>
                                        </p:tgtEl>
                                      </p:cBhvr>
                                    </p:animEffect>
                                  </p:childTnLst>
                                </p:cTn>
                              </p:par>
                              <p:par>
                                <p:cTn id="141" presetID="16" presetClass="entr" presetSubtype="21" fill="hold" grpId="0" nodeType="withEffect">
                                  <p:stCondLst>
                                    <p:cond delay="0"/>
                                  </p:stCondLst>
                                  <p:childTnLst>
                                    <p:set>
                                      <p:cBhvr>
                                        <p:cTn id="142" dur="1" fill="hold">
                                          <p:stCondLst>
                                            <p:cond delay="0"/>
                                          </p:stCondLst>
                                        </p:cTn>
                                        <p:tgtEl>
                                          <p:spTgt spid="51"/>
                                        </p:tgtEl>
                                        <p:attrNameLst>
                                          <p:attrName>style.visibility</p:attrName>
                                        </p:attrNameLst>
                                      </p:cBhvr>
                                      <p:to>
                                        <p:strVal val="visible"/>
                                      </p:to>
                                    </p:set>
                                    <p:animEffect transition="in" filter="barn(inVertical)">
                                      <p:cBhvr>
                                        <p:cTn id="143" dur="500"/>
                                        <p:tgtEl>
                                          <p:spTgt spid="51"/>
                                        </p:tgtEl>
                                      </p:cBhvr>
                                    </p:animEffect>
                                  </p:childTnLst>
                                </p:cTn>
                              </p:par>
                              <p:par>
                                <p:cTn id="144" presetID="16" presetClass="entr" presetSubtype="21" fill="hold" nodeType="withEffect">
                                  <p:stCondLst>
                                    <p:cond delay="0"/>
                                  </p:stCondLst>
                                  <p:childTnLst>
                                    <p:set>
                                      <p:cBhvr>
                                        <p:cTn id="145" dur="1" fill="hold">
                                          <p:stCondLst>
                                            <p:cond delay="0"/>
                                          </p:stCondLst>
                                        </p:cTn>
                                        <p:tgtEl>
                                          <p:spTgt spid="49"/>
                                        </p:tgtEl>
                                        <p:attrNameLst>
                                          <p:attrName>style.visibility</p:attrName>
                                        </p:attrNameLst>
                                      </p:cBhvr>
                                      <p:to>
                                        <p:strVal val="visible"/>
                                      </p:to>
                                    </p:set>
                                    <p:animEffect transition="in" filter="barn(inVertical)">
                                      <p:cBhvr>
                                        <p:cTn id="146" dur="500"/>
                                        <p:tgtEl>
                                          <p:spTgt spid="49"/>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21" fill="hold" nodeType="clickEffect">
                                  <p:stCondLst>
                                    <p:cond delay="0"/>
                                  </p:stCondLst>
                                  <p:childTnLst>
                                    <p:set>
                                      <p:cBhvr>
                                        <p:cTn id="150" dur="1" fill="hold">
                                          <p:stCondLst>
                                            <p:cond delay="0"/>
                                          </p:stCondLst>
                                        </p:cTn>
                                        <p:tgtEl>
                                          <p:spTgt spid="55"/>
                                        </p:tgtEl>
                                        <p:attrNameLst>
                                          <p:attrName>style.visibility</p:attrName>
                                        </p:attrNameLst>
                                      </p:cBhvr>
                                      <p:to>
                                        <p:strVal val="visible"/>
                                      </p:to>
                                    </p:set>
                                    <p:animEffect transition="in" filter="barn(inVertical)">
                                      <p:cBhvr>
                                        <p:cTn id="151" dur="500"/>
                                        <p:tgtEl>
                                          <p:spTgt spid="55"/>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56"/>
                                        </p:tgtEl>
                                        <p:attrNameLst>
                                          <p:attrName>style.visibility</p:attrName>
                                        </p:attrNameLst>
                                      </p:cBhvr>
                                      <p:to>
                                        <p:strVal val="visible"/>
                                      </p:to>
                                    </p:set>
                                    <p:animEffect transition="in" filter="barn(inVertical)">
                                      <p:cBhvr>
                                        <p:cTn id="154" dur="500"/>
                                        <p:tgtEl>
                                          <p:spTgt spid="56"/>
                                        </p:tgtEl>
                                      </p:cBhvr>
                                    </p:animEffect>
                                  </p:childTnLst>
                                </p:cTn>
                              </p:par>
                            </p:childTnLst>
                          </p:cTn>
                        </p:par>
                      </p:childTnLst>
                    </p:cTn>
                  </p:par>
                  <p:par>
                    <p:cTn id="155" fill="hold">
                      <p:stCondLst>
                        <p:cond delay="indefinite"/>
                      </p:stCondLst>
                      <p:childTnLst>
                        <p:par>
                          <p:cTn id="156" fill="hold">
                            <p:stCondLst>
                              <p:cond delay="0"/>
                            </p:stCondLst>
                            <p:childTnLst>
                              <p:par>
                                <p:cTn id="157" presetID="42" presetClass="entr" presetSubtype="0" fill="hold" nodeType="clickEffect">
                                  <p:stCondLst>
                                    <p:cond delay="0"/>
                                  </p:stCondLst>
                                  <p:childTnLst>
                                    <p:set>
                                      <p:cBhvr>
                                        <p:cTn id="158" dur="1" fill="hold">
                                          <p:stCondLst>
                                            <p:cond delay="0"/>
                                          </p:stCondLst>
                                        </p:cTn>
                                        <p:tgtEl>
                                          <p:spTgt spid="58"/>
                                        </p:tgtEl>
                                        <p:attrNameLst>
                                          <p:attrName>style.visibility</p:attrName>
                                        </p:attrNameLst>
                                      </p:cBhvr>
                                      <p:to>
                                        <p:strVal val="visible"/>
                                      </p:to>
                                    </p:set>
                                    <p:animEffect transition="in" filter="fade">
                                      <p:cBhvr>
                                        <p:cTn id="159" dur="1000"/>
                                        <p:tgtEl>
                                          <p:spTgt spid="58"/>
                                        </p:tgtEl>
                                      </p:cBhvr>
                                    </p:animEffect>
                                    <p:anim calcmode="lin" valueType="num">
                                      <p:cBhvr>
                                        <p:cTn id="160" dur="1000" fill="hold"/>
                                        <p:tgtEl>
                                          <p:spTgt spid="58"/>
                                        </p:tgtEl>
                                        <p:attrNameLst>
                                          <p:attrName>ppt_x</p:attrName>
                                        </p:attrNameLst>
                                      </p:cBhvr>
                                      <p:tavLst>
                                        <p:tav tm="0">
                                          <p:val>
                                            <p:strVal val="#ppt_x"/>
                                          </p:val>
                                        </p:tav>
                                        <p:tav tm="100000">
                                          <p:val>
                                            <p:strVal val="#ppt_x"/>
                                          </p:val>
                                        </p:tav>
                                      </p:tavLst>
                                    </p:anim>
                                    <p:anim calcmode="lin" valueType="num">
                                      <p:cBhvr>
                                        <p:cTn id="161" dur="1000" fill="hold"/>
                                        <p:tgtEl>
                                          <p:spTgt spid="58"/>
                                        </p:tgtEl>
                                        <p:attrNameLst>
                                          <p:attrName>ppt_y</p:attrName>
                                        </p:attrNameLst>
                                      </p:cBhvr>
                                      <p:tavLst>
                                        <p:tav tm="0">
                                          <p:val>
                                            <p:strVal val="#ppt_y+.1"/>
                                          </p:val>
                                        </p:tav>
                                        <p:tav tm="100000">
                                          <p:val>
                                            <p:strVal val="#ppt_y"/>
                                          </p:val>
                                        </p:tav>
                                      </p:tavLst>
                                    </p:anim>
                                  </p:childTnLst>
                                </p:cTn>
                              </p:par>
                              <p:par>
                                <p:cTn id="162" presetID="42" presetClass="entr" presetSubtype="0" fill="hold" grpId="0" nodeType="withEffect">
                                  <p:stCondLst>
                                    <p:cond delay="0"/>
                                  </p:stCondLst>
                                  <p:childTnLst>
                                    <p:set>
                                      <p:cBhvr>
                                        <p:cTn id="163" dur="1" fill="hold">
                                          <p:stCondLst>
                                            <p:cond delay="0"/>
                                          </p:stCondLst>
                                        </p:cTn>
                                        <p:tgtEl>
                                          <p:spTgt spid="59"/>
                                        </p:tgtEl>
                                        <p:attrNameLst>
                                          <p:attrName>style.visibility</p:attrName>
                                        </p:attrNameLst>
                                      </p:cBhvr>
                                      <p:to>
                                        <p:strVal val="visible"/>
                                      </p:to>
                                    </p:set>
                                    <p:animEffect transition="in" filter="fade">
                                      <p:cBhvr>
                                        <p:cTn id="164" dur="1000"/>
                                        <p:tgtEl>
                                          <p:spTgt spid="59"/>
                                        </p:tgtEl>
                                      </p:cBhvr>
                                    </p:animEffect>
                                    <p:anim calcmode="lin" valueType="num">
                                      <p:cBhvr>
                                        <p:cTn id="165" dur="1000" fill="hold"/>
                                        <p:tgtEl>
                                          <p:spTgt spid="59"/>
                                        </p:tgtEl>
                                        <p:attrNameLst>
                                          <p:attrName>ppt_x</p:attrName>
                                        </p:attrNameLst>
                                      </p:cBhvr>
                                      <p:tavLst>
                                        <p:tav tm="0">
                                          <p:val>
                                            <p:strVal val="#ppt_x"/>
                                          </p:val>
                                        </p:tav>
                                        <p:tav tm="100000">
                                          <p:val>
                                            <p:strVal val="#ppt_x"/>
                                          </p:val>
                                        </p:tav>
                                      </p:tavLst>
                                    </p:anim>
                                    <p:anim calcmode="lin" valueType="num">
                                      <p:cBhvr>
                                        <p:cTn id="16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16" presetClass="entr" presetSubtype="21" fill="hold" nodeType="clickEffect">
                                  <p:stCondLst>
                                    <p:cond delay="0"/>
                                  </p:stCondLst>
                                  <p:childTnLst>
                                    <p:set>
                                      <p:cBhvr>
                                        <p:cTn id="170" dur="1" fill="hold">
                                          <p:stCondLst>
                                            <p:cond delay="0"/>
                                          </p:stCondLst>
                                        </p:cTn>
                                        <p:tgtEl>
                                          <p:spTgt spid="65"/>
                                        </p:tgtEl>
                                        <p:attrNameLst>
                                          <p:attrName>style.visibility</p:attrName>
                                        </p:attrNameLst>
                                      </p:cBhvr>
                                      <p:to>
                                        <p:strVal val="visible"/>
                                      </p:to>
                                    </p:set>
                                    <p:animEffect transition="in" filter="barn(inVertical)">
                                      <p:cBhvr>
                                        <p:cTn id="171" dur="500"/>
                                        <p:tgtEl>
                                          <p:spTgt spid="65"/>
                                        </p:tgtEl>
                                      </p:cBhvr>
                                    </p:animEffect>
                                  </p:childTnLst>
                                </p:cTn>
                              </p:par>
                              <p:par>
                                <p:cTn id="172" presetID="16" presetClass="entr" presetSubtype="21" fill="hold" grpId="0" nodeType="withEffect">
                                  <p:stCondLst>
                                    <p:cond delay="0"/>
                                  </p:stCondLst>
                                  <p:childTnLst>
                                    <p:set>
                                      <p:cBhvr>
                                        <p:cTn id="173" dur="1" fill="hold">
                                          <p:stCondLst>
                                            <p:cond delay="0"/>
                                          </p:stCondLst>
                                        </p:cTn>
                                        <p:tgtEl>
                                          <p:spTgt spid="67"/>
                                        </p:tgtEl>
                                        <p:attrNameLst>
                                          <p:attrName>style.visibility</p:attrName>
                                        </p:attrNameLst>
                                      </p:cBhvr>
                                      <p:to>
                                        <p:strVal val="visible"/>
                                      </p:to>
                                    </p:set>
                                    <p:animEffect transition="in" filter="barn(inVertical)">
                                      <p:cBhvr>
                                        <p:cTn id="174" dur="500"/>
                                        <p:tgtEl>
                                          <p:spTgt spid="67"/>
                                        </p:tgtEl>
                                      </p:cBhvr>
                                    </p:animEffect>
                                  </p:childTnLst>
                                </p:cTn>
                              </p:par>
                            </p:childTnLst>
                          </p:cTn>
                        </p:par>
                      </p:childTnLst>
                    </p:cTn>
                  </p:par>
                  <p:par>
                    <p:cTn id="175" fill="hold">
                      <p:stCondLst>
                        <p:cond delay="indefinite"/>
                      </p:stCondLst>
                      <p:childTnLst>
                        <p:par>
                          <p:cTn id="176" fill="hold">
                            <p:stCondLst>
                              <p:cond delay="0"/>
                            </p:stCondLst>
                            <p:childTnLst>
                              <p:par>
                                <p:cTn id="177" presetID="16" presetClass="entr" presetSubtype="21" fill="hold" nodeType="clickEffect">
                                  <p:stCondLst>
                                    <p:cond delay="0"/>
                                  </p:stCondLst>
                                  <p:childTnLst>
                                    <p:set>
                                      <p:cBhvr>
                                        <p:cTn id="178" dur="1" fill="hold">
                                          <p:stCondLst>
                                            <p:cond delay="0"/>
                                          </p:stCondLst>
                                        </p:cTn>
                                        <p:tgtEl>
                                          <p:spTgt spid="66"/>
                                        </p:tgtEl>
                                        <p:attrNameLst>
                                          <p:attrName>style.visibility</p:attrName>
                                        </p:attrNameLst>
                                      </p:cBhvr>
                                      <p:to>
                                        <p:strVal val="visible"/>
                                      </p:to>
                                    </p:set>
                                    <p:animEffect transition="in" filter="barn(inVertical)">
                                      <p:cBhvr>
                                        <p:cTn id="179" dur="500"/>
                                        <p:tgtEl>
                                          <p:spTgt spid="66"/>
                                        </p:tgtEl>
                                      </p:cBhvr>
                                    </p:animEffect>
                                  </p:childTnLst>
                                </p:cTn>
                              </p:par>
                              <p:par>
                                <p:cTn id="180" presetID="16" presetClass="entr" presetSubtype="21" fill="hold" grpId="0" nodeType="withEffect">
                                  <p:stCondLst>
                                    <p:cond delay="0"/>
                                  </p:stCondLst>
                                  <p:childTnLst>
                                    <p:set>
                                      <p:cBhvr>
                                        <p:cTn id="181" dur="1" fill="hold">
                                          <p:stCondLst>
                                            <p:cond delay="0"/>
                                          </p:stCondLst>
                                        </p:cTn>
                                        <p:tgtEl>
                                          <p:spTgt spid="68"/>
                                        </p:tgtEl>
                                        <p:attrNameLst>
                                          <p:attrName>style.visibility</p:attrName>
                                        </p:attrNameLst>
                                      </p:cBhvr>
                                      <p:to>
                                        <p:strVal val="visible"/>
                                      </p:to>
                                    </p:set>
                                    <p:animEffect transition="in" filter="barn(inVertical)">
                                      <p:cBhvr>
                                        <p:cTn id="18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5"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p:bldP spid="47" grpId="0"/>
      <p:bldP spid="51" grpId="0"/>
      <p:bldP spid="56" grpId="0"/>
      <p:bldP spid="59" grpId="0"/>
      <p:bldP spid="67" grpId="0"/>
      <p:bldP spid="6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a:extLst>
              <a:ext uri="{FF2B5EF4-FFF2-40B4-BE49-F238E27FC236}">
                <a16:creationId xmlns:a16="http://schemas.microsoft.com/office/drawing/2014/main" id="{DC9CE245-E69C-4890-BA92-B161D2C7D436}"/>
              </a:ext>
            </a:extLst>
          </p:cNvPr>
          <p:cNvSpPr/>
          <p:nvPr/>
        </p:nvSpPr>
        <p:spPr>
          <a:xfrm>
            <a:off x="2051690" y="754380"/>
            <a:ext cx="8383900" cy="4903470"/>
          </a:xfrm>
          <a:prstGeom prst="rect">
            <a:avLst/>
          </a:prstGeom>
          <a:solidFill>
            <a:srgbClr val="9DE8FF"/>
          </a:solidFill>
          <a:ln w="76200" cap="flat" cmpd="sng" algn="ctr">
            <a:solidFill>
              <a:srgbClr val="7F7F7F"/>
            </a:solidFill>
            <a:prstDash val="solid"/>
          </a:ln>
          <a:effectLst/>
        </p:spPr>
        <p:txBody>
          <a:bodyPr rtlCol="1" anchor="ctr"/>
          <a:lstStyle/>
          <a:p>
            <a:pPr algn="ctr" rtl="0">
              <a:defRPr/>
            </a:pPr>
            <a:endParaRPr lang="ar-SA" kern="0">
              <a:solidFill>
                <a:prstClr val="black"/>
              </a:solidFill>
              <a:latin typeface="Cambria"/>
              <a:cs typeface="Times New Roman" panose="02020603050405020304" pitchFamily="18" charset="0"/>
            </a:endParaRPr>
          </a:p>
        </p:txBody>
      </p:sp>
      <p:pic>
        <p:nvPicPr>
          <p:cNvPr id="3" name="صورة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110" y="2555515"/>
            <a:ext cx="5265420" cy="2610846"/>
          </a:xfrm>
          <a:prstGeom prst="rect">
            <a:avLst/>
          </a:prstGeom>
        </p:spPr>
      </p:pic>
      <p:sp>
        <p:nvSpPr>
          <p:cNvPr id="5" name="Shape 450">
            <a:extLst>
              <a:ext uri="{FF2B5EF4-FFF2-40B4-BE49-F238E27FC236}">
                <a16:creationId xmlns:a16="http://schemas.microsoft.com/office/drawing/2014/main" id="{422F0971-B9F9-4B9F-8D36-2CDD4814A26F}"/>
              </a:ext>
            </a:extLst>
          </p:cNvPr>
          <p:cNvSpPr txBox="1">
            <a:spLocks/>
          </p:cNvSpPr>
          <p:nvPr/>
        </p:nvSpPr>
        <p:spPr>
          <a:xfrm>
            <a:off x="2320290" y="1394460"/>
            <a:ext cx="7988876" cy="788670"/>
          </a:xfrm>
          <a:prstGeom prst="rect">
            <a:avLst/>
          </a:prstGeom>
          <a:solidFill>
            <a:schemeClr val="tx1">
              <a:lumMod val="50000"/>
              <a:lumOff val="50000"/>
            </a:schemeClr>
          </a:solidFill>
        </p:spPr>
        <p:txBody>
          <a:bodyPr vert="horz" lIns="68580" tIns="34290" rIns="68580" bIns="34290" rtlCol="0" anchor="b">
            <a:noAutofit/>
          </a:bodyPr>
          <a:lstStyle>
            <a:lvl1pPr algn="r" defTabSz="758951" rtl="0" eaLnBrk="1" latinLnBrk="0" hangingPunct="1">
              <a:spcBef>
                <a:spcPct val="0"/>
              </a:spcBef>
              <a:buNone/>
              <a:defRPr sz="4482" b="1" kern="1200" cap="all" spc="-60" baseline="0">
                <a:solidFill>
                  <a:schemeClr val="tx2"/>
                </a:solidFill>
                <a:latin typeface="Al Nile"/>
                <a:ea typeface="Al Nile"/>
                <a:cs typeface="Al Nile"/>
                <a:sym typeface="Al Nile"/>
              </a:defRPr>
            </a:lvl1pPr>
          </a:lstStyle>
          <a:p>
            <a:pPr algn="ctr" defTabSz="569213">
              <a:defRPr/>
            </a:pPr>
            <a:endParaRPr lang="ar-SA" sz="2400" spc="-45" dirty="0">
              <a:solidFill>
                <a:srgbClr val="FFFFFF"/>
              </a:solidFill>
              <a:cs typeface="AL-Mohanad" pitchFamily="2" charset="-78"/>
            </a:endParaRPr>
          </a:p>
        </p:txBody>
      </p:sp>
      <p:pic>
        <p:nvPicPr>
          <p:cNvPr id="6" name="صورة 5">
            <a:extLst>
              <a:ext uri="{FF2B5EF4-FFF2-40B4-BE49-F238E27FC236}">
                <a16:creationId xmlns:a16="http://schemas.microsoft.com/office/drawing/2014/main" id="{C7B6477E-814C-401D-87AF-C51ACE7B0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0606" y="1344688"/>
            <a:ext cx="804303" cy="674472"/>
          </a:xfrm>
          <a:prstGeom prst="rect">
            <a:avLst/>
          </a:prstGeom>
        </p:spPr>
      </p:pic>
      <p:pic>
        <p:nvPicPr>
          <p:cNvPr id="7" name="صورة 6">
            <a:extLst>
              <a:ext uri="{FF2B5EF4-FFF2-40B4-BE49-F238E27FC236}">
                <a16:creationId xmlns:a16="http://schemas.microsoft.com/office/drawing/2014/main" id="{8E7D3284-4AE6-4BD8-81DA-2434100F3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508" y="1436643"/>
            <a:ext cx="804303" cy="674472"/>
          </a:xfrm>
          <a:prstGeom prst="rect">
            <a:avLst/>
          </a:prstGeom>
        </p:spPr>
      </p:pic>
      <p:sp>
        <p:nvSpPr>
          <p:cNvPr id="2" name="مربع نص 1">
            <a:extLst>
              <a:ext uri="{FF2B5EF4-FFF2-40B4-BE49-F238E27FC236}">
                <a16:creationId xmlns:a16="http://schemas.microsoft.com/office/drawing/2014/main" id="{2E711454-56AC-4C57-BA70-EDD38D69AE18}"/>
              </a:ext>
            </a:extLst>
          </p:cNvPr>
          <p:cNvSpPr txBox="1"/>
          <p:nvPr/>
        </p:nvSpPr>
        <p:spPr>
          <a:xfrm>
            <a:off x="2297430" y="1347632"/>
            <a:ext cx="7543800" cy="707886"/>
          </a:xfrm>
          <a:prstGeom prst="rect">
            <a:avLst/>
          </a:prstGeom>
          <a:noFill/>
        </p:spPr>
        <p:txBody>
          <a:bodyPr wrap="square" rtlCol="1">
            <a:spAutoFit/>
          </a:bodyPr>
          <a:lstStyle/>
          <a:p>
            <a:pPr algn="ctr" defTabSz="569213" rtl="0">
              <a:spcBef>
                <a:spcPct val="0"/>
              </a:spcBef>
              <a:defRPr/>
            </a:pPr>
            <a:r>
              <a:rPr lang="ar-SA" sz="4000" b="1" cap="all" spc="-45" dirty="0">
                <a:solidFill>
                  <a:srgbClr val="FFFFFF"/>
                </a:solidFill>
                <a:latin typeface="Al Nile"/>
                <a:cs typeface="AL-Mohanad" pitchFamily="2" charset="-78"/>
                <a:sym typeface="Al Nile"/>
              </a:rPr>
              <a:t>استراتيجية اشاهد واستنتج</a:t>
            </a:r>
          </a:p>
        </p:txBody>
      </p:sp>
      <p:sp>
        <p:nvSpPr>
          <p:cNvPr id="4" name="مستطيل 3">
            <a:extLst>
              <a:ext uri="{FF2B5EF4-FFF2-40B4-BE49-F238E27FC236}">
                <a16:creationId xmlns:a16="http://schemas.microsoft.com/office/drawing/2014/main" id="{A5F63C2C-8E81-9D4D-20CA-82A4A446F4EC}"/>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494182"/>
      </p:ext>
    </p:extLst>
  </p:cSld>
  <p:clrMapOvr>
    <a:masterClrMapping/>
  </p:clrMapOvr>
  <mc:AlternateContent xmlns:mc="http://schemas.openxmlformats.org/markup-compatibility/2006" xmlns:p14="http://schemas.microsoft.com/office/powerpoint/2010/main">
    <mc:Choice Requires="p14">
      <p:transition spd="slow" p14:dur="2500">
        <p:checker/>
        <p:sndAc>
          <p:stSnd>
            <p:snd r:embed="rId2" name="camera.wav"/>
          </p:stSnd>
        </p:sndAc>
      </p:transition>
    </mc:Choice>
    <mc:Fallback xmlns="">
      <p:transition spd="slow">
        <p:checker/>
        <p:sndAc>
          <p:stSnd>
            <p:snd r:embed="rId5" name="camera.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7FC4BAF8-7DCD-CC47-4C91-A6BA947379A2}"/>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مربع نص 4">
            <a:extLst>
              <a:ext uri="{FF2B5EF4-FFF2-40B4-BE49-F238E27FC236}">
                <a16:creationId xmlns:a16="http://schemas.microsoft.com/office/drawing/2014/main" id="{1A7C7728-4640-0EDA-28DA-E2CA64BD73BA}"/>
              </a:ext>
            </a:extLst>
          </p:cNvPr>
          <p:cNvSpPr txBox="1"/>
          <p:nvPr/>
        </p:nvSpPr>
        <p:spPr>
          <a:xfrm>
            <a:off x="5369243" y="156895"/>
            <a:ext cx="6189344" cy="954107"/>
          </a:xfrm>
          <a:prstGeom prst="rect">
            <a:avLst/>
          </a:prstGeom>
          <a:noFill/>
        </p:spPr>
        <p:txBody>
          <a:bodyPr wrap="square">
            <a:spAutoFit/>
          </a:bodyPr>
          <a:lstStyle/>
          <a:p>
            <a:pPr algn="ctr"/>
            <a:r>
              <a:rPr lang="ar-SA" sz="2800" b="1" dirty="0">
                <a:solidFill>
                  <a:srgbClr val="00B050"/>
                </a:solidFill>
                <a:effectLst>
                  <a:outerShdw blurRad="38100" dist="38100" dir="2700000" algn="tl">
                    <a:srgbClr val="000000">
                      <a:alpha val="43137"/>
                    </a:srgbClr>
                  </a:outerShdw>
                </a:effectLst>
              </a:rPr>
              <a:t>طالبتي المجدة من خلال استراتيجية اشاهد  واستنتج  اجيبي على الأسئلة التالية </a:t>
            </a:r>
            <a:endParaRPr lang="ar-KW" sz="2800" b="1" dirty="0">
              <a:solidFill>
                <a:srgbClr val="00B050"/>
              </a:solidFill>
              <a:effectLst>
                <a:outerShdw blurRad="38100" dist="38100" dir="2700000" algn="tl">
                  <a:srgbClr val="000000">
                    <a:alpha val="43137"/>
                  </a:srgbClr>
                </a:outerShdw>
              </a:effectLst>
            </a:endParaRPr>
          </a:p>
        </p:txBody>
      </p:sp>
      <p:pic>
        <p:nvPicPr>
          <p:cNvPr id="7" name="document_5866354890254585480">
            <a:hlinkClick r:id="" action="ppaction://media"/>
            <a:extLst>
              <a:ext uri="{FF2B5EF4-FFF2-40B4-BE49-F238E27FC236}">
                <a16:creationId xmlns:a16="http://schemas.microsoft.com/office/drawing/2014/main" id="{350D8A9B-31AD-087F-FFD8-10F7E018B87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25781" y="1562735"/>
            <a:ext cx="11064240" cy="4351338"/>
          </a:xfrm>
        </p:spPr>
      </p:pic>
    </p:spTree>
    <p:extLst>
      <p:ext uri="{BB962C8B-B14F-4D97-AF65-F5344CB8AC3E}">
        <p14:creationId xmlns:p14="http://schemas.microsoft.com/office/powerpoint/2010/main" val="206107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D9CF3E09-36BD-9D4C-D6FD-39F0BEFC8912}"/>
              </a:ext>
            </a:extLst>
          </p:cNvPr>
          <p:cNvSpPr/>
          <p:nvPr/>
        </p:nvSpPr>
        <p:spPr>
          <a:xfrm>
            <a:off x="3120390" y="491490"/>
            <a:ext cx="5772150" cy="777240"/>
          </a:xfrm>
          <a:prstGeom prst="rect">
            <a:avLst/>
          </a:prstGeom>
          <a:solidFill>
            <a:srgbClr val="9DE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مربع نص 4">
            <a:extLst>
              <a:ext uri="{FF2B5EF4-FFF2-40B4-BE49-F238E27FC236}">
                <a16:creationId xmlns:a16="http://schemas.microsoft.com/office/drawing/2014/main" id="{D6E6D794-4E80-5D2D-94B0-F06ED79CB4DA}"/>
              </a:ext>
            </a:extLst>
          </p:cNvPr>
          <p:cNvSpPr txBox="1"/>
          <p:nvPr/>
        </p:nvSpPr>
        <p:spPr>
          <a:xfrm>
            <a:off x="4114800" y="1808020"/>
            <a:ext cx="7985760" cy="4513030"/>
          </a:xfrm>
          <a:prstGeom prst="rect">
            <a:avLst/>
          </a:prstGeom>
          <a:noFill/>
        </p:spPr>
        <p:txBody>
          <a:bodyPr wrap="square">
            <a:spAutoFit/>
          </a:bodyPr>
          <a:lstStyle/>
          <a:p>
            <a:pPr indent="-228600" algn="r" rtl="1">
              <a:lnSpc>
                <a:spcPct val="115000"/>
              </a:lnSpc>
              <a:spcAft>
                <a:spcPts val="1000"/>
              </a:spcAft>
            </a:pPr>
            <a:r>
              <a:rPr lang="ar-SA" sz="2000" b="1" dirty="0">
                <a:solidFill>
                  <a:srgbClr val="7030A0"/>
                </a:solidFill>
                <a:effectLst/>
                <a:latin typeface="Calibri" panose="020F0502020204030204" pitchFamily="34" charset="0"/>
                <a:ea typeface="Times New Roman" panose="02020603050405020304" pitchFamily="18" charset="0"/>
              </a:rPr>
              <a:t> </a:t>
            </a:r>
            <a:r>
              <a:rPr lang="ar-SA" sz="2000" b="1" dirty="0">
                <a:solidFill>
                  <a:srgbClr val="FF0000"/>
                </a:solidFill>
                <a:effectLst/>
                <a:latin typeface="Calibri" panose="020F0502020204030204" pitchFamily="34" charset="0"/>
                <a:ea typeface="Times New Roman" panose="02020603050405020304" pitchFamily="18" charset="0"/>
              </a:rPr>
              <a:t>1- ما أهمية تجربة توماس يونج " تجربة الشق المزدوج </a:t>
            </a:r>
            <a:r>
              <a:rPr lang="ar-SA" sz="2000" b="1" dirty="0">
                <a:latin typeface="Calibri" panose="020F0502020204030204" pitchFamily="34" charset="0"/>
                <a:ea typeface="Times New Roman" panose="02020603050405020304" pitchFamily="18" charset="0"/>
              </a:rPr>
              <a:t>--------------------------------</a:t>
            </a:r>
          </a:p>
          <a:p>
            <a:pPr indent="-228600" algn="r" rtl="1">
              <a:lnSpc>
                <a:spcPct val="115000"/>
              </a:lnSpc>
              <a:spcAft>
                <a:spcPts val="1000"/>
              </a:spcAft>
            </a:pPr>
            <a:r>
              <a:rPr lang="ar-SA" sz="2000" b="1" dirty="0">
                <a:solidFill>
                  <a:srgbClr val="FF0000"/>
                </a:solidFill>
                <a:effectLst/>
                <a:ea typeface="Times New Roman" panose="02020603050405020304" pitchFamily="18" charset="0"/>
              </a:rPr>
              <a:t>2- ما </a:t>
            </a:r>
            <a:r>
              <a:rPr lang="ar-SA" sz="2400" b="1" dirty="0">
                <a:solidFill>
                  <a:srgbClr val="FF0000"/>
                </a:solidFill>
              </a:rPr>
              <a:t>الأدوات </a:t>
            </a:r>
            <a:r>
              <a:rPr lang="ar-SA" sz="2400" b="1" dirty="0"/>
              <a:t>----------------------------</a:t>
            </a:r>
          </a:p>
          <a:p>
            <a:r>
              <a:rPr lang="ar-SA" sz="2400" b="1" dirty="0">
                <a:solidFill>
                  <a:srgbClr val="FF0000"/>
                </a:solidFill>
              </a:rPr>
              <a:t>3-</a:t>
            </a:r>
            <a:r>
              <a:rPr lang="ar-SA" sz="2400" b="1" dirty="0">
                <a:solidFill>
                  <a:srgbClr val="7030A0"/>
                </a:solidFill>
              </a:rPr>
              <a:t> </a:t>
            </a:r>
            <a:r>
              <a:rPr lang="ar-SA" sz="2400" b="1" dirty="0">
                <a:solidFill>
                  <a:srgbClr val="FF0000"/>
                </a:solidFill>
              </a:rPr>
              <a:t>ما لملاحظة</a:t>
            </a:r>
          </a:p>
          <a:p>
            <a:r>
              <a:rPr lang="ar-SA" sz="2400" b="1" dirty="0">
                <a:solidFill>
                  <a:srgbClr val="00B050"/>
                </a:solidFill>
              </a:rPr>
              <a:t>نمط مكون من حزم </a:t>
            </a:r>
            <a:r>
              <a:rPr lang="ar-SA" sz="2400" b="1" dirty="0">
                <a:solidFill>
                  <a:schemeClr val="tx1"/>
                </a:solidFill>
              </a:rPr>
              <a:t>--------------و-----------------------</a:t>
            </a:r>
          </a:p>
          <a:p>
            <a:r>
              <a:rPr lang="ar-SA" sz="2400" b="1" dirty="0">
                <a:solidFill>
                  <a:srgbClr val="00B050"/>
                </a:solidFill>
              </a:rPr>
              <a:t>نتيجة تداخل الضوء تداخلا  </a:t>
            </a:r>
            <a:r>
              <a:rPr lang="ar-SA" sz="2400" b="1" dirty="0">
                <a:solidFill>
                  <a:schemeClr val="tx1"/>
                </a:solidFill>
              </a:rPr>
              <a:t>------------------- و---------------------</a:t>
            </a:r>
          </a:p>
          <a:p>
            <a:r>
              <a:rPr lang="ar-SA" sz="2800" dirty="0">
                <a:solidFill>
                  <a:srgbClr val="FF0000"/>
                </a:solidFill>
              </a:rPr>
              <a:t>4- ماهي خصائص ( هدب التداخل)؟</a:t>
            </a:r>
            <a:endParaRPr lang="ar-SA" sz="3200" b="1" dirty="0">
              <a:solidFill>
                <a:srgbClr val="7030A0"/>
              </a:solidFill>
              <a:cs typeface="Arial" panose="020B0604020202020204" pitchFamily="34" charset="0"/>
            </a:endParaRPr>
          </a:p>
          <a:p>
            <a:r>
              <a:rPr lang="ar-SA" sz="3200" b="1" dirty="0">
                <a:cs typeface="Arial" panose="020B0604020202020204" pitchFamily="34" charset="0"/>
              </a:rPr>
              <a:t>-----------------------------------------------------</a:t>
            </a:r>
          </a:p>
          <a:p>
            <a:r>
              <a:rPr lang="ar-SA" sz="3200" b="1" dirty="0">
                <a:solidFill>
                  <a:srgbClr val="00B050"/>
                </a:solidFill>
                <a:cs typeface="Arial" panose="020B0604020202020204" pitchFamily="34" charset="0"/>
              </a:rPr>
              <a:t>5</a:t>
            </a:r>
            <a:r>
              <a:rPr lang="ar-SA" sz="3200" b="1" dirty="0">
                <a:cs typeface="Arial" panose="020B0604020202020204" pitchFamily="34" charset="0"/>
              </a:rPr>
              <a:t>- </a:t>
            </a:r>
            <a:r>
              <a:rPr lang="ar-SA" sz="3200" b="1" dirty="0">
                <a:solidFill>
                  <a:srgbClr val="00B050"/>
                </a:solidFill>
                <a:cs typeface="Arial" panose="020B0604020202020204" pitchFamily="34" charset="0"/>
              </a:rPr>
              <a:t>على ماذا </a:t>
            </a:r>
            <a:r>
              <a:rPr lang="ar-SA" sz="2800" b="1" dirty="0">
                <a:solidFill>
                  <a:srgbClr val="00B050"/>
                </a:solidFill>
              </a:rPr>
              <a:t>تعتمد مواقع الحزم المضيئة  والمعتمة؟</a:t>
            </a:r>
          </a:p>
          <a:p>
            <a:r>
              <a:rPr lang="ar-SA" sz="2800" b="1" dirty="0"/>
              <a:t>-----------------------------------------------------------------</a:t>
            </a:r>
          </a:p>
          <a:p>
            <a:endParaRPr lang="ar-SA" sz="2800" dirty="0"/>
          </a:p>
        </p:txBody>
      </p:sp>
      <p:sp>
        <p:nvSpPr>
          <p:cNvPr id="8" name="مستطيل 7">
            <a:extLst>
              <a:ext uri="{FF2B5EF4-FFF2-40B4-BE49-F238E27FC236}">
                <a16:creationId xmlns:a16="http://schemas.microsoft.com/office/drawing/2014/main" id="{EAF66EDC-B8C5-BEF7-958D-3F725EBB36D2}"/>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مربع نص 12">
            <a:extLst>
              <a:ext uri="{FF2B5EF4-FFF2-40B4-BE49-F238E27FC236}">
                <a16:creationId xmlns:a16="http://schemas.microsoft.com/office/drawing/2014/main" id="{F4A8D453-9B66-BDB6-DB3A-452DE11189E7}"/>
              </a:ext>
            </a:extLst>
          </p:cNvPr>
          <p:cNvSpPr txBox="1"/>
          <p:nvPr/>
        </p:nvSpPr>
        <p:spPr>
          <a:xfrm>
            <a:off x="1543050" y="556945"/>
            <a:ext cx="7100887" cy="1200329"/>
          </a:xfrm>
          <a:prstGeom prst="rect">
            <a:avLst/>
          </a:prstGeom>
          <a:noFill/>
        </p:spPr>
        <p:txBody>
          <a:bodyPr wrap="square">
            <a:spAutoFit/>
          </a:bodyPr>
          <a:lstStyle/>
          <a:p>
            <a:r>
              <a:rPr lang="en-US" sz="3600" dirty="0"/>
              <a:t> </a:t>
            </a:r>
            <a:r>
              <a:rPr lang="ar-SA" sz="3600" b="1" dirty="0"/>
              <a:t>تجربة الشق المزدوج لتوماس يونج</a:t>
            </a:r>
            <a:br>
              <a:rPr lang="ar-SA" sz="3600" b="1" dirty="0"/>
            </a:br>
            <a:endParaRPr lang="en-US" sz="3600" dirty="0"/>
          </a:p>
        </p:txBody>
      </p:sp>
      <p:pic>
        <p:nvPicPr>
          <p:cNvPr id="14" name="صورة 13">
            <a:extLst>
              <a:ext uri="{FF2B5EF4-FFF2-40B4-BE49-F238E27FC236}">
                <a16:creationId xmlns:a16="http://schemas.microsoft.com/office/drawing/2014/main" id="{A625E999-E2D0-D57A-1600-7A08B3473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827" y="1932378"/>
            <a:ext cx="3631234" cy="3496163"/>
          </a:xfrm>
          <a:prstGeom prst="rect">
            <a:avLst/>
          </a:prstGeom>
        </p:spPr>
      </p:pic>
    </p:spTree>
    <p:extLst>
      <p:ext uri="{BB962C8B-B14F-4D97-AF65-F5344CB8AC3E}">
        <p14:creationId xmlns:p14="http://schemas.microsoft.com/office/powerpoint/2010/main" val="4063570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CBC0B4E-F873-62FC-36EA-4F0541A877E8}"/>
              </a:ext>
            </a:extLst>
          </p:cNvPr>
          <p:cNvSpPr/>
          <p:nvPr/>
        </p:nvSpPr>
        <p:spPr>
          <a:xfrm>
            <a:off x="3188970" y="297180"/>
            <a:ext cx="5772150" cy="777240"/>
          </a:xfrm>
          <a:prstGeom prst="rect">
            <a:avLst/>
          </a:prstGeom>
          <a:solidFill>
            <a:srgbClr val="9DE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مربع نص 4">
            <a:extLst>
              <a:ext uri="{FF2B5EF4-FFF2-40B4-BE49-F238E27FC236}">
                <a16:creationId xmlns:a16="http://schemas.microsoft.com/office/drawing/2014/main" id="{D6E6D794-4E80-5D2D-94B0-F06ED79CB4DA}"/>
              </a:ext>
            </a:extLst>
          </p:cNvPr>
          <p:cNvSpPr txBox="1"/>
          <p:nvPr/>
        </p:nvSpPr>
        <p:spPr>
          <a:xfrm>
            <a:off x="4980622" y="1007920"/>
            <a:ext cx="7089457" cy="5711307"/>
          </a:xfrm>
          <a:prstGeom prst="rect">
            <a:avLst/>
          </a:prstGeom>
          <a:noFill/>
        </p:spPr>
        <p:txBody>
          <a:bodyPr wrap="square">
            <a:spAutoFit/>
          </a:bodyPr>
          <a:lstStyle/>
          <a:p>
            <a:pPr indent="-228600" algn="r" rtl="1">
              <a:lnSpc>
                <a:spcPct val="115000"/>
              </a:lnSpc>
              <a:spcAft>
                <a:spcPts val="1000"/>
              </a:spcAft>
            </a:pPr>
            <a:r>
              <a:rPr lang="ar-SA" sz="3200" dirty="0">
                <a:solidFill>
                  <a:srgbClr val="7030A0"/>
                </a:solidFill>
                <a:effectLst/>
                <a:latin typeface="Calibri" panose="020F0502020204030204" pitchFamily="34" charset="0"/>
                <a:ea typeface="Times New Roman" panose="02020603050405020304" pitchFamily="18" charset="0"/>
                <a:cs typeface="Arial" panose="020B0604020202020204" pitchFamily="34" charset="0"/>
              </a:rPr>
              <a:t>أهمية تجربة توماس يونج " تجربة الشق المزدوج " :</a:t>
            </a:r>
            <a:endParaRPr lang="en-US" dirty="0">
              <a:effectLst/>
              <a:latin typeface="Calibri" panose="020F0502020204030204" pitchFamily="34" charset="0"/>
              <a:ea typeface="Calibri" panose="020F0502020204030204" pitchFamily="34" charset="0"/>
              <a:cs typeface="Arial" panose="020B0604020202020204" pitchFamily="34" charset="0"/>
            </a:endParaRPr>
          </a:p>
          <a:p>
            <a:r>
              <a:rPr lang="ar-SA" sz="2800" dirty="0">
                <a:solidFill>
                  <a:srgbClr val="7030A0"/>
                </a:solidFill>
                <a:effectLst/>
                <a:ea typeface="Times New Roman" panose="02020603050405020304" pitchFamily="18" charset="0"/>
                <a:cs typeface="Arial" panose="020B0604020202020204" pitchFamily="34" charset="0"/>
              </a:rPr>
              <a:t>  1- </a:t>
            </a:r>
            <a:r>
              <a:rPr lang="ar-SA" sz="2800" dirty="0">
                <a:solidFill>
                  <a:srgbClr val="2E2E2E"/>
                </a:solidFill>
                <a:effectLst/>
                <a:ea typeface="Times New Roman" panose="02020603050405020304" pitchFamily="18" charset="0"/>
                <a:cs typeface="Arial" panose="020B0604020202020204" pitchFamily="34" charset="0"/>
              </a:rPr>
              <a:t> أثبت أن للضوء خصائص موجية</a:t>
            </a:r>
          </a:p>
          <a:p>
            <a:r>
              <a:rPr lang="ar-SA" sz="2800" dirty="0">
                <a:solidFill>
                  <a:srgbClr val="2E2E2E"/>
                </a:solidFill>
                <a:cs typeface="Arial" panose="020B0604020202020204" pitchFamily="34" charset="0"/>
              </a:rPr>
              <a:t>2- استنتاج قانون  يحسب الطول الموجي </a:t>
            </a:r>
            <a:endParaRPr lang="ar-SA" sz="3200" dirty="0">
              <a:solidFill>
                <a:srgbClr val="FF0000"/>
              </a:solidFill>
              <a:cs typeface="Arial" panose="020B0604020202020204" pitchFamily="34" charset="0"/>
            </a:endParaRPr>
          </a:p>
          <a:p>
            <a:r>
              <a:rPr lang="ar-SA" sz="3200" b="1" dirty="0">
                <a:solidFill>
                  <a:srgbClr val="7030A0"/>
                </a:solidFill>
                <a:cs typeface="Arial" panose="020B0604020202020204" pitchFamily="34" charset="0"/>
              </a:rPr>
              <a:t>الأدوات</a:t>
            </a:r>
          </a:p>
          <a:p>
            <a:r>
              <a:rPr lang="ar-SA" sz="2800" dirty="0">
                <a:solidFill>
                  <a:srgbClr val="2E2E2E"/>
                </a:solidFill>
                <a:cs typeface="Arial" panose="020B0604020202020204" pitchFamily="34" charset="0"/>
              </a:rPr>
              <a:t>1- شق (يعمل  كمصدر احادي اللون</a:t>
            </a:r>
          </a:p>
          <a:p>
            <a:r>
              <a:rPr lang="ar-SA" sz="2800" dirty="0">
                <a:solidFill>
                  <a:srgbClr val="2E2E2E"/>
                </a:solidFill>
                <a:cs typeface="Arial" panose="020B0604020202020204" pitchFamily="34" charset="0"/>
              </a:rPr>
              <a:t>2- شقان ( مصدران متربطان)</a:t>
            </a:r>
          </a:p>
          <a:p>
            <a:r>
              <a:rPr lang="ar-SA" sz="2800" dirty="0">
                <a:solidFill>
                  <a:srgbClr val="2E2E2E"/>
                </a:solidFill>
                <a:cs typeface="Arial" panose="020B0604020202020204" pitchFamily="34" charset="0"/>
              </a:rPr>
              <a:t>3_- شاشة (لروية التداخل)</a:t>
            </a:r>
          </a:p>
          <a:p>
            <a:r>
              <a:rPr lang="ar-SA" sz="2800" b="1" dirty="0">
                <a:solidFill>
                  <a:srgbClr val="7030A0"/>
                </a:solidFill>
                <a:cs typeface="Arial" panose="020B0604020202020204" pitchFamily="34" charset="0"/>
              </a:rPr>
              <a:t>الخطوات </a:t>
            </a:r>
          </a:p>
          <a:p>
            <a:r>
              <a:rPr lang="ar-SA" sz="2400" dirty="0">
                <a:solidFill>
                  <a:schemeClr val="tx1"/>
                </a:solidFill>
                <a:cs typeface="+mn-cs"/>
              </a:rPr>
              <a:t>اسقط يونج ضوء أحادي اللون ) (من مصدر نقطي على حاجز ذو شق ضيق، لينفذ جزءا منه الى حاجز ذو شقين ضيقين ، وذلك للحصول على ضوء مترابط ، فيسقط الضوء الخارج من الشقين على شاشة تبعد مسافة معينة عن الحاجز.</a:t>
            </a:r>
            <a:endParaRPr lang="en-US" sz="2400" dirty="0">
              <a:solidFill>
                <a:schemeClr val="tx1"/>
              </a:solidFill>
              <a:cs typeface="+mn-cs"/>
            </a:endParaRPr>
          </a:p>
          <a:p>
            <a:endParaRPr lang="en-US" sz="2400" dirty="0"/>
          </a:p>
        </p:txBody>
      </p:sp>
      <p:sp>
        <p:nvSpPr>
          <p:cNvPr id="8" name="مستطيل 7">
            <a:extLst>
              <a:ext uri="{FF2B5EF4-FFF2-40B4-BE49-F238E27FC236}">
                <a16:creationId xmlns:a16="http://schemas.microsoft.com/office/drawing/2014/main" id="{EAF66EDC-B8C5-BEF7-958D-3F725EBB36D2}"/>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مربع نص 12">
            <a:extLst>
              <a:ext uri="{FF2B5EF4-FFF2-40B4-BE49-F238E27FC236}">
                <a16:creationId xmlns:a16="http://schemas.microsoft.com/office/drawing/2014/main" id="{F4A8D453-9B66-BDB6-DB3A-452DE11189E7}"/>
              </a:ext>
            </a:extLst>
          </p:cNvPr>
          <p:cNvSpPr txBox="1"/>
          <p:nvPr/>
        </p:nvSpPr>
        <p:spPr>
          <a:xfrm>
            <a:off x="1748790" y="362635"/>
            <a:ext cx="7100887" cy="1200329"/>
          </a:xfrm>
          <a:prstGeom prst="rect">
            <a:avLst/>
          </a:prstGeom>
          <a:noFill/>
        </p:spPr>
        <p:txBody>
          <a:bodyPr wrap="square">
            <a:spAutoFit/>
          </a:bodyPr>
          <a:lstStyle/>
          <a:p>
            <a:r>
              <a:rPr lang="en-US" sz="3600" dirty="0">
                <a:solidFill>
                  <a:srgbClr val="00B050"/>
                </a:solidFill>
              </a:rPr>
              <a:t> </a:t>
            </a:r>
            <a:r>
              <a:rPr lang="ar-SA" sz="3600" b="1" dirty="0">
                <a:solidFill>
                  <a:srgbClr val="00B050"/>
                </a:solidFill>
              </a:rPr>
              <a:t>تجربة الشق المزدوج لتوماس يونج</a:t>
            </a:r>
            <a:br>
              <a:rPr lang="ar-SA" sz="3600" b="1" dirty="0">
                <a:solidFill>
                  <a:srgbClr val="00B050"/>
                </a:solidFill>
              </a:rPr>
            </a:br>
            <a:endParaRPr lang="en-US" sz="3600" dirty="0">
              <a:solidFill>
                <a:srgbClr val="00B050"/>
              </a:solidFill>
            </a:endParaRPr>
          </a:p>
        </p:txBody>
      </p:sp>
      <p:pic>
        <p:nvPicPr>
          <p:cNvPr id="14" name="صورة 13">
            <a:extLst>
              <a:ext uri="{FF2B5EF4-FFF2-40B4-BE49-F238E27FC236}">
                <a16:creationId xmlns:a16="http://schemas.microsoft.com/office/drawing/2014/main" id="{A625E999-E2D0-D57A-1600-7A08B3473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77" y="1406599"/>
            <a:ext cx="4774234" cy="3268272"/>
          </a:xfrm>
          <a:prstGeom prst="rect">
            <a:avLst/>
          </a:prstGeom>
        </p:spPr>
      </p:pic>
    </p:spTree>
    <p:extLst>
      <p:ext uri="{BB962C8B-B14F-4D97-AF65-F5344CB8AC3E}">
        <p14:creationId xmlns:p14="http://schemas.microsoft.com/office/powerpoint/2010/main" val="17532901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لمحتوى 3">
            <a:extLst>
              <a:ext uri="{FF2B5EF4-FFF2-40B4-BE49-F238E27FC236}">
                <a16:creationId xmlns:a16="http://schemas.microsoft.com/office/drawing/2014/main" id="{DD50FC20-DB05-3CE2-36D3-FD5165622300}"/>
              </a:ext>
            </a:extLst>
          </p:cNvPr>
          <p:cNvSpPr txBox="1">
            <a:spLocks noGrp="1"/>
          </p:cNvSpPr>
          <p:nvPr>
            <p:ph idx="1"/>
          </p:nvPr>
        </p:nvSpPr>
        <p:spPr>
          <a:xfrm>
            <a:off x="5200650" y="2425846"/>
            <a:ext cx="6545580" cy="1051570"/>
          </a:xfrm>
          <a:prstGeom prst="rect">
            <a:avLst/>
          </a:prstGeom>
          <a:noFill/>
        </p:spPr>
        <p:txBody>
          <a:bodyPr wrap="square">
            <a:spAutoFit/>
          </a:bodyPr>
          <a:lstStyle/>
          <a:p>
            <a:pPr marL="0" algn="ctr" defTabSz="457200" rtl="1" eaLnBrk="1" latinLnBrk="0" hangingPunct="1"/>
            <a:r>
              <a:rPr lang="ar-SA" sz="2800" b="1" dirty="0">
                <a:solidFill>
                  <a:srgbClr val="FF0000"/>
                </a:solidFill>
              </a:rPr>
              <a:t> ما هو الضوء أحادي اللون</a:t>
            </a:r>
            <a:r>
              <a:rPr lang="ar-SA" sz="2400" b="1" dirty="0">
                <a:solidFill>
                  <a:srgbClr val="FF0000"/>
                </a:solidFill>
              </a:rPr>
              <a:t>؟</a:t>
            </a:r>
          </a:p>
          <a:p>
            <a:pPr marL="0" algn="ctr" defTabSz="457200" rtl="1" eaLnBrk="1" latinLnBrk="0" hangingPunct="1"/>
            <a:r>
              <a:rPr lang="ar-SA" sz="3200" dirty="0"/>
              <a:t>هو ضوء له طول موجي واحد فقط</a:t>
            </a:r>
          </a:p>
        </p:txBody>
      </p:sp>
      <p:pic>
        <p:nvPicPr>
          <p:cNvPr id="5" name="صورة 4">
            <a:extLst>
              <a:ext uri="{FF2B5EF4-FFF2-40B4-BE49-F238E27FC236}">
                <a16:creationId xmlns:a16="http://schemas.microsoft.com/office/drawing/2014/main" id="{A6706AC0-4C44-F38A-C2CE-B975D1D45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640" y="1695744"/>
            <a:ext cx="4048125" cy="2537460"/>
          </a:xfrm>
          <a:prstGeom prst="rect">
            <a:avLst/>
          </a:prstGeom>
          <a:scene3d>
            <a:camera prst="orthographicFront"/>
            <a:lightRig rig="threePt" dir="t"/>
          </a:scene3d>
          <a:sp3d>
            <a:bevelT/>
          </a:sp3d>
        </p:spPr>
      </p:pic>
      <p:sp>
        <p:nvSpPr>
          <p:cNvPr id="6" name="مستطيل 5">
            <a:extLst>
              <a:ext uri="{FF2B5EF4-FFF2-40B4-BE49-F238E27FC236}">
                <a16:creationId xmlns:a16="http://schemas.microsoft.com/office/drawing/2014/main" id="{C8A45104-6D2A-76B4-F062-F9772D05D93B}"/>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صورة 7">
            <a:extLst>
              <a:ext uri="{FF2B5EF4-FFF2-40B4-BE49-F238E27FC236}">
                <a16:creationId xmlns:a16="http://schemas.microsoft.com/office/drawing/2014/main" id="{901DBFAC-8199-29B9-826B-A75F1BF28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3244" y="3954780"/>
            <a:ext cx="3428571" cy="2434590"/>
          </a:xfrm>
          <a:prstGeom prst="rect">
            <a:avLst/>
          </a:prstGeom>
        </p:spPr>
      </p:pic>
      <p:sp>
        <p:nvSpPr>
          <p:cNvPr id="9" name="مستطيل 8">
            <a:extLst>
              <a:ext uri="{FF2B5EF4-FFF2-40B4-BE49-F238E27FC236}">
                <a16:creationId xmlns:a16="http://schemas.microsoft.com/office/drawing/2014/main" id="{AE53E451-10D2-0A30-9A09-C567BAC6158A}"/>
              </a:ext>
            </a:extLst>
          </p:cNvPr>
          <p:cNvSpPr/>
          <p:nvPr/>
        </p:nvSpPr>
        <p:spPr>
          <a:xfrm>
            <a:off x="3188970" y="182880"/>
            <a:ext cx="5772150" cy="891540"/>
          </a:xfrm>
          <a:prstGeom prst="rect">
            <a:avLst/>
          </a:prstGeom>
          <a:solidFill>
            <a:srgbClr val="9DE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B050"/>
                </a:solidFill>
              </a:rPr>
              <a:t> </a:t>
            </a:r>
            <a:r>
              <a:rPr lang="ar-SA" sz="3600" b="1" dirty="0">
                <a:solidFill>
                  <a:srgbClr val="00B050"/>
                </a:solidFill>
              </a:rPr>
              <a:t>تجربة الشق المزدوج لتوماس يونج</a:t>
            </a:r>
            <a:endParaRPr lang="en-US" sz="3600" dirty="0">
              <a:solidFill>
                <a:srgbClr val="00B050"/>
              </a:solidFill>
            </a:endParaRPr>
          </a:p>
        </p:txBody>
      </p:sp>
    </p:spTree>
    <p:extLst>
      <p:ext uri="{BB962C8B-B14F-4D97-AF65-F5344CB8AC3E}">
        <p14:creationId xmlns:p14="http://schemas.microsoft.com/office/powerpoint/2010/main" val="99647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E6EE908D-09AD-E1E8-0FDC-2C9371AF1275}"/>
              </a:ext>
            </a:extLst>
          </p:cNvPr>
          <p:cNvSpPr/>
          <p:nvPr/>
        </p:nvSpPr>
        <p:spPr>
          <a:xfrm>
            <a:off x="5189220" y="537210"/>
            <a:ext cx="6560820" cy="162306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ar-SA" sz="2400" b="1" dirty="0">
                <a:solidFill>
                  <a:srgbClr val="C00000"/>
                </a:solidFill>
              </a:rPr>
              <a:t>الملاحظة </a:t>
            </a:r>
          </a:p>
          <a:p>
            <a:r>
              <a:rPr lang="ar-SA" sz="2400" b="1" dirty="0">
                <a:solidFill>
                  <a:schemeClr val="tx1"/>
                </a:solidFill>
              </a:rPr>
              <a:t>نمط مكون من حزم ---</a:t>
            </a:r>
            <a:r>
              <a:rPr lang="ar-SA" sz="3200" b="1" dirty="0">
                <a:solidFill>
                  <a:schemeClr val="tx1"/>
                </a:solidFill>
                <a:highlight>
                  <a:srgbClr val="FFFF00"/>
                </a:highlight>
              </a:rPr>
              <a:t>مضيئة</a:t>
            </a:r>
            <a:r>
              <a:rPr lang="ar-SA" sz="3200" b="1" dirty="0">
                <a:solidFill>
                  <a:schemeClr val="tx1"/>
                </a:solidFill>
              </a:rPr>
              <a:t>-</a:t>
            </a:r>
            <a:r>
              <a:rPr lang="ar-SA" sz="2400" b="1" dirty="0">
                <a:solidFill>
                  <a:schemeClr val="tx1"/>
                </a:solidFill>
              </a:rPr>
              <a:t>-و----</a:t>
            </a:r>
            <a:r>
              <a:rPr lang="ar-SA" sz="3200" b="1" dirty="0">
                <a:solidFill>
                  <a:schemeClr val="tx1"/>
                </a:solidFill>
                <a:highlight>
                  <a:srgbClr val="FFFF00"/>
                </a:highlight>
              </a:rPr>
              <a:t>مظلمة</a:t>
            </a:r>
            <a:r>
              <a:rPr lang="ar-SA" sz="2400" b="1" dirty="0">
                <a:solidFill>
                  <a:schemeClr val="tx1"/>
                </a:solidFill>
              </a:rPr>
              <a:t>--------</a:t>
            </a:r>
          </a:p>
          <a:p>
            <a:r>
              <a:rPr lang="ar-SA" sz="2400" b="1" dirty="0">
                <a:solidFill>
                  <a:schemeClr val="tx1"/>
                </a:solidFill>
              </a:rPr>
              <a:t>نتيجة تداخل الضوء تداخلا ---</a:t>
            </a:r>
            <a:r>
              <a:rPr lang="ar-SA" sz="3200" b="1" dirty="0">
                <a:solidFill>
                  <a:schemeClr val="tx1"/>
                </a:solidFill>
                <a:highlight>
                  <a:srgbClr val="FFFF00"/>
                </a:highlight>
              </a:rPr>
              <a:t>بناء</a:t>
            </a:r>
            <a:r>
              <a:rPr lang="ar-SA" sz="2400" b="1" dirty="0">
                <a:solidFill>
                  <a:schemeClr val="tx1"/>
                </a:solidFill>
              </a:rPr>
              <a:t>----- و----</a:t>
            </a:r>
            <a:r>
              <a:rPr lang="ar-SA" sz="3200" b="1" dirty="0">
                <a:solidFill>
                  <a:schemeClr val="tx1"/>
                </a:solidFill>
                <a:highlight>
                  <a:srgbClr val="FFFF00"/>
                </a:highlight>
              </a:rPr>
              <a:t>هدام</a:t>
            </a:r>
            <a:r>
              <a:rPr lang="ar-SA" sz="3200" b="1" dirty="0">
                <a:solidFill>
                  <a:schemeClr val="tx1"/>
                </a:solidFill>
              </a:rPr>
              <a:t> </a:t>
            </a:r>
            <a:r>
              <a:rPr lang="ar-SA" sz="2400" b="1" dirty="0">
                <a:solidFill>
                  <a:schemeClr val="tx1"/>
                </a:solidFill>
              </a:rPr>
              <a:t>--------</a:t>
            </a:r>
          </a:p>
          <a:p>
            <a:endParaRPr lang="ar-SA" dirty="0">
              <a:solidFill>
                <a:schemeClr val="tx1"/>
              </a:solidFill>
            </a:endParaRPr>
          </a:p>
          <a:p>
            <a:endParaRPr lang="en-US" dirty="0"/>
          </a:p>
        </p:txBody>
      </p:sp>
      <p:pic>
        <p:nvPicPr>
          <p:cNvPr id="3" name="Picture 4">
            <a:extLst>
              <a:ext uri="{FF2B5EF4-FFF2-40B4-BE49-F238E27FC236}">
                <a16:creationId xmlns:a16="http://schemas.microsoft.com/office/drawing/2014/main" id="{C61CF7B8-E169-0C6D-4052-1C04133AF06F}"/>
              </a:ext>
            </a:extLst>
          </p:cNvPr>
          <p:cNvPicPr>
            <a:picLocks noChangeAspect="1" noChangeArrowheads="1"/>
          </p:cNvPicPr>
          <p:nvPr/>
        </p:nvPicPr>
        <p:blipFill>
          <a:blip r:embed="rId2"/>
          <a:srcRect/>
          <a:stretch>
            <a:fillRect/>
          </a:stretch>
        </p:blipFill>
        <p:spPr bwMode="auto">
          <a:xfrm>
            <a:off x="2739881" y="243781"/>
            <a:ext cx="1631736" cy="6057920"/>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4" name="Picture 3">
            <a:extLst>
              <a:ext uri="{FF2B5EF4-FFF2-40B4-BE49-F238E27FC236}">
                <a16:creationId xmlns:a16="http://schemas.microsoft.com/office/drawing/2014/main" id="{AABE5744-4089-074D-BB1F-AEB73BE19EAD}"/>
              </a:ext>
            </a:extLst>
          </p:cNvPr>
          <p:cNvPicPr>
            <a:picLocks noChangeAspect="1" noChangeArrowheads="1"/>
          </p:cNvPicPr>
          <p:nvPr/>
        </p:nvPicPr>
        <p:blipFill>
          <a:blip r:embed="rId3"/>
          <a:srcRect/>
          <a:stretch>
            <a:fillRect/>
          </a:stretch>
        </p:blipFill>
        <p:spPr bwMode="auto">
          <a:xfrm>
            <a:off x="925357" y="266641"/>
            <a:ext cx="1531888" cy="605792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5" name="مستطيل: زوايا مستديرة 4">
            <a:extLst>
              <a:ext uri="{FF2B5EF4-FFF2-40B4-BE49-F238E27FC236}">
                <a16:creationId xmlns:a16="http://schemas.microsoft.com/office/drawing/2014/main" id="{7956EA9C-F080-788F-295D-96BF675596EC}"/>
              </a:ext>
            </a:extLst>
          </p:cNvPr>
          <p:cNvSpPr/>
          <p:nvPr/>
        </p:nvSpPr>
        <p:spPr>
          <a:xfrm>
            <a:off x="5383530" y="2514600"/>
            <a:ext cx="6560820" cy="209169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ar-SA" dirty="0"/>
              <a:t> </a:t>
            </a:r>
            <a:r>
              <a:rPr lang="ar-SA" sz="2800" dirty="0">
                <a:solidFill>
                  <a:srgbClr val="FF0000"/>
                </a:solidFill>
              </a:rPr>
              <a:t> ماهي خصائص ( هدب التداخل)</a:t>
            </a:r>
          </a:p>
          <a:p>
            <a:r>
              <a:rPr lang="ar-SA" sz="2400" b="1" dirty="0">
                <a:solidFill>
                  <a:schemeClr val="tx1"/>
                </a:solidFill>
              </a:rPr>
              <a:t>هدبة مركزية (حزمة مضيئ)</a:t>
            </a:r>
          </a:p>
          <a:p>
            <a:r>
              <a:rPr lang="ar-SA" sz="2400" b="1" dirty="0">
                <a:solidFill>
                  <a:schemeClr val="tx1"/>
                </a:solidFill>
              </a:rPr>
              <a:t>حزمة مضيئة  عرضها متساوية  وتفصلها  فراغات  متساوية </a:t>
            </a:r>
          </a:p>
          <a:p>
            <a:r>
              <a:rPr lang="ar-SA" sz="2400" b="1" dirty="0">
                <a:solidFill>
                  <a:schemeClr val="tx1"/>
                </a:solidFill>
              </a:rPr>
              <a:t> تتناقص شدة الإضاءة  للحزم (الهدب) كلما ابتعدنا  عن الهدبة  المركزية </a:t>
            </a:r>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endParaRPr lang="ar-SA" dirty="0"/>
          </a:p>
          <a:p>
            <a:r>
              <a:rPr lang="ar-SA" dirty="0"/>
              <a:t>0</a:t>
            </a:r>
            <a:endParaRPr lang="en-US" dirty="0"/>
          </a:p>
        </p:txBody>
      </p:sp>
      <p:sp>
        <p:nvSpPr>
          <p:cNvPr id="6" name="مستطيل: زوايا مستديرة 5">
            <a:extLst>
              <a:ext uri="{FF2B5EF4-FFF2-40B4-BE49-F238E27FC236}">
                <a16:creationId xmlns:a16="http://schemas.microsoft.com/office/drawing/2014/main" id="{D7579427-798D-98EF-4B54-C0BFDD4BB0AD}"/>
              </a:ext>
            </a:extLst>
          </p:cNvPr>
          <p:cNvSpPr/>
          <p:nvPr/>
        </p:nvSpPr>
        <p:spPr>
          <a:xfrm>
            <a:off x="5429250" y="4960620"/>
            <a:ext cx="6286500" cy="149733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ar-SA" dirty="0"/>
          </a:p>
          <a:p>
            <a:r>
              <a:rPr lang="ar-SA" sz="2400" b="1" dirty="0">
                <a:solidFill>
                  <a:srgbClr val="FF0000"/>
                </a:solidFill>
              </a:rPr>
              <a:t>تعتمد مواقع الحزم المضيئة  والمعتمة</a:t>
            </a:r>
          </a:p>
          <a:p>
            <a:r>
              <a:rPr lang="ar-SA" sz="2400" b="1" dirty="0">
                <a:solidFill>
                  <a:schemeClr val="tx1"/>
                </a:solidFill>
              </a:rPr>
              <a:t>-----</a:t>
            </a:r>
            <a:r>
              <a:rPr lang="ar-SA" sz="2400" b="1" dirty="0">
                <a:solidFill>
                  <a:schemeClr val="tx1"/>
                </a:solidFill>
                <a:highlight>
                  <a:srgbClr val="FFFF00"/>
                </a:highlight>
              </a:rPr>
              <a:t>على الطول الموجي-</a:t>
            </a:r>
            <a:r>
              <a:rPr lang="ar-SA" sz="2400" b="1" dirty="0">
                <a:solidFill>
                  <a:schemeClr val="tx1"/>
                </a:solidFill>
              </a:rPr>
              <a:t>- </a:t>
            </a:r>
          </a:p>
          <a:p>
            <a:endParaRPr lang="en-US" dirty="0"/>
          </a:p>
        </p:txBody>
      </p:sp>
      <p:sp>
        <p:nvSpPr>
          <p:cNvPr id="8" name="مستطيل 7">
            <a:extLst>
              <a:ext uri="{FF2B5EF4-FFF2-40B4-BE49-F238E27FC236}">
                <a16:creationId xmlns:a16="http://schemas.microsoft.com/office/drawing/2014/main" id="{9F7660DC-2239-31EE-7CED-7A8B244A143F}"/>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051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لصورة 1">
            <a:extLst>
              <a:ext uri="{FF2B5EF4-FFF2-40B4-BE49-F238E27FC236}">
                <a16:creationId xmlns:a16="http://schemas.microsoft.com/office/drawing/2014/main" id="{C893E4F7-0259-4551-9E35-63AE2A76DEF1}"/>
              </a:ext>
            </a:extLst>
          </p:cNvPr>
          <p:cNvSpPr>
            <a:spLocks noGrp="1"/>
          </p:cNvSpPr>
          <p:nvPr>
            <p:ph type="pic" sz="quarter" idx="10"/>
          </p:nvPr>
        </p:nvSpPr>
        <p:spPr/>
        <p:txBody>
          <a:bodyPr/>
          <a:lstStyle/>
          <a:p>
            <a:endParaRPr lang="ar-SA"/>
          </a:p>
        </p:txBody>
      </p:sp>
      <p:pic>
        <p:nvPicPr>
          <p:cNvPr id="4" name="صورة 3">
            <a:extLst>
              <a:ext uri="{FF2B5EF4-FFF2-40B4-BE49-F238E27FC236}">
                <a16:creationId xmlns:a16="http://schemas.microsoft.com/office/drawing/2014/main" id="{7ECAA728-9DEB-4147-938A-059643AF5F46}"/>
              </a:ext>
            </a:extLst>
          </p:cNvPr>
          <p:cNvPicPr>
            <a:picLocks noChangeAspect="1"/>
          </p:cNvPicPr>
          <p:nvPr/>
        </p:nvPicPr>
        <p:blipFill>
          <a:blip r:embed="rId2"/>
          <a:stretch>
            <a:fillRect/>
          </a:stretch>
        </p:blipFill>
        <p:spPr>
          <a:xfrm>
            <a:off x="498764" y="807720"/>
            <a:ext cx="11091553" cy="5242560"/>
          </a:xfrm>
          <a:prstGeom prst="rect">
            <a:avLst/>
          </a:prstGeom>
        </p:spPr>
      </p:pic>
      <p:sp>
        <p:nvSpPr>
          <p:cNvPr id="3" name="مستطيل 2">
            <a:extLst>
              <a:ext uri="{FF2B5EF4-FFF2-40B4-BE49-F238E27FC236}">
                <a16:creationId xmlns:a16="http://schemas.microsoft.com/office/drawing/2014/main" id="{4E904FF9-5C51-6E74-3EFA-C17425B5F618}"/>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7121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BD63AFF5-3009-4125-2DD2-124E49715BE6}"/>
              </a:ext>
            </a:extLst>
          </p:cNvPr>
          <p:cNvSpPr/>
          <p:nvPr/>
        </p:nvSpPr>
        <p:spPr>
          <a:xfrm>
            <a:off x="5703570" y="1223010"/>
            <a:ext cx="6080760" cy="1062990"/>
          </a:xfrm>
          <a:prstGeom prst="roundRect">
            <a:avLst/>
          </a:prstGeom>
          <a:solidFill>
            <a:schemeClr val="accent4">
              <a:lumMod val="40000"/>
              <a:lumOff val="60000"/>
            </a:schemeClr>
          </a:solidFill>
          <a:effectLst>
            <a:glow rad="228600">
              <a:schemeClr val="accent2">
                <a:satMod val="175000"/>
                <a:alpha val="40000"/>
              </a:schemeClr>
            </a:glow>
          </a:effectLst>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u="sng" dirty="0">
                <a:solidFill>
                  <a:srgbClr val="FF0000"/>
                </a:solidFill>
                <a:cs typeface="PT Bold Heading" pitchFamily="2" charset="-78"/>
              </a:rPr>
              <a:t>ماذا يحدث عند استخدام ضوء ابيض؟ </a:t>
            </a:r>
            <a:endParaRPr lang="en-US" sz="3200" dirty="0"/>
          </a:p>
        </p:txBody>
      </p:sp>
      <p:sp>
        <p:nvSpPr>
          <p:cNvPr id="3" name="مخطط انسيابي: معالجة متعاقبة 2">
            <a:extLst>
              <a:ext uri="{FF2B5EF4-FFF2-40B4-BE49-F238E27FC236}">
                <a16:creationId xmlns:a16="http://schemas.microsoft.com/office/drawing/2014/main" id="{0FCA3567-C4E9-0D28-1B72-6119FD2204E0}"/>
              </a:ext>
            </a:extLst>
          </p:cNvPr>
          <p:cNvSpPr/>
          <p:nvPr/>
        </p:nvSpPr>
        <p:spPr>
          <a:xfrm>
            <a:off x="6275070" y="3280410"/>
            <a:ext cx="5109210" cy="2423160"/>
          </a:xfrm>
          <a:prstGeom prst="flowChartAlternateProcess">
            <a:avLst/>
          </a:prstGeom>
          <a:solidFill>
            <a:schemeClr val="accent3">
              <a:lumMod val="60000"/>
              <a:lumOff val="40000"/>
            </a:schemeClr>
          </a:solidFill>
          <a:effectLst>
            <a:glow rad="228600">
              <a:schemeClr val="accent3">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ar-SA" dirty="0"/>
          </a:p>
          <a:p>
            <a:endParaRPr lang="ar-SA" dirty="0"/>
          </a:p>
          <a:p>
            <a:r>
              <a:rPr lang="ar-SA" dirty="0">
                <a:solidFill>
                  <a:schemeClr val="tx1"/>
                </a:solidFill>
              </a:rPr>
              <a:t>-----------------------------------------------------------</a:t>
            </a:r>
          </a:p>
          <a:p>
            <a:endParaRPr lang="ar-SA" dirty="0"/>
          </a:p>
          <a:p>
            <a:endParaRPr lang="ar-SA" dirty="0"/>
          </a:p>
          <a:p>
            <a:r>
              <a:rPr lang="ar-SA" dirty="0">
                <a:solidFill>
                  <a:schemeClr val="tx1"/>
                </a:solidFill>
              </a:rPr>
              <a:t>-----------------------------------------------------------</a:t>
            </a:r>
            <a:endParaRPr lang="en-US" dirty="0">
              <a:solidFill>
                <a:schemeClr val="tx1"/>
              </a:solidFill>
            </a:endParaRPr>
          </a:p>
        </p:txBody>
      </p:sp>
      <p:pic>
        <p:nvPicPr>
          <p:cNvPr id="4" name="Picture 5">
            <a:extLst>
              <a:ext uri="{FF2B5EF4-FFF2-40B4-BE49-F238E27FC236}">
                <a16:creationId xmlns:a16="http://schemas.microsoft.com/office/drawing/2014/main" id="{A65BA395-D887-A1A8-2AF4-225D9EB6EF8C}"/>
              </a:ext>
            </a:extLst>
          </p:cNvPr>
          <p:cNvPicPr>
            <a:picLocks noChangeAspect="1" noChangeArrowheads="1"/>
          </p:cNvPicPr>
          <p:nvPr/>
        </p:nvPicPr>
        <p:blipFill>
          <a:blip r:embed="rId2"/>
          <a:srcRect/>
          <a:stretch>
            <a:fillRect/>
          </a:stretch>
        </p:blipFill>
        <p:spPr bwMode="auto">
          <a:xfrm>
            <a:off x="2672170" y="400668"/>
            <a:ext cx="2214578" cy="5857916"/>
          </a:xfrm>
          <a:prstGeom prst="rect">
            <a:avLst/>
          </a:prstGeom>
          <a:noFill/>
          <a:ln w="9525">
            <a:noFill/>
            <a:miter lim="800000"/>
            <a:headEnd/>
            <a:tailEnd/>
          </a:ln>
          <a:effectLst>
            <a:prstShdw prst="shdw17" dist="17961" dir="2700000">
              <a:schemeClr val="accent1">
                <a:gamma/>
                <a:shade val="60000"/>
                <a:invGamma/>
              </a:schemeClr>
            </a:prstShdw>
          </a:effectLst>
        </p:spPr>
      </p:pic>
      <p:pic>
        <p:nvPicPr>
          <p:cNvPr id="6" name="صورة 5">
            <a:extLst>
              <a:ext uri="{FF2B5EF4-FFF2-40B4-BE49-F238E27FC236}">
                <a16:creationId xmlns:a16="http://schemas.microsoft.com/office/drawing/2014/main" id="{DA05C9E5-16C8-0173-67F4-16C8283AB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1" y="4714875"/>
            <a:ext cx="1931670" cy="2143125"/>
          </a:xfrm>
          <a:prstGeom prst="rect">
            <a:avLst/>
          </a:prstGeom>
        </p:spPr>
      </p:pic>
      <p:pic>
        <p:nvPicPr>
          <p:cNvPr id="8" name="صورة 7">
            <a:extLst>
              <a:ext uri="{FF2B5EF4-FFF2-40B4-BE49-F238E27FC236}">
                <a16:creationId xmlns:a16="http://schemas.microsoft.com/office/drawing/2014/main" id="{968FE72E-EEB9-DC91-578D-BEED93582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030" y="263842"/>
            <a:ext cx="1943100" cy="2352675"/>
          </a:xfrm>
          <a:prstGeom prst="rect">
            <a:avLst/>
          </a:prstGeom>
          <a:effectLst>
            <a:glow rad="228600">
              <a:schemeClr val="accent5">
                <a:satMod val="175000"/>
                <a:alpha val="40000"/>
              </a:schemeClr>
            </a:glow>
          </a:effectLst>
        </p:spPr>
      </p:pic>
      <p:sp>
        <p:nvSpPr>
          <p:cNvPr id="5" name="مستطيل 4">
            <a:extLst>
              <a:ext uri="{FF2B5EF4-FFF2-40B4-BE49-F238E27FC236}">
                <a16:creationId xmlns:a16="http://schemas.microsoft.com/office/drawing/2014/main" id="{C63E38AC-BCE2-7410-4301-A48B62172865}"/>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1558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BD63AFF5-3009-4125-2DD2-124E49715BE6}"/>
              </a:ext>
            </a:extLst>
          </p:cNvPr>
          <p:cNvSpPr/>
          <p:nvPr/>
        </p:nvSpPr>
        <p:spPr>
          <a:xfrm>
            <a:off x="5497830" y="1520190"/>
            <a:ext cx="6080760" cy="1062990"/>
          </a:xfrm>
          <a:prstGeom prst="roundRect">
            <a:avLst/>
          </a:prstGeom>
          <a:solidFill>
            <a:schemeClr val="accent4">
              <a:lumMod val="40000"/>
              <a:lumOff val="60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u="sng" dirty="0">
                <a:solidFill>
                  <a:srgbClr val="FF0000"/>
                </a:solidFill>
                <a:cs typeface="PT Bold Heading" pitchFamily="2" charset="-78"/>
              </a:rPr>
              <a:t>ماذا يحدث عند استخدام ضوء ابيض؟ </a:t>
            </a:r>
            <a:endParaRPr lang="en-US" sz="3200" dirty="0"/>
          </a:p>
        </p:txBody>
      </p:sp>
      <p:sp>
        <p:nvSpPr>
          <p:cNvPr id="3" name="مخطط انسيابي: معالجة متعاقبة 2">
            <a:extLst>
              <a:ext uri="{FF2B5EF4-FFF2-40B4-BE49-F238E27FC236}">
                <a16:creationId xmlns:a16="http://schemas.microsoft.com/office/drawing/2014/main" id="{0FCA3567-C4E9-0D28-1B72-6119FD2204E0}"/>
              </a:ext>
            </a:extLst>
          </p:cNvPr>
          <p:cNvSpPr/>
          <p:nvPr/>
        </p:nvSpPr>
        <p:spPr>
          <a:xfrm>
            <a:off x="5966460" y="3051810"/>
            <a:ext cx="5109210" cy="2423160"/>
          </a:xfrm>
          <a:prstGeom prst="flowChartAlternateProcess">
            <a:avLst/>
          </a:prstGeom>
          <a:solidFill>
            <a:schemeClr val="accent3">
              <a:lumMod val="60000"/>
              <a:lumOff val="40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ar-SA" dirty="0"/>
          </a:p>
          <a:p>
            <a:endParaRPr lang="ar-SA" dirty="0"/>
          </a:p>
          <a:p>
            <a:r>
              <a:rPr lang="ar-SA" b="1" dirty="0">
                <a:solidFill>
                  <a:schemeClr val="tx1"/>
                </a:solidFill>
              </a:rPr>
              <a:t>----</a:t>
            </a:r>
            <a:r>
              <a:rPr lang="ar-SA" sz="2800" b="1" dirty="0">
                <a:solidFill>
                  <a:schemeClr val="tx1"/>
                </a:solidFill>
              </a:rPr>
              <a:t>التداخل سبب ظهور أطياف ملونة </a:t>
            </a:r>
            <a:r>
              <a:rPr lang="ar-SA" b="1" dirty="0">
                <a:solidFill>
                  <a:schemeClr val="tx1"/>
                </a:solidFill>
              </a:rPr>
              <a:t>-------</a:t>
            </a:r>
          </a:p>
          <a:p>
            <a:r>
              <a:rPr lang="ar-SA" sz="2400" b="1" dirty="0">
                <a:solidFill>
                  <a:schemeClr val="tx1"/>
                </a:solidFill>
              </a:rPr>
              <a:t>  ---الهدبة  المركزية  تمثل ضوء ابيض </a:t>
            </a:r>
            <a:r>
              <a:rPr lang="ar-SA" b="1" dirty="0">
                <a:solidFill>
                  <a:schemeClr val="tx1"/>
                </a:solidFill>
              </a:rPr>
              <a:t>---------</a:t>
            </a:r>
            <a:endParaRPr lang="en-US" b="1" dirty="0">
              <a:solidFill>
                <a:schemeClr val="tx1"/>
              </a:solidFill>
            </a:endParaRPr>
          </a:p>
        </p:txBody>
      </p:sp>
      <p:pic>
        <p:nvPicPr>
          <p:cNvPr id="4" name="Picture 5">
            <a:extLst>
              <a:ext uri="{FF2B5EF4-FFF2-40B4-BE49-F238E27FC236}">
                <a16:creationId xmlns:a16="http://schemas.microsoft.com/office/drawing/2014/main" id="{A65BA395-D887-A1A8-2AF4-225D9EB6EF8C}"/>
              </a:ext>
            </a:extLst>
          </p:cNvPr>
          <p:cNvPicPr>
            <a:picLocks noChangeAspect="1" noChangeArrowheads="1"/>
          </p:cNvPicPr>
          <p:nvPr/>
        </p:nvPicPr>
        <p:blipFill>
          <a:blip r:embed="rId2"/>
          <a:srcRect/>
          <a:stretch>
            <a:fillRect/>
          </a:stretch>
        </p:blipFill>
        <p:spPr bwMode="auto">
          <a:xfrm>
            <a:off x="2923630" y="446388"/>
            <a:ext cx="2214578" cy="5857916"/>
          </a:xfrm>
          <a:prstGeom prst="rect">
            <a:avLst/>
          </a:prstGeom>
          <a:noFill/>
          <a:ln w="9525">
            <a:noFill/>
            <a:miter lim="800000"/>
            <a:headEnd/>
            <a:tailEnd/>
          </a:ln>
          <a:effectLst>
            <a:prstShdw prst="shdw17" dist="17961" dir="2700000">
              <a:schemeClr val="accent1">
                <a:gamma/>
                <a:shade val="60000"/>
                <a:invGamma/>
              </a:schemeClr>
            </a:prstShdw>
          </a:effectLst>
          <a:scene3d>
            <a:camera prst="orthographicFront"/>
            <a:lightRig rig="threePt" dir="t"/>
          </a:scene3d>
          <a:sp3d>
            <a:bevelT w="165100" prst="coolSlant"/>
          </a:sp3d>
        </p:spPr>
      </p:pic>
      <p:pic>
        <p:nvPicPr>
          <p:cNvPr id="6" name="صورة 5">
            <a:extLst>
              <a:ext uri="{FF2B5EF4-FFF2-40B4-BE49-F238E27FC236}">
                <a16:creationId xmlns:a16="http://schemas.microsoft.com/office/drawing/2014/main" id="{DA05C9E5-16C8-0173-67F4-16C8283AB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871" y="4714875"/>
            <a:ext cx="1931670" cy="2143125"/>
          </a:xfrm>
          <a:prstGeom prst="rect">
            <a:avLst/>
          </a:prstGeom>
        </p:spPr>
      </p:pic>
      <p:pic>
        <p:nvPicPr>
          <p:cNvPr id="8" name="صورة 7">
            <a:extLst>
              <a:ext uri="{FF2B5EF4-FFF2-40B4-BE49-F238E27FC236}">
                <a16:creationId xmlns:a16="http://schemas.microsoft.com/office/drawing/2014/main" id="{968FE72E-EEB9-DC91-578D-BEED93582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910" y="0"/>
            <a:ext cx="1943100" cy="2352675"/>
          </a:xfrm>
          <a:prstGeom prst="rect">
            <a:avLst/>
          </a:prstGeom>
          <a:scene3d>
            <a:camera prst="isometricOffAxis2Left"/>
            <a:lightRig rig="threePt" dir="t"/>
          </a:scene3d>
          <a:sp3d>
            <a:bevelT prst="angle"/>
          </a:sp3d>
        </p:spPr>
      </p:pic>
      <p:sp>
        <p:nvSpPr>
          <p:cNvPr id="5" name="مستطيل 4">
            <a:extLst>
              <a:ext uri="{FF2B5EF4-FFF2-40B4-BE49-F238E27FC236}">
                <a16:creationId xmlns:a16="http://schemas.microsoft.com/office/drawing/2014/main" id="{864F3270-0BF7-41B4-6720-52C116377563}"/>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0505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2824996" y="318792"/>
            <a:ext cx="7724894" cy="830997"/>
          </a:xfrm>
          <a:prstGeom prst="rect">
            <a:avLst/>
          </a:prstGeom>
          <a:solidFill>
            <a:srgbClr val="FF7575"/>
          </a:solid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4800" b="1" dirty="0">
                <a:ln w="11430">
                  <a:solidFill>
                    <a:sysClr val="windowText" lastClr="000000"/>
                  </a:solidFill>
                </a:ln>
                <a:effectLst>
                  <a:outerShdw blurRad="50800" dist="39000" dir="5460000" algn="tl">
                    <a:srgbClr val="000000">
                      <a:alpha val="38000"/>
                    </a:srgbClr>
                  </a:outerShdw>
                </a:effectLst>
                <a:latin typeface="+mj-lt"/>
                <a:ea typeface="+mj-ea"/>
                <a:cs typeface="PT Bold Heading" pitchFamily="2" charset="-78"/>
              </a:rPr>
              <a:t>تداخل الشق المزدوج</a:t>
            </a:r>
            <a:endParaRPr lang="ar-SA" sz="4800" b="1" dirty="0">
              <a:ln w="11430">
                <a:solidFill>
                  <a:sysClr val="windowText" lastClr="000000"/>
                </a:solidFill>
              </a:ln>
              <a:effectLst>
                <a:outerShdw blurRad="50800" dist="39000" dir="5460000" algn="tl">
                  <a:srgbClr val="000000">
                    <a:alpha val="38000"/>
                  </a:srgbClr>
                </a:outerShdw>
              </a:effectLst>
              <a:cs typeface="PT Bold Heading" pitchFamily="2" charset="-78"/>
            </a:endParaRPr>
          </a:p>
        </p:txBody>
      </p:sp>
      <p:sp>
        <p:nvSpPr>
          <p:cNvPr id="9" name="عنوان 1">
            <a:extLst>
              <a:ext uri="{FF2B5EF4-FFF2-40B4-BE49-F238E27FC236}">
                <a16:creationId xmlns:a16="http://schemas.microsoft.com/office/drawing/2014/main" id="{604AB445-3923-4B31-8176-BC7C2A665EB4}"/>
              </a:ext>
            </a:extLst>
          </p:cNvPr>
          <p:cNvSpPr txBox="1">
            <a:spLocks/>
          </p:cNvSpPr>
          <p:nvPr/>
        </p:nvSpPr>
        <p:spPr>
          <a:xfrm>
            <a:off x="4006602" y="1902839"/>
            <a:ext cx="7686287" cy="500232"/>
          </a:xfrm>
          <a:prstGeom prst="rect">
            <a:avLst/>
          </a:prstGeom>
        </p:spPr>
        <p:txBody>
          <a:bodyPr vert="horz" lIns="45720" rIns="45720" anchor="ctr">
            <a:noAutofit/>
          </a:bodyPr>
          <a:lstStyle/>
          <a:p>
            <a:pPr algn="ctr">
              <a:spcBef>
                <a:spcPct val="0"/>
              </a:spcBef>
              <a:defRPr/>
            </a:pPr>
            <a:r>
              <a:rPr lang="ar-SA" sz="4400" dirty="0">
                <a:solidFill>
                  <a:srgbClr val="00B050"/>
                </a:solidFill>
                <a:latin typeface="Arabic Typesetting" panose="03020402040406030203" pitchFamily="66" charset="-78"/>
                <a:ea typeface="+mj-ea"/>
                <a:cs typeface="Arabic Typesetting" panose="03020402040406030203" pitchFamily="66" charset="-78"/>
              </a:rPr>
              <a:t>عللي ينفذ الجزء المترابط من الضوء فقط من خلال الشق الصغير</a:t>
            </a:r>
          </a:p>
          <a:p>
            <a:pPr algn="ctr">
              <a:spcBef>
                <a:spcPct val="0"/>
              </a:spcBef>
              <a:defRPr/>
            </a:pPr>
            <a:r>
              <a:rPr lang="ar-SA" sz="3600" b="1" dirty="0">
                <a:solidFill>
                  <a:srgbClr val="FF0000"/>
                </a:solidFill>
                <a:latin typeface="Arabic Typesetting" panose="03020402040406030203" pitchFamily="66" charset="-78"/>
                <a:ea typeface="+mj-ea"/>
                <a:cs typeface="Arabic Typesetting" panose="03020402040406030203" pitchFamily="66" charset="-78"/>
              </a:rPr>
              <a:t> </a:t>
            </a:r>
            <a:r>
              <a:rPr lang="ar-SA" sz="3600" b="1" dirty="0">
                <a:solidFill>
                  <a:srgbClr val="0000CC"/>
                </a:solidFill>
                <a:latin typeface="Arabic Typesetting" panose="03020402040406030203" pitchFamily="66" charset="-78"/>
                <a:ea typeface="+mj-ea"/>
                <a:cs typeface="Arabic Typesetting" panose="03020402040406030203" pitchFamily="66" charset="-78"/>
              </a:rPr>
              <a:t>لصغر لشق و ضيقه </a:t>
            </a:r>
          </a:p>
        </p:txBody>
      </p:sp>
      <p:sp>
        <p:nvSpPr>
          <p:cNvPr id="2" name="مستطيل 1">
            <a:extLst>
              <a:ext uri="{FF2B5EF4-FFF2-40B4-BE49-F238E27FC236}">
                <a16:creationId xmlns:a16="http://schemas.microsoft.com/office/drawing/2014/main" id="{D305B54A-4E83-0993-873F-F61A7104BCA1}"/>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عنصر نائب للمحتوى 4">
            <a:extLst>
              <a:ext uri="{FF2B5EF4-FFF2-40B4-BE49-F238E27FC236}">
                <a16:creationId xmlns:a16="http://schemas.microsoft.com/office/drawing/2014/main" id="{B95DACF0-993A-40BE-EC16-44597C926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40" y="2948941"/>
            <a:ext cx="9806940" cy="3394710"/>
          </a:xfrm>
          <a:prstGeom prst="rect">
            <a:avLst/>
          </a:prstGeom>
        </p:spPr>
      </p:pic>
    </p:spTree>
    <p:extLst>
      <p:ext uri="{BB962C8B-B14F-4D97-AF65-F5344CB8AC3E}">
        <p14:creationId xmlns:p14="http://schemas.microsoft.com/office/powerpoint/2010/main" val="1655528192"/>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p:nvPr/>
        </p:nvSpPr>
        <p:spPr>
          <a:xfrm>
            <a:off x="2619256" y="135912"/>
            <a:ext cx="6500825" cy="83099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4800" b="1" dirty="0">
                <a:ln w="11430">
                  <a:solidFill>
                    <a:sysClr val="windowText" lastClr="000000"/>
                  </a:solidFill>
                </a:ln>
                <a:solidFill>
                  <a:schemeClr val="accent1">
                    <a:lumMod val="75000"/>
                  </a:schemeClr>
                </a:solidFill>
                <a:effectLst>
                  <a:outerShdw blurRad="50800" dist="39000" dir="5460000" algn="tl">
                    <a:srgbClr val="000000">
                      <a:alpha val="38000"/>
                    </a:srgbClr>
                  </a:outerShdw>
                </a:effectLst>
                <a:latin typeface="+mj-lt"/>
                <a:ea typeface="+mj-ea"/>
                <a:cs typeface="PT Bold Heading" pitchFamily="2" charset="-78"/>
              </a:rPr>
              <a:t>تداخل الشق المزدوج</a:t>
            </a:r>
            <a:endParaRPr lang="ar-SA" sz="4800" b="1" dirty="0">
              <a:ln w="11430">
                <a:solidFill>
                  <a:sysClr val="windowText" lastClr="000000"/>
                </a:solidFill>
              </a:ln>
              <a:solidFill>
                <a:schemeClr val="accent1">
                  <a:lumMod val="75000"/>
                </a:schemeClr>
              </a:solidFill>
              <a:effectLst>
                <a:outerShdw blurRad="50800" dist="39000" dir="5460000" algn="tl">
                  <a:srgbClr val="000000">
                    <a:alpha val="38000"/>
                  </a:srgbClr>
                </a:outerShdw>
              </a:effectLst>
              <a:cs typeface="PT Bold Heading" pitchFamily="2" charset="-78"/>
            </a:endParaRPr>
          </a:p>
        </p:txBody>
      </p:sp>
      <p:pic>
        <p:nvPicPr>
          <p:cNvPr id="11" name="صورة 10">
            <a:extLst>
              <a:ext uri="{FF2B5EF4-FFF2-40B4-BE49-F238E27FC236}">
                <a16:creationId xmlns:a16="http://schemas.microsoft.com/office/drawing/2014/main" id="{5C651E5A-CAB8-49F9-B7AA-41BA3E0BD80E}"/>
              </a:ext>
            </a:extLst>
          </p:cNvPr>
          <p:cNvPicPr>
            <a:picLocks noChangeAspect="1"/>
          </p:cNvPicPr>
          <p:nvPr/>
        </p:nvPicPr>
        <p:blipFill rotWithShape="1">
          <a:blip r:embed="rId2"/>
          <a:srcRect l="43034" t="24207" r="20704" b="23754"/>
          <a:stretch/>
        </p:blipFill>
        <p:spPr>
          <a:xfrm>
            <a:off x="352119" y="3028951"/>
            <a:ext cx="4421081" cy="2880360"/>
          </a:xfrm>
          <a:prstGeom prst="rect">
            <a:avLst/>
          </a:prstGeom>
          <a:scene3d>
            <a:camera prst="orthographicFront"/>
            <a:lightRig rig="threePt" dir="t"/>
          </a:scene3d>
          <a:sp3d>
            <a:bevelT/>
          </a:sp3d>
        </p:spPr>
      </p:pic>
      <p:sp>
        <p:nvSpPr>
          <p:cNvPr id="3" name="عنوان 1"/>
          <p:cNvSpPr txBox="1">
            <a:spLocks/>
          </p:cNvSpPr>
          <p:nvPr/>
        </p:nvSpPr>
        <p:spPr>
          <a:xfrm>
            <a:off x="4433759" y="3589344"/>
            <a:ext cx="7858212" cy="1055157"/>
          </a:xfrm>
          <a:prstGeom prst="rect">
            <a:avLst/>
          </a:prstGeom>
        </p:spPr>
        <p:txBody>
          <a:bodyPr vert="horz" lIns="45720" rIns="45720" anchor="ctr">
            <a:noAutofit/>
          </a:bodyPr>
          <a:lstStyle/>
          <a:p>
            <a:pPr algn="ctr">
              <a:spcBef>
                <a:spcPct val="0"/>
              </a:spcBef>
              <a:defRPr/>
            </a:pPr>
            <a:r>
              <a:rPr lang="ar-SA" sz="3600" b="1" dirty="0">
                <a:solidFill>
                  <a:srgbClr val="0000CC"/>
                </a:solidFill>
                <a:latin typeface="Arabic Typesetting" panose="03020402040406030203" pitchFamily="66" charset="-78"/>
                <a:ea typeface="+mj-ea"/>
                <a:cs typeface="Arabic Typesetting" panose="03020402040406030203" pitchFamily="66" charset="-78"/>
              </a:rPr>
              <a:t>ويحدث للموجات تداخل بناء </a:t>
            </a:r>
            <a:r>
              <a:rPr lang="ar-SA" sz="3600" b="1" dirty="0">
                <a:solidFill>
                  <a:srgbClr val="FF0000"/>
                </a:solidFill>
                <a:latin typeface="Arabic Typesetting" panose="03020402040406030203" pitchFamily="66" charset="-78"/>
                <a:ea typeface="+mj-ea"/>
                <a:cs typeface="Arabic Typesetting" panose="03020402040406030203" pitchFamily="66" charset="-78"/>
              </a:rPr>
              <a:t>أو</a:t>
            </a:r>
            <a:r>
              <a:rPr lang="ar-SA" sz="3600" b="1" dirty="0">
                <a:solidFill>
                  <a:srgbClr val="0000CC"/>
                </a:solidFill>
                <a:latin typeface="Arabic Typesetting" panose="03020402040406030203" pitchFamily="66" charset="-78"/>
                <a:ea typeface="+mj-ea"/>
                <a:cs typeface="Arabic Typesetting" panose="03020402040406030203" pitchFamily="66" charset="-78"/>
              </a:rPr>
              <a:t> هدام إعتماداً على العلاقة بين طوريهما</a:t>
            </a:r>
          </a:p>
        </p:txBody>
      </p:sp>
      <p:sp>
        <p:nvSpPr>
          <p:cNvPr id="14" name="عنوان 1">
            <a:extLst>
              <a:ext uri="{FF2B5EF4-FFF2-40B4-BE49-F238E27FC236}">
                <a16:creationId xmlns:a16="http://schemas.microsoft.com/office/drawing/2014/main" id="{56B7C242-EFFF-4C75-AAA3-D74E3B1A74E1}"/>
              </a:ext>
            </a:extLst>
          </p:cNvPr>
          <p:cNvSpPr txBox="1">
            <a:spLocks/>
          </p:cNvSpPr>
          <p:nvPr/>
        </p:nvSpPr>
        <p:spPr>
          <a:xfrm>
            <a:off x="4370133" y="1116543"/>
            <a:ext cx="7523947" cy="1055157"/>
          </a:xfrm>
          <a:prstGeom prst="rect">
            <a:avLst/>
          </a:prstGeom>
        </p:spPr>
        <p:txBody>
          <a:bodyPr vert="horz" lIns="45720" rIns="45720" anchor="ctr">
            <a:noAutofit/>
          </a:bodyPr>
          <a:lstStyle/>
          <a:p>
            <a:pPr algn="ctr">
              <a:spcBef>
                <a:spcPct val="0"/>
              </a:spcBef>
              <a:defRPr/>
            </a:pPr>
            <a:r>
              <a:rPr lang="ar-SA" sz="4400" b="1" dirty="0">
                <a:solidFill>
                  <a:srgbClr val="00B050"/>
                </a:solidFill>
                <a:latin typeface="Arabic Typesetting" panose="03020402040406030203" pitchFamily="66" charset="-78"/>
                <a:ea typeface="+mj-ea"/>
                <a:cs typeface="Arabic Typesetting" panose="03020402040406030203" pitchFamily="66" charset="-78"/>
              </a:rPr>
              <a:t>يحيد الضوء بواسطة الشق فتتولد مقدمات موجات أسطوانية </a:t>
            </a:r>
          </a:p>
        </p:txBody>
      </p:sp>
      <p:sp>
        <p:nvSpPr>
          <p:cNvPr id="15" name="عنوان 1">
            <a:extLst>
              <a:ext uri="{FF2B5EF4-FFF2-40B4-BE49-F238E27FC236}">
                <a16:creationId xmlns:a16="http://schemas.microsoft.com/office/drawing/2014/main" id="{603DD450-6647-4057-BBB8-7F78F331AC14}"/>
              </a:ext>
            </a:extLst>
          </p:cNvPr>
          <p:cNvSpPr txBox="1">
            <a:spLocks/>
          </p:cNvSpPr>
          <p:nvPr/>
        </p:nvSpPr>
        <p:spPr>
          <a:xfrm>
            <a:off x="4418011" y="2459898"/>
            <a:ext cx="7523947" cy="1055157"/>
          </a:xfrm>
          <a:prstGeom prst="rect">
            <a:avLst/>
          </a:prstGeom>
        </p:spPr>
        <p:txBody>
          <a:bodyPr vert="horz" lIns="45720" rIns="45720" anchor="ctr">
            <a:noAutofit/>
          </a:bodyPr>
          <a:lstStyle/>
          <a:p>
            <a:pPr algn="ctr">
              <a:spcBef>
                <a:spcPct val="0"/>
              </a:spcBef>
              <a:defRPr/>
            </a:pPr>
            <a:r>
              <a:rPr lang="ar-SA" sz="3600" b="1" dirty="0">
                <a:solidFill>
                  <a:srgbClr val="FF0000"/>
                </a:solidFill>
                <a:latin typeface="Arabic Typesetting" panose="03020402040406030203" pitchFamily="66" charset="-78"/>
                <a:ea typeface="+mj-ea"/>
                <a:cs typeface="Arabic Typesetting" panose="03020402040406030203" pitchFamily="66" charset="-78"/>
              </a:rPr>
              <a:t>عللي تصل مقدمات الموجة إلى الحاجز الثاني ذو الشقين متفقين في الطور.</a:t>
            </a:r>
            <a:r>
              <a:rPr lang="ar-SA" sz="3600" b="1" dirty="0">
                <a:latin typeface="Arabic Typesetting" panose="03020402040406030203" pitchFamily="66" charset="-78"/>
                <a:ea typeface="+mj-ea"/>
                <a:cs typeface="Arabic Typesetting" panose="03020402040406030203" pitchFamily="66" charset="-78"/>
              </a:rPr>
              <a:t> بسبب تماثل مقدمات الموجة الاسطوانية  </a:t>
            </a:r>
          </a:p>
        </p:txBody>
      </p:sp>
      <p:sp>
        <p:nvSpPr>
          <p:cNvPr id="2" name="مستطيل 1">
            <a:extLst>
              <a:ext uri="{FF2B5EF4-FFF2-40B4-BE49-F238E27FC236}">
                <a16:creationId xmlns:a16="http://schemas.microsoft.com/office/drawing/2014/main" id="{D305B54A-4E83-0993-873F-F61A7104BCA1}"/>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صورة 3">
            <a:extLst>
              <a:ext uri="{FF2B5EF4-FFF2-40B4-BE49-F238E27FC236}">
                <a16:creationId xmlns:a16="http://schemas.microsoft.com/office/drawing/2014/main" id="{8284853E-B772-8E41-DD2E-CE9681CFD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 y="430530"/>
            <a:ext cx="2659380" cy="1706880"/>
          </a:xfrm>
          <a:prstGeom prst="rect">
            <a:avLst/>
          </a:prstGeom>
        </p:spPr>
      </p:pic>
    </p:spTree>
    <p:extLst>
      <p:ext uri="{BB962C8B-B14F-4D97-AF65-F5344CB8AC3E}">
        <p14:creationId xmlns:p14="http://schemas.microsoft.com/office/powerpoint/2010/main" val="674957135"/>
      </p:ext>
    </p:extLst>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C3198F7F-354F-4A13-AB24-842D3EF98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318" y="547541"/>
            <a:ext cx="6907367" cy="859611"/>
          </a:xfrm>
          <a:prstGeom prst="rect">
            <a:avLst/>
          </a:prstGeom>
        </p:spPr>
      </p:pic>
      <p:sp>
        <p:nvSpPr>
          <p:cNvPr id="8" name="TextBox 7">
            <a:extLst>
              <a:ext uri="{FF2B5EF4-FFF2-40B4-BE49-F238E27FC236}">
                <a16:creationId xmlns:a16="http://schemas.microsoft.com/office/drawing/2014/main" id="{EDC8B525-7476-4EC3-905A-B7E239A5D934}"/>
              </a:ext>
            </a:extLst>
          </p:cNvPr>
          <p:cNvSpPr txBox="1"/>
          <p:nvPr/>
        </p:nvSpPr>
        <p:spPr>
          <a:xfrm>
            <a:off x="3677477" y="1176320"/>
            <a:ext cx="4837043" cy="400110"/>
          </a:xfrm>
          <a:prstGeom prst="rect">
            <a:avLst/>
          </a:prstGeom>
          <a:noFill/>
        </p:spPr>
        <p:txBody>
          <a:bodyPr wrap="square" rtlCol="0">
            <a:spAutoFit/>
          </a:bodyPr>
          <a:lstStyle/>
          <a:p>
            <a:pPr algn="ctr" defTabSz="457189" rtl="0"/>
            <a:r>
              <a:rPr lang="ar-AE" sz="2000" b="1" dirty="0">
                <a:solidFill>
                  <a:srgbClr val="002060"/>
                </a:solidFill>
                <a:latin typeface="Calibri" panose="020F0502020204030204"/>
                <a:cs typeface="Arial" panose="020B0604020202020204" pitchFamily="34" charset="0"/>
              </a:rPr>
              <a:t>انقر على المصباح لتحصل على تلميح !</a:t>
            </a:r>
            <a:endParaRPr lang="en-US" sz="2000" b="1" dirty="0">
              <a:solidFill>
                <a:srgbClr val="002060"/>
              </a:solidFill>
              <a:latin typeface="Calibri" panose="020F0502020204030204"/>
            </a:endParaRPr>
          </a:p>
        </p:txBody>
      </p:sp>
      <p:pic>
        <p:nvPicPr>
          <p:cNvPr id="16" name="Picture 15" descr="A close up of a box&#10;&#10;Description automatically generated">
            <a:extLst>
              <a:ext uri="{FF2B5EF4-FFF2-40B4-BE49-F238E27FC236}">
                <a16:creationId xmlns:a16="http://schemas.microsoft.com/office/drawing/2014/main" id="{FF920482-F8FC-4BC6-A71F-25ED9E9AB81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112" b="93002" l="5704" r="36408">
                        <a14:foregroundMark x1="8050" y1="78034" x2="9102" y2="83455"/>
                        <a14:foregroundMark x1="25364" y1="91788" x2="32282" y2="87419"/>
                        <a14:foregroundMark x1="32282" y1="85113" x2="33293" y2="85963"/>
                        <a14:foregroundMark x1="21804" y1="91869" x2="24798" y2="90736"/>
                        <a14:foregroundMark x1="19094" y1="93042" x2="25243" y2="92961"/>
                        <a14:foregroundMark x1="36408" y1="85922" x2="33617" y2="86165"/>
                        <a14:foregroundMark x1="5866" y1="74717" x2="5744" y2="77994"/>
                        <a14:foregroundMark x1="16545" y1="68528" x2="18083" y2="67112"/>
                      </a14:backgroundRemoval>
                    </a14:imgEffect>
                  </a14:imgLayer>
                </a14:imgProps>
              </a:ext>
              <a:ext uri="{28A0092B-C50C-407E-A947-70E740481C1C}">
                <a14:useLocalDpi xmlns:a14="http://schemas.microsoft.com/office/drawing/2010/main" val="0"/>
              </a:ext>
            </a:extLst>
          </a:blip>
          <a:srcRect l="3703" t="65286" r="61894" b="4627"/>
          <a:stretch/>
        </p:blipFill>
        <p:spPr>
          <a:xfrm>
            <a:off x="6095999" y="2915376"/>
            <a:ext cx="4242933" cy="3710713"/>
          </a:xfrm>
          <a:prstGeom prst="rect">
            <a:avLst/>
          </a:prstGeom>
        </p:spPr>
      </p:pic>
      <p:pic>
        <p:nvPicPr>
          <p:cNvPr id="18" name="Picture 17">
            <a:extLst>
              <a:ext uri="{FF2B5EF4-FFF2-40B4-BE49-F238E27FC236}">
                <a16:creationId xmlns:a16="http://schemas.microsoft.com/office/drawing/2014/main" id="{47F1D73A-9B20-4887-B2C7-2F48FD81034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73616" y1="39189" x2="73616" y2="39189"/>
                        <a14:foregroundMark x1="70358" y1="27365" x2="70358" y2="27365"/>
                        <a14:foregroundMark x1="61889" y1="17230" x2="61889" y2="17230"/>
                        <a14:foregroundMark x1="46906" y1="16554" x2="46906" y2="16554"/>
                        <a14:foregroundMark x1="32573" y1="17905" x2="32573" y2="17905"/>
                        <a14:foregroundMark x1="25407" y1="29054" x2="25407" y2="29054"/>
                        <a14:foregroundMark x1="21498" y1="39527" x2="21498" y2="39527"/>
                      </a14:backgroundRemoval>
                    </a14:imgEffect>
                  </a14:imgLayer>
                </a14:imgProps>
              </a:ext>
            </a:extLst>
          </a:blip>
          <a:stretch>
            <a:fillRect/>
          </a:stretch>
        </p:blipFill>
        <p:spPr>
          <a:xfrm>
            <a:off x="1784557" y="1743652"/>
            <a:ext cx="891556" cy="859611"/>
          </a:xfrm>
          <a:prstGeom prst="rect">
            <a:avLst/>
          </a:prstGeom>
        </p:spPr>
      </p:pic>
      <p:pic>
        <p:nvPicPr>
          <p:cNvPr id="19" name="Picture 18">
            <a:extLst>
              <a:ext uri="{FF2B5EF4-FFF2-40B4-BE49-F238E27FC236}">
                <a16:creationId xmlns:a16="http://schemas.microsoft.com/office/drawing/2014/main" id="{C888F3FC-4DAD-4163-9BB1-3AF7C3BEE0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77346" y1="39185" x2="77346" y2="39185"/>
                        <a14:foregroundMark x1="73463" y1="28840" x2="73463" y2="28840"/>
                        <a14:foregroundMark x1="63430" y1="22257" x2="63430" y2="22257"/>
                        <a14:foregroundMark x1="50809" y1="19122" x2="50809" y2="19122"/>
                        <a14:foregroundMark x1="37540" y1="21944" x2="37540" y2="21944"/>
                        <a14:foregroundMark x1="27832" y1="28840" x2="27832" y2="28840"/>
                        <a14:foregroundMark x1="26214" y1="39185" x2="26214" y2="39185"/>
                      </a14:backgroundRemoval>
                    </a14:imgEffect>
                  </a14:imgLayer>
                </a14:imgProps>
              </a:ext>
            </a:extLst>
          </a:blip>
          <a:stretch>
            <a:fillRect/>
          </a:stretch>
        </p:blipFill>
        <p:spPr>
          <a:xfrm>
            <a:off x="1752832" y="2583427"/>
            <a:ext cx="887413" cy="916132"/>
          </a:xfrm>
          <a:prstGeom prst="rect">
            <a:avLst/>
          </a:prstGeom>
        </p:spPr>
      </p:pic>
      <p:sp>
        <p:nvSpPr>
          <p:cNvPr id="21" name="TextBox 20">
            <a:extLst>
              <a:ext uri="{FF2B5EF4-FFF2-40B4-BE49-F238E27FC236}">
                <a16:creationId xmlns:a16="http://schemas.microsoft.com/office/drawing/2014/main" id="{F20A167F-DF38-4F2F-8108-0E2CB47913BF}"/>
              </a:ext>
            </a:extLst>
          </p:cNvPr>
          <p:cNvSpPr txBox="1"/>
          <p:nvPr/>
        </p:nvSpPr>
        <p:spPr>
          <a:xfrm>
            <a:off x="2559954" y="1655757"/>
            <a:ext cx="3945959" cy="1200329"/>
          </a:xfrm>
          <a:prstGeom prst="rect">
            <a:avLst/>
          </a:prstGeom>
          <a:noFill/>
        </p:spPr>
        <p:txBody>
          <a:bodyPr wrap="square" rtlCol="0">
            <a:spAutoFit/>
          </a:bodyPr>
          <a:lstStyle/>
          <a:p>
            <a:pPr algn="ctr" defTabSz="457189" rtl="0"/>
            <a:r>
              <a:rPr lang="ar-SA" sz="2400" b="1" dirty="0">
                <a:solidFill>
                  <a:prstClr val="black"/>
                </a:solidFill>
                <a:latin typeface="Calibri" panose="020F0502020204030204"/>
                <a:cs typeface="Arial" panose="020B0604020202020204" pitchFamily="34" charset="0"/>
              </a:rPr>
              <a:t>ضوء ناتج عن تراكب ضوء صادر من مصدرين  او اكثر مشكلا مقدمات موجية منتظمة </a:t>
            </a:r>
            <a:endParaRPr lang="en-US" sz="2400" b="1"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279D1ADA-E06D-4B70-A866-C6DD4BD648FA}"/>
              </a:ext>
            </a:extLst>
          </p:cNvPr>
          <p:cNvSpPr txBox="1"/>
          <p:nvPr/>
        </p:nvSpPr>
        <p:spPr>
          <a:xfrm>
            <a:off x="1656123" y="2952937"/>
            <a:ext cx="5421432" cy="420564"/>
          </a:xfrm>
          <a:prstGeom prst="rect">
            <a:avLst/>
          </a:prstGeom>
          <a:noFill/>
        </p:spPr>
        <p:txBody>
          <a:bodyPr wrap="square" rtlCol="0">
            <a:spAutoFit/>
          </a:bodyPr>
          <a:lstStyle/>
          <a:p>
            <a:pPr algn="ctr" defTabSz="457189" rtl="0"/>
            <a:r>
              <a:rPr lang="ar-SA" sz="2133" b="1" dirty="0">
                <a:solidFill>
                  <a:prstClr val="black"/>
                </a:solidFill>
                <a:latin typeface="Calibri" panose="020F0502020204030204"/>
                <a:cs typeface="Arial" panose="020B0604020202020204" pitchFamily="34" charset="0"/>
              </a:rPr>
              <a:t>مثال عليه ضوء الليزر</a:t>
            </a:r>
            <a:endParaRPr lang="en-US" sz="2133" b="1" dirty="0">
              <a:solidFill>
                <a:prstClr val="black"/>
              </a:solidFill>
              <a:latin typeface="Calibri" panose="020F0502020204030204"/>
            </a:endParaRPr>
          </a:p>
        </p:txBody>
      </p:sp>
      <p:pic>
        <p:nvPicPr>
          <p:cNvPr id="25" name="Picture 24" descr="A close up of a box&#10;&#10;Description automatically generated">
            <a:extLst>
              <a:ext uri="{FF2B5EF4-FFF2-40B4-BE49-F238E27FC236}">
                <a16:creationId xmlns:a16="http://schemas.microsoft.com/office/drawing/2014/main" id="{46CBD1FF-EE53-41B1-933D-95B373536A80}"/>
              </a:ext>
            </a:extLst>
          </p:cNvPr>
          <p:cNvPicPr>
            <a:picLocks noChangeAspect="1"/>
          </p:cNvPicPr>
          <p:nvPr/>
        </p:nvPicPr>
        <p:blipFill rotWithShape="1">
          <a:blip r:embed="rId10" cstate="print">
            <a:extLst>
              <a:ext uri="{BEBA8EAE-BF5A-486C-A8C5-ECC9F3942E4B}">
                <a14:imgProps xmlns:a14="http://schemas.microsoft.com/office/drawing/2010/main">
                  <a14:imgLayer r:embed="rId5">
                    <a14:imgEffect>
                      <a14:backgroundRemoval t="3277" b="33212" l="8981" r="49231">
                        <a14:foregroundMark x1="9061" y1="17395" x2="13309" y2="18851"/>
                        <a14:foregroundMark x1="29814" y1="3317" x2="30340" y2="4895"/>
                        <a14:backgroundMark x1="41303" y1="18002" x2="42314" y2="27508"/>
                        <a14:backgroundMark x1="45712" y1="25121" x2="40129" y2="31351"/>
                        <a14:backgroundMark x1="40129" y1="31351" x2="38188" y2="32767"/>
                        <a14:backgroundMark x1="37905" y1="28236" x2="29126" y2="31756"/>
                        <a14:backgroundMark x1="29126" y1="31756" x2="28803" y2="31796"/>
                        <a14:backgroundMark x1="46400" y1="26537" x2="46561" y2="20712"/>
                        <a14:backgroundMark x1="47977" y1="21683" x2="47411" y2="26537"/>
                        <a14:backgroundMark x1="47128" y1="22249" x2="45833" y2="26820"/>
                        <a14:backgroundMark x1="46561" y1="21683" x2="45914" y2="27023"/>
                        <a14:backgroundMark x1="45914" y1="27023" x2="45833" y2="27104"/>
                        <a14:backgroundMark x1="45550" y1="22694" x2="44134" y2="29207"/>
                        <a14:backgroundMark x1="44134" y1="29207" x2="44134" y2="29207"/>
                        <a14:backgroundMark x1="45429" y1="22249" x2="44862" y2="27791"/>
                        <a14:backgroundMark x1="48544" y1="21683" x2="48584" y2="25971"/>
                        <a14:backgroundMark x1="48584" y1="25971" x2="48261" y2="27104"/>
                        <a14:backgroundMark x1="49272" y1="21561" x2="48503" y2="25890"/>
                        <a14:backgroundMark x1="48503" y1="25890" x2="48261" y2="26254"/>
                        <a14:backgroundMark x1="44862" y1="22573" x2="45267" y2="25971"/>
                        <a14:backgroundMark x1="45833" y1="23422" x2="46400" y2="22249"/>
                        <a14:backgroundMark x1="41748" y1="28236" x2="29531" y2="33900"/>
                        <a14:backgroundMark x1="42314" y1="26537" x2="39644" y2="29207"/>
                        <a14:backgroundMark x1="39644" y1="29207" x2="34061" y2="31877"/>
                        <a14:backgroundMark x1="34061" y1="31877" x2="38026" y2="27589"/>
                        <a14:backgroundMark x1="38026" y1="27589" x2="41505" y2="25607"/>
                        <a14:backgroundMark x1="41505" y1="25607" x2="34345" y2="28519"/>
                        <a14:backgroundMark x1="41141" y1="28236" x2="28519" y2="33050"/>
                        <a14:backgroundMark x1="38592" y1="28803" x2="31311" y2="31998"/>
                        <a14:backgroundMark x1="31311" y1="31998" x2="34668" y2="29854"/>
                        <a14:backgroundMark x1="34668" y1="29854" x2="33050" y2="30663"/>
                        <a14:backgroundMark x1="32767" y1="31230" x2="36327" y2="27104"/>
                        <a14:backgroundMark x1="30218" y1="31513" x2="33050" y2="31917"/>
                        <a14:backgroundMark x1="32362" y1="31634" x2="32362" y2="31634"/>
                        <a14:backgroundMark x1="32362" y1="30947" x2="32362" y2="30947"/>
                        <a14:backgroundMark x1="32362" y1="30785" x2="31796" y2="31230"/>
                      </a14:backgroundRemoval>
                    </a14:imgEffect>
                  </a14:imgLayer>
                </a14:imgProps>
              </a:ext>
              <a:ext uri="{28A0092B-C50C-407E-A947-70E740481C1C}">
                <a14:useLocalDpi xmlns:a14="http://schemas.microsoft.com/office/drawing/2010/main" val="0"/>
              </a:ext>
            </a:extLst>
          </a:blip>
          <a:srcRect l="6368" t="954" r="50000" b="66479"/>
          <a:stretch/>
        </p:blipFill>
        <p:spPr>
          <a:xfrm>
            <a:off x="5290794" y="2358695"/>
            <a:ext cx="5853341" cy="4368888"/>
          </a:xfrm>
          <a:prstGeom prst="rect">
            <a:avLst/>
          </a:prstGeom>
        </p:spPr>
      </p:pic>
      <p:sp>
        <p:nvSpPr>
          <p:cNvPr id="26" name="Rectangle 25">
            <a:extLst>
              <a:ext uri="{FF2B5EF4-FFF2-40B4-BE49-F238E27FC236}">
                <a16:creationId xmlns:a16="http://schemas.microsoft.com/office/drawing/2014/main" id="{048A4553-A91F-4C35-9DB7-320441050FD2}"/>
              </a:ext>
            </a:extLst>
          </p:cNvPr>
          <p:cNvSpPr/>
          <p:nvPr/>
        </p:nvSpPr>
        <p:spPr>
          <a:xfrm>
            <a:off x="6864950" y="3463766"/>
            <a:ext cx="2214993" cy="1967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ar-SA" sz="2667" b="1" dirty="0">
                <a:solidFill>
                  <a:schemeClr val="tx1"/>
                </a:solidFill>
                <a:latin typeface="Muna" pitchFamily="2" charset="-78"/>
              </a:rPr>
              <a:t>الضوء المترابط</a:t>
            </a:r>
          </a:p>
        </p:txBody>
      </p:sp>
      <p:grpSp>
        <p:nvGrpSpPr>
          <p:cNvPr id="24" name="Group">
            <a:extLst>
              <a:ext uri="{FF2B5EF4-FFF2-40B4-BE49-F238E27FC236}">
                <a16:creationId xmlns:a16="http://schemas.microsoft.com/office/drawing/2014/main" id="{1C313CEC-26DB-4F6F-900B-1119CCCBA23E}"/>
              </a:ext>
            </a:extLst>
          </p:cNvPr>
          <p:cNvGrpSpPr/>
          <p:nvPr/>
        </p:nvGrpSpPr>
        <p:grpSpPr>
          <a:xfrm>
            <a:off x="-2118155" y="6508880"/>
            <a:ext cx="14025224" cy="376203"/>
            <a:chOff x="-1984811" y="-65753"/>
            <a:chExt cx="10518916" cy="282150"/>
          </a:xfrm>
        </p:grpSpPr>
        <p:sp>
          <p:nvSpPr>
            <p:cNvPr id="28" name="Google_teacher">
              <a:extLst>
                <a:ext uri="{FF2B5EF4-FFF2-40B4-BE49-F238E27FC236}">
                  <a16:creationId xmlns:a16="http://schemas.microsoft.com/office/drawing/2014/main" id="{17136983-BCB0-4D93-A1E6-21732CEA675D}"/>
                </a:ext>
              </a:extLst>
            </p:cNvPr>
            <p:cNvSpPr txBox="1"/>
            <p:nvPr/>
          </p:nvSpPr>
          <p:spPr>
            <a:xfrm>
              <a:off x="-1984811" y="-65753"/>
              <a:ext cx="3177231" cy="2821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49" tIns="19049" rIns="19049" bIns="19049" numCol="1" anchor="ctr">
              <a:noAutofit/>
            </a:bodyPr>
            <a:lstStyle>
              <a:lvl1pPr defTabSz="292099" rtl="0">
                <a:defRPr sz="1200">
                  <a:latin typeface="Copperplate"/>
                  <a:ea typeface="Copperplate"/>
                  <a:cs typeface="Copperplate"/>
                  <a:sym typeface="Copperplate"/>
                </a:defRPr>
              </a:lvl1pPr>
            </a:lstStyle>
            <a:p>
              <a:pPr algn="r" rtl="1"/>
              <a:endParaRPr b="1" dirty="0"/>
            </a:p>
          </p:txBody>
        </p:sp>
        <p:sp>
          <p:nvSpPr>
            <p:cNvPr id="29" name="B_alshuwaib">
              <a:extLst>
                <a:ext uri="{FF2B5EF4-FFF2-40B4-BE49-F238E27FC236}">
                  <a16:creationId xmlns:a16="http://schemas.microsoft.com/office/drawing/2014/main" id="{10AFE5BF-BCB9-43DC-BA66-72400433BB99}"/>
                </a:ext>
              </a:extLst>
            </p:cNvPr>
            <p:cNvSpPr txBox="1"/>
            <p:nvPr/>
          </p:nvSpPr>
          <p:spPr>
            <a:xfrm>
              <a:off x="5799124" y="-45441"/>
              <a:ext cx="2734981" cy="2415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49" tIns="19049" rIns="19049" bIns="19049" numCol="1" anchor="ctr">
              <a:noAutofit/>
            </a:bodyPr>
            <a:lstStyle>
              <a:lvl1pPr defTabSz="292099" rtl="0">
                <a:defRPr sz="1200">
                  <a:latin typeface="Copperplate"/>
                  <a:ea typeface="Copperplate"/>
                  <a:cs typeface="Copperplate"/>
                  <a:sym typeface="Copperplate"/>
                </a:defRPr>
              </a:lvl1pPr>
            </a:lstStyle>
            <a:p>
              <a:pPr algn="ctr" rtl="1"/>
              <a:endParaRPr b="1" dirty="0"/>
            </a:p>
          </p:txBody>
        </p:sp>
      </p:grpSp>
      <p:sp>
        <p:nvSpPr>
          <p:cNvPr id="9" name="مستطيل 8">
            <a:extLst>
              <a:ext uri="{FF2B5EF4-FFF2-40B4-BE49-F238E27FC236}">
                <a16:creationId xmlns:a16="http://schemas.microsoft.com/office/drawing/2014/main" id="{815F998D-A634-E112-FEFA-2BDA3AFCB62D}"/>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صورة 1">
            <a:extLst>
              <a:ext uri="{FF2B5EF4-FFF2-40B4-BE49-F238E27FC236}">
                <a16:creationId xmlns:a16="http://schemas.microsoft.com/office/drawing/2014/main" id="{C69D3696-02B9-7B0E-5A39-5B60E63945C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2509" y="155646"/>
            <a:ext cx="1724266" cy="1485585"/>
          </a:xfrm>
          <a:prstGeom prst="rect">
            <a:avLst/>
          </a:prstGeom>
        </p:spPr>
      </p:pic>
    </p:spTree>
    <p:extLst>
      <p:ext uri="{BB962C8B-B14F-4D97-AF65-F5344CB8AC3E}">
        <p14:creationId xmlns:p14="http://schemas.microsoft.com/office/powerpoint/2010/main" val="375734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19"/>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nextCondLst>
                <p:cond evt="onClick" delay="0">
                  <p:tgtEl>
                    <p:spTgt spid="19"/>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childTnLst>
        </p:cTn>
      </p:par>
    </p:tnLst>
    <p:bldLst>
      <p:bldP spid="21" grpId="0"/>
      <p:bldP spid="22" grpId="0"/>
      <p:bldP spid="2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C3198F7F-354F-4A13-AB24-842D3EF98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318" y="547541"/>
            <a:ext cx="6907367" cy="859611"/>
          </a:xfrm>
          <a:prstGeom prst="rect">
            <a:avLst/>
          </a:prstGeom>
        </p:spPr>
      </p:pic>
      <p:sp>
        <p:nvSpPr>
          <p:cNvPr id="8" name="TextBox 7">
            <a:extLst>
              <a:ext uri="{FF2B5EF4-FFF2-40B4-BE49-F238E27FC236}">
                <a16:creationId xmlns:a16="http://schemas.microsoft.com/office/drawing/2014/main" id="{EDC8B525-7476-4EC3-905A-B7E239A5D934}"/>
              </a:ext>
            </a:extLst>
          </p:cNvPr>
          <p:cNvSpPr txBox="1"/>
          <p:nvPr/>
        </p:nvSpPr>
        <p:spPr>
          <a:xfrm>
            <a:off x="3677477" y="1176320"/>
            <a:ext cx="4837043" cy="400110"/>
          </a:xfrm>
          <a:prstGeom prst="rect">
            <a:avLst/>
          </a:prstGeom>
          <a:noFill/>
        </p:spPr>
        <p:txBody>
          <a:bodyPr wrap="square" rtlCol="0">
            <a:spAutoFit/>
          </a:bodyPr>
          <a:lstStyle/>
          <a:p>
            <a:pPr algn="ctr" defTabSz="457189" rtl="0"/>
            <a:r>
              <a:rPr lang="ar-AE" sz="2000" b="1" dirty="0">
                <a:solidFill>
                  <a:srgbClr val="002060"/>
                </a:solidFill>
                <a:latin typeface="Calibri" panose="020F0502020204030204"/>
                <a:cs typeface="Arial" panose="020B0604020202020204" pitchFamily="34" charset="0"/>
              </a:rPr>
              <a:t>انقر على المصباح لتحصل على تلميح !</a:t>
            </a:r>
            <a:endParaRPr lang="en-US" sz="2000" b="1" dirty="0">
              <a:solidFill>
                <a:srgbClr val="002060"/>
              </a:solidFill>
              <a:latin typeface="Calibri" panose="020F0502020204030204"/>
            </a:endParaRPr>
          </a:p>
        </p:txBody>
      </p:sp>
      <p:pic>
        <p:nvPicPr>
          <p:cNvPr id="16" name="Picture 15" descr="A close up of a box&#10;&#10;Description automatically generated">
            <a:extLst>
              <a:ext uri="{FF2B5EF4-FFF2-40B4-BE49-F238E27FC236}">
                <a16:creationId xmlns:a16="http://schemas.microsoft.com/office/drawing/2014/main" id="{FF920482-F8FC-4BC6-A71F-25ED9E9AB81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112" b="93002" l="5704" r="36408">
                        <a14:foregroundMark x1="8050" y1="78034" x2="9102" y2="83455"/>
                        <a14:foregroundMark x1="25364" y1="91788" x2="32282" y2="87419"/>
                        <a14:foregroundMark x1="32282" y1="85113" x2="33293" y2="85963"/>
                        <a14:foregroundMark x1="21804" y1="91869" x2="24798" y2="90736"/>
                        <a14:foregroundMark x1="19094" y1="93042" x2="25243" y2="92961"/>
                        <a14:foregroundMark x1="36408" y1="85922" x2="33617" y2="86165"/>
                        <a14:foregroundMark x1="5866" y1="74717" x2="5744" y2="77994"/>
                        <a14:foregroundMark x1="16545" y1="68528" x2="18083" y2="67112"/>
                      </a14:backgroundRemoval>
                    </a14:imgEffect>
                  </a14:imgLayer>
                </a14:imgProps>
              </a:ext>
              <a:ext uri="{28A0092B-C50C-407E-A947-70E740481C1C}">
                <a14:useLocalDpi xmlns:a14="http://schemas.microsoft.com/office/drawing/2010/main" val="0"/>
              </a:ext>
            </a:extLst>
          </a:blip>
          <a:srcRect l="3703" t="65286" r="61894" b="4627"/>
          <a:stretch/>
        </p:blipFill>
        <p:spPr>
          <a:xfrm>
            <a:off x="6095999" y="2915376"/>
            <a:ext cx="4242933" cy="3710713"/>
          </a:xfrm>
          <a:prstGeom prst="rect">
            <a:avLst/>
          </a:prstGeom>
        </p:spPr>
      </p:pic>
      <p:pic>
        <p:nvPicPr>
          <p:cNvPr id="18" name="Picture 17">
            <a:extLst>
              <a:ext uri="{FF2B5EF4-FFF2-40B4-BE49-F238E27FC236}">
                <a16:creationId xmlns:a16="http://schemas.microsoft.com/office/drawing/2014/main" id="{47F1D73A-9B20-4887-B2C7-2F48FD81034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73616" y1="39189" x2="73616" y2="39189"/>
                        <a14:foregroundMark x1="70358" y1="27365" x2="70358" y2="27365"/>
                        <a14:foregroundMark x1="61889" y1="17230" x2="61889" y2="17230"/>
                        <a14:foregroundMark x1="46906" y1="16554" x2="46906" y2="16554"/>
                        <a14:foregroundMark x1="32573" y1="17905" x2="32573" y2="17905"/>
                        <a14:foregroundMark x1="25407" y1="29054" x2="25407" y2="29054"/>
                        <a14:foregroundMark x1="21498" y1="39527" x2="21498" y2="39527"/>
                      </a14:backgroundRemoval>
                    </a14:imgEffect>
                  </a14:imgLayer>
                </a14:imgProps>
              </a:ext>
            </a:extLst>
          </a:blip>
          <a:stretch>
            <a:fillRect/>
          </a:stretch>
        </p:blipFill>
        <p:spPr>
          <a:xfrm>
            <a:off x="1784557" y="1743652"/>
            <a:ext cx="891556" cy="859611"/>
          </a:xfrm>
          <a:prstGeom prst="rect">
            <a:avLst/>
          </a:prstGeom>
        </p:spPr>
      </p:pic>
      <p:pic>
        <p:nvPicPr>
          <p:cNvPr id="19" name="Picture 18">
            <a:extLst>
              <a:ext uri="{FF2B5EF4-FFF2-40B4-BE49-F238E27FC236}">
                <a16:creationId xmlns:a16="http://schemas.microsoft.com/office/drawing/2014/main" id="{C888F3FC-4DAD-4163-9BB1-3AF7C3BEE0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77346" y1="39185" x2="77346" y2="39185"/>
                        <a14:foregroundMark x1="73463" y1="28840" x2="73463" y2="28840"/>
                        <a14:foregroundMark x1="63430" y1="22257" x2="63430" y2="22257"/>
                        <a14:foregroundMark x1="50809" y1="19122" x2="50809" y2="19122"/>
                        <a14:foregroundMark x1="37540" y1="21944" x2="37540" y2="21944"/>
                        <a14:foregroundMark x1="27832" y1="28840" x2="27832" y2="28840"/>
                        <a14:foregroundMark x1="26214" y1="39185" x2="26214" y2="39185"/>
                      </a14:backgroundRemoval>
                    </a14:imgEffect>
                  </a14:imgLayer>
                </a14:imgProps>
              </a:ext>
            </a:extLst>
          </a:blip>
          <a:stretch>
            <a:fillRect/>
          </a:stretch>
        </p:blipFill>
        <p:spPr>
          <a:xfrm>
            <a:off x="1752832" y="2583427"/>
            <a:ext cx="887413" cy="916132"/>
          </a:xfrm>
          <a:prstGeom prst="rect">
            <a:avLst/>
          </a:prstGeom>
        </p:spPr>
      </p:pic>
      <p:sp>
        <p:nvSpPr>
          <p:cNvPr id="21" name="TextBox 20">
            <a:extLst>
              <a:ext uri="{FF2B5EF4-FFF2-40B4-BE49-F238E27FC236}">
                <a16:creationId xmlns:a16="http://schemas.microsoft.com/office/drawing/2014/main" id="{F20A167F-DF38-4F2F-8108-0E2CB47913BF}"/>
              </a:ext>
            </a:extLst>
          </p:cNvPr>
          <p:cNvSpPr txBox="1"/>
          <p:nvPr/>
        </p:nvSpPr>
        <p:spPr>
          <a:xfrm>
            <a:off x="2559954" y="1655757"/>
            <a:ext cx="3945959" cy="1200329"/>
          </a:xfrm>
          <a:prstGeom prst="rect">
            <a:avLst/>
          </a:prstGeom>
          <a:noFill/>
        </p:spPr>
        <p:txBody>
          <a:bodyPr wrap="square" rtlCol="0">
            <a:spAutoFit/>
          </a:bodyPr>
          <a:lstStyle/>
          <a:p>
            <a:pPr algn="ctr" defTabSz="457189" rtl="0"/>
            <a:r>
              <a:rPr lang="ar-SA" sz="2400" b="1" dirty="0">
                <a:solidFill>
                  <a:prstClr val="black"/>
                </a:solidFill>
                <a:latin typeface="Calibri" panose="020F0502020204030204"/>
                <a:cs typeface="Arial" panose="020B0604020202020204" pitchFamily="34" charset="0"/>
              </a:rPr>
              <a:t>تحدث نتيجة  تراكب موجات ضوئية صادرة عن مصادر ضوئية مترابطة فقط </a:t>
            </a:r>
            <a:endParaRPr lang="en-US" sz="2400" b="1"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279D1ADA-E06D-4B70-A866-C6DD4BD648FA}"/>
              </a:ext>
            </a:extLst>
          </p:cNvPr>
          <p:cNvSpPr txBox="1"/>
          <p:nvPr/>
        </p:nvSpPr>
        <p:spPr>
          <a:xfrm>
            <a:off x="1656123" y="2952937"/>
            <a:ext cx="5421432" cy="420564"/>
          </a:xfrm>
          <a:prstGeom prst="rect">
            <a:avLst/>
          </a:prstGeom>
          <a:noFill/>
        </p:spPr>
        <p:txBody>
          <a:bodyPr wrap="square" rtlCol="0">
            <a:spAutoFit/>
          </a:bodyPr>
          <a:lstStyle/>
          <a:p>
            <a:pPr algn="ctr" defTabSz="457189" rtl="0"/>
            <a:r>
              <a:rPr lang="ar-SA" sz="2133" b="1" dirty="0">
                <a:solidFill>
                  <a:prstClr val="black"/>
                </a:solidFill>
                <a:latin typeface="Calibri" panose="020F0502020204030204"/>
                <a:cs typeface="Arial" panose="020B0604020202020204" pitchFamily="34" charset="0"/>
              </a:rPr>
              <a:t>من أنواعها بناء وهدام </a:t>
            </a:r>
            <a:endParaRPr lang="en-US" sz="2133" b="1" dirty="0">
              <a:solidFill>
                <a:prstClr val="black"/>
              </a:solidFill>
              <a:latin typeface="Calibri" panose="020F0502020204030204"/>
            </a:endParaRPr>
          </a:p>
        </p:txBody>
      </p:sp>
      <p:pic>
        <p:nvPicPr>
          <p:cNvPr id="25" name="Picture 24" descr="A close up of a box&#10;&#10;Description automatically generated">
            <a:extLst>
              <a:ext uri="{FF2B5EF4-FFF2-40B4-BE49-F238E27FC236}">
                <a16:creationId xmlns:a16="http://schemas.microsoft.com/office/drawing/2014/main" id="{46CBD1FF-EE53-41B1-933D-95B373536A80}"/>
              </a:ext>
            </a:extLst>
          </p:cNvPr>
          <p:cNvPicPr>
            <a:picLocks noChangeAspect="1"/>
          </p:cNvPicPr>
          <p:nvPr/>
        </p:nvPicPr>
        <p:blipFill rotWithShape="1">
          <a:blip r:embed="rId10" cstate="print">
            <a:extLst>
              <a:ext uri="{BEBA8EAE-BF5A-486C-A8C5-ECC9F3942E4B}">
                <a14:imgProps xmlns:a14="http://schemas.microsoft.com/office/drawing/2010/main">
                  <a14:imgLayer r:embed="rId5">
                    <a14:imgEffect>
                      <a14:backgroundRemoval t="3277" b="33212" l="8981" r="49231">
                        <a14:foregroundMark x1="9061" y1="17395" x2="13309" y2="18851"/>
                        <a14:foregroundMark x1="29814" y1="3317" x2="30340" y2="4895"/>
                        <a14:backgroundMark x1="41303" y1="18002" x2="42314" y2="27508"/>
                        <a14:backgroundMark x1="45712" y1="25121" x2="40129" y2="31351"/>
                        <a14:backgroundMark x1="40129" y1="31351" x2="38188" y2="32767"/>
                        <a14:backgroundMark x1="37905" y1="28236" x2="29126" y2="31756"/>
                        <a14:backgroundMark x1="29126" y1="31756" x2="28803" y2="31796"/>
                        <a14:backgroundMark x1="46400" y1="26537" x2="46561" y2="20712"/>
                        <a14:backgroundMark x1="47977" y1="21683" x2="47411" y2="26537"/>
                        <a14:backgroundMark x1="47128" y1="22249" x2="45833" y2="26820"/>
                        <a14:backgroundMark x1="46561" y1="21683" x2="45914" y2="27023"/>
                        <a14:backgroundMark x1="45914" y1="27023" x2="45833" y2="27104"/>
                        <a14:backgroundMark x1="45550" y1="22694" x2="44134" y2="29207"/>
                        <a14:backgroundMark x1="44134" y1="29207" x2="44134" y2="29207"/>
                        <a14:backgroundMark x1="45429" y1="22249" x2="44862" y2="27791"/>
                        <a14:backgroundMark x1="48544" y1="21683" x2="48584" y2="25971"/>
                        <a14:backgroundMark x1="48584" y1="25971" x2="48261" y2="27104"/>
                        <a14:backgroundMark x1="49272" y1="21561" x2="48503" y2="25890"/>
                        <a14:backgroundMark x1="48503" y1="25890" x2="48261" y2="26254"/>
                        <a14:backgroundMark x1="44862" y1="22573" x2="45267" y2="25971"/>
                        <a14:backgroundMark x1="45833" y1="23422" x2="46400" y2="22249"/>
                        <a14:backgroundMark x1="41748" y1="28236" x2="29531" y2="33900"/>
                        <a14:backgroundMark x1="42314" y1="26537" x2="39644" y2="29207"/>
                        <a14:backgroundMark x1="39644" y1="29207" x2="34061" y2="31877"/>
                        <a14:backgroundMark x1="34061" y1="31877" x2="38026" y2="27589"/>
                        <a14:backgroundMark x1="38026" y1="27589" x2="41505" y2="25607"/>
                        <a14:backgroundMark x1="41505" y1="25607" x2="34345" y2="28519"/>
                        <a14:backgroundMark x1="41141" y1="28236" x2="28519" y2="33050"/>
                        <a14:backgroundMark x1="38592" y1="28803" x2="31311" y2="31998"/>
                        <a14:backgroundMark x1="31311" y1="31998" x2="34668" y2="29854"/>
                        <a14:backgroundMark x1="34668" y1="29854" x2="33050" y2="30663"/>
                        <a14:backgroundMark x1="32767" y1="31230" x2="36327" y2="27104"/>
                        <a14:backgroundMark x1="30218" y1="31513" x2="33050" y2="31917"/>
                        <a14:backgroundMark x1="32362" y1="31634" x2="32362" y2="31634"/>
                        <a14:backgroundMark x1="32362" y1="30947" x2="32362" y2="30947"/>
                        <a14:backgroundMark x1="32362" y1="30785" x2="31796" y2="31230"/>
                      </a14:backgroundRemoval>
                    </a14:imgEffect>
                  </a14:imgLayer>
                </a14:imgProps>
              </a:ext>
              <a:ext uri="{28A0092B-C50C-407E-A947-70E740481C1C}">
                <a14:useLocalDpi xmlns:a14="http://schemas.microsoft.com/office/drawing/2010/main" val="0"/>
              </a:ext>
            </a:extLst>
          </a:blip>
          <a:srcRect l="6368" t="954" r="50000" b="66479"/>
          <a:stretch/>
        </p:blipFill>
        <p:spPr>
          <a:xfrm>
            <a:off x="5290794" y="2358695"/>
            <a:ext cx="5853341" cy="4368888"/>
          </a:xfrm>
          <a:prstGeom prst="rect">
            <a:avLst/>
          </a:prstGeom>
        </p:spPr>
      </p:pic>
      <p:sp>
        <p:nvSpPr>
          <p:cNvPr id="26" name="Rectangle 25">
            <a:extLst>
              <a:ext uri="{FF2B5EF4-FFF2-40B4-BE49-F238E27FC236}">
                <a16:creationId xmlns:a16="http://schemas.microsoft.com/office/drawing/2014/main" id="{048A4553-A91F-4C35-9DB7-320441050FD2}"/>
              </a:ext>
            </a:extLst>
          </p:cNvPr>
          <p:cNvSpPr/>
          <p:nvPr/>
        </p:nvSpPr>
        <p:spPr>
          <a:xfrm>
            <a:off x="6864950" y="3463766"/>
            <a:ext cx="2214993" cy="1967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ar-SA" sz="2667" b="1" dirty="0">
                <a:solidFill>
                  <a:schemeClr val="tx1"/>
                </a:solidFill>
                <a:latin typeface="Muna" pitchFamily="2" charset="-78"/>
              </a:rPr>
              <a:t>التداخل</a:t>
            </a:r>
          </a:p>
        </p:txBody>
      </p:sp>
      <p:grpSp>
        <p:nvGrpSpPr>
          <p:cNvPr id="24" name="Group">
            <a:extLst>
              <a:ext uri="{FF2B5EF4-FFF2-40B4-BE49-F238E27FC236}">
                <a16:creationId xmlns:a16="http://schemas.microsoft.com/office/drawing/2014/main" id="{1C313CEC-26DB-4F6F-900B-1119CCCBA23E}"/>
              </a:ext>
            </a:extLst>
          </p:cNvPr>
          <p:cNvGrpSpPr/>
          <p:nvPr/>
        </p:nvGrpSpPr>
        <p:grpSpPr>
          <a:xfrm>
            <a:off x="-2118155" y="6508880"/>
            <a:ext cx="14025224" cy="376203"/>
            <a:chOff x="-1984811" y="-65753"/>
            <a:chExt cx="10518916" cy="282150"/>
          </a:xfrm>
        </p:grpSpPr>
        <p:sp>
          <p:nvSpPr>
            <p:cNvPr id="28" name="Google_teacher">
              <a:extLst>
                <a:ext uri="{FF2B5EF4-FFF2-40B4-BE49-F238E27FC236}">
                  <a16:creationId xmlns:a16="http://schemas.microsoft.com/office/drawing/2014/main" id="{17136983-BCB0-4D93-A1E6-21732CEA675D}"/>
                </a:ext>
              </a:extLst>
            </p:cNvPr>
            <p:cNvSpPr txBox="1"/>
            <p:nvPr/>
          </p:nvSpPr>
          <p:spPr>
            <a:xfrm>
              <a:off x="-1984811" y="-65753"/>
              <a:ext cx="3177231" cy="2821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49" tIns="19049" rIns="19049" bIns="19049" numCol="1" anchor="ctr">
              <a:noAutofit/>
            </a:bodyPr>
            <a:lstStyle>
              <a:lvl1pPr defTabSz="292099" rtl="0">
                <a:defRPr sz="1200">
                  <a:latin typeface="Copperplate"/>
                  <a:ea typeface="Copperplate"/>
                  <a:cs typeface="Copperplate"/>
                  <a:sym typeface="Copperplate"/>
                </a:defRPr>
              </a:lvl1pPr>
            </a:lstStyle>
            <a:p>
              <a:pPr algn="r" rtl="1"/>
              <a:endParaRPr b="1" dirty="0"/>
            </a:p>
          </p:txBody>
        </p:sp>
        <p:sp>
          <p:nvSpPr>
            <p:cNvPr id="29" name="B_alshuwaib">
              <a:extLst>
                <a:ext uri="{FF2B5EF4-FFF2-40B4-BE49-F238E27FC236}">
                  <a16:creationId xmlns:a16="http://schemas.microsoft.com/office/drawing/2014/main" id="{10AFE5BF-BCB9-43DC-BA66-72400433BB99}"/>
                </a:ext>
              </a:extLst>
            </p:cNvPr>
            <p:cNvSpPr txBox="1"/>
            <p:nvPr/>
          </p:nvSpPr>
          <p:spPr>
            <a:xfrm>
              <a:off x="5799124" y="-45441"/>
              <a:ext cx="2734981" cy="24152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49" tIns="19049" rIns="19049" bIns="19049" numCol="1" anchor="ctr">
              <a:noAutofit/>
            </a:bodyPr>
            <a:lstStyle>
              <a:lvl1pPr defTabSz="292099" rtl="0">
                <a:defRPr sz="1200">
                  <a:latin typeface="Copperplate"/>
                  <a:ea typeface="Copperplate"/>
                  <a:cs typeface="Copperplate"/>
                  <a:sym typeface="Copperplate"/>
                </a:defRPr>
              </a:lvl1pPr>
            </a:lstStyle>
            <a:p>
              <a:pPr algn="ctr" rtl="1"/>
              <a:endParaRPr b="1" dirty="0"/>
            </a:p>
          </p:txBody>
        </p:sp>
      </p:grpSp>
      <p:sp>
        <p:nvSpPr>
          <p:cNvPr id="9" name="مستطيل 8">
            <a:extLst>
              <a:ext uri="{FF2B5EF4-FFF2-40B4-BE49-F238E27FC236}">
                <a16:creationId xmlns:a16="http://schemas.microsoft.com/office/drawing/2014/main" id="{815F998D-A634-E112-FEFA-2BDA3AFCB62D}"/>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صورة 1">
            <a:extLst>
              <a:ext uri="{FF2B5EF4-FFF2-40B4-BE49-F238E27FC236}">
                <a16:creationId xmlns:a16="http://schemas.microsoft.com/office/drawing/2014/main" id="{5FC09792-1D68-A4B8-CA2D-FC65A90007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448" y="190815"/>
            <a:ext cx="1724266" cy="1426969"/>
          </a:xfrm>
          <a:prstGeom prst="rect">
            <a:avLst/>
          </a:prstGeom>
        </p:spPr>
      </p:pic>
    </p:spTree>
    <p:extLst>
      <p:ext uri="{BB962C8B-B14F-4D97-AF65-F5344CB8AC3E}">
        <p14:creationId xmlns:p14="http://schemas.microsoft.com/office/powerpoint/2010/main" val="138639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19"/>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nextCondLst>
                <p:cond evt="onClick" delay="0">
                  <p:tgtEl>
                    <p:spTgt spid="19"/>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childTnLst>
        </p:cTn>
      </p:par>
    </p:tnLst>
    <p:bldLst>
      <p:bldP spid="21" grpId="0"/>
      <p:bldP spid="22" grpId="0"/>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C3198F7F-354F-4A13-AB24-842D3EF98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2318" y="547541"/>
            <a:ext cx="6907367" cy="859611"/>
          </a:xfrm>
          <a:prstGeom prst="rect">
            <a:avLst/>
          </a:prstGeom>
        </p:spPr>
      </p:pic>
      <p:sp>
        <p:nvSpPr>
          <p:cNvPr id="8" name="TextBox 7">
            <a:extLst>
              <a:ext uri="{FF2B5EF4-FFF2-40B4-BE49-F238E27FC236}">
                <a16:creationId xmlns:a16="http://schemas.microsoft.com/office/drawing/2014/main" id="{EDC8B525-7476-4EC3-905A-B7E239A5D934}"/>
              </a:ext>
            </a:extLst>
          </p:cNvPr>
          <p:cNvSpPr txBox="1"/>
          <p:nvPr/>
        </p:nvSpPr>
        <p:spPr>
          <a:xfrm>
            <a:off x="3677477" y="1176320"/>
            <a:ext cx="4837043" cy="400110"/>
          </a:xfrm>
          <a:prstGeom prst="rect">
            <a:avLst/>
          </a:prstGeom>
          <a:noFill/>
        </p:spPr>
        <p:txBody>
          <a:bodyPr wrap="square" rtlCol="0">
            <a:spAutoFit/>
          </a:bodyPr>
          <a:lstStyle/>
          <a:p>
            <a:pPr algn="ctr" defTabSz="457189" rtl="0"/>
            <a:r>
              <a:rPr lang="ar-AE" sz="2000" b="1" dirty="0">
                <a:solidFill>
                  <a:srgbClr val="002060"/>
                </a:solidFill>
                <a:latin typeface="Calibri" panose="020F0502020204030204"/>
                <a:cs typeface="Arial" panose="020B0604020202020204" pitchFamily="34" charset="0"/>
              </a:rPr>
              <a:t>انقر على المصباح لتحصل على تلميح !</a:t>
            </a:r>
            <a:endParaRPr lang="en-US" sz="2000" b="1" dirty="0">
              <a:solidFill>
                <a:srgbClr val="002060"/>
              </a:solidFill>
              <a:latin typeface="Calibri" panose="020F0502020204030204"/>
            </a:endParaRPr>
          </a:p>
        </p:txBody>
      </p:sp>
      <p:pic>
        <p:nvPicPr>
          <p:cNvPr id="16" name="Picture 15" descr="A close up of a box&#10;&#10;Description automatically generated">
            <a:extLst>
              <a:ext uri="{FF2B5EF4-FFF2-40B4-BE49-F238E27FC236}">
                <a16:creationId xmlns:a16="http://schemas.microsoft.com/office/drawing/2014/main" id="{FF920482-F8FC-4BC6-A71F-25ED9E9AB81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112" b="93002" l="5704" r="36408">
                        <a14:foregroundMark x1="8050" y1="78034" x2="9102" y2="83455"/>
                        <a14:foregroundMark x1="25364" y1="91788" x2="32282" y2="87419"/>
                        <a14:foregroundMark x1="32282" y1="85113" x2="33293" y2="85963"/>
                        <a14:foregroundMark x1="21804" y1="91869" x2="24798" y2="90736"/>
                        <a14:foregroundMark x1="19094" y1="93042" x2="25243" y2="92961"/>
                        <a14:foregroundMark x1="36408" y1="85922" x2="33617" y2="86165"/>
                        <a14:foregroundMark x1="5866" y1="74717" x2="5744" y2="77994"/>
                        <a14:foregroundMark x1="16545" y1="68528" x2="18083" y2="67112"/>
                      </a14:backgroundRemoval>
                    </a14:imgEffect>
                  </a14:imgLayer>
                </a14:imgProps>
              </a:ext>
              <a:ext uri="{28A0092B-C50C-407E-A947-70E740481C1C}">
                <a14:useLocalDpi xmlns:a14="http://schemas.microsoft.com/office/drawing/2010/main" val="0"/>
              </a:ext>
            </a:extLst>
          </a:blip>
          <a:srcRect l="3703" t="65286" r="61894" b="4627"/>
          <a:stretch/>
        </p:blipFill>
        <p:spPr>
          <a:xfrm>
            <a:off x="6095999" y="2915376"/>
            <a:ext cx="4242933" cy="3710713"/>
          </a:xfrm>
          <a:prstGeom prst="rect">
            <a:avLst/>
          </a:prstGeom>
        </p:spPr>
      </p:pic>
      <p:pic>
        <p:nvPicPr>
          <p:cNvPr id="18" name="Picture 17">
            <a:extLst>
              <a:ext uri="{FF2B5EF4-FFF2-40B4-BE49-F238E27FC236}">
                <a16:creationId xmlns:a16="http://schemas.microsoft.com/office/drawing/2014/main" id="{47F1D73A-9B20-4887-B2C7-2F48FD81034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73616" y1="39189" x2="73616" y2="39189"/>
                        <a14:foregroundMark x1="70358" y1="27365" x2="70358" y2="27365"/>
                        <a14:foregroundMark x1="61889" y1="17230" x2="61889" y2="17230"/>
                        <a14:foregroundMark x1="46906" y1="16554" x2="46906" y2="16554"/>
                        <a14:foregroundMark x1="32573" y1="17905" x2="32573" y2="17905"/>
                        <a14:foregroundMark x1="25407" y1="29054" x2="25407" y2="29054"/>
                        <a14:foregroundMark x1="21498" y1="39527" x2="21498" y2="39527"/>
                      </a14:backgroundRemoval>
                    </a14:imgEffect>
                  </a14:imgLayer>
                </a14:imgProps>
              </a:ext>
            </a:extLst>
          </a:blip>
          <a:stretch>
            <a:fillRect/>
          </a:stretch>
        </p:blipFill>
        <p:spPr>
          <a:xfrm>
            <a:off x="1784557" y="1743652"/>
            <a:ext cx="891556" cy="859611"/>
          </a:xfrm>
          <a:prstGeom prst="rect">
            <a:avLst/>
          </a:prstGeom>
        </p:spPr>
      </p:pic>
      <p:pic>
        <p:nvPicPr>
          <p:cNvPr id="19" name="Picture 18">
            <a:extLst>
              <a:ext uri="{FF2B5EF4-FFF2-40B4-BE49-F238E27FC236}">
                <a16:creationId xmlns:a16="http://schemas.microsoft.com/office/drawing/2014/main" id="{C888F3FC-4DAD-4163-9BB1-3AF7C3BEE06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77346" y1="39185" x2="77346" y2="39185"/>
                        <a14:foregroundMark x1="73463" y1="28840" x2="73463" y2="28840"/>
                        <a14:foregroundMark x1="63430" y1="22257" x2="63430" y2="22257"/>
                        <a14:foregroundMark x1="50809" y1="19122" x2="50809" y2="19122"/>
                        <a14:foregroundMark x1="37540" y1="21944" x2="37540" y2="21944"/>
                        <a14:foregroundMark x1="27832" y1="28840" x2="27832" y2="28840"/>
                        <a14:foregroundMark x1="26214" y1="39185" x2="26214" y2="39185"/>
                      </a14:backgroundRemoval>
                    </a14:imgEffect>
                  </a14:imgLayer>
                </a14:imgProps>
              </a:ext>
            </a:extLst>
          </a:blip>
          <a:stretch>
            <a:fillRect/>
          </a:stretch>
        </p:blipFill>
        <p:spPr>
          <a:xfrm>
            <a:off x="1752832" y="2583427"/>
            <a:ext cx="887413" cy="916132"/>
          </a:xfrm>
          <a:prstGeom prst="rect">
            <a:avLst/>
          </a:prstGeom>
        </p:spPr>
      </p:pic>
      <p:sp>
        <p:nvSpPr>
          <p:cNvPr id="21" name="TextBox 20">
            <a:extLst>
              <a:ext uri="{FF2B5EF4-FFF2-40B4-BE49-F238E27FC236}">
                <a16:creationId xmlns:a16="http://schemas.microsoft.com/office/drawing/2014/main" id="{F20A167F-DF38-4F2F-8108-0E2CB47913BF}"/>
              </a:ext>
            </a:extLst>
          </p:cNvPr>
          <p:cNvSpPr txBox="1"/>
          <p:nvPr/>
        </p:nvSpPr>
        <p:spPr>
          <a:xfrm>
            <a:off x="2559954" y="1655757"/>
            <a:ext cx="3945959" cy="830997"/>
          </a:xfrm>
          <a:prstGeom prst="rect">
            <a:avLst/>
          </a:prstGeom>
          <a:noFill/>
        </p:spPr>
        <p:txBody>
          <a:bodyPr wrap="square" rtlCol="0">
            <a:spAutoFit/>
          </a:bodyPr>
          <a:lstStyle/>
          <a:p>
            <a:pPr algn="ctr" defTabSz="457189" rtl="0"/>
            <a:r>
              <a:rPr lang="ar-SA" sz="2400" b="1" dirty="0">
                <a:solidFill>
                  <a:prstClr val="black"/>
                </a:solidFill>
                <a:latin typeface="Calibri" panose="020F0502020204030204"/>
                <a:cs typeface="Arial" panose="020B0604020202020204" pitchFamily="34" charset="0"/>
              </a:rPr>
              <a:t>نمط مكون  من حزم ضيقة  واخرى معتمة </a:t>
            </a:r>
            <a:endParaRPr lang="en-US" sz="2400" b="1"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279D1ADA-E06D-4B70-A866-C6DD4BD648FA}"/>
              </a:ext>
            </a:extLst>
          </p:cNvPr>
          <p:cNvSpPr txBox="1"/>
          <p:nvPr/>
        </p:nvSpPr>
        <p:spPr>
          <a:xfrm>
            <a:off x="2042984" y="2777091"/>
            <a:ext cx="5421432" cy="420564"/>
          </a:xfrm>
          <a:prstGeom prst="rect">
            <a:avLst/>
          </a:prstGeom>
          <a:noFill/>
        </p:spPr>
        <p:txBody>
          <a:bodyPr wrap="square" rtlCol="0">
            <a:spAutoFit/>
          </a:bodyPr>
          <a:lstStyle/>
          <a:p>
            <a:pPr algn="ctr" defTabSz="457189" rtl="0"/>
            <a:r>
              <a:rPr lang="ar-SA" sz="2133" b="1" dirty="0">
                <a:solidFill>
                  <a:prstClr val="black"/>
                </a:solidFill>
                <a:latin typeface="Calibri" panose="020F0502020204030204"/>
                <a:cs typeface="Arial" panose="020B0604020202020204" pitchFamily="34" charset="0"/>
              </a:rPr>
              <a:t>تتكون هذه الحزم نتيجة  التداخل البناء والتداخل الهدام </a:t>
            </a:r>
            <a:endParaRPr lang="en-US" sz="2133" b="1" dirty="0">
              <a:solidFill>
                <a:prstClr val="black"/>
              </a:solidFill>
              <a:latin typeface="Calibri" panose="020F0502020204030204"/>
            </a:endParaRPr>
          </a:p>
        </p:txBody>
      </p:sp>
      <p:pic>
        <p:nvPicPr>
          <p:cNvPr id="25" name="Picture 24" descr="A close up of a box&#10;&#10;Description automatically generated">
            <a:extLst>
              <a:ext uri="{FF2B5EF4-FFF2-40B4-BE49-F238E27FC236}">
                <a16:creationId xmlns:a16="http://schemas.microsoft.com/office/drawing/2014/main" id="{46CBD1FF-EE53-41B1-933D-95B373536A80}"/>
              </a:ext>
            </a:extLst>
          </p:cNvPr>
          <p:cNvPicPr>
            <a:picLocks noChangeAspect="1"/>
          </p:cNvPicPr>
          <p:nvPr/>
        </p:nvPicPr>
        <p:blipFill rotWithShape="1">
          <a:blip r:embed="rId10" cstate="print">
            <a:extLst>
              <a:ext uri="{BEBA8EAE-BF5A-486C-A8C5-ECC9F3942E4B}">
                <a14:imgProps xmlns:a14="http://schemas.microsoft.com/office/drawing/2010/main">
                  <a14:imgLayer r:embed="rId5">
                    <a14:imgEffect>
                      <a14:backgroundRemoval t="3277" b="33212" l="8981" r="49231">
                        <a14:foregroundMark x1="9061" y1="17395" x2="13309" y2="18851"/>
                        <a14:foregroundMark x1="29814" y1="3317" x2="30340" y2="4895"/>
                        <a14:backgroundMark x1="41303" y1="18002" x2="42314" y2="27508"/>
                        <a14:backgroundMark x1="45712" y1="25121" x2="40129" y2="31351"/>
                        <a14:backgroundMark x1="40129" y1="31351" x2="38188" y2="32767"/>
                        <a14:backgroundMark x1="37905" y1="28236" x2="29126" y2="31756"/>
                        <a14:backgroundMark x1="29126" y1="31756" x2="28803" y2="31796"/>
                        <a14:backgroundMark x1="46400" y1="26537" x2="46561" y2="20712"/>
                        <a14:backgroundMark x1="47977" y1="21683" x2="47411" y2="26537"/>
                        <a14:backgroundMark x1="47128" y1="22249" x2="45833" y2="26820"/>
                        <a14:backgroundMark x1="46561" y1="21683" x2="45914" y2="27023"/>
                        <a14:backgroundMark x1="45914" y1="27023" x2="45833" y2="27104"/>
                        <a14:backgroundMark x1="45550" y1="22694" x2="44134" y2="29207"/>
                        <a14:backgroundMark x1="44134" y1="29207" x2="44134" y2="29207"/>
                        <a14:backgroundMark x1="45429" y1="22249" x2="44862" y2="27791"/>
                        <a14:backgroundMark x1="48544" y1="21683" x2="48584" y2="25971"/>
                        <a14:backgroundMark x1="48584" y1="25971" x2="48261" y2="27104"/>
                        <a14:backgroundMark x1="49272" y1="21561" x2="48503" y2="25890"/>
                        <a14:backgroundMark x1="48503" y1="25890" x2="48261" y2="26254"/>
                        <a14:backgroundMark x1="44862" y1="22573" x2="45267" y2="25971"/>
                        <a14:backgroundMark x1="45833" y1="23422" x2="46400" y2="22249"/>
                        <a14:backgroundMark x1="41748" y1="28236" x2="29531" y2="33900"/>
                        <a14:backgroundMark x1="42314" y1="26537" x2="39644" y2="29207"/>
                        <a14:backgroundMark x1="39644" y1="29207" x2="34061" y2="31877"/>
                        <a14:backgroundMark x1="34061" y1="31877" x2="38026" y2="27589"/>
                        <a14:backgroundMark x1="38026" y1="27589" x2="41505" y2="25607"/>
                        <a14:backgroundMark x1="41505" y1="25607" x2="34345" y2="28519"/>
                        <a14:backgroundMark x1="41141" y1="28236" x2="28519" y2="33050"/>
                        <a14:backgroundMark x1="38592" y1="28803" x2="31311" y2="31998"/>
                        <a14:backgroundMark x1="31311" y1="31998" x2="34668" y2="29854"/>
                        <a14:backgroundMark x1="34668" y1="29854" x2="33050" y2="30663"/>
                        <a14:backgroundMark x1="32767" y1="31230" x2="36327" y2="27104"/>
                        <a14:backgroundMark x1="30218" y1="31513" x2="33050" y2="31917"/>
                        <a14:backgroundMark x1="32362" y1="31634" x2="32362" y2="31634"/>
                        <a14:backgroundMark x1="32362" y1="30947" x2="32362" y2="30947"/>
                        <a14:backgroundMark x1="32362" y1="30785" x2="31796" y2="31230"/>
                      </a14:backgroundRemoval>
                    </a14:imgEffect>
                  </a14:imgLayer>
                </a14:imgProps>
              </a:ext>
              <a:ext uri="{28A0092B-C50C-407E-A947-70E740481C1C}">
                <a14:useLocalDpi xmlns:a14="http://schemas.microsoft.com/office/drawing/2010/main" val="0"/>
              </a:ext>
            </a:extLst>
          </a:blip>
          <a:srcRect l="6368" t="954" r="50000" b="66479"/>
          <a:stretch/>
        </p:blipFill>
        <p:spPr>
          <a:xfrm>
            <a:off x="5290794" y="2358695"/>
            <a:ext cx="5853341" cy="4368888"/>
          </a:xfrm>
          <a:prstGeom prst="rect">
            <a:avLst/>
          </a:prstGeom>
        </p:spPr>
      </p:pic>
      <p:sp>
        <p:nvSpPr>
          <p:cNvPr id="26" name="Rectangle 25">
            <a:extLst>
              <a:ext uri="{FF2B5EF4-FFF2-40B4-BE49-F238E27FC236}">
                <a16:creationId xmlns:a16="http://schemas.microsoft.com/office/drawing/2014/main" id="{048A4553-A91F-4C35-9DB7-320441050FD2}"/>
              </a:ext>
            </a:extLst>
          </p:cNvPr>
          <p:cNvSpPr/>
          <p:nvPr/>
        </p:nvSpPr>
        <p:spPr>
          <a:xfrm>
            <a:off x="6864950" y="3463766"/>
            <a:ext cx="2214993" cy="1967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r>
              <a:rPr lang="ar-SA" sz="2667" b="1" dirty="0">
                <a:solidFill>
                  <a:schemeClr val="tx1"/>
                </a:solidFill>
                <a:latin typeface="Muna" pitchFamily="2" charset="-78"/>
              </a:rPr>
              <a:t> اهداب التداخل</a:t>
            </a:r>
          </a:p>
        </p:txBody>
      </p:sp>
      <p:grpSp>
        <p:nvGrpSpPr>
          <p:cNvPr id="24" name="Group">
            <a:extLst>
              <a:ext uri="{FF2B5EF4-FFF2-40B4-BE49-F238E27FC236}">
                <a16:creationId xmlns:a16="http://schemas.microsoft.com/office/drawing/2014/main" id="{1C313CEC-26DB-4F6F-900B-1119CCCBA23E}"/>
              </a:ext>
            </a:extLst>
          </p:cNvPr>
          <p:cNvGrpSpPr/>
          <p:nvPr/>
        </p:nvGrpSpPr>
        <p:grpSpPr>
          <a:xfrm>
            <a:off x="-2118155" y="6508880"/>
            <a:ext cx="14025224" cy="376203"/>
            <a:chOff x="-1984811" y="-65753"/>
            <a:chExt cx="10518916" cy="282150"/>
          </a:xfrm>
        </p:grpSpPr>
        <p:sp>
          <p:nvSpPr>
            <p:cNvPr id="28" name="Google_teacher">
              <a:extLst>
                <a:ext uri="{FF2B5EF4-FFF2-40B4-BE49-F238E27FC236}">
                  <a16:creationId xmlns:a16="http://schemas.microsoft.com/office/drawing/2014/main" id="{17136983-BCB0-4D93-A1E6-21732CEA675D}"/>
                </a:ext>
              </a:extLst>
            </p:cNvPr>
            <p:cNvSpPr txBox="1"/>
            <p:nvPr/>
          </p:nvSpPr>
          <p:spPr>
            <a:xfrm>
              <a:off x="-1984811" y="-65753"/>
              <a:ext cx="3177231" cy="2821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49" tIns="19049" rIns="19049" bIns="19049" numCol="1" anchor="ctr">
              <a:noAutofit/>
            </a:bodyPr>
            <a:lstStyle>
              <a:lvl1pPr defTabSz="292099" rtl="0">
                <a:defRPr sz="1200">
                  <a:latin typeface="Copperplate"/>
                  <a:ea typeface="Copperplate"/>
                  <a:cs typeface="Copperplate"/>
                  <a:sym typeface="Copperplate"/>
                </a:defRPr>
              </a:lvl1pPr>
            </a:lstStyle>
            <a:p>
              <a:pPr algn="r" rtl="1"/>
              <a:endParaRPr b="1" dirty="0"/>
            </a:p>
          </p:txBody>
        </p:sp>
        <p:sp>
          <p:nvSpPr>
            <p:cNvPr id="29" name="B_alshuwaib">
              <a:extLst>
                <a:ext uri="{FF2B5EF4-FFF2-40B4-BE49-F238E27FC236}">
                  <a16:creationId xmlns:a16="http://schemas.microsoft.com/office/drawing/2014/main" id="{10AFE5BF-BCB9-43DC-BA66-72400433BB99}"/>
                </a:ext>
              </a:extLst>
            </p:cNvPr>
            <p:cNvSpPr txBox="1"/>
            <p:nvPr/>
          </p:nvSpPr>
          <p:spPr>
            <a:xfrm>
              <a:off x="5799124" y="-45441"/>
              <a:ext cx="2734981" cy="2415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49" tIns="19049" rIns="19049" bIns="19049" numCol="1" anchor="ctr">
              <a:noAutofit/>
            </a:bodyPr>
            <a:lstStyle>
              <a:lvl1pPr defTabSz="292099" rtl="0">
                <a:defRPr sz="1200">
                  <a:latin typeface="Copperplate"/>
                  <a:ea typeface="Copperplate"/>
                  <a:cs typeface="Copperplate"/>
                  <a:sym typeface="Copperplate"/>
                </a:defRPr>
              </a:lvl1pPr>
            </a:lstStyle>
            <a:p>
              <a:pPr algn="ctr" rtl="1"/>
              <a:endParaRPr b="1" dirty="0"/>
            </a:p>
          </p:txBody>
        </p:sp>
      </p:grpSp>
      <p:sp>
        <p:nvSpPr>
          <p:cNvPr id="9" name="مستطيل 8">
            <a:extLst>
              <a:ext uri="{FF2B5EF4-FFF2-40B4-BE49-F238E27FC236}">
                <a16:creationId xmlns:a16="http://schemas.microsoft.com/office/drawing/2014/main" id="{815F998D-A634-E112-FEFA-2BDA3AFCB62D}"/>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صورة 1">
            <a:extLst>
              <a:ext uri="{FF2B5EF4-FFF2-40B4-BE49-F238E27FC236}">
                <a16:creationId xmlns:a16="http://schemas.microsoft.com/office/drawing/2014/main" id="{5846AECE-EFA4-4392-9D53-45C8047DBA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724" y="167369"/>
            <a:ext cx="1724266" cy="1755215"/>
          </a:xfrm>
          <a:prstGeom prst="rect">
            <a:avLst/>
          </a:prstGeom>
        </p:spPr>
      </p:pic>
    </p:spTree>
    <p:extLst>
      <p:ext uri="{BB962C8B-B14F-4D97-AF65-F5344CB8AC3E}">
        <p14:creationId xmlns:p14="http://schemas.microsoft.com/office/powerpoint/2010/main" val="153544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8"/>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19"/>
                    </p:tgtEl>
                  </p:cond>
                </p:stCondLst>
                <p:endSync evt="end" delay="0">
                  <p:rtn val="all"/>
                </p:endSync>
                <p:childTnLst>
                  <p:par>
                    <p:cTn id="16" fill="hold">
                      <p:stCondLst>
                        <p:cond delay="0"/>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nextCondLst>
                <p:cond evt="onClick" delay="0">
                  <p:tgtEl>
                    <p:spTgt spid="19"/>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childTnLst>
        </p:cTn>
      </p:par>
    </p:tnLst>
    <p:bldLst>
      <p:bldP spid="21" grpId="0"/>
      <p:bldP spid="22" grpId="0"/>
      <p:bldP spid="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3135690" y="446957"/>
            <a:ext cx="8784976" cy="1077218"/>
          </a:xfrm>
          <a:prstGeom prst="rect">
            <a:avLst/>
          </a:prstGeom>
          <a:solidFill>
            <a:schemeClr val="accent6">
              <a:lumMod val="40000"/>
              <a:lumOff val="60000"/>
            </a:schemeClr>
          </a:solidFill>
          <a:effectLst>
            <a:glow rad="228600">
              <a:schemeClr val="accent1">
                <a:satMod val="175000"/>
                <a:alpha val="40000"/>
              </a:schemeClr>
            </a:glow>
          </a:effectLst>
          <a:scene3d>
            <a:camera prst="orthographicFront"/>
            <a:lightRig rig="threePt" dir="t"/>
          </a:scene3d>
          <a:sp3d>
            <a:bevelT/>
          </a:sp3d>
        </p:spPr>
        <p:txBody>
          <a:bodyPr wrap="square" rtlCol="1">
            <a:spAutoFit/>
          </a:bodyPr>
          <a:lstStyle/>
          <a:p>
            <a:r>
              <a:rPr lang="en-US" sz="3200" dirty="0">
                <a:solidFill>
                  <a:srgbClr val="FF0000"/>
                </a:solidFill>
              </a:rPr>
              <a:t>*</a:t>
            </a:r>
            <a:r>
              <a:rPr lang="ar-SA" sz="3200" dirty="0">
                <a:solidFill>
                  <a:srgbClr val="FF0000"/>
                </a:solidFill>
              </a:rPr>
              <a:t> يعين الطول الموجي للضوء المستخدم من تجربة الشق المزدوج من العلاقة :</a:t>
            </a:r>
          </a:p>
        </p:txBody>
      </p:sp>
      <mc:AlternateContent xmlns:mc="http://schemas.openxmlformats.org/markup-compatibility/2006" xmlns:a14="http://schemas.microsoft.com/office/drawing/2010/main">
        <mc:Choice Requires="a14">
          <p:sp>
            <p:nvSpPr>
              <p:cNvPr id="3" name="مربع نص 2"/>
              <p:cNvSpPr txBox="1"/>
              <p:nvPr/>
            </p:nvSpPr>
            <p:spPr>
              <a:xfrm>
                <a:off x="5795010" y="1835492"/>
                <a:ext cx="4194809" cy="1417247"/>
              </a:xfrm>
              <a:prstGeom prst="rect">
                <a:avLst/>
              </a:prstGeom>
              <a:noFill/>
            </p:spPr>
            <p:txBody>
              <a:bodyPr wrap="square" rtlCol="1">
                <a:spAutoFit/>
              </a:bodyPr>
              <a:lstStyle/>
              <a:p>
                <a:r>
                  <a:rPr lang="el-GR" sz="6000" dirty="0">
                    <a:solidFill>
                      <a:srgbClr val="00B050"/>
                    </a:solidFill>
                  </a:rPr>
                  <a:t>λ</a:t>
                </a:r>
                <a:r>
                  <a:rPr lang="en-US" sz="6000" dirty="0">
                    <a:solidFill>
                      <a:srgbClr val="00B050"/>
                    </a:solidFill>
                  </a:rPr>
                  <a:t>   =   </a:t>
                </a:r>
                <a14:m>
                  <m:oMath xmlns:m="http://schemas.openxmlformats.org/officeDocument/2006/math">
                    <m:f>
                      <m:fPr>
                        <m:ctrlPr>
                          <a:rPr lang="en-US" sz="6000" i="1">
                            <a:solidFill>
                              <a:srgbClr val="00B050"/>
                            </a:solidFill>
                            <a:latin typeface="Cambria Math" panose="02040503050406030204" pitchFamily="18" charset="0"/>
                          </a:rPr>
                        </m:ctrlPr>
                      </m:fPr>
                      <m:num>
                        <m:r>
                          <a:rPr lang="en-US" sz="6000" i="1">
                            <a:solidFill>
                              <a:srgbClr val="00B050"/>
                            </a:solidFill>
                            <a:latin typeface="Cambria Math"/>
                          </a:rPr>
                          <m:t> </m:t>
                        </m:r>
                        <m:r>
                          <a:rPr lang="en-US" sz="6000" i="1">
                            <a:solidFill>
                              <a:srgbClr val="00B050"/>
                            </a:solidFill>
                            <a:latin typeface="Cambria Math"/>
                          </a:rPr>
                          <m:t>𝑥</m:t>
                        </m:r>
                        <m:r>
                          <a:rPr lang="en-US" sz="6000" i="1">
                            <a:solidFill>
                              <a:srgbClr val="00B050"/>
                            </a:solidFill>
                            <a:latin typeface="Cambria Math"/>
                          </a:rPr>
                          <m:t> </m:t>
                        </m:r>
                        <m:r>
                          <a:rPr lang="en-US" sz="6000" i="1">
                            <a:solidFill>
                              <a:srgbClr val="00B050"/>
                            </a:solidFill>
                            <a:latin typeface="Cambria Math"/>
                          </a:rPr>
                          <m:t>𝑑</m:t>
                        </m:r>
                      </m:num>
                      <m:den>
                        <m:r>
                          <a:rPr lang="en-US" sz="6000" i="1">
                            <a:solidFill>
                              <a:srgbClr val="00B050"/>
                            </a:solidFill>
                            <a:latin typeface="Cambria Math"/>
                          </a:rPr>
                          <m:t>𝐿</m:t>
                        </m:r>
                      </m:den>
                    </m:f>
                  </m:oMath>
                </a14:m>
                <a:r>
                  <a:rPr lang="en-US" sz="6000" dirty="0">
                    <a:solidFill>
                      <a:srgbClr val="00B050"/>
                    </a:solidFill>
                  </a:rPr>
                  <a:t>     </a:t>
                </a:r>
                <a:r>
                  <a:rPr lang="ar-SA" sz="6000" dirty="0">
                    <a:solidFill>
                      <a:srgbClr val="00B050"/>
                    </a:solidFill>
                  </a:rPr>
                  <a:t>   </a:t>
                </a:r>
              </a:p>
            </p:txBody>
          </p:sp>
        </mc:Choice>
        <mc:Fallback xmlns="">
          <p:sp>
            <p:nvSpPr>
              <p:cNvPr id="3" name="مربع نص 2"/>
              <p:cNvSpPr txBox="1">
                <a:spLocks noRot="1" noChangeAspect="1" noMove="1" noResize="1" noEditPoints="1" noAdjustHandles="1" noChangeArrowheads="1" noChangeShapeType="1" noTextEdit="1"/>
              </p:cNvSpPr>
              <p:nvPr/>
            </p:nvSpPr>
            <p:spPr>
              <a:xfrm>
                <a:off x="5795010" y="1835492"/>
                <a:ext cx="4194809" cy="1417247"/>
              </a:xfrm>
              <a:prstGeom prst="rect">
                <a:avLst/>
              </a:prstGeom>
              <a:blipFill>
                <a:blip r:embed="rId2"/>
                <a:stretch>
                  <a:fillRect l="-14099" b="-15021"/>
                </a:stretch>
              </a:blipFill>
            </p:spPr>
            <p:txBody>
              <a:bodyPr/>
              <a:lstStyle/>
              <a:p>
                <a:r>
                  <a:rPr lang="en-US">
                    <a:noFill/>
                  </a:rPr>
                  <a:t> </a:t>
                </a:r>
              </a:p>
            </p:txBody>
          </p:sp>
        </mc:Fallback>
      </mc:AlternateContent>
      <p:sp>
        <p:nvSpPr>
          <p:cNvPr id="4" name="مربع نص 3"/>
          <p:cNvSpPr txBox="1"/>
          <p:nvPr/>
        </p:nvSpPr>
        <p:spPr>
          <a:xfrm>
            <a:off x="9706339" y="3469184"/>
            <a:ext cx="1296144" cy="584775"/>
          </a:xfrm>
          <a:prstGeom prst="rect">
            <a:avLst/>
          </a:prstGeom>
          <a:noFill/>
        </p:spPr>
        <p:txBody>
          <a:bodyPr wrap="square" rtlCol="1">
            <a:spAutoFit/>
          </a:bodyPr>
          <a:lstStyle/>
          <a:p>
            <a:r>
              <a:rPr lang="el-GR" sz="3200" dirty="0">
                <a:solidFill>
                  <a:srgbClr val="0070C0"/>
                </a:solidFill>
              </a:rPr>
              <a:t>λ</a:t>
            </a:r>
            <a:r>
              <a:rPr lang="ar-SA" sz="3200" dirty="0">
                <a:solidFill>
                  <a:srgbClr val="0070C0"/>
                </a:solidFill>
              </a:rPr>
              <a:t> =</a:t>
            </a:r>
          </a:p>
        </p:txBody>
      </p:sp>
      <p:sp>
        <p:nvSpPr>
          <p:cNvPr id="5" name="مربع نص 4"/>
          <p:cNvSpPr txBox="1"/>
          <p:nvPr/>
        </p:nvSpPr>
        <p:spPr>
          <a:xfrm>
            <a:off x="9655011" y="4027110"/>
            <a:ext cx="1296144" cy="584775"/>
          </a:xfrm>
          <a:prstGeom prst="rect">
            <a:avLst/>
          </a:prstGeom>
          <a:noFill/>
        </p:spPr>
        <p:txBody>
          <a:bodyPr wrap="square" rtlCol="1">
            <a:spAutoFit/>
          </a:bodyPr>
          <a:lstStyle/>
          <a:p>
            <a:r>
              <a:rPr lang="en-US" sz="3200" dirty="0">
                <a:solidFill>
                  <a:srgbClr val="0070C0"/>
                </a:solidFill>
              </a:rPr>
              <a:t>x</a:t>
            </a:r>
            <a:r>
              <a:rPr lang="ar-SA" sz="3200" dirty="0">
                <a:solidFill>
                  <a:srgbClr val="0070C0"/>
                </a:solidFill>
              </a:rPr>
              <a:t> =</a:t>
            </a:r>
          </a:p>
        </p:txBody>
      </p:sp>
      <p:sp>
        <p:nvSpPr>
          <p:cNvPr id="6" name="مربع نص 5"/>
          <p:cNvSpPr txBox="1"/>
          <p:nvPr/>
        </p:nvSpPr>
        <p:spPr>
          <a:xfrm>
            <a:off x="9677443" y="4629365"/>
            <a:ext cx="1296144" cy="584775"/>
          </a:xfrm>
          <a:prstGeom prst="rect">
            <a:avLst/>
          </a:prstGeom>
          <a:noFill/>
        </p:spPr>
        <p:txBody>
          <a:bodyPr wrap="square" rtlCol="1">
            <a:spAutoFit/>
          </a:bodyPr>
          <a:lstStyle/>
          <a:p>
            <a:r>
              <a:rPr lang="en-US" sz="3200" dirty="0">
                <a:solidFill>
                  <a:srgbClr val="0070C0"/>
                </a:solidFill>
              </a:rPr>
              <a:t>d</a:t>
            </a:r>
            <a:r>
              <a:rPr lang="ar-SA" sz="3200" dirty="0">
                <a:solidFill>
                  <a:srgbClr val="0070C0"/>
                </a:solidFill>
              </a:rPr>
              <a:t> =</a:t>
            </a:r>
          </a:p>
        </p:txBody>
      </p:sp>
      <p:sp>
        <p:nvSpPr>
          <p:cNvPr id="7" name="مربع نص 6"/>
          <p:cNvSpPr txBox="1"/>
          <p:nvPr/>
        </p:nvSpPr>
        <p:spPr>
          <a:xfrm>
            <a:off x="9631723" y="5303386"/>
            <a:ext cx="1296144" cy="584775"/>
          </a:xfrm>
          <a:prstGeom prst="rect">
            <a:avLst/>
          </a:prstGeom>
          <a:noFill/>
        </p:spPr>
        <p:txBody>
          <a:bodyPr wrap="square" rtlCol="1">
            <a:spAutoFit/>
          </a:bodyPr>
          <a:lstStyle/>
          <a:p>
            <a:r>
              <a:rPr lang="en-US" sz="3200" dirty="0">
                <a:solidFill>
                  <a:srgbClr val="0070C0"/>
                </a:solidFill>
              </a:rPr>
              <a:t>L</a:t>
            </a:r>
            <a:r>
              <a:rPr lang="ar-SA" sz="3200" dirty="0">
                <a:solidFill>
                  <a:srgbClr val="0070C0"/>
                </a:solidFill>
              </a:rPr>
              <a:t> =</a:t>
            </a:r>
          </a:p>
        </p:txBody>
      </p:sp>
      <p:sp>
        <p:nvSpPr>
          <p:cNvPr id="8" name="مربع نص 7"/>
          <p:cNvSpPr txBox="1"/>
          <p:nvPr/>
        </p:nvSpPr>
        <p:spPr>
          <a:xfrm>
            <a:off x="7807756" y="3423464"/>
            <a:ext cx="2343585" cy="584775"/>
          </a:xfrm>
          <a:prstGeom prst="rect">
            <a:avLst/>
          </a:prstGeom>
          <a:noFill/>
        </p:spPr>
        <p:txBody>
          <a:bodyPr wrap="square" rtlCol="1">
            <a:spAutoFit/>
          </a:bodyPr>
          <a:lstStyle/>
          <a:p>
            <a:r>
              <a:rPr lang="ar-SA" sz="3200" dirty="0">
                <a:solidFill>
                  <a:schemeClr val="accent6">
                    <a:lumMod val="50000"/>
                  </a:schemeClr>
                </a:solidFill>
              </a:rPr>
              <a:t>الطول الموجي .</a:t>
            </a:r>
          </a:p>
        </p:txBody>
      </p:sp>
      <p:sp>
        <p:nvSpPr>
          <p:cNvPr id="9" name="مربع نص 8"/>
          <p:cNvSpPr txBox="1"/>
          <p:nvPr/>
        </p:nvSpPr>
        <p:spPr>
          <a:xfrm>
            <a:off x="6117810" y="3980165"/>
            <a:ext cx="4152166" cy="584775"/>
          </a:xfrm>
          <a:prstGeom prst="rect">
            <a:avLst/>
          </a:prstGeom>
          <a:noFill/>
        </p:spPr>
        <p:txBody>
          <a:bodyPr wrap="square" rtlCol="1">
            <a:spAutoFit/>
          </a:bodyPr>
          <a:lstStyle/>
          <a:p>
            <a:r>
              <a:rPr lang="ar-SA" sz="3200" dirty="0">
                <a:solidFill>
                  <a:schemeClr val="accent6">
                    <a:lumMod val="50000"/>
                  </a:schemeClr>
                </a:solidFill>
              </a:rPr>
              <a:t>المسافة بين الهدب المضيئة .</a:t>
            </a:r>
          </a:p>
        </p:txBody>
      </p:sp>
      <p:sp>
        <p:nvSpPr>
          <p:cNvPr id="10" name="مربع نص 9"/>
          <p:cNvSpPr txBox="1"/>
          <p:nvPr/>
        </p:nvSpPr>
        <p:spPr>
          <a:xfrm>
            <a:off x="6180448" y="4624459"/>
            <a:ext cx="4062333" cy="584775"/>
          </a:xfrm>
          <a:prstGeom prst="rect">
            <a:avLst/>
          </a:prstGeom>
          <a:noFill/>
        </p:spPr>
        <p:txBody>
          <a:bodyPr wrap="square" rtlCol="1">
            <a:spAutoFit/>
          </a:bodyPr>
          <a:lstStyle/>
          <a:p>
            <a:r>
              <a:rPr lang="ar-SA" sz="3200" dirty="0">
                <a:solidFill>
                  <a:schemeClr val="accent6">
                    <a:lumMod val="50000"/>
                  </a:schemeClr>
                </a:solidFill>
              </a:rPr>
              <a:t>المسافة بين الشقين .</a:t>
            </a:r>
          </a:p>
        </p:txBody>
      </p:sp>
      <p:sp>
        <p:nvSpPr>
          <p:cNvPr id="11" name="مربع نص 10"/>
          <p:cNvSpPr txBox="1"/>
          <p:nvPr/>
        </p:nvSpPr>
        <p:spPr>
          <a:xfrm>
            <a:off x="6081909" y="5326246"/>
            <a:ext cx="4152167" cy="584775"/>
          </a:xfrm>
          <a:prstGeom prst="rect">
            <a:avLst/>
          </a:prstGeom>
          <a:noFill/>
        </p:spPr>
        <p:txBody>
          <a:bodyPr wrap="square" rtlCol="1">
            <a:spAutoFit/>
          </a:bodyPr>
          <a:lstStyle/>
          <a:p>
            <a:r>
              <a:rPr lang="ar-SA" sz="3200" dirty="0">
                <a:solidFill>
                  <a:schemeClr val="accent6">
                    <a:lumMod val="50000"/>
                  </a:schemeClr>
                </a:solidFill>
              </a:rPr>
              <a:t>المسافة بين الحاجز والشاشة .</a:t>
            </a:r>
          </a:p>
        </p:txBody>
      </p:sp>
      <p:pic>
        <p:nvPicPr>
          <p:cNvPr id="13" name="عنصر نائب للمحتوى 4">
            <a:extLst>
              <a:ext uri="{FF2B5EF4-FFF2-40B4-BE49-F238E27FC236}">
                <a16:creationId xmlns:a16="http://schemas.microsoft.com/office/drawing/2014/main" id="{89007BAF-5F36-6F69-DD3F-054E0361D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1" y="194310"/>
            <a:ext cx="2435542" cy="1954529"/>
          </a:xfrm>
          <a:prstGeom prst="rect">
            <a:avLst/>
          </a:prstGeom>
        </p:spPr>
      </p:pic>
      <p:sp>
        <p:nvSpPr>
          <p:cNvPr id="14" name="مستطيل 13">
            <a:extLst>
              <a:ext uri="{FF2B5EF4-FFF2-40B4-BE49-F238E27FC236}">
                <a16:creationId xmlns:a16="http://schemas.microsoft.com/office/drawing/2014/main" id="{4BAFAE06-E738-81F9-767B-ACE72E0A0701}"/>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صورة 14">
            <a:extLst>
              <a:ext uri="{FF2B5EF4-FFF2-40B4-BE49-F238E27FC236}">
                <a16:creationId xmlns:a16="http://schemas.microsoft.com/office/drawing/2014/main" id="{B62A3930-03A0-E280-9622-E38A6D516DC4}"/>
              </a:ext>
            </a:extLst>
          </p:cNvPr>
          <p:cNvPicPr>
            <a:picLocks noChangeAspect="1"/>
          </p:cNvPicPr>
          <p:nvPr/>
        </p:nvPicPr>
        <p:blipFill rotWithShape="1">
          <a:blip r:embed="rId4"/>
          <a:srcRect l="48335" r="-312"/>
          <a:stretch/>
        </p:blipFill>
        <p:spPr>
          <a:xfrm>
            <a:off x="130763" y="2388870"/>
            <a:ext cx="5397363" cy="3869619"/>
          </a:xfrm>
          <a:prstGeom prst="rect">
            <a:avLst/>
          </a:prstGeom>
          <a:scene3d>
            <a:camera prst="perspectiveLeft"/>
            <a:lightRig rig="threePt" dir="t"/>
          </a:scene3d>
        </p:spPr>
      </p:pic>
    </p:spTree>
    <p:extLst>
      <p:ext uri="{BB962C8B-B14F-4D97-AF65-F5344CB8AC3E}">
        <p14:creationId xmlns:p14="http://schemas.microsoft.com/office/powerpoint/2010/main" val="400009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arn(inVertical)">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P spid="8" grpId="0"/>
      <p:bldP spid="9" grpId="0"/>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p:cNvSpPr>
            <a:spLocks noChangeArrowheads="1"/>
          </p:cNvSpPr>
          <p:nvPr/>
        </p:nvSpPr>
        <p:spPr bwMode="auto">
          <a:xfrm>
            <a:off x="3362326" y="1772182"/>
            <a:ext cx="8262966" cy="830997"/>
          </a:xfrm>
          <a:prstGeom prst="rect">
            <a:avLst/>
          </a:prstGeom>
          <a:noFill/>
          <a:ln w="9525">
            <a:noFill/>
            <a:miter lim="800000"/>
            <a:headEnd/>
            <a:tailEnd/>
          </a:ln>
        </p:spPr>
        <p:txBody>
          <a:bodyPr wrap="square">
            <a:spAutoFit/>
          </a:bodyPr>
          <a:lstStyle/>
          <a:p>
            <a:pPr algn="justLow">
              <a:defRPr/>
            </a:pPr>
            <a:r>
              <a:rPr lang="ar-SA" sz="2400" dirty="0">
                <a:solidFill>
                  <a:srgbClr val="C00000"/>
                </a:solidFill>
                <a:cs typeface="PT Bold Heading" pitchFamily="2" charset="-78"/>
              </a:rPr>
              <a:t>* </a:t>
            </a:r>
            <a:r>
              <a:rPr lang="ar-SA" sz="2400" dirty="0">
                <a:cs typeface="PT Bold Heading" pitchFamily="2" charset="-78"/>
              </a:rPr>
              <a:t>فلقد اقترح العالم </a:t>
            </a:r>
            <a:r>
              <a:rPr lang="ar-SA" sz="2400" dirty="0">
                <a:solidFill>
                  <a:srgbClr val="C00000"/>
                </a:solidFill>
                <a:highlight>
                  <a:srgbClr val="FFFF00"/>
                </a:highlight>
                <a:cs typeface="PT Bold Heading" pitchFamily="2" charset="-78"/>
              </a:rPr>
              <a:t>جين فريسنل </a:t>
            </a:r>
            <a:r>
              <a:rPr lang="ar-SA" sz="2400" dirty="0">
                <a:cs typeface="PT Bold Heading" pitchFamily="2" charset="-78"/>
              </a:rPr>
              <a:t>حلا رياضيا للطبيعة الموجية للضوء من خلال مسابقة ...</a:t>
            </a:r>
            <a:endParaRPr lang="ar-SA" sz="4000" dirty="0">
              <a:solidFill>
                <a:schemeClr val="accent3">
                  <a:lumMod val="20000"/>
                  <a:lumOff val="80000"/>
                </a:schemeClr>
              </a:solidFill>
              <a:cs typeface="PT Bold Heading" pitchFamily="2" charset="-78"/>
            </a:endParaRPr>
          </a:p>
        </p:txBody>
      </p:sp>
      <p:sp>
        <p:nvSpPr>
          <p:cNvPr id="7" name="مستطيل 6"/>
          <p:cNvSpPr>
            <a:spLocks noChangeArrowheads="1"/>
          </p:cNvSpPr>
          <p:nvPr/>
        </p:nvSpPr>
        <p:spPr bwMode="auto">
          <a:xfrm>
            <a:off x="3049876" y="2534601"/>
            <a:ext cx="8458200" cy="1200329"/>
          </a:xfrm>
          <a:prstGeom prst="rect">
            <a:avLst/>
          </a:prstGeom>
          <a:noFill/>
          <a:ln w="9525">
            <a:noFill/>
            <a:miter lim="800000"/>
            <a:headEnd/>
            <a:tailEnd/>
          </a:ln>
        </p:spPr>
        <p:txBody>
          <a:bodyPr>
            <a:spAutoFit/>
          </a:bodyPr>
          <a:lstStyle/>
          <a:p>
            <a:pPr algn="justLow">
              <a:defRPr/>
            </a:pPr>
            <a:r>
              <a:rPr lang="ar-SA" sz="2400" dirty="0">
                <a:solidFill>
                  <a:srgbClr val="C00000"/>
                </a:solidFill>
                <a:cs typeface="PT Bold Heading" pitchFamily="2" charset="-78"/>
              </a:rPr>
              <a:t>* </a:t>
            </a:r>
            <a:r>
              <a:rPr lang="ar-SA" sz="2400" dirty="0">
                <a:cs typeface="PT Bold Heading" pitchFamily="2" charset="-78"/>
              </a:rPr>
              <a:t>وبين إحدى الحكام واسمه </a:t>
            </a:r>
            <a:r>
              <a:rPr lang="ar-SA" sz="2400" dirty="0">
                <a:solidFill>
                  <a:srgbClr val="C00000"/>
                </a:solidFill>
                <a:highlight>
                  <a:srgbClr val="FFFF00"/>
                </a:highlight>
                <a:cs typeface="PT Bold Heading" pitchFamily="2" charset="-78"/>
              </a:rPr>
              <a:t>سيمون بويسون </a:t>
            </a:r>
            <a:r>
              <a:rPr lang="ar-SA" sz="2400" dirty="0">
                <a:cs typeface="PT Bold Heading" pitchFamily="2" charset="-78"/>
              </a:rPr>
              <a:t>أنه إذا كان اقتراح فريسنل صحيحا فسوف تتكون بقعة مضيئة عند مركز جسم دائري مُضاء بضوء مترابط...</a:t>
            </a:r>
            <a:endParaRPr lang="ar-SA" sz="4000" dirty="0">
              <a:solidFill>
                <a:schemeClr val="accent3">
                  <a:lumMod val="20000"/>
                  <a:lumOff val="80000"/>
                </a:schemeClr>
              </a:solidFill>
              <a:cs typeface="PT Bold Heading" pitchFamily="2" charset="-78"/>
            </a:endParaRPr>
          </a:p>
        </p:txBody>
      </p:sp>
      <p:sp>
        <p:nvSpPr>
          <p:cNvPr id="8" name="مستطيل 7"/>
          <p:cNvSpPr>
            <a:spLocks noChangeArrowheads="1"/>
          </p:cNvSpPr>
          <p:nvPr/>
        </p:nvSpPr>
        <p:spPr bwMode="auto">
          <a:xfrm>
            <a:off x="3281334" y="929212"/>
            <a:ext cx="8286808" cy="830997"/>
          </a:xfrm>
          <a:prstGeom prst="rect">
            <a:avLst/>
          </a:prstGeom>
          <a:noFill/>
          <a:ln w="9525">
            <a:noFill/>
            <a:miter lim="800000"/>
            <a:headEnd/>
            <a:tailEnd/>
          </a:ln>
        </p:spPr>
        <p:txBody>
          <a:bodyPr wrap="square">
            <a:spAutoFit/>
          </a:bodyPr>
          <a:lstStyle/>
          <a:p>
            <a:pPr algn="justLow">
              <a:defRPr/>
            </a:pPr>
            <a:r>
              <a:rPr lang="ar-SA" sz="2400" dirty="0">
                <a:solidFill>
                  <a:srgbClr val="C00000"/>
                </a:solidFill>
                <a:cs typeface="PT Bold Heading" pitchFamily="2" charset="-78"/>
              </a:rPr>
              <a:t>* </a:t>
            </a:r>
            <a:r>
              <a:rPr lang="ar-SA" sz="2400" dirty="0">
                <a:cs typeface="PT Bold Heading" pitchFamily="2" charset="-78"/>
              </a:rPr>
              <a:t>لم تقبل النتائج التي توصل إليها يونج إلا بعد إثباتها من علماء آخرين...</a:t>
            </a:r>
            <a:endParaRPr lang="ar-SA" sz="4000" dirty="0">
              <a:solidFill>
                <a:schemeClr val="accent3">
                  <a:lumMod val="20000"/>
                  <a:lumOff val="80000"/>
                </a:schemeClr>
              </a:solidFill>
              <a:cs typeface="PT Bold Heading" pitchFamily="2" charset="-78"/>
            </a:endParaRPr>
          </a:p>
        </p:txBody>
      </p:sp>
      <p:sp>
        <p:nvSpPr>
          <p:cNvPr id="9" name="مستطيل 8"/>
          <p:cNvSpPr>
            <a:spLocks noChangeArrowheads="1"/>
          </p:cNvSpPr>
          <p:nvPr/>
        </p:nvSpPr>
        <p:spPr bwMode="auto">
          <a:xfrm>
            <a:off x="3009871" y="3758876"/>
            <a:ext cx="8458200" cy="461665"/>
          </a:xfrm>
          <a:prstGeom prst="rect">
            <a:avLst/>
          </a:prstGeom>
          <a:noFill/>
          <a:ln w="9525">
            <a:noFill/>
            <a:miter lim="800000"/>
            <a:headEnd/>
            <a:tailEnd/>
          </a:ln>
        </p:spPr>
        <p:txBody>
          <a:bodyPr>
            <a:spAutoFit/>
          </a:bodyPr>
          <a:lstStyle/>
          <a:p>
            <a:pPr>
              <a:defRPr/>
            </a:pPr>
            <a:r>
              <a:rPr lang="ar-SA" sz="2400" dirty="0">
                <a:solidFill>
                  <a:srgbClr val="C00000"/>
                </a:solidFill>
                <a:cs typeface="PT Bold Heading" pitchFamily="2" charset="-78"/>
              </a:rPr>
              <a:t>* </a:t>
            </a:r>
            <a:r>
              <a:rPr lang="ar-SA" sz="2400" dirty="0">
                <a:cs typeface="PT Bold Heading" pitchFamily="2" charset="-78"/>
              </a:rPr>
              <a:t>وأثبت حكم آخر اسمه </a:t>
            </a:r>
            <a:r>
              <a:rPr lang="ar-SA" sz="2400" dirty="0">
                <a:solidFill>
                  <a:srgbClr val="FF0000"/>
                </a:solidFill>
                <a:highlight>
                  <a:srgbClr val="FFFF00"/>
                </a:highlight>
                <a:cs typeface="PT Bold Heading" pitchFamily="2" charset="-78"/>
              </a:rPr>
              <a:t>جين آرجو </a:t>
            </a:r>
            <a:r>
              <a:rPr lang="ar-SA" sz="2400" dirty="0">
                <a:cs typeface="PT Bold Heading" pitchFamily="2" charset="-78"/>
              </a:rPr>
              <a:t>وجود تلك البقعة...</a:t>
            </a:r>
            <a:endParaRPr lang="ar-SA" sz="4000" dirty="0">
              <a:solidFill>
                <a:schemeClr val="accent3">
                  <a:lumMod val="20000"/>
                  <a:lumOff val="80000"/>
                </a:schemeClr>
              </a:solidFill>
              <a:cs typeface="PT Bold Heading" pitchFamily="2" charset="-78"/>
            </a:endParaRPr>
          </a:p>
        </p:txBody>
      </p:sp>
      <p:sp>
        <p:nvSpPr>
          <p:cNvPr id="10" name="Rectangle 1"/>
          <p:cNvSpPr>
            <a:spLocks noChangeArrowheads="1"/>
          </p:cNvSpPr>
          <p:nvPr/>
        </p:nvSpPr>
        <p:spPr bwMode="auto">
          <a:xfrm>
            <a:off x="3381357" y="71414"/>
            <a:ext cx="5643563" cy="648512"/>
          </a:xfrm>
          <a:prstGeom prst="rect">
            <a:avLst/>
          </a:prstGeom>
          <a:noFill/>
          <a:ln w="9525" cap="flat" cmpd="sng">
            <a:noFill/>
            <a:prstDash val="solid"/>
            <a:miter lim="800000"/>
            <a:headEnd/>
            <a:tailEnd/>
          </a:ln>
          <a:effectLst>
            <a:prstShdw prst="shdw17" dist="17961" dir="2700000">
              <a:schemeClr val="accent1">
                <a:gamma/>
                <a:shade val="60000"/>
                <a:invGamma/>
                <a:alpha val="50000"/>
              </a:schemeClr>
            </a:prstShdw>
          </a:effectLst>
        </p:spPr>
        <p:txBody>
          <a:bodyPr lIns="90000" tIns="46800" rIns="90000" bIns="46800" anchor="ctr">
            <a:spAutoFit/>
          </a:bodyPr>
          <a:lstStyle/>
          <a:p>
            <a:pPr algn="ctr" eaLnBrk="0" hangingPunct="0">
              <a:defRPr/>
            </a:pPr>
            <a:r>
              <a:rPr lang="ar-SA" sz="3600" dirty="0">
                <a:solidFill>
                  <a:schemeClr val="accent6">
                    <a:lumMod val="75000"/>
                  </a:schemeClr>
                </a:solidFill>
                <a:latin typeface="Times New Roman" pitchFamily="18" charset="0"/>
                <a:cs typeface="PT Bold Heading" pitchFamily="2" charset="-78"/>
              </a:rPr>
              <a:t>ملاحظــــــــات... </a:t>
            </a:r>
            <a:endParaRPr lang="en-US" sz="3600" dirty="0">
              <a:solidFill>
                <a:schemeClr val="accent6">
                  <a:lumMod val="75000"/>
                </a:schemeClr>
              </a:solidFill>
              <a:cs typeface="PT Bold Heading" pitchFamily="2" charset="-78"/>
            </a:endParaRPr>
          </a:p>
        </p:txBody>
      </p:sp>
      <p:pic>
        <p:nvPicPr>
          <p:cNvPr id="2" name="صورة 1">
            <a:extLst>
              <a:ext uri="{FF2B5EF4-FFF2-40B4-BE49-F238E27FC236}">
                <a16:creationId xmlns:a16="http://schemas.microsoft.com/office/drawing/2014/main" id="{29A00972-CF4C-176B-3043-F2F12878D4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89" y="4446270"/>
            <a:ext cx="6499231" cy="2091690"/>
          </a:xfrm>
          <a:prstGeom prst="rect">
            <a:avLst/>
          </a:prstGeom>
        </p:spPr>
      </p:pic>
      <p:sp>
        <p:nvSpPr>
          <p:cNvPr id="3" name="مستطيل 2">
            <a:extLst>
              <a:ext uri="{FF2B5EF4-FFF2-40B4-BE49-F238E27FC236}">
                <a16:creationId xmlns:a16="http://schemas.microsoft.com/office/drawing/2014/main" id="{E4FDB752-35EC-5B8D-3478-C25CE589ED0E}"/>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صورة 4">
            <a:extLst>
              <a:ext uri="{FF2B5EF4-FFF2-40B4-BE49-F238E27FC236}">
                <a16:creationId xmlns:a16="http://schemas.microsoft.com/office/drawing/2014/main" id="{087B6223-59BA-5375-7109-12FCF451D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 y="414337"/>
            <a:ext cx="2090737" cy="2831783"/>
          </a:xfrm>
          <a:prstGeom prst="rect">
            <a:avLst/>
          </a:prstGeom>
          <a:scene3d>
            <a:camera prst="orthographicFront"/>
            <a:lightRig rig="threePt" dir="t"/>
          </a:scene3d>
          <a:sp3d>
            <a:bevelT w="152400" h="50800" prst="softRound"/>
          </a:sp3d>
        </p:spPr>
      </p:pic>
      <p:sp>
        <p:nvSpPr>
          <p:cNvPr id="13" name="مربع نص 12">
            <a:extLst>
              <a:ext uri="{FF2B5EF4-FFF2-40B4-BE49-F238E27FC236}">
                <a16:creationId xmlns:a16="http://schemas.microsoft.com/office/drawing/2014/main" id="{A4CEF67C-47DA-A227-1C83-C019A58E71E2}"/>
              </a:ext>
            </a:extLst>
          </p:cNvPr>
          <p:cNvSpPr txBox="1"/>
          <p:nvPr/>
        </p:nvSpPr>
        <p:spPr>
          <a:xfrm>
            <a:off x="820615" y="3461504"/>
            <a:ext cx="1319652" cy="369332"/>
          </a:xfrm>
          <a:prstGeom prst="rect">
            <a:avLst/>
          </a:prstGeom>
          <a:noFill/>
        </p:spPr>
        <p:txBody>
          <a:bodyPr wrap="square">
            <a:spAutoFit/>
          </a:bodyPr>
          <a:lstStyle/>
          <a:p>
            <a:r>
              <a:rPr lang="ar-SA" sz="1800" dirty="0">
                <a:solidFill>
                  <a:srgbClr val="C00000"/>
                </a:solidFill>
                <a:highlight>
                  <a:srgbClr val="FFFF00"/>
                </a:highlight>
                <a:cs typeface="PT Bold Heading" pitchFamily="2" charset="-78"/>
              </a:rPr>
              <a:t>جين فريسنل </a:t>
            </a:r>
            <a:endParaRPr lang="en-US" dirty="0"/>
          </a:p>
        </p:txBody>
      </p:sp>
    </p:spTree>
    <p:extLst>
      <p:ext uri="{BB962C8B-B14F-4D97-AF65-F5344CB8AC3E}">
        <p14:creationId xmlns:p14="http://schemas.microsoft.com/office/powerpoint/2010/main" val="1199822624"/>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1+#ppt_w/2"/>
                                          </p:val>
                                        </p:tav>
                                        <p:tav tm="100000">
                                          <p:val>
                                            <p:strVal val="#ppt_x"/>
                                          </p:val>
                                        </p:tav>
                                      </p:tavLst>
                                    </p:anim>
                                    <p:anim calcmode="lin" valueType="num">
                                      <p:cBhvr additive="base">
                                        <p:cTn id="14"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1+#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000" fill="hold"/>
                                        <p:tgtEl>
                                          <p:spTgt spid="9"/>
                                        </p:tgtEl>
                                        <p:attrNameLst>
                                          <p:attrName>ppt_x</p:attrName>
                                        </p:attrNameLst>
                                      </p:cBhvr>
                                      <p:tavLst>
                                        <p:tav tm="0">
                                          <p:val>
                                            <p:strVal val="1+#ppt_w/2"/>
                                          </p:val>
                                        </p:tav>
                                        <p:tav tm="100000">
                                          <p:val>
                                            <p:strVal val="#ppt_x"/>
                                          </p:val>
                                        </p:tav>
                                      </p:tavLst>
                                    </p:anim>
                                    <p:anim calcmode="lin" valueType="num">
                                      <p:cBhvr additive="base">
                                        <p:cTn id="26"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9"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1659BCBE-2EA2-D1BE-BCE0-26700968C514}"/>
              </a:ext>
            </a:extLst>
          </p:cNvPr>
          <p:cNvSpPr>
            <a:spLocks noGrp="1" noChangeArrowheads="1"/>
          </p:cNvSpPr>
          <p:nvPr>
            <p:ph idx="1"/>
          </p:nvPr>
        </p:nvSpPr>
        <p:spPr bwMode="auto">
          <a:xfrm>
            <a:off x="582930" y="1678813"/>
            <a:ext cx="11460774" cy="4865947"/>
          </a:xfrm>
          <a:prstGeom prst="rect">
            <a:avLst/>
          </a:prstGeom>
          <a:noFill/>
          <a:ln>
            <a:noFill/>
          </a:ln>
          <a:effectLst/>
        </p:spPr>
        <p:txBody>
          <a:bodyPr vert="horz" wrap="square" lIns="91440" tIns="45720" rIns="91440" bIns="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pPr>
            <a:r>
              <a:rPr kumimoji="0" lang="ar-SA" altLang="en-US" sz="2000" b="1" i="0" u="none" strike="noStrike" cap="none" normalizeH="0" baseline="0" dirty="0">
                <a:ln>
                  <a:noFill/>
                </a:ln>
                <a:solidFill>
                  <a:schemeClr val="tx1"/>
                </a:solidFill>
                <a:effectLst/>
                <a:latin typeface="Simplified Arabic" panose="02020603050405020304" pitchFamily="18" charset="-78"/>
              </a:rPr>
              <a:t>لا يكاد يمر يوم إلا ويكتشف العلماء في مختلف تخصصاتهم حقائق علمية عن تركيب مكونات هذا الكون تثبت أنه يستحيل أن تكون هذه المكونات قد خلقت بالصدفة بل قد خلقت من قبل صانع لا حدود لعلمه وقدرته وهو الله سبحانه وتعالى. وتأتي هذه الاكتشافات لتحقق النبوءة القرآنية التي أكدت على أنه سيأتي اليوم الذي سيتمكن علماء البشر فيه من كشف أسرار تركيب مكونات الكون وحينئذ سيوقنون بأنه لا بد وأن يكون لهذا الكون خالقا بعد أن يوقنوا استحالة ظهورها بالصدفة وذلك في قوله تعالى "</a:t>
            </a:r>
            <a:r>
              <a:rPr kumimoji="0" lang="ar-SA" altLang="en-US" sz="2000" b="1" i="0" u="none" strike="noStrike" cap="none" normalizeH="0" baseline="0" dirty="0">
                <a:ln>
                  <a:noFill/>
                </a:ln>
                <a:solidFill>
                  <a:srgbClr val="0000FF"/>
                </a:solidFill>
                <a:effectLst/>
                <a:latin typeface="Simplified Arabic" panose="02020603050405020304" pitchFamily="18" charset="-78"/>
              </a:rPr>
              <a:t>سَنُرِيهِمْ آيَاتِنَا فِي الْآفَاقِ وَفِي أَنْفُسِهِمْ حَتَّى يَتَبَيَّنَ لَهُمْ أَنَّهُ الْحَقُّ أَوَلَمْ يَكْفِ بِرَبِّكَ أَنَّهُ عَلَى كُلِّ شَيْءٍ شَهِيدٌ (53) أَلَا إِنَّهُمْ فِي مِرْيَةٍ مِنْ لِقَاءِ رَبِّهِمْ أَلَا إِنَّهُ بِكُلِّ شَيْءٍ مُحِيطٌ (54)</a:t>
            </a:r>
            <a:r>
              <a:rPr kumimoji="0" lang="ar-SA" altLang="en-US" sz="2000" b="1" i="0" u="none" strike="noStrike" cap="none" normalizeH="0" baseline="0" dirty="0">
                <a:ln>
                  <a:noFill/>
                </a:ln>
                <a:solidFill>
                  <a:schemeClr val="tx1"/>
                </a:solidFill>
                <a:effectLst/>
                <a:latin typeface="Simplified Arabic" panose="02020603050405020304" pitchFamily="18" charset="-78"/>
              </a:rPr>
              <a:t>" فصلت. وفي هذه المقالة سنشرح السر الذي اكتشفه العلماء للطريقة التي تتكون بها الألوان العجيبة الموجودة على أجنحة الفراشات وبعض أنواع الطيور والخنافس</a:t>
            </a:r>
            <a:r>
              <a:rPr kumimoji="0" lang="ar-SA" altLang="en-US" sz="2400" b="1" i="0" u="none" strike="noStrike" cap="none" normalizeH="0" baseline="0" dirty="0">
                <a:ln>
                  <a:noFill/>
                </a:ln>
                <a:solidFill>
                  <a:schemeClr val="tx1"/>
                </a:solidFill>
                <a:effectLst/>
                <a:latin typeface="Simplified Arabic" panose="02020603050405020304" pitchFamily="18" charset="-78"/>
              </a:rPr>
              <a:t>.</a:t>
            </a:r>
            <a:endParaRPr kumimoji="0" lang="en-US" altLang="en-US" sz="2400" b="1" i="0" u="none" strike="noStrike" cap="none" normalizeH="0" baseline="0" dirty="0">
              <a:ln>
                <a:noFill/>
              </a:ln>
              <a:solidFill>
                <a:schemeClr val="tx1"/>
              </a:solidFill>
              <a:effectLst/>
            </a:endParaRPr>
          </a:p>
          <a:p>
            <a:pPr algn="ctr"/>
            <a:r>
              <a:rPr kumimoji="0" lang="ar-SA" altLang="en-US" sz="1800" b="1" i="0" u="none" strike="noStrike" cap="none" normalizeH="0" baseline="0" dirty="0">
                <a:ln>
                  <a:noFill/>
                </a:ln>
                <a:solidFill>
                  <a:schemeClr val="tx1"/>
                </a:solidFill>
                <a:effectLst/>
                <a:latin typeface="Simplified Arabic" panose="02020603050405020304" pitchFamily="18" charset="-78"/>
              </a:rPr>
              <a:t>تتميز ألوان أجنحة الفراشات على ألوان أجسام  بقية أنواع الكائنات الحية نباتاتها وحيواناتها بعدة ميزات أولها العدد الهائل للألوان المختلفة التي تظهر على أجنحة مختلف أنواع الفراشات بحيث يعجز البشر على إطلاق أسماء على هذه الألوان. أما ثانيها فهي وجود عدد كبير من الألوان المختلفة على جناح الفراشة الواحدة وهي مرسومة على شكل لوحات فنية عجيبة يعجز أعظم رسامي البشر من تقليدها خاصة أنها مرسومة على لوحات بالغة الصغر إذا ما قورنت بلوحات الرسامين. أما ثالثها فهي أن ألوان أجنحة معظم أنواع الفراشات تتغير مع تغير زاوية نظر مشاهدها وأن لها بريق لا يوجد في ألوان الأشياء الأخرى. أما الميزة الأخيرة وهي المسؤولة عن الميزات السابقة فهي أن الطريقة التي تتولد من خلالها ألوان الفراشات تختلف تماما عن تلك المستخدمة في بقية أنواع الكائنات الحية وكذلك الجمادات. ففي هذه الطريقة يتم استخدام تقنيات بالغة التعقيد تعتمد على ظواهر فيزيائية متعددة للحصول على هذا التنوع الهائل في ألوان أجنحة الفراشات.</a:t>
            </a:r>
            <a:r>
              <a:rPr lang="ar-SA" sz="2000" b="1" dirty="0"/>
              <a:t>، فإن اللون الأزرق للفراشة يرجع إلى ظاهرة التداخل ، وليس بسبب اللون الطبيعي. يحدث اللون الأزرق في الأجنحة عندما يسقط الضوء على أجنحة </a:t>
            </a:r>
            <a:r>
              <a:rPr lang="ar-SA" sz="2000" b="1" dirty="0" err="1"/>
              <a:t>مورفو</a:t>
            </a:r>
            <a:r>
              <a:rPr lang="ar-SA" sz="2000" b="1" dirty="0"/>
              <a:t> الأزرق ، والتي تتكون من مكونات نانوية للغاية.</a:t>
            </a:r>
          </a:p>
          <a:p>
            <a:pPr algn="ctr"/>
            <a:r>
              <a:rPr lang="ar-SA" sz="2000" b="1" dirty="0"/>
              <a:t>ثم يمر مكون اللون الأزرق في الضوء من خلال التداخل البناء، بينما يتبع طيف لوني آخر تداخلاً مدمرًا. نتيجة لذلك ، يكون اللون الأزرق الفاتح مرئيًا للمراقب</a:t>
            </a:r>
            <a:endParaRPr kumimoji="0" lang="ar-SA" altLang="en-US" sz="2000" b="1" i="0" u="none" strike="noStrike" cap="none" normalizeH="0" baseline="0" dirty="0">
              <a:ln>
                <a:noFill/>
              </a:ln>
              <a:solidFill>
                <a:schemeClr val="tx1"/>
              </a:solidFill>
              <a:effectLst/>
              <a:latin typeface="Arial" panose="020B0604020202020204" pitchFamily="34" charset="0"/>
            </a:endParaRPr>
          </a:p>
        </p:txBody>
      </p:sp>
      <p:pic>
        <p:nvPicPr>
          <p:cNvPr id="3" name="صورة 2">
            <a:extLst>
              <a:ext uri="{FF2B5EF4-FFF2-40B4-BE49-F238E27FC236}">
                <a16:creationId xmlns:a16="http://schemas.microsoft.com/office/drawing/2014/main" id="{936F3A6B-D25B-73F0-8E8B-A05810F63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175" y="182880"/>
            <a:ext cx="3968115" cy="1451610"/>
          </a:xfrm>
          <a:prstGeom prst="rect">
            <a:avLst/>
          </a:prstGeom>
        </p:spPr>
      </p:pic>
      <p:sp>
        <p:nvSpPr>
          <p:cNvPr id="4" name="مستطيل 3">
            <a:extLst>
              <a:ext uri="{FF2B5EF4-FFF2-40B4-BE49-F238E27FC236}">
                <a16:creationId xmlns:a16="http://schemas.microsoft.com/office/drawing/2014/main" id="{34276BE6-FCBF-39E4-1B98-83ECC5F4C495}"/>
              </a:ext>
            </a:extLst>
          </p:cNvPr>
          <p:cNvSpPr/>
          <p:nvPr/>
        </p:nvSpPr>
        <p:spPr>
          <a:xfrm>
            <a:off x="8911303" y="315575"/>
            <a:ext cx="2850460" cy="923330"/>
          </a:xfrm>
          <a:prstGeom prst="rect">
            <a:avLst/>
          </a:prstGeom>
          <a:solidFill>
            <a:schemeClr val="accent1">
              <a:lumMod val="40000"/>
              <a:lumOff val="60000"/>
            </a:schemeClr>
          </a:solidFill>
          <a:scene3d>
            <a:camera prst="orthographicFront"/>
            <a:lightRig rig="soft" dir="t">
              <a:rot lat="0" lon="0" rev="15600000"/>
            </a:lightRig>
          </a:scene3d>
          <a:sp3d>
            <a:bevelT/>
          </a:sp3d>
        </p:spPr>
        <p:txBody>
          <a:bodyPr wrap="none" lIns="91440" tIns="45720" rIns="91440" bIns="45720">
            <a:spAutoFit/>
            <a:sp3d extrusionH="57150" prstMaterial="softEdge">
              <a:bevelT w="25400" h="38100"/>
            </a:sp3d>
          </a:bodyPr>
          <a:lstStyle/>
          <a:p>
            <a:pPr algn="ctr"/>
            <a:r>
              <a:rPr lang="ar-SA" sz="5400" b="1" cap="none" spc="0" dirty="0">
                <a:ln/>
                <a:solidFill>
                  <a:schemeClr val="accent4"/>
                </a:solidFill>
                <a:effectLst/>
              </a:rPr>
              <a:t>الربط بالدين</a:t>
            </a:r>
          </a:p>
        </p:txBody>
      </p:sp>
      <p:sp>
        <p:nvSpPr>
          <p:cNvPr id="5" name="مستطيل 4">
            <a:extLst>
              <a:ext uri="{FF2B5EF4-FFF2-40B4-BE49-F238E27FC236}">
                <a16:creationId xmlns:a16="http://schemas.microsoft.com/office/drawing/2014/main" id="{B1FB07EC-F219-B697-DE55-C1DFFA435378}"/>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0442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7" name="Picture 3" descr="Picture 3"/>
          <p:cNvPicPr>
            <a:picLocks noChangeAspect="1"/>
          </p:cNvPicPr>
          <p:nvPr/>
        </p:nvPicPr>
        <p:blipFill>
          <a:blip r:embed="rId2"/>
          <a:stretch>
            <a:fillRect/>
          </a:stretch>
        </p:blipFill>
        <p:spPr>
          <a:xfrm>
            <a:off x="7589520" y="2514600"/>
            <a:ext cx="3783330" cy="3509010"/>
          </a:xfrm>
          <a:prstGeom prst="rect">
            <a:avLst/>
          </a:prstGeom>
          <a:ln w="38100" cap="sq">
            <a:solidFill>
              <a:srgbClr val="000000"/>
            </a:solidFill>
            <a:miter/>
          </a:ln>
          <a:effectLst>
            <a:outerShdw blurRad="50800" dist="38100" dir="2700000" rotWithShape="0">
              <a:srgbClr val="000000">
                <a:alpha val="43000"/>
              </a:srgbClr>
            </a:outerShdw>
          </a:effectLst>
        </p:spPr>
      </p:pic>
      <p:sp>
        <p:nvSpPr>
          <p:cNvPr id="2" name="عنوان 3">
            <a:extLst>
              <a:ext uri="{FF2B5EF4-FFF2-40B4-BE49-F238E27FC236}">
                <a16:creationId xmlns:a16="http://schemas.microsoft.com/office/drawing/2014/main" id="{0072175B-6A33-0955-823A-4A24BE139D26}"/>
              </a:ext>
            </a:extLst>
          </p:cNvPr>
          <p:cNvSpPr txBox="1">
            <a:spLocks/>
          </p:cNvSpPr>
          <p:nvPr/>
        </p:nvSpPr>
        <p:spPr bwMode="auto">
          <a:xfrm>
            <a:off x="2708186" y="604685"/>
            <a:ext cx="77724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rtl="0" eaLnBrk="0" fontAlgn="base" hangingPunct="0">
              <a:spcBef>
                <a:spcPct val="0"/>
              </a:spcBef>
              <a:spcAft>
                <a:spcPct val="0"/>
              </a:spcAft>
              <a:defRPr/>
            </a:pPr>
            <a:r>
              <a:rPr lang="ar-SA" sz="7200" kern="0" dirty="0">
                <a:ln>
                  <a:solidFill>
                    <a:sysClr val="windowText" lastClr="000000"/>
                  </a:solidFill>
                </a:ln>
                <a:solidFill>
                  <a:srgbClr val="C00000"/>
                </a:solidFill>
                <a:latin typeface="+mj-lt"/>
                <a:ea typeface="+mj-ea"/>
                <a:cs typeface="PT Simple Bold Ruled" pitchFamily="2" charset="-78"/>
              </a:rPr>
              <a:t>تداخل الضوء</a:t>
            </a:r>
            <a:br>
              <a:rPr lang="ar-KW" sz="7200" kern="0" dirty="0">
                <a:ln>
                  <a:solidFill>
                    <a:sysClr val="windowText" lastClr="000000"/>
                  </a:solidFill>
                </a:ln>
                <a:solidFill>
                  <a:srgbClr val="C00000"/>
                </a:solidFill>
                <a:latin typeface="+mj-lt"/>
                <a:ea typeface="+mj-ea"/>
                <a:cs typeface="PT Simple Bold Ruled" pitchFamily="2" charset="-78"/>
              </a:rPr>
            </a:br>
            <a:r>
              <a:rPr lang="en-US" sz="4800" kern="0" dirty="0">
                <a:ln>
                  <a:solidFill>
                    <a:sysClr val="windowText" lastClr="000000"/>
                  </a:solidFill>
                </a:ln>
                <a:solidFill>
                  <a:srgbClr val="C00000"/>
                </a:solidFill>
                <a:latin typeface="+mj-lt"/>
                <a:ea typeface="+mj-ea"/>
                <a:cs typeface="PT Simple Bold Ruled" pitchFamily="2" charset="-78"/>
              </a:rPr>
              <a:t>Interference of Light</a:t>
            </a:r>
            <a:endParaRPr lang="ar-KW" sz="4800" kern="0" dirty="0">
              <a:solidFill>
                <a:schemeClr val="tx2"/>
              </a:solidFill>
              <a:latin typeface="+mj-lt"/>
              <a:ea typeface="+mj-ea"/>
              <a:cs typeface="+mj-cs"/>
            </a:endParaRPr>
          </a:p>
        </p:txBody>
      </p:sp>
      <p:pic>
        <p:nvPicPr>
          <p:cNvPr id="8" name="صورة 7">
            <a:extLst>
              <a:ext uri="{FF2B5EF4-FFF2-40B4-BE49-F238E27FC236}">
                <a16:creationId xmlns:a16="http://schemas.microsoft.com/office/drawing/2014/main" id="{F884B96C-0B27-9BD5-AB5E-9167B92B1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09" y="2465709"/>
            <a:ext cx="6144161" cy="3477891"/>
          </a:xfrm>
          <a:prstGeom prst="rect">
            <a:avLst/>
          </a:prstGeom>
        </p:spPr>
      </p:pic>
      <p:sp>
        <p:nvSpPr>
          <p:cNvPr id="9" name="مستطيل 8">
            <a:extLst>
              <a:ext uri="{FF2B5EF4-FFF2-40B4-BE49-F238E27FC236}">
                <a16:creationId xmlns:a16="http://schemas.microsoft.com/office/drawing/2014/main" id="{87030E87-9941-B432-A232-32B659B72BE3}"/>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07"/>
                                        </p:tgtEl>
                                        <p:attrNameLst>
                                          <p:attrName>style.visibility</p:attrName>
                                        </p:attrNameLst>
                                      </p:cBhvr>
                                      <p:to>
                                        <p:strVal val="visible"/>
                                      </p:to>
                                    </p:set>
                                    <p:animEffect transition="in" filter="wipe(up)">
                                      <p:cBhvr>
                                        <p:cTn id="7" dur="500"/>
                                        <p:tgtEl>
                                          <p:spTgt spid="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3C3AD3CE-291E-658B-EB72-5D2E2131E779}"/>
              </a:ext>
            </a:extLst>
          </p:cNvPr>
          <p:cNvSpPr>
            <a:spLocks noGrp="1"/>
          </p:cNvSpPr>
          <p:nvPr>
            <p:ph idx="1"/>
          </p:nvPr>
        </p:nvSpPr>
        <p:spPr>
          <a:xfrm>
            <a:off x="883920" y="1325880"/>
            <a:ext cx="10515600" cy="5205413"/>
          </a:xfrm>
        </p:spPr>
        <p:txBody>
          <a:bodyPr>
            <a:normAutofit fontScale="92500" lnSpcReduction="10000"/>
          </a:bodyPr>
          <a:lstStyle/>
          <a:p>
            <a:pPr marL="0" indent="0">
              <a:buNone/>
            </a:pPr>
            <a:r>
              <a:rPr lang="ar-SA" sz="2400" dirty="0">
                <a:solidFill>
                  <a:srgbClr val="FF0000"/>
                </a:solidFill>
              </a:rPr>
              <a:t>التداخل يسبب صورة ثلاثية الأبعاد</a:t>
            </a:r>
          </a:p>
          <a:p>
            <a:pPr marL="0" indent="0">
              <a:buNone/>
            </a:pPr>
            <a:r>
              <a:rPr lang="ar-SA" sz="2400" dirty="0"/>
              <a:t>الهولوغرام هو صورة اصطناعية ثلاثية الأبعاد ، يمكن تمييزها بسهولة عن صورة مسطحة أو سطح مستو.</a:t>
            </a:r>
          </a:p>
          <a:p>
            <a:pPr marL="0" indent="0">
              <a:buNone/>
            </a:pPr>
            <a:r>
              <a:rPr lang="ar-SA" sz="2400" dirty="0"/>
              <a:t>تستخدم هذه التقنية تداخل الظواهر الضوئية ، حيث يساعد إشعاع الضوء الناتج عن الضوء في إنشاء صورة ثلاثية الأبعاد.</a:t>
            </a:r>
          </a:p>
          <a:p>
            <a:pPr marL="0" indent="0">
              <a:buNone/>
            </a:pPr>
            <a:endParaRPr lang="ar-SA" dirty="0"/>
          </a:p>
          <a:p>
            <a:pPr marL="0" indent="0">
              <a:buNone/>
            </a:pPr>
            <a:endParaRPr lang="ar-SA" dirty="0"/>
          </a:p>
          <a:p>
            <a:pPr marL="0" indent="0">
              <a:buNone/>
            </a:pPr>
            <a:endParaRPr lang="ar-SA" dirty="0"/>
          </a:p>
          <a:p>
            <a:pPr marL="0" indent="0">
              <a:buNone/>
            </a:pPr>
            <a:r>
              <a:rPr lang="ar-SA" sz="2400" b="1" i="0" dirty="0">
                <a:solidFill>
                  <a:srgbClr val="FF0000"/>
                </a:solidFill>
                <a:effectLst/>
                <a:latin typeface="Times New Roman" panose="02020603050405020304" pitchFamily="18" charset="0"/>
              </a:rPr>
              <a:t>التداخل على سطح زيتي</a:t>
            </a:r>
          </a:p>
          <a:p>
            <a:pPr marL="0" indent="0">
              <a:buNone/>
            </a:pPr>
            <a:r>
              <a:rPr lang="ar-SA" sz="2400" b="0" i="0" dirty="0">
                <a:solidFill>
                  <a:srgbClr val="363940"/>
                </a:solidFill>
                <a:effectLst/>
                <a:latin typeface="Times New Roman" panose="02020603050405020304" pitchFamily="18" charset="0"/>
              </a:rPr>
              <a:t>نعلم جميعًا أنه لا يمكن خلط الزيت والماء. يحدث هذا بسبب الخواص المختلفة للمائعين حيث أن السائلين لهما كثافة مختلفة مما يؤدي إلى عدم السماح لهما بالاختلاط.</a:t>
            </a:r>
            <a:r>
              <a:rPr lang="ar-SA" sz="2400" b="1" i="0" dirty="0">
                <a:solidFill>
                  <a:srgbClr val="363940"/>
                </a:solidFill>
                <a:effectLst/>
                <a:latin typeface="Times New Roman" panose="02020603050405020304" pitchFamily="18" charset="0"/>
              </a:rPr>
              <a:t> </a:t>
            </a:r>
            <a:endParaRPr lang="ar-SA" sz="2400" b="0" i="0" dirty="0">
              <a:solidFill>
                <a:srgbClr val="363940"/>
              </a:solidFill>
              <a:effectLst/>
              <a:latin typeface="Times New Roman" panose="02020603050405020304" pitchFamily="18" charset="0"/>
            </a:endParaRPr>
          </a:p>
          <a:p>
            <a:pPr marL="0" indent="0">
              <a:buNone/>
            </a:pPr>
            <a:r>
              <a:rPr lang="ar-SA" sz="2400" dirty="0"/>
              <a:t>وبالتالي يمكننا أن نرى طبقة زيتية من الزيت تطفو على سطح الماء. عندما يصطدم شعاع من الضوء بالطبقة الزيتية ، في مثل هذه الحالة ، ينعكس الضوء من كل من الطبقة العلوية والسفلية للعوم الزيتي. نتيجة لذلك ، تخضع الألوان الموجودة في أشعة الضوء للتداخل ، سواء البناء أو الهدّام.</a:t>
            </a:r>
          </a:p>
          <a:p>
            <a:pPr marL="0" indent="0">
              <a:buNone/>
            </a:pPr>
            <a:r>
              <a:rPr lang="ar-SA" sz="2400" dirty="0"/>
              <a:t>بسبب التداخل البناء ، نرى فقط نمط ألوان مختلف على طبقة زيتية تطفو على سطح الماء</a:t>
            </a:r>
            <a:endParaRPr lang="en-US" sz="2400" dirty="0"/>
          </a:p>
        </p:txBody>
      </p:sp>
      <p:sp>
        <p:nvSpPr>
          <p:cNvPr id="4" name="مستطيل 3">
            <a:extLst>
              <a:ext uri="{FF2B5EF4-FFF2-40B4-BE49-F238E27FC236}">
                <a16:creationId xmlns:a16="http://schemas.microsoft.com/office/drawing/2014/main" id="{3A14EFFF-8D4B-92F0-69F8-7097D0584226}"/>
              </a:ext>
            </a:extLst>
          </p:cNvPr>
          <p:cNvSpPr/>
          <p:nvPr/>
        </p:nvSpPr>
        <p:spPr>
          <a:xfrm>
            <a:off x="8577775" y="338435"/>
            <a:ext cx="3243197" cy="923330"/>
          </a:xfrm>
          <a:prstGeom prst="rect">
            <a:avLst/>
          </a:prstGeom>
          <a:solidFill>
            <a:schemeClr val="accent4">
              <a:lumMod val="20000"/>
              <a:lumOff val="80000"/>
            </a:schemeClr>
          </a:solidFill>
          <a:scene3d>
            <a:camera prst="orthographicFront"/>
            <a:lightRig rig="soft" dir="t">
              <a:rot lat="0" lon="0" rev="15600000"/>
            </a:lightRig>
          </a:scene3d>
          <a:sp3d>
            <a:bevelT prst="slope"/>
          </a:sp3d>
        </p:spPr>
        <p:txBody>
          <a:bodyPr wrap="none" lIns="91440" tIns="45720" rIns="91440" bIns="45720">
            <a:spAutoFit/>
            <a:sp3d extrusionH="57150" prstMaterial="softEdge">
              <a:bevelT w="25400" h="38100"/>
            </a:sp3d>
          </a:bodyPr>
          <a:lstStyle/>
          <a:p>
            <a:pPr algn="ctr"/>
            <a:r>
              <a:rPr lang="ar-SA" sz="5400" b="1" cap="none" spc="0" dirty="0">
                <a:ln/>
                <a:solidFill>
                  <a:srgbClr val="0070C0"/>
                </a:solidFill>
                <a:effectLst/>
              </a:rPr>
              <a:t>الربط بالواقع </a:t>
            </a:r>
          </a:p>
        </p:txBody>
      </p:sp>
      <p:pic>
        <p:nvPicPr>
          <p:cNvPr id="6" name="صورة 5">
            <a:extLst>
              <a:ext uri="{FF2B5EF4-FFF2-40B4-BE49-F238E27FC236}">
                <a16:creationId xmlns:a16="http://schemas.microsoft.com/office/drawing/2014/main" id="{055F882B-536B-C7B3-FFCE-097B867AF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174" y="2640330"/>
            <a:ext cx="2876951" cy="1701294"/>
          </a:xfrm>
          <a:prstGeom prst="rect">
            <a:avLst/>
          </a:prstGeom>
        </p:spPr>
      </p:pic>
      <p:pic>
        <p:nvPicPr>
          <p:cNvPr id="8" name="صورة 7">
            <a:extLst>
              <a:ext uri="{FF2B5EF4-FFF2-40B4-BE49-F238E27FC236}">
                <a16:creationId xmlns:a16="http://schemas.microsoft.com/office/drawing/2014/main" id="{A834DFC6-DA51-DCE3-1B48-DBF95FCA5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95" y="240031"/>
            <a:ext cx="2653765" cy="1380250"/>
          </a:xfrm>
          <a:prstGeom prst="rect">
            <a:avLst/>
          </a:prstGeom>
        </p:spPr>
      </p:pic>
      <p:sp>
        <p:nvSpPr>
          <p:cNvPr id="9" name="مستطيل 8">
            <a:extLst>
              <a:ext uri="{FF2B5EF4-FFF2-40B4-BE49-F238E27FC236}">
                <a16:creationId xmlns:a16="http://schemas.microsoft.com/office/drawing/2014/main" id="{4AA209DC-A080-AFDC-5FA5-3CB969D84B44}"/>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صورة 10">
            <a:extLst>
              <a:ext uri="{FF2B5EF4-FFF2-40B4-BE49-F238E27FC236}">
                <a16:creationId xmlns:a16="http://schemas.microsoft.com/office/drawing/2014/main" id="{597C8995-65DF-6413-B202-D434BCA75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196" y="171346"/>
            <a:ext cx="1848108" cy="1486107"/>
          </a:xfrm>
          <a:prstGeom prst="rect">
            <a:avLst/>
          </a:prstGeom>
        </p:spPr>
      </p:pic>
    </p:spTree>
    <p:extLst>
      <p:ext uri="{BB962C8B-B14F-4D97-AF65-F5344CB8AC3E}">
        <p14:creationId xmlns:p14="http://schemas.microsoft.com/office/powerpoint/2010/main" val="15497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9383688" y="182881"/>
            <a:ext cx="2808312" cy="584775"/>
          </a:xfrm>
          <a:prstGeom prst="rect">
            <a:avLst/>
          </a:prstGeom>
          <a:noFill/>
        </p:spPr>
        <p:txBody>
          <a:bodyPr wrap="square" rtlCol="1">
            <a:spAutoFit/>
          </a:bodyPr>
          <a:lstStyle/>
          <a:p>
            <a:r>
              <a:rPr lang="ar-SA" sz="3200" dirty="0">
                <a:solidFill>
                  <a:srgbClr val="FF0000"/>
                </a:solidFill>
              </a:rPr>
              <a:t>مثال </a:t>
            </a:r>
            <a:r>
              <a:rPr lang="en-US" sz="3200" dirty="0">
                <a:solidFill>
                  <a:srgbClr val="FF0000"/>
                </a:solidFill>
              </a:rPr>
              <a:t>1</a:t>
            </a:r>
            <a:endParaRPr lang="ar-SA" sz="3200" dirty="0">
              <a:solidFill>
                <a:srgbClr val="FF0000"/>
              </a:solidFill>
            </a:endParaRPr>
          </a:p>
        </p:txBody>
      </p:sp>
      <p:sp>
        <p:nvSpPr>
          <p:cNvPr id="3" name="مربع نص 2"/>
          <p:cNvSpPr txBox="1"/>
          <p:nvPr/>
        </p:nvSpPr>
        <p:spPr>
          <a:xfrm>
            <a:off x="3083114" y="658242"/>
            <a:ext cx="9001698" cy="1815882"/>
          </a:xfrm>
          <a:prstGeom prst="rect">
            <a:avLst/>
          </a:prstGeom>
          <a:solidFill>
            <a:schemeClr val="accent1">
              <a:lumMod val="20000"/>
              <a:lumOff val="80000"/>
            </a:schemeClr>
          </a:solidFill>
          <a:scene3d>
            <a:camera prst="orthographicFront"/>
            <a:lightRig rig="threePt" dir="t"/>
          </a:scene3d>
          <a:sp3d>
            <a:bevelT w="139700" h="139700" prst="divot"/>
          </a:sp3d>
        </p:spPr>
        <p:txBody>
          <a:bodyPr wrap="square" rtlCol="1">
            <a:spAutoFit/>
          </a:bodyPr>
          <a:lstStyle/>
          <a:p>
            <a:r>
              <a:rPr lang="ar-SA" sz="2800" dirty="0"/>
              <a:t>طبق تجربة يونج لقياس الطول الموجي للضوء فتكون الهدب المضيء ذو الرتبة الأولي علي بعد </a:t>
            </a:r>
            <a:r>
              <a:rPr lang="en-US" sz="2800" dirty="0"/>
              <a:t>0.023 m </a:t>
            </a:r>
            <a:r>
              <a:rPr lang="ar-SA" sz="2800" dirty="0"/>
              <a:t> من الهدب المركزي المضيء فإذا كان البعد بين الشقيين </a:t>
            </a:r>
            <a:r>
              <a:rPr lang="en-US" sz="2800" dirty="0"/>
              <a:t>0.0092 m</a:t>
            </a:r>
            <a:r>
              <a:rPr lang="ar-SA" sz="2800" dirty="0"/>
              <a:t> ووضعت الشاشة على بعد </a:t>
            </a:r>
            <a:r>
              <a:rPr lang="en-US" sz="2800" dirty="0"/>
              <a:t>0.87 m</a:t>
            </a:r>
            <a:r>
              <a:rPr lang="ar-SA" sz="2800" dirty="0"/>
              <a:t> أوجد الطول الموجي للضوء ؟</a:t>
            </a:r>
          </a:p>
        </p:txBody>
      </p:sp>
      <p:sp>
        <p:nvSpPr>
          <p:cNvPr id="4" name="مربع نص 3"/>
          <p:cNvSpPr txBox="1"/>
          <p:nvPr/>
        </p:nvSpPr>
        <p:spPr>
          <a:xfrm>
            <a:off x="9217078" y="5733257"/>
            <a:ext cx="1296144" cy="584775"/>
          </a:xfrm>
          <a:prstGeom prst="rect">
            <a:avLst/>
          </a:prstGeom>
          <a:noFill/>
        </p:spPr>
        <p:txBody>
          <a:bodyPr wrap="square" rtlCol="1">
            <a:spAutoFit/>
          </a:bodyPr>
          <a:lstStyle/>
          <a:p>
            <a:r>
              <a:rPr lang="el-GR" sz="3200" dirty="0">
                <a:solidFill>
                  <a:srgbClr val="0070C0"/>
                </a:solidFill>
              </a:rPr>
              <a:t>λ</a:t>
            </a:r>
            <a:r>
              <a:rPr lang="ar-SA" sz="3200" dirty="0">
                <a:solidFill>
                  <a:srgbClr val="0070C0"/>
                </a:solidFill>
              </a:rPr>
              <a:t> =</a:t>
            </a:r>
          </a:p>
        </p:txBody>
      </p:sp>
      <p:sp>
        <p:nvSpPr>
          <p:cNvPr id="5" name="مربع نص 4"/>
          <p:cNvSpPr txBox="1"/>
          <p:nvPr/>
        </p:nvSpPr>
        <p:spPr>
          <a:xfrm>
            <a:off x="9221666" y="2636913"/>
            <a:ext cx="1296144" cy="584775"/>
          </a:xfrm>
          <a:prstGeom prst="rect">
            <a:avLst/>
          </a:prstGeom>
          <a:noFill/>
        </p:spPr>
        <p:txBody>
          <a:bodyPr wrap="square" rtlCol="1">
            <a:spAutoFit/>
          </a:bodyPr>
          <a:lstStyle/>
          <a:p>
            <a:r>
              <a:rPr lang="en-US" sz="3200" dirty="0">
                <a:solidFill>
                  <a:srgbClr val="0070C0"/>
                </a:solidFill>
              </a:rPr>
              <a:t>x</a:t>
            </a:r>
            <a:r>
              <a:rPr lang="ar-SA" sz="3200" dirty="0">
                <a:solidFill>
                  <a:srgbClr val="0070C0"/>
                </a:solidFill>
              </a:rPr>
              <a:t> =</a:t>
            </a:r>
          </a:p>
        </p:txBody>
      </p:sp>
      <p:sp>
        <p:nvSpPr>
          <p:cNvPr id="6" name="مربع نص 5"/>
          <p:cNvSpPr txBox="1"/>
          <p:nvPr/>
        </p:nvSpPr>
        <p:spPr>
          <a:xfrm>
            <a:off x="9237092" y="3623643"/>
            <a:ext cx="1296144" cy="584775"/>
          </a:xfrm>
          <a:prstGeom prst="rect">
            <a:avLst/>
          </a:prstGeom>
          <a:noFill/>
        </p:spPr>
        <p:txBody>
          <a:bodyPr wrap="square" rtlCol="1">
            <a:spAutoFit/>
          </a:bodyPr>
          <a:lstStyle/>
          <a:p>
            <a:r>
              <a:rPr lang="en-US" sz="3200" dirty="0">
                <a:solidFill>
                  <a:srgbClr val="0070C0"/>
                </a:solidFill>
              </a:rPr>
              <a:t>d</a:t>
            </a:r>
            <a:r>
              <a:rPr lang="ar-SA" sz="3200" dirty="0">
                <a:solidFill>
                  <a:srgbClr val="0070C0"/>
                </a:solidFill>
              </a:rPr>
              <a:t> =</a:t>
            </a:r>
          </a:p>
        </p:txBody>
      </p:sp>
      <p:sp>
        <p:nvSpPr>
          <p:cNvPr id="7" name="مربع نص 6"/>
          <p:cNvSpPr txBox="1"/>
          <p:nvPr/>
        </p:nvSpPr>
        <p:spPr>
          <a:xfrm>
            <a:off x="9346073" y="4725145"/>
            <a:ext cx="1296144" cy="584775"/>
          </a:xfrm>
          <a:prstGeom prst="rect">
            <a:avLst/>
          </a:prstGeom>
          <a:noFill/>
        </p:spPr>
        <p:txBody>
          <a:bodyPr wrap="square" rtlCol="1">
            <a:spAutoFit/>
          </a:bodyPr>
          <a:lstStyle/>
          <a:p>
            <a:r>
              <a:rPr lang="en-US" sz="3200" dirty="0">
                <a:solidFill>
                  <a:srgbClr val="0070C0"/>
                </a:solidFill>
              </a:rPr>
              <a:t>L</a:t>
            </a:r>
            <a:r>
              <a:rPr lang="ar-SA" sz="3200" dirty="0">
                <a:solidFill>
                  <a:srgbClr val="0070C0"/>
                </a:solidFill>
              </a:rPr>
              <a:t> =</a:t>
            </a:r>
          </a:p>
        </p:txBody>
      </p:sp>
      <p:sp>
        <p:nvSpPr>
          <p:cNvPr id="8" name="مربع نص 7"/>
          <p:cNvSpPr txBox="1"/>
          <p:nvPr/>
        </p:nvSpPr>
        <p:spPr>
          <a:xfrm>
            <a:off x="7409935" y="5733257"/>
            <a:ext cx="2343585" cy="584775"/>
          </a:xfrm>
          <a:prstGeom prst="rect">
            <a:avLst/>
          </a:prstGeom>
          <a:noFill/>
        </p:spPr>
        <p:txBody>
          <a:bodyPr wrap="square" rtlCol="1">
            <a:spAutoFit/>
          </a:bodyPr>
          <a:lstStyle/>
          <a:p>
            <a:r>
              <a:rPr lang="ar-SA" sz="3200" dirty="0">
                <a:solidFill>
                  <a:schemeClr val="accent6">
                    <a:lumMod val="50000"/>
                  </a:schemeClr>
                </a:solidFill>
              </a:rPr>
              <a:t>؟؟؟</a:t>
            </a:r>
          </a:p>
        </p:txBody>
      </p:sp>
      <p:sp>
        <p:nvSpPr>
          <p:cNvPr id="9" name="مربع نص 8"/>
          <p:cNvSpPr txBox="1"/>
          <p:nvPr/>
        </p:nvSpPr>
        <p:spPr>
          <a:xfrm>
            <a:off x="5753045" y="2658548"/>
            <a:ext cx="4152166" cy="584775"/>
          </a:xfrm>
          <a:prstGeom prst="rect">
            <a:avLst/>
          </a:prstGeom>
          <a:noFill/>
        </p:spPr>
        <p:txBody>
          <a:bodyPr wrap="square" rtlCol="1">
            <a:spAutoFit/>
          </a:bodyPr>
          <a:lstStyle/>
          <a:p>
            <a:r>
              <a:rPr lang="en-US" sz="3200" dirty="0">
                <a:solidFill>
                  <a:schemeClr val="accent6">
                    <a:lumMod val="50000"/>
                  </a:schemeClr>
                </a:solidFill>
              </a:rPr>
              <a:t>0.023 m </a:t>
            </a:r>
            <a:endParaRPr lang="ar-SA" sz="3200" dirty="0">
              <a:solidFill>
                <a:schemeClr val="accent6">
                  <a:lumMod val="50000"/>
                </a:schemeClr>
              </a:solidFill>
            </a:endParaRPr>
          </a:p>
        </p:txBody>
      </p:sp>
      <p:sp>
        <p:nvSpPr>
          <p:cNvPr id="10" name="مربع نص 9"/>
          <p:cNvSpPr txBox="1"/>
          <p:nvPr/>
        </p:nvSpPr>
        <p:spPr>
          <a:xfrm>
            <a:off x="5660087" y="3573017"/>
            <a:ext cx="4062333" cy="584775"/>
          </a:xfrm>
          <a:prstGeom prst="rect">
            <a:avLst/>
          </a:prstGeom>
          <a:noFill/>
        </p:spPr>
        <p:txBody>
          <a:bodyPr wrap="square" rtlCol="1">
            <a:spAutoFit/>
          </a:bodyPr>
          <a:lstStyle/>
          <a:p>
            <a:r>
              <a:rPr lang="en-US" sz="3200" dirty="0">
                <a:solidFill>
                  <a:schemeClr val="accent6">
                    <a:lumMod val="50000"/>
                  </a:schemeClr>
                </a:solidFill>
              </a:rPr>
              <a:t>0.0092 m</a:t>
            </a:r>
            <a:endParaRPr lang="ar-SA" sz="3200" dirty="0">
              <a:solidFill>
                <a:schemeClr val="accent6">
                  <a:lumMod val="50000"/>
                </a:schemeClr>
              </a:solidFill>
            </a:endParaRPr>
          </a:p>
        </p:txBody>
      </p:sp>
      <p:sp>
        <p:nvSpPr>
          <p:cNvPr id="11" name="مربع نص 10"/>
          <p:cNvSpPr txBox="1"/>
          <p:nvPr/>
        </p:nvSpPr>
        <p:spPr>
          <a:xfrm>
            <a:off x="7536161" y="4725145"/>
            <a:ext cx="2457985" cy="584775"/>
          </a:xfrm>
          <a:prstGeom prst="rect">
            <a:avLst/>
          </a:prstGeom>
          <a:noFill/>
        </p:spPr>
        <p:txBody>
          <a:bodyPr wrap="square" rtlCol="1">
            <a:spAutoFit/>
          </a:bodyPr>
          <a:lstStyle/>
          <a:p>
            <a:r>
              <a:rPr lang="en-US" sz="3200" dirty="0">
                <a:solidFill>
                  <a:schemeClr val="accent6">
                    <a:lumMod val="50000"/>
                  </a:schemeClr>
                </a:solidFill>
              </a:rPr>
              <a:t>0.87 m </a:t>
            </a:r>
            <a:endParaRPr lang="ar-SA" sz="3200" dirty="0">
              <a:solidFill>
                <a:schemeClr val="accent6">
                  <a:lumMod val="50000"/>
                </a:schemeClr>
              </a:solidFill>
            </a:endParaRPr>
          </a:p>
        </p:txBody>
      </p:sp>
      <mc:AlternateContent xmlns:mc="http://schemas.openxmlformats.org/markup-compatibility/2006" xmlns:a14="http://schemas.microsoft.com/office/drawing/2010/main">
        <mc:Choice Requires="a14">
          <p:sp>
            <p:nvSpPr>
              <p:cNvPr id="12" name="مربع نص 11"/>
              <p:cNvSpPr txBox="1"/>
              <p:nvPr/>
            </p:nvSpPr>
            <p:spPr>
              <a:xfrm>
                <a:off x="1703070" y="2777931"/>
                <a:ext cx="3635602" cy="1166923"/>
              </a:xfrm>
              <a:prstGeom prst="rect">
                <a:avLst/>
              </a:prstGeom>
              <a:solidFill>
                <a:schemeClr val="accent4">
                  <a:lumMod val="20000"/>
                  <a:lumOff val="80000"/>
                </a:schemeClr>
              </a:solidFill>
              <a:scene3d>
                <a:camera prst="orthographicFront"/>
                <a:lightRig rig="threePt" dir="t"/>
              </a:scene3d>
              <a:sp3d>
                <a:bevelT/>
              </a:sp3d>
            </p:spPr>
            <p:txBody>
              <a:bodyPr wrap="square" rtlCol="1">
                <a:spAutoFit/>
              </a:bodyPr>
              <a:lstStyle/>
              <a:p>
                <a:r>
                  <a:rPr lang="el-GR" sz="4800" b="1" dirty="0">
                    <a:solidFill>
                      <a:srgbClr val="FF0000"/>
                    </a:solidFill>
                  </a:rPr>
                  <a:t>λ</a:t>
                </a:r>
                <a:r>
                  <a:rPr lang="en-US" sz="4800" b="1" dirty="0">
                    <a:solidFill>
                      <a:srgbClr val="FF0000"/>
                    </a:solidFill>
                  </a:rPr>
                  <a:t>   =   </a:t>
                </a:r>
                <a14:m>
                  <m:oMath xmlns:m="http://schemas.openxmlformats.org/officeDocument/2006/math">
                    <m:f>
                      <m:fPr>
                        <m:ctrlPr>
                          <a:rPr lang="en-US" sz="4800" b="1" i="1">
                            <a:solidFill>
                              <a:srgbClr val="FF0000"/>
                            </a:solidFill>
                            <a:latin typeface="Cambria Math" panose="02040503050406030204" pitchFamily="18" charset="0"/>
                          </a:rPr>
                        </m:ctrlPr>
                      </m:fPr>
                      <m:num>
                        <m:r>
                          <a:rPr lang="en-US" sz="4800" b="1" i="1">
                            <a:solidFill>
                              <a:srgbClr val="FF0000"/>
                            </a:solidFill>
                            <a:latin typeface="Cambria Math"/>
                          </a:rPr>
                          <m:t> </m:t>
                        </m:r>
                        <m:r>
                          <a:rPr lang="en-US" sz="4800" b="1" i="1">
                            <a:solidFill>
                              <a:srgbClr val="FF0000"/>
                            </a:solidFill>
                            <a:latin typeface="Cambria Math"/>
                          </a:rPr>
                          <m:t>𝒙</m:t>
                        </m:r>
                        <m:r>
                          <a:rPr lang="en-US" sz="4800" b="1" i="1">
                            <a:solidFill>
                              <a:srgbClr val="FF0000"/>
                            </a:solidFill>
                            <a:latin typeface="Cambria Math"/>
                          </a:rPr>
                          <m:t> </m:t>
                        </m:r>
                        <m:r>
                          <a:rPr lang="en-US" sz="4800" b="1" i="1">
                            <a:solidFill>
                              <a:srgbClr val="FF0000"/>
                            </a:solidFill>
                            <a:latin typeface="Cambria Math"/>
                          </a:rPr>
                          <m:t>𝒅</m:t>
                        </m:r>
                      </m:num>
                      <m:den>
                        <m:r>
                          <a:rPr lang="en-US" sz="4800" b="1" i="1">
                            <a:solidFill>
                              <a:srgbClr val="FF0000"/>
                            </a:solidFill>
                            <a:latin typeface="Cambria Math"/>
                          </a:rPr>
                          <m:t>𝑳</m:t>
                        </m:r>
                      </m:den>
                    </m:f>
                  </m:oMath>
                </a14:m>
                <a:r>
                  <a:rPr lang="en-US" sz="4800" b="1" dirty="0">
                    <a:solidFill>
                      <a:srgbClr val="FF0000"/>
                    </a:solidFill>
                  </a:rPr>
                  <a:t>     </a:t>
                </a:r>
                <a:r>
                  <a:rPr lang="ar-SA" sz="4800" b="1" dirty="0">
                    <a:solidFill>
                      <a:srgbClr val="FF0000"/>
                    </a:solidFill>
                  </a:rPr>
                  <a:t>   </a:t>
                </a:r>
              </a:p>
            </p:txBody>
          </p:sp>
        </mc:Choice>
        <mc:Fallback xmlns="">
          <p:sp>
            <p:nvSpPr>
              <p:cNvPr id="12" name="مربع نص 11"/>
              <p:cNvSpPr txBox="1">
                <a:spLocks noRot="1" noChangeAspect="1" noMove="1" noResize="1" noEditPoints="1" noAdjustHandles="1" noChangeArrowheads="1" noChangeShapeType="1" noTextEdit="1"/>
              </p:cNvSpPr>
              <p:nvPr/>
            </p:nvSpPr>
            <p:spPr>
              <a:xfrm>
                <a:off x="1703070" y="2777931"/>
                <a:ext cx="3635602" cy="1166923"/>
              </a:xfrm>
              <a:prstGeom prst="rect">
                <a:avLst/>
              </a:prstGeom>
              <a:blipFill>
                <a:blip r:embed="rId2"/>
                <a:stretch>
                  <a:fillRect l="-4825" b="-12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مربع نص 12"/>
              <p:cNvSpPr txBox="1"/>
              <p:nvPr/>
            </p:nvSpPr>
            <p:spPr>
              <a:xfrm>
                <a:off x="845820" y="4116145"/>
                <a:ext cx="5897667" cy="1159485"/>
              </a:xfrm>
              <a:prstGeom prst="rect">
                <a:avLst/>
              </a:prstGeom>
              <a:noFill/>
            </p:spPr>
            <p:txBody>
              <a:bodyPr wrap="square" rtlCol="1">
                <a:spAutoFit/>
              </a:bodyPr>
              <a:lstStyle/>
              <a:p>
                <a:r>
                  <a:rPr lang="el-GR" sz="4800" b="1" dirty="0"/>
                  <a:t>λ</a:t>
                </a:r>
                <a:r>
                  <a:rPr lang="en-US" sz="4800" b="1" dirty="0"/>
                  <a:t>   =   </a:t>
                </a:r>
                <a14:m>
                  <m:oMath xmlns:m="http://schemas.openxmlformats.org/officeDocument/2006/math">
                    <m:f>
                      <m:fPr>
                        <m:ctrlPr>
                          <a:rPr lang="en-US" sz="4800" b="1" i="1">
                            <a:latin typeface="Cambria Math" panose="02040503050406030204" pitchFamily="18" charset="0"/>
                          </a:rPr>
                        </m:ctrlPr>
                      </m:fPr>
                      <m:num>
                        <m:r>
                          <a:rPr lang="en-US" sz="4800" b="1">
                            <a:latin typeface="Cambria Math"/>
                          </a:rPr>
                          <m:t> </m:t>
                        </m:r>
                        <m:r>
                          <a:rPr lang="en-US" sz="4800" b="1">
                            <a:latin typeface="Cambria Math"/>
                          </a:rPr>
                          <m:t>𝟎</m:t>
                        </m:r>
                        <m:r>
                          <a:rPr lang="en-US" sz="4800" b="1">
                            <a:latin typeface="Cambria Math"/>
                          </a:rPr>
                          <m:t>.</m:t>
                        </m:r>
                        <m:r>
                          <a:rPr lang="en-US" sz="4800" b="1">
                            <a:latin typeface="Cambria Math"/>
                          </a:rPr>
                          <m:t>𝟎𝟐𝟑𝐱𝟎</m:t>
                        </m:r>
                        <m:r>
                          <a:rPr lang="en-US" sz="4800" b="1">
                            <a:latin typeface="Cambria Math"/>
                          </a:rPr>
                          <m:t>.</m:t>
                        </m:r>
                        <m:r>
                          <a:rPr lang="en-US" sz="4800" b="1">
                            <a:latin typeface="Cambria Math"/>
                          </a:rPr>
                          <m:t>𝟎𝟎𝟗𝟐</m:t>
                        </m:r>
                        <m:r>
                          <a:rPr lang="en-US" sz="4800" b="1">
                            <a:latin typeface="Cambria Math"/>
                          </a:rPr>
                          <m:t> </m:t>
                        </m:r>
                      </m:num>
                      <m:den>
                        <m:r>
                          <a:rPr lang="en-US" sz="4800" b="1">
                            <a:latin typeface="Cambria Math"/>
                          </a:rPr>
                          <m:t>𝟎</m:t>
                        </m:r>
                        <m:r>
                          <a:rPr lang="en-US" sz="4800" b="1">
                            <a:latin typeface="Cambria Math"/>
                          </a:rPr>
                          <m:t>.</m:t>
                        </m:r>
                        <m:r>
                          <a:rPr lang="en-US" sz="4800" b="1">
                            <a:latin typeface="Cambria Math"/>
                          </a:rPr>
                          <m:t>𝟖𝟕</m:t>
                        </m:r>
                      </m:den>
                    </m:f>
                  </m:oMath>
                </a14:m>
                <a:r>
                  <a:rPr lang="en-US" sz="4800" b="1" dirty="0"/>
                  <a:t>     </a:t>
                </a:r>
                <a:r>
                  <a:rPr lang="ar-SA" sz="4800" b="1" dirty="0"/>
                  <a:t>   </a:t>
                </a:r>
              </a:p>
            </p:txBody>
          </p:sp>
        </mc:Choice>
        <mc:Fallback xmlns="">
          <p:sp>
            <p:nvSpPr>
              <p:cNvPr id="13" name="مربع نص 12"/>
              <p:cNvSpPr txBox="1">
                <a:spLocks noRot="1" noChangeAspect="1" noMove="1" noResize="1" noEditPoints="1" noAdjustHandles="1" noChangeArrowheads="1" noChangeShapeType="1" noTextEdit="1"/>
              </p:cNvSpPr>
              <p:nvPr/>
            </p:nvSpPr>
            <p:spPr>
              <a:xfrm>
                <a:off x="845820" y="4116145"/>
                <a:ext cx="5897667" cy="1159485"/>
              </a:xfrm>
              <a:prstGeom prst="rect">
                <a:avLst/>
              </a:prstGeom>
              <a:blipFill>
                <a:blip r:embed="rId3"/>
                <a:stretch>
                  <a:fillRect l="-3516" b="-14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مربع نص 13"/>
              <p:cNvSpPr txBox="1"/>
              <p:nvPr/>
            </p:nvSpPr>
            <p:spPr>
              <a:xfrm>
                <a:off x="365760" y="5448738"/>
                <a:ext cx="6153347" cy="845744"/>
              </a:xfrm>
              <a:prstGeom prst="rect">
                <a:avLst/>
              </a:prstGeom>
              <a:noFill/>
            </p:spPr>
            <p:txBody>
              <a:bodyPr wrap="square" rtlCol="1">
                <a:spAutoFit/>
              </a:bodyPr>
              <a:lstStyle/>
              <a:p>
                <a:r>
                  <a:rPr lang="el-GR" sz="4800" b="1" dirty="0">
                    <a:solidFill>
                      <a:srgbClr val="002060"/>
                    </a:solidFill>
                  </a:rPr>
                  <a:t>λ</a:t>
                </a:r>
                <a:r>
                  <a:rPr lang="en-US" sz="4800" b="1" dirty="0">
                    <a:solidFill>
                      <a:srgbClr val="002060"/>
                    </a:solidFill>
                  </a:rPr>
                  <a:t>   =   </a:t>
                </a:r>
                <a14:m>
                  <m:oMath xmlns:m="http://schemas.openxmlformats.org/officeDocument/2006/math">
                    <m:r>
                      <a:rPr lang="en-US" sz="4800" b="1" i="1">
                        <a:solidFill>
                          <a:srgbClr val="002060"/>
                        </a:solidFill>
                        <a:latin typeface="Cambria Math"/>
                      </a:rPr>
                      <m:t>𝟐</m:t>
                    </m:r>
                    <m:r>
                      <a:rPr lang="en-US" sz="4800" b="1" i="1">
                        <a:solidFill>
                          <a:srgbClr val="002060"/>
                        </a:solidFill>
                        <a:latin typeface="Cambria Math"/>
                      </a:rPr>
                      <m:t>.</m:t>
                    </m:r>
                    <m:r>
                      <a:rPr lang="en-US" sz="4800" b="1" i="1">
                        <a:solidFill>
                          <a:srgbClr val="002060"/>
                        </a:solidFill>
                        <a:latin typeface="Cambria Math"/>
                      </a:rPr>
                      <m:t>𝟒𝟑</m:t>
                    </m:r>
                    <m:r>
                      <a:rPr lang="en-US" sz="4800" b="1" i="1">
                        <a:solidFill>
                          <a:srgbClr val="002060"/>
                        </a:solidFill>
                        <a:latin typeface="Cambria Math"/>
                      </a:rPr>
                      <m:t>𝒙</m:t>
                    </m:r>
                    <m:sSup>
                      <m:sSupPr>
                        <m:ctrlPr>
                          <a:rPr lang="en-US" sz="4800" b="1" i="1">
                            <a:solidFill>
                              <a:srgbClr val="002060"/>
                            </a:solidFill>
                            <a:latin typeface="Cambria Math" panose="02040503050406030204" pitchFamily="18" charset="0"/>
                          </a:rPr>
                        </m:ctrlPr>
                      </m:sSupPr>
                      <m:e>
                        <m:r>
                          <a:rPr lang="en-US" sz="4800" b="1" i="1">
                            <a:solidFill>
                              <a:srgbClr val="002060"/>
                            </a:solidFill>
                            <a:latin typeface="Cambria Math"/>
                          </a:rPr>
                          <m:t>𝟏𝟎</m:t>
                        </m:r>
                      </m:e>
                      <m:sup>
                        <m:r>
                          <a:rPr lang="en-US" sz="4800" b="1" i="1">
                            <a:solidFill>
                              <a:srgbClr val="002060"/>
                            </a:solidFill>
                            <a:latin typeface="Cambria Math"/>
                          </a:rPr>
                          <m:t>−</m:t>
                        </m:r>
                        <m:r>
                          <a:rPr lang="en-US" sz="4800" b="1" i="1">
                            <a:solidFill>
                              <a:srgbClr val="002060"/>
                            </a:solidFill>
                            <a:latin typeface="Cambria Math"/>
                          </a:rPr>
                          <m:t>𝟒</m:t>
                        </m:r>
                      </m:sup>
                    </m:sSup>
                  </m:oMath>
                </a14:m>
                <a:r>
                  <a:rPr lang="en-US" sz="4800" b="1" dirty="0">
                    <a:solidFill>
                      <a:srgbClr val="002060"/>
                    </a:solidFill>
                  </a:rPr>
                  <a:t>     </a:t>
                </a:r>
                <a:r>
                  <a:rPr lang="ar-SA" sz="4800" b="1" dirty="0">
                    <a:solidFill>
                      <a:srgbClr val="002060"/>
                    </a:solidFill>
                  </a:rPr>
                  <a:t>   </a:t>
                </a:r>
              </a:p>
            </p:txBody>
          </p:sp>
        </mc:Choice>
        <mc:Fallback xmlns="">
          <p:sp>
            <p:nvSpPr>
              <p:cNvPr id="14" name="مربع نص 13"/>
              <p:cNvSpPr txBox="1">
                <a:spLocks noRot="1" noChangeAspect="1" noMove="1" noResize="1" noEditPoints="1" noAdjustHandles="1" noChangeArrowheads="1" noChangeShapeType="1" noTextEdit="1"/>
              </p:cNvSpPr>
              <p:nvPr/>
            </p:nvSpPr>
            <p:spPr>
              <a:xfrm>
                <a:off x="365760" y="5448738"/>
                <a:ext cx="6153347" cy="845744"/>
              </a:xfrm>
              <a:prstGeom prst="rect">
                <a:avLst/>
              </a:prstGeom>
              <a:blipFill>
                <a:blip r:embed="rId4"/>
                <a:stretch>
                  <a:fillRect t="-17266" b="-38129"/>
                </a:stretch>
              </a:blipFill>
            </p:spPr>
            <p:txBody>
              <a:bodyPr/>
              <a:lstStyle/>
              <a:p>
                <a:r>
                  <a:rPr lang="en-US">
                    <a:noFill/>
                  </a:rPr>
                  <a:t> </a:t>
                </a:r>
              </a:p>
            </p:txBody>
          </p:sp>
        </mc:Fallback>
      </mc:AlternateContent>
      <p:sp>
        <p:nvSpPr>
          <p:cNvPr id="15" name="مربع نص 14"/>
          <p:cNvSpPr txBox="1"/>
          <p:nvPr/>
        </p:nvSpPr>
        <p:spPr>
          <a:xfrm>
            <a:off x="5545926" y="5414774"/>
            <a:ext cx="1025902" cy="830997"/>
          </a:xfrm>
          <a:prstGeom prst="rect">
            <a:avLst/>
          </a:prstGeom>
          <a:noFill/>
        </p:spPr>
        <p:txBody>
          <a:bodyPr wrap="square" rtlCol="1">
            <a:spAutoFit/>
          </a:bodyPr>
          <a:lstStyle/>
          <a:p>
            <a:r>
              <a:rPr lang="en-US" sz="4800" b="1" dirty="0">
                <a:solidFill>
                  <a:srgbClr val="002060"/>
                </a:solidFill>
              </a:rPr>
              <a:t>m</a:t>
            </a:r>
            <a:endParaRPr lang="ar-SA" sz="4800" b="1" dirty="0">
              <a:solidFill>
                <a:srgbClr val="002060"/>
              </a:solidFill>
            </a:endParaRPr>
          </a:p>
        </p:txBody>
      </p:sp>
      <p:sp>
        <p:nvSpPr>
          <p:cNvPr id="17" name="مستطيل 16">
            <a:extLst>
              <a:ext uri="{FF2B5EF4-FFF2-40B4-BE49-F238E27FC236}">
                <a16:creationId xmlns:a16="http://schemas.microsoft.com/office/drawing/2014/main" id="{4AF6F850-1094-E836-CF7D-51A7800E975B}"/>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صورة 18">
            <a:extLst>
              <a:ext uri="{FF2B5EF4-FFF2-40B4-BE49-F238E27FC236}">
                <a16:creationId xmlns:a16="http://schemas.microsoft.com/office/drawing/2014/main" id="{1EACEE52-CB21-0CB0-AEC2-21F79ECA60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70" y="365760"/>
            <a:ext cx="3337560" cy="2114550"/>
          </a:xfrm>
          <a:prstGeom prst="rect">
            <a:avLst/>
          </a:prstGeom>
        </p:spPr>
      </p:pic>
      <p:sp>
        <p:nvSpPr>
          <p:cNvPr id="16" name="مستطيل: زوايا مستديرة 15">
            <a:extLst>
              <a:ext uri="{FF2B5EF4-FFF2-40B4-BE49-F238E27FC236}">
                <a16:creationId xmlns:a16="http://schemas.microsoft.com/office/drawing/2014/main" id="{0E86251A-86F9-BF8B-BE7B-78370CD1388D}"/>
              </a:ext>
            </a:extLst>
          </p:cNvPr>
          <p:cNvSpPr/>
          <p:nvPr/>
        </p:nvSpPr>
        <p:spPr>
          <a:xfrm>
            <a:off x="10629900" y="2537460"/>
            <a:ext cx="1371600" cy="5829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المعطيات</a:t>
            </a:r>
            <a:endParaRPr lang="en-US" dirty="0"/>
          </a:p>
        </p:txBody>
      </p:sp>
      <p:sp>
        <p:nvSpPr>
          <p:cNvPr id="18" name="مستطيل: زوايا مستديرة 17">
            <a:extLst>
              <a:ext uri="{FF2B5EF4-FFF2-40B4-BE49-F238E27FC236}">
                <a16:creationId xmlns:a16="http://schemas.microsoft.com/office/drawing/2014/main" id="{67B11E5F-CE03-61F7-105F-1DD69F66F291}"/>
              </a:ext>
            </a:extLst>
          </p:cNvPr>
          <p:cNvSpPr/>
          <p:nvPr/>
        </p:nvSpPr>
        <p:spPr>
          <a:xfrm>
            <a:off x="5440680" y="2503170"/>
            <a:ext cx="1314450" cy="502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dirty="0"/>
              <a:t>الحل</a:t>
            </a:r>
            <a:endParaRPr lang="en-US" sz="3200" dirty="0"/>
          </a:p>
        </p:txBody>
      </p:sp>
    </p:spTree>
    <p:extLst>
      <p:ext uri="{BB962C8B-B14F-4D97-AF65-F5344CB8AC3E}">
        <p14:creationId xmlns:p14="http://schemas.microsoft.com/office/powerpoint/2010/main" val="108339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barn(inVertical)">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arn(inVertic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heel(1)">
                                      <p:cBhvr>
                                        <p:cTn id="71" dur="20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down)">
                                      <p:cBhvr>
                                        <p:cTn id="7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p:bldP spid="8" grpId="0"/>
      <p:bldP spid="9" grpId="0"/>
      <p:bldP spid="10" grpId="0"/>
      <p:bldP spid="11" grpId="0"/>
      <p:bldP spid="12" grpId="0" animBg="1"/>
      <p:bldP spid="13" grpId="0"/>
      <p:bldP spid="14" grpId="0"/>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فقاعة التفكير: على شكل سحابة 21">
            <a:extLst>
              <a:ext uri="{FF2B5EF4-FFF2-40B4-BE49-F238E27FC236}">
                <a16:creationId xmlns:a16="http://schemas.microsoft.com/office/drawing/2014/main" id="{FA3A5A42-348F-6B10-A0E0-4A147C15C933}"/>
              </a:ext>
            </a:extLst>
          </p:cNvPr>
          <p:cNvSpPr/>
          <p:nvPr/>
        </p:nvSpPr>
        <p:spPr>
          <a:xfrm>
            <a:off x="7086600" y="205740"/>
            <a:ext cx="4034790" cy="1017270"/>
          </a:xfrm>
          <a:prstGeom prst="cloudCallout">
            <a:avLst/>
          </a:prstGeom>
          <a:solidFill>
            <a:srgbClr val="9DE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مربع نص 1"/>
          <p:cNvSpPr txBox="1"/>
          <p:nvPr/>
        </p:nvSpPr>
        <p:spPr>
          <a:xfrm>
            <a:off x="7032104" y="260648"/>
            <a:ext cx="3528392" cy="1446550"/>
          </a:xfrm>
          <a:prstGeom prst="rect">
            <a:avLst/>
          </a:prstGeom>
          <a:noFill/>
        </p:spPr>
        <p:txBody>
          <a:bodyPr wrap="square" rtlCol="1">
            <a:spAutoFit/>
          </a:bodyPr>
          <a:lstStyle/>
          <a:p>
            <a:r>
              <a:rPr lang="ar-SA" sz="4400" dirty="0">
                <a:solidFill>
                  <a:srgbClr val="FF0000"/>
                </a:solidFill>
              </a:rPr>
              <a:t>س</a:t>
            </a:r>
            <a:r>
              <a:rPr lang="en-US" sz="4400" dirty="0">
                <a:solidFill>
                  <a:srgbClr val="FF0000"/>
                </a:solidFill>
              </a:rPr>
              <a:t>1 </a:t>
            </a:r>
            <a:r>
              <a:rPr lang="ar-SA" sz="4400" dirty="0">
                <a:solidFill>
                  <a:srgbClr val="FF0000"/>
                </a:solidFill>
              </a:rPr>
              <a:t> ص</a:t>
            </a:r>
            <a:r>
              <a:rPr lang="en-US" sz="4400" dirty="0">
                <a:solidFill>
                  <a:srgbClr val="FF0000"/>
                </a:solidFill>
              </a:rPr>
              <a:t>105 </a:t>
            </a:r>
          </a:p>
          <a:p>
            <a:endParaRPr lang="ar-SA" sz="4400" dirty="0">
              <a:solidFill>
                <a:srgbClr val="FF0000"/>
              </a:solidFill>
            </a:endParaRPr>
          </a:p>
        </p:txBody>
      </p:sp>
      <p:sp>
        <p:nvSpPr>
          <p:cNvPr id="3" name="مربع نص 2"/>
          <p:cNvSpPr txBox="1"/>
          <p:nvPr/>
        </p:nvSpPr>
        <p:spPr>
          <a:xfrm>
            <a:off x="9371856" y="1707199"/>
            <a:ext cx="1296144" cy="646331"/>
          </a:xfrm>
          <a:prstGeom prst="rect">
            <a:avLst/>
          </a:prstGeom>
          <a:noFill/>
        </p:spPr>
        <p:txBody>
          <a:bodyPr wrap="square" rtlCol="1">
            <a:spAutoFit/>
          </a:bodyPr>
          <a:lstStyle/>
          <a:p>
            <a:r>
              <a:rPr lang="el-GR" sz="3600" dirty="0">
                <a:solidFill>
                  <a:srgbClr val="0070C0"/>
                </a:solidFill>
              </a:rPr>
              <a:t>λ</a:t>
            </a:r>
            <a:r>
              <a:rPr lang="ar-SA" sz="3600" dirty="0">
                <a:solidFill>
                  <a:srgbClr val="0070C0"/>
                </a:solidFill>
              </a:rPr>
              <a:t> =</a:t>
            </a:r>
          </a:p>
        </p:txBody>
      </p:sp>
      <p:sp>
        <p:nvSpPr>
          <p:cNvPr id="4" name="مربع نص 3"/>
          <p:cNvSpPr txBox="1"/>
          <p:nvPr/>
        </p:nvSpPr>
        <p:spPr>
          <a:xfrm>
            <a:off x="9264352" y="4945954"/>
            <a:ext cx="1296144" cy="707886"/>
          </a:xfrm>
          <a:prstGeom prst="rect">
            <a:avLst/>
          </a:prstGeom>
          <a:noFill/>
        </p:spPr>
        <p:txBody>
          <a:bodyPr wrap="square" rtlCol="1">
            <a:spAutoFit/>
          </a:bodyPr>
          <a:lstStyle/>
          <a:p>
            <a:r>
              <a:rPr lang="en-US" sz="4000" dirty="0">
                <a:solidFill>
                  <a:srgbClr val="0070C0"/>
                </a:solidFill>
              </a:rPr>
              <a:t>x</a:t>
            </a:r>
            <a:r>
              <a:rPr lang="ar-SA" sz="4000" dirty="0">
                <a:solidFill>
                  <a:srgbClr val="0070C0"/>
                </a:solidFill>
              </a:rPr>
              <a:t> =</a:t>
            </a:r>
          </a:p>
        </p:txBody>
      </p:sp>
      <p:sp>
        <p:nvSpPr>
          <p:cNvPr id="5" name="مربع نص 4"/>
          <p:cNvSpPr txBox="1"/>
          <p:nvPr/>
        </p:nvSpPr>
        <p:spPr>
          <a:xfrm>
            <a:off x="9264352" y="2757553"/>
            <a:ext cx="1296144" cy="646331"/>
          </a:xfrm>
          <a:prstGeom prst="rect">
            <a:avLst/>
          </a:prstGeom>
          <a:noFill/>
        </p:spPr>
        <p:txBody>
          <a:bodyPr wrap="square" rtlCol="1">
            <a:spAutoFit/>
          </a:bodyPr>
          <a:lstStyle/>
          <a:p>
            <a:r>
              <a:rPr lang="en-US" sz="3600" dirty="0">
                <a:solidFill>
                  <a:srgbClr val="0070C0"/>
                </a:solidFill>
              </a:rPr>
              <a:t>d</a:t>
            </a:r>
            <a:r>
              <a:rPr lang="ar-SA" sz="3600" dirty="0">
                <a:solidFill>
                  <a:srgbClr val="0070C0"/>
                </a:solidFill>
              </a:rPr>
              <a:t> =</a:t>
            </a:r>
          </a:p>
        </p:txBody>
      </p:sp>
      <p:sp>
        <p:nvSpPr>
          <p:cNvPr id="6" name="مربع نص 5"/>
          <p:cNvSpPr txBox="1"/>
          <p:nvPr/>
        </p:nvSpPr>
        <p:spPr>
          <a:xfrm>
            <a:off x="9179361" y="3917843"/>
            <a:ext cx="1296144" cy="646331"/>
          </a:xfrm>
          <a:prstGeom prst="rect">
            <a:avLst/>
          </a:prstGeom>
          <a:noFill/>
        </p:spPr>
        <p:txBody>
          <a:bodyPr wrap="square" rtlCol="1">
            <a:spAutoFit/>
          </a:bodyPr>
          <a:lstStyle/>
          <a:p>
            <a:r>
              <a:rPr lang="en-US" sz="3600" dirty="0">
                <a:solidFill>
                  <a:srgbClr val="0070C0"/>
                </a:solidFill>
              </a:rPr>
              <a:t>L</a:t>
            </a:r>
            <a:r>
              <a:rPr lang="ar-SA" sz="3600" dirty="0">
                <a:solidFill>
                  <a:srgbClr val="0070C0"/>
                </a:solidFill>
              </a:rPr>
              <a:t> =</a:t>
            </a:r>
          </a:p>
        </p:txBody>
      </p:sp>
      <p:sp>
        <p:nvSpPr>
          <p:cNvPr id="7" name="مربع نص 6"/>
          <p:cNvSpPr txBox="1"/>
          <p:nvPr/>
        </p:nvSpPr>
        <p:spPr>
          <a:xfrm>
            <a:off x="7350300" y="5007510"/>
            <a:ext cx="2343585" cy="646331"/>
          </a:xfrm>
          <a:prstGeom prst="rect">
            <a:avLst/>
          </a:prstGeom>
          <a:noFill/>
        </p:spPr>
        <p:txBody>
          <a:bodyPr wrap="square" rtlCol="1">
            <a:spAutoFit/>
          </a:bodyPr>
          <a:lstStyle/>
          <a:p>
            <a:r>
              <a:rPr lang="ar-SA" sz="3600" dirty="0">
                <a:solidFill>
                  <a:schemeClr val="accent6">
                    <a:lumMod val="50000"/>
                  </a:schemeClr>
                </a:solidFill>
              </a:rPr>
              <a:t>؟؟؟</a:t>
            </a:r>
          </a:p>
        </p:txBody>
      </p:sp>
      <p:sp>
        <p:nvSpPr>
          <p:cNvPr id="8" name="مربع نص 7"/>
          <p:cNvSpPr txBox="1"/>
          <p:nvPr/>
        </p:nvSpPr>
        <p:spPr>
          <a:xfrm>
            <a:off x="5524796" y="1651541"/>
            <a:ext cx="4576381" cy="646331"/>
          </a:xfrm>
          <a:prstGeom prst="rect">
            <a:avLst/>
          </a:prstGeom>
          <a:noFill/>
        </p:spPr>
        <p:txBody>
          <a:bodyPr wrap="square" rtlCol="1">
            <a:spAutoFit/>
          </a:bodyPr>
          <a:lstStyle/>
          <a:p>
            <a:r>
              <a:rPr lang="en-US" sz="3600" dirty="0">
                <a:solidFill>
                  <a:schemeClr val="accent6">
                    <a:lumMod val="50000"/>
                  </a:schemeClr>
                </a:solidFill>
              </a:rPr>
              <a:t>596 nm </a:t>
            </a:r>
            <a:endParaRPr lang="ar-SA" sz="3600" dirty="0">
              <a:solidFill>
                <a:schemeClr val="accent6">
                  <a:lumMod val="50000"/>
                </a:schemeClr>
              </a:solidFill>
            </a:endParaRPr>
          </a:p>
        </p:txBody>
      </p:sp>
      <mc:AlternateContent xmlns:mc="http://schemas.openxmlformats.org/markup-compatibility/2006" xmlns:a14="http://schemas.microsoft.com/office/drawing/2010/main">
        <mc:Choice Requires="a14">
          <p:sp>
            <p:nvSpPr>
              <p:cNvPr id="9" name="مربع نص 8"/>
              <p:cNvSpPr txBox="1"/>
              <p:nvPr/>
            </p:nvSpPr>
            <p:spPr>
              <a:xfrm>
                <a:off x="5765101" y="2757553"/>
                <a:ext cx="4062333" cy="652679"/>
              </a:xfrm>
              <a:prstGeom prst="rect">
                <a:avLst/>
              </a:prstGeom>
              <a:noFill/>
            </p:spPr>
            <p:txBody>
              <a:bodyPr wrap="square" rtlCol="1">
                <a:spAutoFit/>
              </a:bodyPr>
              <a:lstStyle/>
              <a:p>
                <a:r>
                  <a:rPr lang="ar-SA" sz="3600" dirty="0">
                    <a:solidFill>
                      <a:schemeClr val="accent6">
                        <a:lumMod val="50000"/>
                      </a:schemeClr>
                    </a:solidFill>
                  </a:rPr>
                  <a:t> </a:t>
                </a:r>
                <a:r>
                  <a:rPr lang="en-US" sz="3600" dirty="0">
                    <a:solidFill>
                      <a:schemeClr val="accent6">
                        <a:lumMod val="50000"/>
                      </a:schemeClr>
                    </a:solidFill>
                  </a:rPr>
                  <a:t>m</a:t>
                </a:r>
                <a:r>
                  <a:rPr lang="ar-SA" sz="3600" dirty="0">
                    <a:solidFill>
                      <a:schemeClr val="accent6">
                        <a:lumMod val="50000"/>
                      </a:schemeClr>
                    </a:solidFill>
                  </a:rPr>
                  <a:t> </a:t>
                </a:r>
                <a:r>
                  <a:rPr lang="en-US" sz="3600" dirty="0">
                    <a:solidFill>
                      <a:schemeClr val="accent6">
                        <a:lumMod val="50000"/>
                      </a:schemeClr>
                    </a:solidFill>
                  </a:rPr>
                  <a:t>1.90x</a:t>
                </a:r>
                <a14:m>
                  <m:oMath xmlns:m="http://schemas.openxmlformats.org/officeDocument/2006/math">
                    <m:sSup>
                      <m:sSupPr>
                        <m:ctrlPr>
                          <a:rPr lang="en-US" sz="3600" i="1">
                            <a:solidFill>
                              <a:schemeClr val="accent6">
                                <a:lumMod val="50000"/>
                              </a:schemeClr>
                            </a:solidFill>
                            <a:latin typeface="Cambria Math" panose="02040503050406030204" pitchFamily="18" charset="0"/>
                          </a:rPr>
                        </m:ctrlPr>
                      </m:sSupPr>
                      <m:e>
                        <m:r>
                          <a:rPr lang="en-US" sz="3600" i="1">
                            <a:solidFill>
                              <a:schemeClr val="accent6">
                                <a:lumMod val="50000"/>
                              </a:schemeClr>
                            </a:solidFill>
                            <a:latin typeface="Cambria Math"/>
                          </a:rPr>
                          <m:t>10</m:t>
                        </m:r>
                      </m:e>
                      <m:sup>
                        <m:r>
                          <a:rPr lang="en-US" sz="3600" i="1">
                            <a:solidFill>
                              <a:schemeClr val="accent6">
                                <a:lumMod val="50000"/>
                              </a:schemeClr>
                            </a:solidFill>
                            <a:latin typeface="Cambria Math"/>
                          </a:rPr>
                          <m:t>−</m:t>
                        </m:r>
                        <m:r>
                          <a:rPr lang="en-US" sz="3600" i="1">
                            <a:solidFill>
                              <a:schemeClr val="accent6">
                                <a:lumMod val="50000"/>
                              </a:schemeClr>
                            </a:solidFill>
                            <a:latin typeface="Cambria Math"/>
                          </a:rPr>
                          <m:t>5</m:t>
                        </m:r>
                      </m:sup>
                    </m:sSup>
                  </m:oMath>
                </a14:m>
                <a:endParaRPr lang="ar-SA" sz="3600" dirty="0">
                  <a:solidFill>
                    <a:schemeClr val="accent6">
                      <a:lumMod val="50000"/>
                    </a:schemeClr>
                  </a:solidFill>
                </a:endParaRPr>
              </a:p>
            </p:txBody>
          </p:sp>
        </mc:Choice>
        <mc:Fallback xmlns="">
          <p:sp>
            <p:nvSpPr>
              <p:cNvPr id="9" name="مربع نص 8"/>
              <p:cNvSpPr txBox="1">
                <a:spLocks noRot="1" noChangeAspect="1" noMove="1" noResize="1" noEditPoints="1" noAdjustHandles="1" noChangeArrowheads="1" noChangeShapeType="1" noTextEdit="1"/>
              </p:cNvSpPr>
              <p:nvPr/>
            </p:nvSpPr>
            <p:spPr>
              <a:xfrm>
                <a:off x="5765101" y="2757553"/>
                <a:ext cx="4062333" cy="652679"/>
              </a:xfrm>
              <a:prstGeom prst="rect">
                <a:avLst/>
              </a:prstGeom>
              <a:blipFill>
                <a:blip r:embed="rId2"/>
                <a:stretch>
                  <a:fillRect t="-14953" r="-4505" b="-35514"/>
                </a:stretch>
              </a:blipFill>
            </p:spPr>
            <p:txBody>
              <a:bodyPr/>
              <a:lstStyle/>
              <a:p>
                <a:r>
                  <a:rPr lang="en-US">
                    <a:noFill/>
                  </a:rPr>
                  <a:t> </a:t>
                </a:r>
              </a:p>
            </p:txBody>
          </p:sp>
        </mc:Fallback>
      </mc:AlternateContent>
      <p:sp>
        <p:nvSpPr>
          <p:cNvPr id="10" name="مربع نص 9"/>
          <p:cNvSpPr txBox="1"/>
          <p:nvPr/>
        </p:nvSpPr>
        <p:spPr>
          <a:xfrm>
            <a:off x="7350301" y="3917843"/>
            <a:ext cx="2457985" cy="646331"/>
          </a:xfrm>
          <a:prstGeom prst="rect">
            <a:avLst/>
          </a:prstGeom>
          <a:noFill/>
        </p:spPr>
        <p:txBody>
          <a:bodyPr wrap="square" rtlCol="1">
            <a:spAutoFit/>
          </a:bodyPr>
          <a:lstStyle/>
          <a:p>
            <a:r>
              <a:rPr lang="en-US" sz="3600" dirty="0">
                <a:solidFill>
                  <a:schemeClr val="accent6">
                    <a:lumMod val="50000"/>
                  </a:schemeClr>
                </a:solidFill>
              </a:rPr>
              <a:t>0.600 m </a:t>
            </a:r>
            <a:endParaRPr lang="ar-SA" sz="3600" dirty="0">
              <a:solidFill>
                <a:schemeClr val="accent6">
                  <a:lumMod val="50000"/>
                </a:schemeClr>
              </a:solidFill>
            </a:endParaRPr>
          </a:p>
        </p:txBody>
      </p:sp>
      <mc:AlternateContent xmlns:mc="http://schemas.openxmlformats.org/markup-compatibility/2006" xmlns:a14="http://schemas.microsoft.com/office/drawing/2010/main">
        <mc:Choice Requires="a14">
          <p:sp>
            <p:nvSpPr>
              <p:cNvPr id="11" name="مربع نص 10"/>
              <p:cNvSpPr txBox="1"/>
              <p:nvPr/>
            </p:nvSpPr>
            <p:spPr>
              <a:xfrm>
                <a:off x="1911534" y="875600"/>
                <a:ext cx="3528392" cy="1152239"/>
              </a:xfrm>
              <a:prstGeom prst="rect">
                <a:avLst/>
              </a:prstGeom>
              <a:solidFill>
                <a:schemeClr val="accent4">
                  <a:lumMod val="40000"/>
                  <a:lumOff val="60000"/>
                </a:schemeClr>
              </a:solidFill>
            </p:spPr>
            <p:txBody>
              <a:bodyPr wrap="square" rtlCol="1">
                <a:spAutoFit/>
              </a:bodyPr>
              <a:lstStyle/>
              <a:p>
                <a:r>
                  <a:rPr lang="el-GR" sz="4800" dirty="0">
                    <a:solidFill>
                      <a:srgbClr val="00B050"/>
                    </a:solidFill>
                  </a:rPr>
                  <a:t>λ</a:t>
                </a:r>
                <a:r>
                  <a:rPr lang="en-US" sz="4800" dirty="0">
                    <a:solidFill>
                      <a:srgbClr val="00B050"/>
                    </a:solidFill>
                  </a:rPr>
                  <a:t>   =   </a:t>
                </a:r>
                <a14:m>
                  <m:oMath xmlns:m="http://schemas.openxmlformats.org/officeDocument/2006/math">
                    <m:f>
                      <m:fPr>
                        <m:ctrlPr>
                          <a:rPr lang="en-US" sz="4800" i="1">
                            <a:solidFill>
                              <a:srgbClr val="00B050"/>
                            </a:solidFill>
                            <a:latin typeface="Cambria Math" panose="02040503050406030204" pitchFamily="18" charset="0"/>
                          </a:rPr>
                        </m:ctrlPr>
                      </m:fPr>
                      <m:num>
                        <m:r>
                          <a:rPr lang="en-US" sz="4800" i="1">
                            <a:solidFill>
                              <a:srgbClr val="00B050"/>
                            </a:solidFill>
                            <a:latin typeface="Cambria Math"/>
                          </a:rPr>
                          <m:t> </m:t>
                        </m:r>
                        <m:r>
                          <a:rPr lang="en-US" sz="4800" i="1">
                            <a:solidFill>
                              <a:srgbClr val="00B050"/>
                            </a:solidFill>
                            <a:latin typeface="Cambria Math"/>
                          </a:rPr>
                          <m:t>𝑥</m:t>
                        </m:r>
                        <m:r>
                          <a:rPr lang="en-US" sz="4800" i="1">
                            <a:solidFill>
                              <a:srgbClr val="00B050"/>
                            </a:solidFill>
                            <a:latin typeface="Cambria Math"/>
                          </a:rPr>
                          <m:t> </m:t>
                        </m:r>
                        <m:r>
                          <a:rPr lang="en-US" sz="4800" i="1">
                            <a:solidFill>
                              <a:srgbClr val="00B050"/>
                            </a:solidFill>
                            <a:latin typeface="Cambria Math"/>
                          </a:rPr>
                          <m:t>𝑑</m:t>
                        </m:r>
                      </m:num>
                      <m:den>
                        <m:r>
                          <a:rPr lang="en-US" sz="4800" i="1">
                            <a:solidFill>
                              <a:srgbClr val="00B050"/>
                            </a:solidFill>
                            <a:latin typeface="Cambria Math"/>
                          </a:rPr>
                          <m:t>𝐿</m:t>
                        </m:r>
                      </m:den>
                    </m:f>
                  </m:oMath>
                </a14:m>
                <a:r>
                  <a:rPr lang="en-US" sz="4800" dirty="0">
                    <a:solidFill>
                      <a:srgbClr val="00B050"/>
                    </a:solidFill>
                  </a:rPr>
                  <a:t>     </a:t>
                </a:r>
                <a:r>
                  <a:rPr lang="ar-SA" sz="4800" dirty="0">
                    <a:solidFill>
                      <a:srgbClr val="00B050"/>
                    </a:solidFill>
                  </a:rPr>
                  <a:t>   </a:t>
                </a:r>
              </a:p>
            </p:txBody>
          </p:sp>
        </mc:Choice>
        <mc:Fallback xmlns="">
          <p:sp>
            <p:nvSpPr>
              <p:cNvPr id="11" name="مربع نص 10"/>
              <p:cNvSpPr txBox="1">
                <a:spLocks noRot="1" noChangeAspect="1" noMove="1" noResize="1" noEditPoints="1" noAdjustHandles="1" noChangeArrowheads="1" noChangeShapeType="1" noTextEdit="1"/>
              </p:cNvSpPr>
              <p:nvPr/>
            </p:nvSpPr>
            <p:spPr>
              <a:xfrm>
                <a:off x="1911534" y="875600"/>
                <a:ext cx="3528392" cy="1152239"/>
              </a:xfrm>
              <a:prstGeom prst="rect">
                <a:avLst/>
              </a:prstGeom>
              <a:blipFill>
                <a:blip r:embed="rId3"/>
                <a:stretch>
                  <a:fillRect l="-8997" b="-148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مربع نص 11"/>
              <p:cNvSpPr txBox="1"/>
              <p:nvPr/>
            </p:nvSpPr>
            <p:spPr>
              <a:xfrm>
                <a:off x="1127448" y="1988840"/>
                <a:ext cx="5256584" cy="923330"/>
              </a:xfrm>
              <a:prstGeom prst="rect">
                <a:avLst/>
              </a:prstGeom>
              <a:noFill/>
            </p:spPr>
            <p:txBody>
              <a:bodyPr wrap="square" rtlCol="1">
                <a:spAutoFit/>
              </a:bodyPr>
              <a:lstStyle/>
              <a:p>
                <a:r>
                  <a:rPr lang="en-US" sz="2800" dirty="0"/>
                  <a:t>596x</a:t>
                </a:r>
                <a14:m>
                  <m:oMath xmlns:m="http://schemas.openxmlformats.org/officeDocument/2006/math">
                    <m:sSup>
                      <m:sSupPr>
                        <m:ctrlPr>
                          <a:rPr lang="en-US" sz="2800" i="1">
                            <a:latin typeface="Cambria Math" panose="02040503050406030204" pitchFamily="18" charset="0"/>
                          </a:rPr>
                        </m:ctrlPr>
                      </m:sSupPr>
                      <m:e>
                        <m:r>
                          <a:rPr lang="en-US" sz="2800" i="1">
                            <a:latin typeface="Cambria Math"/>
                          </a:rPr>
                          <m:t>10</m:t>
                        </m:r>
                      </m:e>
                      <m:sup>
                        <m:r>
                          <a:rPr lang="en-US" sz="2800" i="1">
                            <a:latin typeface="Cambria Math"/>
                          </a:rPr>
                          <m:t>−</m:t>
                        </m:r>
                        <m:r>
                          <a:rPr lang="en-US" sz="2800" i="1">
                            <a:latin typeface="Cambria Math"/>
                          </a:rPr>
                          <m:t>9</m:t>
                        </m:r>
                      </m:sup>
                    </m:sSup>
                  </m:oMath>
                </a14:m>
                <a:r>
                  <a:rPr lang="en-US" sz="5400" dirty="0"/>
                  <a:t>   </a:t>
                </a:r>
                <a:r>
                  <a:rPr lang="en-US" sz="2800" dirty="0"/>
                  <a:t>=   </a:t>
                </a:r>
                <a14:m>
                  <m:oMath xmlns:m="http://schemas.openxmlformats.org/officeDocument/2006/math">
                    <m:f>
                      <m:fPr>
                        <m:ctrlPr>
                          <a:rPr lang="en-US" sz="2800" i="1">
                            <a:latin typeface="Cambria Math" panose="02040503050406030204" pitchFamily="18" charset="0"/>
                          </a:rPr>
                        </m:ctrlPr>
                      </m:fPr>
                      <m:num>
                        <m:r>
                          <a:rPr lang="en-US" sz="2800" i="1">
                            <a:latin typeface="Cambria Math"/>
                          </a:rPr>
                          <m:t> </m:t>
                        </m:r>
                        <m:r>
                          <a:rPr lang="en-US" sz="2800" i="1">
                            <a:solidFill>
                              <a:srgbClr val="FF0000"/>
                            </a:solidFill>
                            <a:latin typeface="Cambria Math"/>
                          </a:rPr>
                          <m:t>𝑥</m:t>
                        </m:r>
                        <m:r>
                          <a:rPr lang="en-US" sz="2800" i="1">
                            <a:latin typeface="Cambria Math"/>
                          </a:rPr>
                          <m:t> </m:t>
                        </m:r>
                        <m:r>
                          <a:rPr lang="en-US" sz="2800" i="1">
                            <a:latin typeface="Cambria Math"/>
                          </a:rPr>
                          <m:t>1</m:t>
                        </m:r>
                        <m:r>
                          <a:rPr lang="en-US" sz="2800" i="1">
                            <a:latin typeface="Cambria Math"/>
                          </a:rPr>
                          <m:t>.</m:t>
                        </m:r>
                        <m:r>
                          <a:rPr lang="en-US" sz="2800" i="1">
                            <a:latin typeface="Cambria Math"/>
                          </a:rPr>
                          <m:t>90</m:t>
                        </m:r>
                        <m:r>
                          <a:rPr lang="en-US" sz="2800" i="1">
                            <a:latin typeface="Cambria Math"/>
                          </a:rPr>
                          <m:t>𝑥</m:t>
                        </m:r>
                        <m:sSup>
                          <m:sSupPr>
                            <m:ctrlPr>
                              <a:rPr lang="en-US" sz="2800" i="1">
                                <a:latin typeface="Cambria Math" panose="02040503050406030204" pitchFamily="18" charset="0"/>
                              </a:rPr>
                            </m:ctrlPr>
                          </m:sSupPr>
                          <m:e>
                            <m:r>
                              <a:rPr lang="en-US" sz="2800" i="1">
                                <a:latin typeface="Cambria Math"/>
                              </a:rPr>
                              <m:t>10</m:t>
                            </m:r>
                          </m:e>
                          <m:sup>
                            <m:r>
                              <a:rPr lang="en-US" sz="2800" i="1">
                                <a:latin typeface="Cambria Math"/>
                              </a:rPr>
                              <m:t>−</m:t>
                            </m:r>
                            <m:r>
                              <a:rPr lang="en-US" sz="2800" i="1">
                                <a:latin typeface="Cambria Math"/>
                              </a:rPr>
                              <m:t>5</m:t>
                            </m:r>
                          </m:sup>
                        </m:sSup>
                      </m:num>
                      <m:den>
                        <m:r>
                          <a:rPr lang="en-US" sz="2800" i="1">
                            <a:latin typeface="Cambria Math"/>
                          </a:rPr>
                          <m:t>0</m:t>
                        </m:r>
                        <m:r>
                          <a:rPr lang="en-US" sz="2800" i="1">
                            <a:latin typeface="Cambria Math"/>
                          </a:rPr>
                          <m:t>.</m:t>
                        </m:r>
                        <m:r>
                          <a:rPr lang="en-US" sz="2800" i="1">
                            <a:latin typeface="Cambria Math"/>
                          </a:rPr>
                          <m:t>600</m:t>
                        </m:r>
                      </m:den>
                    </m:f>
                  </m:oMath>
                </a14:m>
                <a:r>
                  <a:rPr lang="en-US" sz="5400" dirty="0"/>
                  <a:t>     </a:t>
                </a:r>
                <a:r>
                  <a:rPr lang="ar-SA" sz="5400" dirty="0"/>
                  <a:t>   </a:t>
                </a:r>
              </a:p>
            </p:txBody>
          </p:sp>
        </mc:Choice>
        <mc:Fallback xmlns="">
          <p:sp>
            <p:nvSpPr>
              <p:cNvPr id="12" name="مربع نص 11"/>
              <p:cNvSpPr txBox="1">
                <a:spLocks noRot="1" noChangeAspect="1" noMove="1" noResize="1" noEditPoints="1" noAdjustHandles="1" noChangeArrowheads="1" noChangeShapeType="1" noTextEdit="1"/>
              </p:cNvSpPr>
              <p:nvPr/>
            </p:nvSpPr>
            <p:spPr>
              <a:xfrm>
                <a:off x="1127448" y="1988840"/>
                <a:ext cx="5256584" cy="923330"/>
              </a:xfrm>
              <a:prstGeom prst="rect">
                <a:avLst/>
              </a:prstGeom>
              <a:blipFill>
                <a:blip r:embed="rId4"/>
                <a:stretch>
                  <a:fillRect l="-8701" t="-20395" b="-36842"/>
                </a:stretch>
              </a:blipFill>
            </p:spPr>
            <p:txBody>
              <a:bodyPr/>
              <a:lstStyle/>
              <a:p>
                <a:r>
                  <a:rPr lang="en-US">
                    <a:noFill/>
                  </a:rPr>
                  <a:t> </a:t>
                </a:r>
              </a:p>
            </p:txBody>
          </p:sp>
        </mc:Fallback>
      </mc:AlternateContent>
      <p:sp>
        <p:nvSpPr>
          <p:cNvPr id="13" name="سهم إلى اليسار 12"/>
          <p:cNvSpPr/>
          <p:nvPr/>
        </p:nvSpPr>
        <p:spPr>
          <a:xfrm>
            <a:off x="7608872" y="1996393"/>
            <a:ext cx="82225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cxnSp>
        <p:nvCxnSpPr>
          <p:cNvPr id="15" name="رابط مستقيم 14"/>
          <p:cNvCxnSpPr/>
          <p:nvPr/>
        </p:nvCxnSpPr>
        <p:spPr>
          <a:xfrm>
            <a:off x="5727958" y="0"/>
            <a:ext cx="0" cy="6858000"/>
          </a:xfrm>
          <a:prstGeom prst="line">
            <a:avLst/>
          </a:prstGeom>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6" name="مربع نص 15"/>
              <p:cNvSpPr txBox="1"/>
              <p:nvPr/>
            </p:nvSpPr>
            <p:spPr>
              <a:xfrm>
                <a:off x="1524000" y="3284985"/>
                <a:ext cx="3995296" cy="465833"/>
              </a:xfrm>
              <a:prstGeom prst="rect">
                <a:avLst/>
              </a:prstGeom>
              <a:noFill/>
            </p:spPr>
            <p:txBody>
              <a:bodyPr wrap="square" rtlCol="1">
                <a:spAutoFit/>
              </a:bodyPr>
              <a:lstStyle/>
              <a:p>
                <a:r>
                  <a:rPr lang="en-US" sz="2400" dirty="0">
                    <a:solidFill>
                      <a:srgbClr val="FF0000"/>
                    </a:solidFill>
                  </a:rPr>
                  <a:t>X</a:t>
                </a:r>
                <a:r>
                  <a:rPr lang="en-US" sz="2400" dirty="0"/>
                  <a:t> 1.90x</a:t>
                </a:r>
                <a14:m>
                  <m:oMath xmlns:m="http://schemas.openxmlformats.org/officeDocument/2006/math">
                    <m:sSup>
                      <m:sSupPr>
                        <m:ctrlPr>
                          <a:rPr lang="en-US" sz="2400" i="1">
                            <a:latin typeface="Cambria Math" panose="02040503050406030204" pitchFamily="18" charset="0"/>
                          </a:rPr>
                        </m:ctrlPr>
                      </m:sSupPr>
                      <m:e>
                        <m:r>
                          <a:rPr lang="en-US" sz="2400" i="1">
                            <a:latin typeface="Cambria Math"/>
                          </a:rPr>
                          <m:t>10</m:t>
                        </m:r>
                      </m:e>
                      <m:sup>
                        <m:r>
                          <a:rPr lang="en-US" sz="2400" i="1">
                            <a:latin typeface="Cambria Math"/>
                          </a:rPr>
                          <m:t>−</m:t>
                        </m:r>
                        <m:r>
                          <a:rPr lang="en-US" sz="2400" i="1">
                            <a:latin typeface="Cambria Math"/>
                          </a:rPr>
                          <m:t>5</m:t>
                        </m:r>
                      </m:sup>
                    </m:sSup>
                  </m:oMath>
                </a14:m>
                <a:r>
                  <a:rPr lang="ar-SA" sz="2400" dirty="0"/>
                  <a:t>    =   </a:t>
                </a:r>
                <a:r>
                  <a:rPr lang="en-US" sz="2400" dirty="0"/>
                  <a:t>3.576x</a:t>
                </a:r>
                <a14:m>
                  <m:oMath xmlns:m="http://schemas.openxmlformats.org/officeDocument/2006/math">
                    <m:sSup>
                      <m:sSupPr>
                        <m:ctrlPr>
                          <a:rPr lang="en-US" sz="2400" i="1">
                            <a:latin typeface="Cambria Math" panose="02040503050406030204" pitchFamily="18" charset="0"/>
                          </a:rPr>
                        </m:ctrlPr>
                      </m:sSupPr>
                      <m:e>
                        <m:r>
                          <a:rPr lang="en-US" sz="2400" i="1">
                            <a:latin typeface="Cambria Math"/>
                          </a:rPr>
                          <m:t>10</m:t>
                        </m:r>
                      </m:e>
                      <m:sup>
                        <m:r>
                          <a:rPr lang="en-US" sz="2400" i="1">
                            <a:latin typeface="Cambria Math"/>
                          </a:rPr>
                          <m:t>−</m:t>
                        </m:r>
                        <m:r>
                          <a:rPr lang="en-US" sz="2400" i="1">
                            <a:latin typeface="Cambria Math"/>
                          </a:rPr>
                          <m:t>7</m:t>
                        </m:r>
                      </m:sup>
                    </m:sSup>
                  </m:oMath>
                </a14:m>
                <a:endParaRPr lang="ar-SA" sz="2400" dirty="0"/>
              </a:p>
            </p:txBody>
          </p:sp>
        </mc:Choice>
        <mc:Fallback xmlns="">
          <p:sp>
            <p:nvSpPr>
              <p:cNvPr id="16" name="مربع نص 15"/>
              <p:cNvSpPr txBox="1">
                <a:spLocks noRot="1" noChangeAspect="1" noMove="1" noResize="1" noEditPoints="1" noAdjustHandles="1" noChangeArrowheads="1" noChangeShapeType="1" noTextEdit="1"/>
              </p:cNvSpPr>
              <p:nvPr/>
            </p:nvSpPr>
            <p:spPr>
              <a:xfrm>
                <a:off x="1524000" y="3284985"/>
                <a:ext cx="3995296" cy="465833"/>
              </a:xfrm>
              <a:prstGeom prst="rect">
                <a:avLst/>
              </a:prstGeom>
              <a:blipFill>
                <a:blip r:embed="rId5"/>
                <a:stretch>
                  <a:fillRect l="-1069" t="-10526"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مستطيل 16"/>
              <p:cNvSpPr/>
              <p:nvPr/>
            </p:nvSpPr>
            <p:spPr>
              <a:xfrm>
                <a:off x="1477673" y="4195288"/>
                <a:ext cx="269626" cy="831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ar-SA" sz="2400" i="1" dirty="0">
                              <a:latin typeface="Cambria Math" panose="02040503050406030204" pitchFamily="18" charset="0"/>
                            </a:rPr>
                          </m:ctrlPr>
                        </m:fPr>
                        <m:num>
                          <m:r>
                            <m:rPr>
                              <m:nor/>
                            </m:rPr>
                            <a:rPr lang="en-US" sz="2400" dirty="0"/>
                            <m:t>3</m:t>
                          </m:r>
                          <m:r>
                            <m:rPr>
                              <m:nor/>
                            </m:rPr>
                            <a:rPr lang="en-US" sz="2400" dirty="0"/>
                            <m:t>.</m:t>
                          </m:r>
                          <m:r>
                            <m:rPr>
                              <m:nor/>
                            </m:rPr>
                            <a:rPr lang="en-US" sz="2400" dirty="0"/>
                            <m:t>576</m:t>
                          </m:r>
                          <m:r>
                            <m:rPr>
                              <m:nor/>
                            </m:rPr>
                            <a:rPr lang="en-US" sz="2400" dirty="0"/>
                            <m:t>x</m:t>
                          </m:r>
                          <m:sSup>
                            <m:sSupPr>
                              <m:ctrlPr>
                                <a:rPr lang="en-US" sz="2400" i="1">
                                  <a:latin typeface="Cambria Math" panose="02040503050406030204" pitchFamily="18" charset="0"/>
                                </a:rPr>
                              </m:ctrlPr>
                            </m:sSupPr>
                            <m:e>
                              <m:r>
                                <a:rPr lang="en-US" sz="2400" i="1">
                                  <a:latin typeface="Cambria Math"/>
                                </a:rPr>
                                <m:t>10</m:t>
                              </m:r>
                            </m:e>
                            <m:sup>
                              <m:r>
                                <a:rPr lang="en-US" sz="2400" i="1">
                                  <a:latin typeface="Cambria Math"/>
                                </a:rPr>
                                <m:t>−</m:t>
                              </m:r>
                              <m:r>
                                <a:rPr lang="en-US" sz="2400" i="1">
                                  <a:latin typeface="Cambria Math"/>
                                </a:rPr>
                                <m:t>7</m:t>
                              </m:r>
                            </m:sup>
                          </m:sSup>
                        </m:num>
                        <m:den>
                          <m:r>
                            <m:rPr>
                              <m:nor/>
                            </m:rPr>
                            <a:rPr lang="en-US" sz="2400" dirty="0"/>
                            <m:t>1</m:t>
                          </m:r>
                          <m:r>
                            <m:rPr>
                              <m:nor/>
                            </m:rPr>
                            <a:rPr lang="en-US" sz="2400" dirty="0"/>
                            <m:t>.</m:t>
                          </m:r>
                          <m:r>
                            <m:rPr>
                              <m:nor/>
                            </m:rPr>
                            <a:rPr lang="en-US" sz="2400" dirty="0"/>
                            <m:t>90</m:t>
                          </m:r>
                          <m:r>
                            <m:rPr>
                              <m:nor/>
                            </m:rPr>
                            <a:rPr lang="en-US" sz="2400" dirty="0"/>
                            <m:t>x</m:t>
                          </m:r>
                          <m:sSup>
                            <m:sSupPr>
                              <m:ctrlPr>
                                <a:rPr lang="en-US" sz="2400" i="1">
                                  <a:latin typeface="Cambria Math" panose="02040503050406030204" pitchFamily="18" charset="0"/>
                                </a:rPr>
                              </m:ctrlPr>
                            </m:sSupPr>
                            <m:e>
                              <m:r>
                                <a:rPr lang="en-US" sz="2400" i="1">
                                  <a:latin typeface="Cambria Math"/>
                                </a:rPr>
                                <m:t>10</m:t>
                              </m:r>
                            </m:e>
                            <m:sup>
                              <m:r>
                                <a:rPr lang="en-US" sz="2400" i="1">
                                  <a:latin typeface="Cambria Math"/>
                                </a:rPr>
                                <m:t>−</m:t>
                              </m:r>
                              <m:r>
                                <a:rPr lang="en-US" sz="2400" i="1">
                                  <a:latin typeface="Cambria Math"/>
                                </a:rPr>
                                <m:t>5</m:t>
                              </m:r>
                            </m:sup>
                          </m:sSup>
                        </m:den>
                      </m:f>
                    </m:oMath>
                  </m:oMathPara>
                </a14:m>
                <a:endParaRPr lang="ar-SA" sz="2400" dirty="0"/>
              </a:p>
            </p:txBody>
          </p:sp>
        </mc:Choice>
        <mc:Fallback xmlns="">
          <p:sp>
            <p:nvSpPr>
              <p:cNvPr id="17" name="مستطيل 16"/>
              <p:cNvSpPr>
                <a:spLocks noRot="1" noChangeAspect="1" noMove="1" noResize="1" noEditPoints="1" noAdjustHandles="1" noChangeArrowheads="1" noChangeShapeType="1" noTextEdit="1"/>
              </p:cNvSpPr>
              <p:nvPr/>
            </p:nvSpPr>
            <p:spPr>
              <a:xfrm>
                <a:off x="1477673" y="4195288"/>
                <a:ext cx="269626" cy="831831"/>
              </a:xfrm>
              <a:prstGeom prst="rect">
                <a:avLst/>
              </a:prstGeom>
              <a:blipFill>
                <a:blip r:embed="rId6"/>
                <a:stretch>
                  <a:fillRect r="-468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مستطيل 17"/>
              <p:cNvSpPr/>
              <p:nvPr/>
            </p:nvSpPr>
            <p:spPr>
              <a:xfrm>
                <a:off x="3084119" y="4432445"/>
                <a:ext cx="26962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m:t>
                      </m:r>
                    </m:oMath>
                  </m:oMathPara>
                </a14:m>
                <a:endParaRPr lang="ar-SA" sz="2400" dirty="0">
                  <a:solidFill>
                    <a:srgbClr val="00B050"/>
                  </a:solidFill>
                </a:endParaRPr>
              </a:p>
            </p:txBody>
          </p:sp>
        </mc:Choice>
        <mc:Fallback xmlns="">
          <p:sp>
            <p:nvSpPr>
              <p:cNvPr id="18" name="مستطيل 17"/>
              <p:cNvSpPr>
                <a:spLocks noRot="1" noChangeAspect="1" noMove="1" noResize="1" noEditPoints="1" noAdjustHandles="1" noChangeArrowheads="1" noChangeShapeType="1" noTextEdit="1"/>
              </p:cNvSpPr>
              <p:nvPr/>
            </p:nvSpPr>
            <p:spPr>
              <a:xfrm>
                <a:off x="3084119" y="4432445"/>
                <a:ext cx="269626" cy="461665"/>
              </a:xfrm>
              <a:prstGeom prst="rect">
                <a:avLst/>
              </a:prstGeom>
              <a:blipFill>
                <a:blip r:embed="rId7"/>
                <a:stretch>
                  <a:fillRect r="-43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مستطيل 18"/>
              <p:cNvSpPr/>
              <p:nvPr/>
            </p:nvSpPr>
            <p:spPr>
              <a:xfrm>
                <a:off x="3483201" y="4206717"/>
                <a:ext cx="269626" cy="83920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400" i="1">
                              <a:latin typeface="Cambria Math" panose="02040503050406030204" pitchFamily="18" charset="0"/>
                            </a:rPr>
                          </m:ctrlPr>
                        </m:fPr>
                        <m:num>
                          <m:r>
                            <a:rPr lang="en-US" sz="2400" i="1">
                              <a:latin typeface="Cambria Math"/>
                            </a:rPr>
                            <m:t> </m:t>
                          </m:r>
                          <m:r>
                            <a:rPr lang="en-US" sz="2400" i="1">
                              <a:solidFill>
                                <a:srgbClr val="FF0000"/>
                              </a:solidFill>
                              <a:latin typeface="Cambria Math"/>
                            </a:rPr>
                            <m:t>𝑥</m:t>
                          </m:r>
                          <m:r>
                            <m:rPr>
                              <m:nor/>
                            </m:rPr>
                            <a:rPr lang="en-US" sz="2400" dirty="0"/>
                            <m:t>1</m:t>
                          </m:r>
                          <m:r>
                            <m:rPr>
                              <m:nor/>
                            </m:rPr>
                            <a:rPr lang="en-US" sz="2400" dirty="0"/>
                            <m:t>.</m:t>
                          </m:r>
                          <m:r>
                            <m:rPr>
                              <m:nor/>
                            </m:rPr>
                            <a:rPr lang="en-US" sz="2400" dirty="0"/>
                            <m:t>90</m:t>
                          </m:r>
                          <m:r>
                            <m:rPr>
                              <m:nor/>
                            </m:rPr>
                            <a:rPr lang="en-US" sz="2400" dirty="0"/>
                            <m:t>x</m:t>
                          </m:r>
                          <m:sSup>
                            <m:sSupPr>
                              <m:ctrlPr>
                                <a:rPr lang="en-US" sz="2400" i="1">
                                  <a:latin typeface="Cambria Math" panose="02040503050406030204" pitchFamily="18" charset="0"/>
                                </a:rPr>
                              </m:ctrlPr>
                            </m:sSupPr>
                            <m:e>
                              <m:r>
                                <a:rPr lang="en-US" sz="2400" i="1">
                                  <a:latin typeface="Cambria Math"/>
                                </a:rPr>
                                <m:t>10</m:t>
                              </m:r>
                            </m:e>
                            <m:sup>
                              <m:r>
                                <a:rPr lang="en-US" sz="2400" i="1">
                                  <a:latin typeface="Cambria Math"/>
                                </a:rPr>
                                <m:t>−</m:t>
                              </m:r>
                              <m:r>
                                <a:rPr lang="en-US" sz="2400" i="1">
                                  <a:latin typeface="Cambria Math"/>
                                </a:rPr>
                                <m:t>5</m:t>
                              </m:r>
                            </m:sup>
                          </m:sSup>
                        </m:num>
                        <m:den>
                          <m:r>
                            <m:rPr>
                              <m:nor/>
                            </m:rPr>
                            <a:rPr lang="en-US" sz="2400" dirty="0"/>
                            <m:t>1</m:t>
                          </m:r>
                          <m:r>
                            <m:rPr>
                              <m:nor/>
                            </m:rPr>
                            <a:rPr lang="en-US" sz="2400" dirty="0"/>
                            <m:t>.</m:t>
                          </m:r>
                          <m:r>
                            <m:rPr>
                              <m:nor/>
                            </m:rPr>
                            <a:rPr lang="en-US" sz="2400" dirty="0"/>
                            <m:t>90</m:t>
                          </m:r>
                          <m:r>
                            <m:rPr>
                              <m:nor/>
                            </m:rPr>
                            <a:rPr lang="en-US" sz="2400" dirty="0"/>
                            <m:t>x</m:t>
                          </m:r>
                          <m:sSup>
                            <m:sSupPr>
                              <m:ctrlPr>
                                <a:rPr lang="en-US" sz="2400" i="1">
                                  <a:latin typeface="Cambria Math" panose="02040503050406030204" pitchFamily="18" charset="0"/>
                                </a:rPr>
                              </m:ctrlPr>
                            </m:sSupPr>
                            <m:e>
                              <m:r>
                                <a:rPr lang="en-US" sz="2400" i="1">
                                  <a:latin typeface="Cambria Math"/>
                                </a:rPr>
                                <m:t>10</m:t>
                              </m:r>
                            </m:e>
                            <m:sup>
                              <m:r>
                                <a:rPr lang="en-US" sz="2400" i="1">
                                  <a:latin typeface="Cambria Math"/>
                                </a:rPr>
                                <m:t>−</m:t>
                              </m:r>
                              <m:r>
                                <a:rPr lang="en-US" sz="2400" i="1">
                                  <a:latin typeface="Cambria Math"/>
                                </a:rPr>
                                <m:t>5</m:t>
                              </m:r>
                            </m:sup>
                          </m:sSup>
                        </m:den>
                      </m:f>
                    </m:oMath>
                  </m:oMathPara>
                </a14:m>
                <a:endParaRPr lang="ar-SA" sz="2400" dirty="0"/>
              </a:p>
            </p:txBody>
          </p:sp>
        </mc:Choice>
        <mc:Fallback xmlns="">
          <p:sp>
            <p:nvSpPr>
              <p:cNvPr id="19" name="مستطيل 18"/>
              <p:cNvSpPr>
                <a:spLocks noRot="1" noChangeAspect="1" noMove="1" noResize="1" noEditPoints="1" noAdjustHandles="1" noChangeArrowheads="1" noChangeShapeType="1" noTextEdit="1"/>
              </p:cNvSpPr>
              <p:nvPr/>
            </p:nvSpPr>
            <p:spPr>
              <a:xfrm>
                <a:off x="3483201" y="4206717"/>
                <a:ext cx="269626" cy="839204"/>
              </a:xfrm>
              <a:prstGeom prst="rect">
                <a:avLst/>
              </a:prstGeom>
              <a:blipFill>
                <a:blip r:embed="rId8"/>
                <a:stretch>
                  <a:fillRect r="-49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مستطيل 19"/>
              <p:cNvSpPr/>
              <p:nvPr/>
            </p:nvSpPr>
            <p:spPr>
              <a:xfrm>
                <a:off x="2270315" y="5723509"/>
                <a:ext cx="2319866" cy="584775"/>
              </a:xfrm>
              <a:prstGeom prst="rect">
                <a:avLst/>
              </a:prstGeom>
            </p:spPr>
            <p:txBody>
              <a:bodyPr wrap="none">
                <a:spAutoFit/>
              </a:bodyPr>
              <a:lstStyle/>
              <a:p>
                <a:r>
                  <a:rPr lang="en-US" sz="3200" dirty="0">
                    <a:solidFill>
                      <a:srgbClr val="FF0000"/>
                    </a:solidFill>
                  </a:rPr>
                  <a:t> </a:t>
                </a:r>
                <a:r>
                  <a:rPr lang="en-US" sz="3200" dirty="0">
                    <a:solidFill>
                      <a:srgbClr val="002060"/>
                    </a:solidFill>
                  </a:rPr>
                  <a:t>0.018 m</a:t>
                </a:r>
                <a:r>
                  <a:rPr lang="en-US" sz="3200" dirty="0">
                    <a:solidFill>
                      <a:srgbClr val="FF0000"/>
                    </a:solidFill>
                  </a:rPr>
                  <a:t> =  </a:t>
                </a:r>
                <a14:m>
                  <m:oMath xmlns:m="http://schemas.openxmlformats.org/officeDocument/2006/math">
                    <m:r>
                      <m:rPr>
                        <m:sty m:val="p"/>
                      </m:rPr>
                      <a:rPr lang="en-US" sz="3200">
                        <a:solidFill>
                          <a:srgbClr val="FF0000"/>
                        </a:solidFill>
                        <a:latin typeface="Cambria Math"/>
                      </a:rPr>
                      <m:t>x</m:t>
                    </m:r>
                  </m:oMath>
                </a14:m>
                <a:endParaRPr lang="ar-SA" sz="3200" dirty="0"/>
              </a:p>
            </p:txBody>
          </p:sp>
        </mc:Choice>
        <mc:Fallback xmlns="">
          <p:sp>
            <p:nvSpPr>
              <p:cNvPr id="20" name="مستطيل 19"/>
              <p:cNvSpPr>
                <a:spLocks noRot="1" noChangeAspect="1" noMove="1" noResize="1" noEditPoints="1" noAdjustHandles="1" noChangeArrowheads="1" noChangeShapeType="1" noTextEdit="1"/>
              </p:cNvSpPr>
              <p:nvPr/>
            </p:nvSpPr>
            <p:spPr>
              <a:xfrm>
                <a:off x="2270315" y="5723509"/>
                <a:ext cx="2319866" cy="584775"/>
              </a:xfrm>
              <a:prstGeom prst="rect">
                <a:avLst/>
              </a:prstGeom>
              <a:blipFill>
                <a:blip r:embed="rId9"/>
                <a:stretch>
                  <a:fillRect l="-1312" t="-12500"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مربع نص 20"/>
              <p:cNvSpPr txBox="1"/>
              <p:nvPr/>
            </p:nvSpPr>
            <p:spPr>
              <a:xfrm>
                <a:off x="5667853" y="1812018"/>
                <a:ext cx="1903549" cy="584775"/>
              </a:xfrm>
              <a:prstGeom prst="rect">
                <a:avLst/>
              </a:prstGeom>
              <a:noFill/>
            </p:spPr>
            <p:txBody>
              <a:bodyPr wrap="square" rtlCol="1">
                <a:spAutoFit/>
              </a:bodyPr>
              <a:lstStyle/>
              <a:p>
                <a:r>
                  <a:rPr lang="en-US" sz="3200" dirty="0">
                    <a:solidFill>
                      <a:schemeClr val="accent6">
                        <a:lumMod val="50000"/>
                      </a:schemeClr>
                    </a:solidFill>
                  </a:rPr>
                  <a:t>596x</a:t>
                </a:r>
                <a14:m>
                  <m:oMath xmlns:m="http://schemas.openxmlformats.org/officeDocument/2006/math">
                    <m:sSup>
                      <m:sSupPr>
                        <m:ctrlPr>
                          <a:rPr lang="en-US" sz="3200" i="1">
                            <a:solidFill>
                              <a:schemeClr val="accent6">
                                <a:lumMod val="50000"/>
                              </a:schemeClr>
                            </a:solidFill>
                            <a:latin typeface="Cambria Math" panose="02040503050406030204" pitchFamily="18" charset="0"/>
                          </a:rPr>
                        </m:ctrlPr>
                      </m:sSupPr>
                      <m:e>
                        <m:r>
                          <a:rPr lang="en-US" sz="3200" i="1">
                            <a:solidFill>
                              <a:schemeClr val="accent6">
                                <a:lumMod val="50000"/>
                              </a:schemeClr>
                            </a:solidFill>
                            <a:latin typeface="Cambria Math"/>
                          </a:rPr>
                          <m:t>10</m:t>
                        </m:r>
                      </m:e>
                      <m:sup>
                        <m:r>
                          <a:rPr lang="en-US" sz="3200" i="1">
                            <a:solidFill>
                              <a:schemeClr val="accent6">
                                <a:lumMod val="50000"/>
                              </a:schemeClr>
                            </a:solidFill>
                            <a:latin typeface="Cambria Math"/>
                          </a:rPr>
                          <m:t>−</m:t>
                        </m:r>
                        <m:r>
                          <a:rPr lang="en-US" sz="3200" i="1">
                            <a:solidFill>
                              <a:schemeClr val="accent6">
                                <a:lumMod val="50000"/>
                              </a:schemeClr>
                            </a:solidFill>
                            <a:latin typeface="Cambria Math"/>
                          </a:rPr>
                          <m:t>9</m:t>
                        </m:r>
                      </m:sup>
                    </m:sSup>
                  </m:oMath>
                </a14:m>
                <a:endParaRPr lang="ar-SA" sz="3200" dirty="0"/>
              </a:p>
            </p:txBody>
          </p:sp>
        </mc:Choice>
        <mc:Fallback xmlns="">
          <p:sp>
            <p:nvSpPr>
              <p:cNvPr id="21" name="مربع نص 20"/>
              <p:cNvSpPr txBox="1">
                <a:spLocks noRot="1" noChangeAspect="1" noMove="1" noResize="1" noEditPoints="1" noAdjustHandles="1" noChangeArrowheads="1" noChangeShapeType="1" noTextEdit="1"/>
              </p:cNvSpPr>
              <p:nvPr/>
            </p:nvSpPr>
            <p:spPr>
              <a:xfrm>
                <a:off x="5667853" y="1812018"/>
                <a:ext cx="1903549" cy="584775"/>
              </a:xfrm>
              <a:prstGeom prst="rect">
                <a:avLst/>
              </a:prstGeom>
              <a:blipFill>
                <a:blip r:embed="rId10"/>
                <a:stretch>
                  <a:fillRect l="-4167" t="-12500" b="-34375"/>
                </a:stretch>
              </a:blipFill>
            </p:spPr>
            <p:txBody>
              <a:bodyPr/>
              <a:lstStyle/>
              <a:p>
                <a:r>
                  <a:rPr lang="en-US">
                    <a:noFill/>
                  </a:rPr>
                  <a:t> </a:t>
                </a:r>
              </a:p>
            </p:txBody>
          </p:sp>
        </mc:Fallback>
      </mc:AlternateContent>
      <p:sp>
        <p:nvSpPr>
          <p:cNvPr id="14" name="مستطيل 13">
            <a:extLst>
              <a:ext uri="{FF2B5EF4-FFF2-40B4-BE49-F238E27FC236}">
                <a16:creationId xmlns:a16="http://schemas.microsoft.com/office/drawing/2014/main" id="{9D6B9826-C0C0-5C68-B034-062885BBAD48}"/>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صورة 22" descr="Pen-Calculator-81012.gif">
            <a:extLst>
              <a:ext uri="{FF2B5EF4-FFF2-40B4-BE49-F238E27FC236}">
                <a16:creationId xmlns:a16="http://schemas.microsoft.com/office/drawing/2014/main" id="{41B28FAD-23B7-8E35-B7A0-C2853091F431}"/>
              </a:ext>
            </a:extLst>
          </p:cNvPr>
          <p:cNvPicPr>
            <a:picLocks noChangeAspect="1"/>
          </p:cNvPicPr>
          <p:nvPr/>
        </p:nvPicPr>
        <p:blipFill>
          <a:blip r:embed="rId11"/>
          <a:stretch>
            <a:fillRect/>
          </a:stretch>
        </p:blipFill>
        <p:spPr>
          <a:xfrm>
            <a:off x="194311" y="125730"/>
            <a:ext cx="1657349" cy="1577340"/>
          </a:xfrm>
          <a:prstGeom prst="rect">
            <a:avLst/>
          </a:prstGeom>
        </p:spPr>
      </p:pic>
      <p:sp>
        <p:nvSpPr>
          <p:cNvPr id="24" name="مستطيل: زوايا مستديرة 23">
            <a:extLst>
              <a:ext uri="{FF2B5EF4-FFF2-40B4-BE49-F238E27FC236}">
                <a16:creationId xmlns:a16="http://schemas.microsoft.com/office/drawing/2014/main" id="{CDB07F6C-1A33-9786-E752-2D56F6A20D8B}"/>
              </a:ext>
            </a:extLst>
          </p:cNvPr>
          <p:cNvSpPr/>
          <p:nvPr/>
        </p:nvSpPr>
        <p:spPr>
          <a:xfrm>
            <a:off x="10355580" y="1211580"/>
            <a:ext cx="1371600" cy="5829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المعطيات</a:t>
            </a:r>
            <a:endParaRPr lang="en-US" dirty="0"/>
          </a:p>
        </p:txBody>
      </p:sp>
      <p:sp>
        <p:nvSpPr>
          <p:cNvPr id="25" name="مستطيل: زوايا مستديرة 24">
            <a:extLst>
              <a:ext uri="{FF2B5EF4-FFF2-40B4-BE49-F238E27FC236}">
                <a16:creationId xmlns:a16="http://schemas.microsoft.com/office/drawing/2014/main" id="{EF98A512-7333-BDE9-DC5B-1C5345E28224}"/>
              </a:ext>
            </a:extLst>
          </p:cNvPr>
          <p:cNvSpPr/>
          <p:nvPr/>
        </p:nvSpPr>
        <p:spPr>
          <a:xfrm>
            <a:off x="4137660" y="182880"/>
            <a:ext cx="1314450" cy="502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dirty="0"/>
              <a:t>الحل</a:t>
            </a:r>
            <a:endParaRPr lang="en-US" sz="3200" dirty="0"/>
          </a:p>
        </p:txBody>
      </p:sp>
    </p:spTree>
    <p:extLst>
      <p:ext uri="{BB962C8B-B14F-4D97-AF65-F5344CB8AC3E}">
        <p14:creationId xmlns:p14="http://schemas.microsoft.com/office/powerpoint/2010/main" val="35046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down)">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down)">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randombar(horizont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wipe(down)">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barn(inVertical)">
                                      <p:cBhvr>
                                        <p:cTn id="77" dur="500"/>
                                        <p:tgtEl>
                                          <p:spTgt spid="1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barn(inVertical)">
                                      <p:cBhvr>
                                        <p:cTn id="82" dur="500"/>
                                        <p:tgtEl>
                                          <p:spTgt spid="17"/>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barn(inVertical)">
                                      <p:cBhvr>
                                        <p:cTn id="85" dur="500"/>
                                        <p:tgtEl>
                                          <p:spTgt spid="18"/>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barn(inVertical)">
                                      <p:cBhvr>
                                        <p:cTn id="88" dur="500"/>
                                        <p:tgtEl>
                                          <p:spTgt spid="19"/>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circle(in)">
                                      <p:cBhvr>
                                        <p:cTn id="9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animBg="1"/>
      <p:bldP spid="12" grpId="0"/>
      <p:bldP spid="13" grpId="0" animBg="1"/>
      <p:bldP spid="16" grpId="0"/>
      <p:bldP spid="17" grpId="0"/>
      <p:bldP spid="18" grpId="0"/>
      <p:bldP spid="19" grpId="0"/>
      <p:bldP spid="20" grpId="0"/>
      <p:bldP spid="2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فقاعة التفكير: على شكل سحابة 14">
            <a:extLst>
              <a:ext uri="{FF2B5EF4-FFF2-40B4-BE49-F238E27FC236}">
                <a16:creationId xmlns:a16="http://schemas.microsoft.com/office/drawing/2014/main" id="{D16F73BE-0D10-9B47-384C-520FA43F0139}"/>
              </a:ext>
            </a:extLst>
          </p:cNvPr>
          <p:cNvSpPr/>
          <p:nvPr/>
        </p:nvSpPr>
        <p:spPr>
          <a:xfrm>
            <a:off x="7120890" y="0"/>
            <a:ext cx="3554730" cy="902970"/>
          </a:xfrm>
          <a:prstGeom prst="cloudCallout">
            <a:avLst/>
          </a:prstGeom>
          <a:solidFill>
            <a:srgbClr val="9DE8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مربع نص 1"/>
          <p:cNvSpPr txBox="1"/>
          <p:nvPr/>
        </p:nvSpPr>
        <p:spPr>
          <a:xfrm>
            <a:off x="6627282" y="0"/>
            <a:ext cx="3960440" cy="769441"/>
          </a:xfrm>
          <a:prstGeom prst="rect">
            <a:avLst/>
          </a:prstGeom>
          <a:noFill/>
        </p:spPr>
        <p:txBody>
          <a:bodyPr wrap="square" rtlCol="1">
            <a:spAutoFit/>
          </a:bodyPr>
          <a:lstStyle/>
          <a:p>
            <a:r>
              <a:rPr lang="ar-SA" sz="4400" dirty="0">
                <a:solidFill>
                  <a:srgbClr val="FF0000"/>
                </a:solidFill>
              </a:rPr>
              <a:t>س</a:t>
            </a:r>
            <a:r>
              <a:rPr lang="en-US" sz="4400" dirty="0">
                <a:solidFill>
                  <a:srgbClr val="FF0000"/>
                </a:solidFill>
              </a:rPr>
              <a:t> 2 </a:t>
            </a:r>
            <a:r>
              <a:rPr lang="ar-SA" sz="4400" dirty="0">
                <a:solidFill>
                  <a:srgbClr val="FF0000"/>
                </a:solidFill>
              </a:rPr>
              <a:t>ص</a:t>
            </a:r>
            <a:r>
              <a:rPr lang="en-US" sz="4400" dirty="0">
                <a:solidFill>
                  <a:srgbClr val="FF0000"/>
                </a:solidFill>
              </a:rPr>
              <a:t>105 </a:t>
            </a:r>
            <a:endParaRPr lang="ar-SA" sz="4400" dirty="0">
              <a:solidFill>
                <a:srgbClr val="FF0000"/>
              </a:solidFill>
            </a:endParaRPr>
          </a:p>
        </p:txBody>
      </p:sp>
      <p:sp>
        <p:nvSpPr>
          <p:cNvPr id="3" name="مربع نص 2"/>
          <p:cNvSpPr txBox="1"/>
          <p:nvPr/>
        </p:nvSpPr>
        <p:spPr>
          <a:xfrm>
            <a:off x="9396671" y="888392"/>
            <a:ext cx="1296144" cy="646331"/>
          </a:xfrm>
          <a:prstGeom prst="rect">
            <a:avLst/>
          </a:prstGeom>
          <a:noFill/>
        </p:spPr>
        <p:txBody>
          <a:bodyPr wrap="square" rtlCol="1">
            <a:spAutoFit/>
          </a:bodyPr>
          <a:lstStyle/>
          <a:p>
            <a:r>
              <a:rPr lang="el-GR" sz="3600" dirty="0">
                <a:solidFill>
                  <a:srgbClr val="0070C0"/>
                </a:solidFill>
              </a:rPr>
              <a:t>λ</a:t>
            </a:r>
            <a:r>
              <a:rPr lang="ar-SA" sz="3600" dirty="0">
                <a:solidFill>
                  <a:srgbClr val="0070C0"/>
                </a:solidFill>
              </a:rPr>
              <a:t> =</a:t>
            </a:r>
          </a:p>
        </p:txBody>
      </p:sp>
      <p:sp>
        <p:nvSpPr>
          <p:cNvPr id="4" name="مربع نص 3"/>
          <p:cNvSpPr txBox="1"/>
          <p:nvPr/>
        </p:nvSpPr>
        <p:spPr>
          <a:xfrm>
            <a:off x="9365547" y="2618962"/>
            <a:ext cx="1296144" cy="707886"/>
          </a:xfrm>
          <a:prstGeom prst="rect">
            <a:avLst/>
          </a:prstGeom>
          <a:noFill/>
        </p:spPr>
        <p:txBody>
          <a:bodyPr wrap="square" rtlCol="1">
            <a:spAutoFit/>
          </a:bodyPr>
          <a:lstStyle/>
          <a:p>
            <a:r>
              <a:rPr lang="en-US" sz="4000" dirty="0">
                <a:solidFill>
                  <a:srgbClr val="0070C0"/>
                </a:solidFill>
              </a:rPr>
              <a:t>x</a:t>
            </a:r>
            <a:r>
              <a:rPr lang="ar-SA" sz="4000" dirty="0">
                <a:solidFill>
                  <a:srgbClr val="0070C0"/>
                </a:solidFill>
              </a:rPr>
              <a:t> =</a:t>
            </a:r>
          </a:p>
        </p:txBody>
      </p:sp>
      <p:sp>
        <p:nvSpPr>
          <p:cNvPr id="5" name="مربع نص 4"/>
          <p:cNvSpPr txBox="1"/>
          <p:nvPr/>
        </p:nvSpPr>
        <p:spPr>
          <a:xfrm>
            <a:off x="9335535" y="3573017"/>
            <a:ext cx="1296144" cy="646331"/>
          </a:xfrm>
          <a:prstGeom prst="rect">
            <a:avLst/>
          </a:prstGeom>
          <a:noFill/>
        </p:spPr>
        <p:txBody>
          <a:bodyPr wrap="square" rtlCol="1">
            <a:spAutoFit/>
          </a:bodyPr>
          <a:lstStyle/>
          <a:p>
            <a:r>
              <a:rPr lang="en-US" sz="3600" dirty="0">
                <a:solidFill>
                  <a:srgbClr val="0070C0"/>
                </a:solidFill>
              </a:rPr>
              <a:t>d</a:t>
            </a:r>
            <a:r>
              <a:rPr lang="ar-SA" sz="3600" dirty="0">
                <a:solidFill>
                  <a:srgbClr val="0070C0"/>
                </a:solidFill>
              </a:rPr>
              <a:t> =</a:t>
            </a:r>
          </a:p>
        </p:txBody>
      </p:sp>
      <p:sp>
        <p:nvSpPr>
          <p:cNvPr id="6" name="مربع نص 5"/>
          <p:cNvSpPr txBox="1"/>
          <p:nvPr/>
        </p:nvSpPr>
        <p:spPr>
          <a:xfrm>
            <a:off x="9354683" y="1844825"/>
            <a:ext cx="1296144" cy="646331"/>
          </a:xfrm>
          <a:prstGeom prst="rect">
            <a:avLst/>
          </a:prstGeom>
          <a:noFill/>
        </p:spPr>
        <p:txBody>
          <a:bodyPr wrap="square" rtlCol="1">
            <a:spAutoFit/>
          </a:bodyPr>
          <a:lstStyle/>
          <a:p>
            <a:r>
              <a:rPr lang="en-US" sz="3600" dirty="0">
                <a:solidFill>
                  <a:srgbClr val="0070C0"/>
                </a:solidFill>
              </a:rPr>
              <a:t>L</a:t>
            </a:r>
            <a:r>
              <a:rPr lang="ar-SA" sz="3600" dirty="0">
                <a:solidFill>
                  <a:srgbClr val="0070C0"/>
                </a:solidFill>
              </a:rPr>
              <a:t> =</a:t>
            </a:r>
          </a:p>
        </p:txBody>
      </p:sp>
      <p:sp>
        <p:nvSpPr>
          <p:cNvPr id="7" name="مربع نص 6"/>
          <p:cNvSpPr txBox="1"/>
          <p:nvPr/>
        </p:nvSpPr>
        <p:spPr>
          <a:xfrm>
            <a:off x="7378560" y="3573016"/>
            <a:ext cx="2343585" cy="646331"/>
          </a:xfrm>
          <a:prstGeom prst="rect">
            <a:avLst/>
          </a:prstGeom>
          <a:noFill/>
        </p:spPr>
        <p:txBody>
          <a:bodyPr wrap="square" rtlCol="1">
            <a:spAutoFit/>
          </a:bodyPr>
          <a:lstStyle/>
          <a:p>
            <a:r>
              <a:rPr lang="ar-SA" sz="3600" dirty="0">
                <a:solidFill>
                  <a:schemeClr val="accent6">
                    <a:lumMod val="50000"/>
                  </a:schemeClr>
                </a:solidFill>
              </a:rPr>
              <a:t>؟؟؟</a:t>
            </a:r>
          </a:p>
        </p:txBody>
      </p:sp>
      <p:sp>
        <p:nvSpPr>
          <p:cNvPr id="8" name="مربع نص 7"/>
          <p:cNvSpPr txBox="1"/>
          <p:nvPr/>
        </p:nvSpPr>
        <p:spPr>
          <a:xfrm>
            <a:off x="4421564" y="867024"/>
            <a:ext cx="5704429" cy="646331"/>
          </a:xfrm>
          <a:prstGeom prst="rect">
            <a:avLst/>
          </a:prstGeom>
          <a:noFill/>
        </p:spPr>
        <p:txBody>
          <a:bodyPr wrap="square" rtlCol="1">
            <a:spAutoFit/>
          </a:bodyPr>
          <a:lstStyle/>
          <a:p>
            <a:r>
              <a:rPr lang="en-US" sz="3600" dirty="0">
                <a:solidFill>
                  <a:schemeClr val="accent6">
                    <a:lumMod val="50000"/>
                  </a:schemeClr>
                </a:solidFill>
              </a:rPr>
              <a:t>632.8 nm </a:t>
            </a:r>
            <a:endParaRPr lang="ar-SA" sz="3600" dirty="0">
              <a:solidFill>
                <a:schemeClr val="accent6">
                  <a:lumMod val="50000"/>
                </a:schemeClr>
              </a:solidFill>
            </a:endParaRPr>
          </a:p>
        </p:txBody>
      </p:sp>
      <p:sp>
        <p:nvSpPr>
          <p:cNvPr id="10" name="مربع نص 9"/>
          <p:cNvSpPr txBox="1"/>
          <p:nvPr/>
        </p:nvSpPr>
        <p:spPr>
          <a:xfrm>
            <a:off x="7525623" y="1844825"/>
            <a:ext cx="2457985" cy="646331"/>
          </a:xfrm>
          <a:prstGeom prst="rect">
            <a:avLst/>
          </a:prstGeom>
          <a:noFill/>
        </p:spPr>
        <p:txBody>
          <a:bodyPr wrap="square" rtlCol="1">
            <a:spAutoFit/>
          </a:bodyPr>
          <a:lstStyle/>
          <a:p>
            <a:r>
              <a:rPr lang="en-US" sz="3600" dirty="0">
                <a:solidFill>
                  <a:schemeClr val="accent6">
                    <a:lumMod val="50000"/>
                  </a:schemeClr>
                </a:solidFill>
              </a:rPr>
              <a:t>1.00 m </a:t>
            </a:r>
            <a:endParaRPr lang="ar-SA" sz="3600" dirty="0">
              <a:solidFill>
                <a:schemeClr val="accent6">
                  <a:lumMod val="50000"/>
                </a:schemeClr>
              </a:solidFill>
            </a:endParaRPr>
          </a:p>
        </p:txBody>
      </p:sp>
      <p:sp>
        <p:nvSpPr>
          <p:cNvPr id="11" name="سهم إلى اليسار 10"/>
          <p:cNvSpPr/>
          <p:nvPr/>
        </p:nvSpPr>
        <p:spPr>
          <a:xfrm>
            <a:off x="7323218" y="1106874"/>
            <a:ext cx="82225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ربع نص 11"/>
          <p:cNvSpPr txBox="1"/>
          <p:nvPr/>
        </p:nvSpPr>
        <p:spPr>
          <a:xfrm>
            <a:off x="4298327" y="2604034"/>
            <a:ext cx="5704429" cy="646331"/>
          </a:xfrm>
          <a:prstGeom prst="rect">
            <a:avLst/>
          </a:prstGeom>
          <a:noFill/>
        </p:spPr>
        <p:txBody>
          <a:bodyPr wrap="square" rtlCol="1">
            <a:spAutoFit/>
          </a:bodyPr>
          <a:lstStyle/>
          <a:p>
            <a:r>
              <a:rPr lang="en-US" sz="3600" dirty="0">
                <a:solidFill>
                  <a:schemeClr val="accent6">
                    <a:lumMod val="50000"/>
                  </a:schemeClr>
                </a:solidFill>
              </a:rPr>
              <a:t>65.5 mm </a:t>
            </a:r>
            <a:endParaRPr lang="ar-SA" sz="3600" dirty="0">
              <a:solidFill>
                <a:schemeClr val="accent6">
                  <a:lumMod val="50000"/>
                </a:schemeClr>
              </a:solidFill>
            </a:endParaRPr>
          </a:p>
        </p:txBody>
      </p:sp>
      <p:sp>
        <p:nvSpPr>
          <p:cNvPr id="13" name="سهم إلى اليسار 12"/>
          <p:cNvSpPr/>
          <p:nvPr/>
        </p:nvSpPr>
        <p:spPr>
          <a:xfrm>
            <a:off x="7273777" y="2864893"/>
            <a:ext cx="822252" cy="21602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mc:AlternateContent xmlns:mc="http://schemas.openxmlformats.org/markup-compatibility/2006" xmlns:a14="http://schemas.microsoft.com/office/drawing/2010/main">
        <mc:Choice Requires="a14">
          <p:sp>
            <p:nvSpPr>
              <p:cNvPr id="14" name="مربع نص 13"/>
              <p:cNvSpPr txBox="1"/>
              <p:nvPr/>
            </p:nvSpPr>
            <p:spPr>
              <a:xfrm>
                <a:off x="1535430" y="829880"/>
                <a:ext cx="3203848" cy="1152239"/>
              </a:xfrm>
              <a:prstGeom prst="rect">
                <a:avLst/>
              </a:prstGeom>
              <a:solidFill>
                <a:schemeClr val="accent4">
                  <a:lumMod val="40000"/>
                  <a:lumOff val="60000"/>
                </a:schemeClr>
              </a:solidFill>
            </p:spPr>
            <p:txBody>
              <a:bodyPr wrap="square" rtlCol="1">
                <a:spAutoFit/>
              </a:bodyPr>
              <a:lstStyle/>
              <a:p>
                <a:r>
                  <a:rPr lang="el-GR" sz="4800" dirty="0">
                    <a:solidFill>
                      <a:srgbClr val="00B050"/>
                    </a:solidFill>
                  </a:rPr>
                  <a:t>λ</a:t>
                </a:r>
                <a:r>
                  <a:rPr lang="en-US" sz="4800" dirty="0">
                    <a:solidFill>
                      <a:srgbClr val="00B050"/>
                    </a:solidFill>
                  </a:rPr>
                  <a:t>   =   </a:t>
                </a:r>
                <a14:m>
                  <m:oMath xmlns:m="http://schemas.openxmlformats.org/officeDocument/2006/math">
                    <m:f>
                      <m:fPr>
                        <m:ctrlPr>
                          <a:rPr lang="en-US" sz="4800" i="1">
                            <a:solidFill>
                              <a:srgbClr val="00B050"/>
                            </a:solidFill>
                            <a:latin typeface="Cambria Math" panose="02040503050406030204" pitchFamily="18" charset="0"/>
                          </a:rPr>
                        </m:ctrlPr>
                      </m:fPr>
                      <m:num>
                        <m:r>
                          <a:rPr lang="en-US" sz="4800" i="1">
                            <a:solidFill>
                              <a:srgbClr val="00B050"/>
                            </a:solidFill>
                            <a:latin typeface="Cambria Math"/>
                          </a:rPr>
                          <m:t> </m:t>
                        </m:r>
                        <m:r>
                          <a:rPr lang="en-US" sz="4800" i="1">
                            <a:solidFill>
                              <a:srgbClr val="00B050"/>
                            </a:solidFill>
                            <a:latin typeface="Cambria Math"/>
                          </a:rPr>
                          <m:t>𝑥</m:t>
                        </m:r>
                        <m:r>
                          <a:rPr lang="en-US" sz="4800" i="1">
                            <a:solidFill>
                              <a:srgbClr val="00B050"/>
                            </a:solidFill>
                            <a:latin typeface="Cambria Math"/>
                          </a:rPr>
                          <m:t> </m:t>
                        </m:r>
                        <m:r>
                          <a:rPr lang="en-US" sz="4800" i="1">
                            <a:solidFill>
                              <a:srgbClr val="00B050"/>
                            </a:solidFill>
                            <a:latin typeface="Cambria Math"/>
                          </a:rPr>
                          <m:t>𝑑</m:t>
                        </m:r>
                      </m:num>
                      <m:den>
                        <m:r>
                          <a:rPr lang="en-US" sz="4800" i="1">
                            <a:solidFill>
                              <a:srgbClr val="00B050"/>
                            </a:solidFill>
                            <a:latin typeface="Cambria Math"/>
                          </a:rPr>
                          <m:t>𝐿</m:t>
                        </m:r>
                      </m:den>
                    </m:f>
                  </m:oMath>
                </a14:m>
                <a:r>
                  <a:rPr lang="en-US" sz="4800" dirty="0">
                    <a:solidFill>
                      <a:srgbClr val="00B050"/>
                    </a:solidFill>
                  </a:rPr>
                  <a:t>     </a:t>
                </a:r>
                <a:r>
                  <a:rPr lang="ar-SA" sz="4800" dirty="0">
                    <a:solidFill>
                      <a:srgbClr val="00B050"/>
                    </a:solidFill>
                  </a:rPr>
                  <a:t>   </a:t>
                </a:r>
              </a:p>
            </p:txBody>
          </p:sp>
        </mc:Choice>
        <mc:Fallback xmlns="">
          <p:sp>
            <p:nvSpPr>
              <p:cNvPr id="14" name="مربع نص 13"/>
              <p:cNvSpPr txBox="1">
                <a:spLocks noRot="1" noChangeAspect="1" noMove="1" noResize="1" noEditPoints="1" noAdjustHandles="1" noChangeArrowheads="1" noChangeShapeType="1" noTextEdit="1"/>
              </p:cNvSpPr>
              <p:nvPr/>
            </p:nvSpPr>
            <p:spPr>
              <a:xfrm>
                <a:off x="1535430" y="829880"/>
                <a:ext cx="3203848" cy="1152239"/>
              </a:xfrm>
              <a:prstGeom prst="rect">
                <a:avLst/>
              </a:prstGeom>
              <a:blipFill>
                <a:blip r:embed="rId2"/>
                <a:stretch>
                  <a:fillRect l="-20190" b="-14815"/>
                </a:stretch>
              </a:blipFill>
            </p:spPr>
            <p:txBody>
              <a:bodyPr/>
              <a:lstStyle/>
              <a:p>
                <a:r>
                  <a:rPr lang="en-US">
                    <a:noFill/>
                  </a:rPr>
                  <a:t> </a:t>
                </a:r>
              </a:p>
            </p:txBody>
          </p:sp>
        </mc:Fallback>
      </mc:AlternateContent>
      <p:cxnSp>
        <p:nvCxnSpPr>
          <p:cNvPr id="16" name="رابط مستقيم 15"/>
          <p:cNvCxnSpPr/>
          <p:nvPr/>
        </p:nvCxnSpPr>
        <p:spPr>
          <a:xfrm>
            <a:off x="5458604" y="1420422"/>
            <a:ext cx="0" cy="5262304"/>
          </a:xfrm>
          <a:prstGeom prst="line">
            <a:avLst/>
          </a:prstGeom>
        </p:spPr>
        <p:style>
          <a:lnRef idx="3">
            <a:schemeClr val="accent2"/>
          </a:lnRef>
          <a:fillRef idx="0">
            <a:schemeClr val="accent2"/>
          </a:fillRef>
          <a:effectRef idx="2">
            <a:schemeClr val="accent2"/>
          </a:effectRef>
          <a:fontRef idx="minor">
            <a:schemeClr val="tx1"/>
          </a:fontRef>
        </p:style>
      </p:cxnSp>
      <mc:AlternateContent xmlns:mc="http://schemas.openxmlformats.org/markup-compatibility/2006" xmlns:a14="http://schemas.microsoft.com/office/drawing/2010/main">
        <mc:Choice Requires="a14">
          <p:sp>
            <p:nvSpPr>
              <p:cNvPr id="18" name="مربع نص 17"/>
              <p:cNvSpPr txBox="1"/>
              <p:nvPr/>
            </p:nvSpPr>
            <p:spPr>
              <a:xfrm>
                <a:off x="1280595" y="1859340"/>
                <a:ext cx="4796303" cy="923330"/>
              </a:xfrm>
              <a:prstGeom prst="rect">
                <a:avLst/>
              </a:prstGeom>
              <a:noFill/>
            </p:spPr>
            <p:txBody>
              <a:bodyPr wrap="square" rtlCol="1">
                <a:spAutoFit/>
              </a:bodyPr>
              <a:lstStyle/>
              <a:p>
                <a:r>
                  <a:rPr lang="en-US" sz="2800" b="1" dirty="0"/>
                  <a:t>632.8x</a:t>
                </a:r>
                <a14:m>
                  <m:oMath xmlns:m="http://schemas.openxmlformats.org/officeDocument/2006/math">
                    <m:sSup>
                      <m:sSupPr>
                        <m:ctrlPr>
                          <a:rPr lang="en-US" sz="2800" b="1" i="1">
                            <a:latin typeface="Cambria Math" panose="02040503050406030204" pitchFamily="18" charset="0"/>
                          </a:rPr>
                        </m:ctrlPr>
                      </m:sSupPr>
                      <m:e>
                        <m:r>
                          <a:rPr lang="en-US" sz="2800" b="1" i="1">
                            <a:latin typeface="Cambria Math"/>
                          </a:rPr>
                          <m:t>𝟏𝟎</m:t>
                        </m:r>
                      </m:e>
                      <m:sup>
                        <m:r>
                          <a:rPr lang="en-US" sz="2800" b="1" i="1">
                            <a:latin typeface="Cambria Math"/>
                          </a:rPr>
                          <m:t>−</m:t>
                        </m:r>
                        <m:r>
                          <a:rPr lang="en-US" sz="2800" b="1" i="1">
                            <a:latin typeface="Cambria Math"/>
                          </a:rPr>
                          <m:t>𝟗</m:t>
                        </m:r>
                      </m:sup>
                    </m:sSup>
                  </m:oMath>
                </a14:m>
                <a:r>
                  <a:rPr lang="en-US" sz="5400" b="1" dirty="0"/>
                  <a:t>  </a:t>
                </a:r>
                <a:r>
                  <a:rPr lang="en-US" sz="2800" b="1" dirty="0"/>
                  <a:t>=   </a:t>
                </a:r>
                <a14:m>
                  <m:oMath xmlns:m="http://schemas.openxmlformats.org/officeDocument/2006/math">
                    <m:f>
                      <m:fPr>
                        <m:ctrlPr>
                          <a:rPr lang="en-US" sz="2800" b="1" i="1">
                            <a:latin typeface="Cambria Math" panose="02040503050406030204" pitchFamily="18" charset="0"/>
                          </a:rPr>
                        </m:ctrlPr>
                      </m:fPr>
                      <m:num>
                        <m:r>
                          <a:rPr lang="en-US" sz="2800" b="1" i="1">
                            <a:latin typeface="Cambria Math"/>
                          </a:rPr>
                          <m:t> </m:t>
                        </m:r>
                        <m:r>
                          <a:rPr lang="en-US" sz="2800" b="1" i="1">
                            <a:latin typeface="Cambria Math"/>
                          </a:rPr>
                          <m:t>𝟎</m:t>
                        </m:r>
                        <m:r>
                          <a:rPr lang="en-US" sz="2800" b="1" i="1">
                            <a:latin typeface="Cambria Math"/>
                          </a:rPr>
                          <m:t>.</m:t>
                        </m:r>
                        <m:r>
                          <a:rPr lang="en-US" sz="2800" b="1" i="1">
                            <a:latin typeface="Cambria Math"/>
                          </a:rPr>
                          <m:t>𝟎𝟔𝟓𝟓</m:t>
                        </m:r>
                        <m:r>
                          <a:rPr lang="en-US" sz="2800" b="1" i="1">
                            <a:solidFill>
                              <a:srgbClr val="FF0000"/>
                            </a:solidFill>
                            <a:latin typeface="Cambria Math"/>
                          </a:rPr>
                          <m:t>𝒅</m:t>
                        </m:r>
                        <m:r>
                          <a:rPr lang="en-US" sz="2800" b="1" i="1">
                            <a:latin typeface="Cambria Math"/>
                          </a:rPr>
                          <m:t> </m:t>
                        </m:r>
                      </m:num>
                      <m:den>
                        <m:r>
                          <a:rPr lang="en-US" sz="2800" b="1" i="1">
                            <a:latin typeface="Cambria Math"/>
                          </a:rPr>
                          <m:t>𝟏</m:t>
                        </m:r>
                        <m:r>
                          <a:rPr lang="en-US" sz="2800" b="1" i="1">
                            <a:latin typeface="Cambria Math"/>
                          </a:rPr>
                          <m:t>.</m:t>
                        </m:r>
                        <m:r>
                          <a:rPr lang="en-US" sz="2800" b="1" i="1">
                            <a:latin typeface="Cambria Math"/>
                          </a:rPr>
                          <m:t>𝟎𝟎</m:t>
                        </m:r>
                      </m:den>
                    </m:f>
                  </m:oMath>
                </a14:m>
                <a:r>
                  <a:rPr lang="en-US" sz="5400" b="1" dirty="0"/>
                  <a:t>     </a:t>
                </a:r>
                <a:r>
                  <a:rPr lang="ar-SA" sz="5400" b="1" dirty="0"/>
                  <a:t>   </a:t>
                </a:r>
              </a:p>
            </p:txBody>
          </p:sp>
        </mc:Choice>
        <mc:Fallback xmlns="">
          <p:sp>
            <p:nvSpPr>
              <p:cNvPr id="18" name="مربع نص 17"/>
              <p:cNvSpPr txBox="1">
                <a:spLocks noRot="1" noChangeAspect="1" noMove="1" noResize="1" noEditPoints="1" noAdjustHandles="1" noChangeArrowheads="1" noChangeShapeType="1" noTextEdit="1"/>
              </p:cNvSpPr>
              <p:nvPr/>
            </p:nvSpPr>
            <p:spPr>
              <a:xfrm>
                <a:off x="1280595" y="1859340"/>
                <a:ext cx="4796303" cy="923330"/>
              </a:xfrm>
              <a:prstGeom prst="rect">
                <a:avLst/>
              </a:prstGeom>
              <a:blipFill>
                <a:blip r:embed="rId3"/>
                <a:stretch>
                  <a:fillRect l="-14104" t="-20530" b="-377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مربع نص 18"/>
              <p:cNvSpPr txBox="1"/>
              <p:nvPr/>
            </p:nvSpPr>
            <p:spPr>
              <a:xfrm>
                <a:off x="911424" y="3286219"/>
                <a:ext cx="4238702" cy="470000"/>
              </a:xfrm>
              <a:prstGeom prst="rect">
                <a:avLst/>
              </a:prstGeom>
              <a:noFill/>
            </p:spPr>
            <p:txBody>
              <a:bodyPr wrap="square" rtlCol="1">
                <a:spAutoFit/>
              </a:bodyPr>
              <a:lstStyle/>
              <a:p>
                <a:r>
                  <a:rPr lang="en-US" sz="2400" b="1" dirty="0"/>
                  <a:t>0.0655 </a:t>
                </a:r>
                <a:r>
                  <a:rPr lang="en-US" sz="2400" b="1" dirty="0">
                    <a:solidFill>
                      <a:srgbClr val="FF0000"/>
                    </a:solidFill>
                  </a:rPr>
                  <a:t>d</a:t>
                </a:r>
                <a:r>
                  <a:rPr lang="ar-SA" sz="2400" b="1" dirty="0">
                    <a:solidFill>
                      <a:srgbClr val="FF0000"/>
                    </a:solidFill>
                  </a:rPr>
                  <a:t>  </a:t>
                </a:r>
                <a:r>
                  <a:rPr lang="ar-SA" sz="2400" b="1" dirty="0"/>
                  <a:t>= </a:t>
                </a:r>
                <a:r>
                  <a:rPr lang="en-US" sz="2400" b="1" dirty="0"/>
                  <a:t>632.8x</a:t>
                </a:r>
                <a14:m>
                  <m:oMath xmlns:m="http://schemas.openxmlformats.org/officeDocument/2006/math">
                    <m:sSup>
                      <m:sSupPr>
                        <m:ctrlPr>
                          <a:rPr lang="en-US" sz="2400" b="1" i="1">
                            <a:latin typeface="Cambria Math" panose="02040503050406030204" pitchFamily="18" charset="0"/>
                          </a:rPr>
                        </m:ctrlPr>
                      </m:sSupPr>
                      <m:e>
                        <m:r>
                          <a:rPr lang="en-US" sz="2400" b="1" i="1">
                            <a:latin typeface="Cambria Math"/>
                          </a:rPr>
                          <m:t>𝟏𝟎</m:t>
                        </m:r>
                      </m:e>
                      <m:sup>
                        <m:r>
                          <a:rPr lang="en-US" sz="2400" b="1" i="1">
                            <a:latin typeface="Cambria Math"/>
                          </a:rPr>
                          <m:t>−</m:t>
                        </m:r>
                        <m:r>
                          <a:rPr lang="en-US" sz="2400" b="1" i="1">
                            <a:latin typeface="Cambria Math"/>
                          </a:rPr>
                          <m:t>𝟗</m:t>
                        </m:r>
                      </m:sup>
                    </m:sSup>
                  </m:oMath>
                </a14:m>
                <a:endParaRPr lang="ar-SA" sz="2400" b="1" dirty="0"/>
              </a:p>
            </p:txBody>
          </p:sp>
        </mc:Choice>
        <mc:Fallback xmlns="">
          <p:sp>
            <p:nvSpPr>
              <p:cNvPr id="19" name="مربع نص 18"/>
              <p:cNvSpPr txBox="1">
                <a:spLocks noRot="1" noChangeAspect="1" noMove="1" noResize="1" noEditPoints="1" noAdjustHandles="1" noChangeArrowheads="1" noChangeShapeType="1" noTextEdit="1"/>
              </p:cNvSpPr>
              <p:nvPr/>
            </p:nvSpPr>
            <p:spPr>
              <a:xfrm>
                <a:off x="911424" y="3286219"/>
                <a:ext cx="4238702" cy="470000"/>
              </a:xfrm>
              <a:prstGeom prst="rect">
                <a:avLst/>
              </a:prstGeom>
              <a:blipFill>
                <a:blip r:embed="rId4"/>
                <a:stretch>
                  <a:fillRect t="-9091" r="-2302" b="-298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مستطيل 19"/>
              <p:cNvSpPr/>
              <p:nvPr/>
            </p:nvSpPr>
            <p:spPr>
              <a:xfrm>
                <a:off x="1216072" y="4263868"/>
                <a:ext cx="1639937" cy="608628"/>
              </a:xfrm>
              <a:prstGeom prst="rect">
                <a:avLst/>
              </a:prstGeom>
            </p:spPr>
            <p:txBody>
              <a:bodyPr wrap="none">
                <a:spAutoFit/>
              </a:bodyPr>
              <a:lstStyle/>
              <a:p>
                <a14:m>
                  <m:oMath xmlns:m="http://schemas.openxmlformats.org/officeDocument/2006/math">
                    <m:f>
                      <m:fPr>
                        <m:ctrlPr>
                          <a:rPr lang="ar-SA" sz="2000" b="1" i="1" dirty="0">
                            <a:latin typeface="Cambria Math" panose="02040503050406030204" pitchFamily="18" charset="0"/>
                          </a:rPr>
                        </m:ctrlPr>
                      </m:fPr>
                      <m:num>
                        <m:r>
                          <m:rPr>
                            <m:nor/>
                          </m:rPr>
                          <a:rPr lang="en-US" sz="2400" b="1" dirty="0"/>
                          <m:t>632.8</m:t>
                        </m:r>
                        <m:r>
                          <m:rPr>
                            <m:nor/>
                          </m:rPr>
                          <a:rPr lang="en-US" sz="2400" b="1" dirty="0"/>
                          <m:t>x</m:t>
                        </m:r>
                        <m:sSup>
                          <m:sSupPr>
                            <m:ctrlPr>
                              <a:rPr lang="en-US" sz="2400" b="1" i="1">
                                <a:latin typeface="Cambria Math" panose="02040503050406030204" pitchFamily="18" charset="0"/>
                              </a:rPr>
                            </m:ctrlPr>
                          </m:sSupPr>
                          <m:e>
                            <m:r>
                              <a:rPr lang="en-US" sz="2400" b="1" i="1">
                                <a:latin typeface="Cambria Math"/>
                              </a:rPr>
                              <m:t>𝟏𝟎</m:t>
                            </m:r>
                          </m:e>
                          <m:sup>
                            <m:r>
                              <a:rPr lang="en-US" sz="2400" b="1" i="1">
                                <a:latin typeface="Cambria Math"/>
                              </a:rPr>
                              <m:t>−</m:t>
                            </m:r>
                            <m:r>
                              <a:rPr lang="en-US" sz="2400" b="1" i="1">
                                <a:latin typeface="Cambria Math"/>
                              </a:rPr>
                              <m:t>𝟗</m:t>
                            </m:r>
                          </m:sup>
                        </m:sSup>
                      </m:num>
                      <m:den>
                        <m:r>
                          <a:rPr lang="en-US" sz="2000" b="1" i="1" dirty="0">
                            <a:latin typeface="Cambria Math"/>
                          </a:rPr>
                          <m:t>𝟎</m:t>
                        </m:r>
                        <m:r>
                          <a:rPr lang="en-US" sz="2000" b="1" i="1" dirty="0">
                            <a:latin typeface="Cambria Math"/>
                          </a:rPr>
                          <m:t>.</m:t>
                        </m:r>
                        <m:r>
                          <a:rPr lang="en-US" sz="2000" b="1" i="1" dirty="0">
                            <a:latin typeface="Cambria Math"/>
                          </a:rPr>
                          <m:t>𝟎𝟔𝟓𝟓</m:t>
                        </m:r>
                      </m:den>
                    </m:f>
                  </m:oMath>
                </a14:m>
                <a:r>
                  <a:rPr lang="ar-SA" sz="2400" b="1" dirty="0"/>
                  <a:t> </a:t>
                </a:r>
              </a:p>
            </p:txBody>
          </p:sp>
        </mc:Choice>
        <mc:Fallback xmlns="">
          <p:sp>
            <p:nvSpPr>
              <p:cNvPr id="20" name="مستطيل 19"/>
              <p:cNvSpPr>
                <a:spLocks noRot="1" noChangeAspect="1" noMove="1" noResize="1" noEditPoints="1" noAdjustHandles="1" noChangeArrowheads="1" noChangeShapeType="1" noTextEdit="1"/>
              </p:cNvSpPr>
              <p:nvPr/>
            </p:nvSpPr>
            <p:spPr>
              <a:xfrm>
                <a:off x="1216072" y="4263868"/>
                <a:ext cx="1639937" cy="608628"/>
              </a:xfrm>
              <a:prstGeom prst="rect">
                <a:avLst/>
              </a:prstGeom>
              <a:blipFill>
                <a:blip r:embed="rId5"/>
                <a:stretch>
                  <a:fillRect l="-4815" b="-13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مستطيل 20"/>
              <p:cNvSpPr/>
              <p:nvPr/>
            </p:nvSpPr>
            <p:spPr>
              <a:xfrm>
                <a:off x="2855519" y="4386725"/>
                <a:ext cx="26962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1" i="1">
                          <a:latin typeface="Cambria Math"/>
                        </a:rPr>
                        <m:t>=</m:t>
                      </m:r>
                    </m:oMath>
                  </m:oMathPara>
                </a14:m>
                <a:endParaRPr lang="ar-SA" sz="2400" b="1" dirty="0">
                  <a:solidFill>
                    <a:srgbClr val="00B050"/>
                  </a:solidFill>
                </a:endParaRPr>
              </a:p>
            </p:txBody>
          </p:sp>
        </mc:Choice>
        <mc:Fallback xmlns="">
          <p:sp>
            <p:nvSpPr>
              <p:cNvPr id="21" name="مستطيل 20"/>
              <p:cNvSpPr>
                <a:spLocks noRot="1" noChangeAspect="1" noMove="1" noResize="1" noEditPoints="1" noAdjustHandles="1" noChangeArrowheads="1" noChangeShapeType="1" noTextEdit="1"/>
              </p:cNvSpPr>
              <p:nvPr/>
            </p:nvSpPr>
            <p:spPr>
              <a:xfrm>
                <a:off x="2855519" y="4386725"/>
                <a:ext cx="269626" cy="461665"/>
              </a:xfrm>
              <a:prstGeom prst="rect">
                <a:avLst/>
              </a:prstGeom>
              <a:blipFill>
                <a:blip r:embed="rId6"/>
                <a:stretch>
                  <a:fillRect r="-4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مستطيل 21"/>
              <p:cNvSpPr/>
              <p:nvPr/>
            </p:nvSpPr>
            <p:spPr>
              <a:xfrm>
                <a:off x="3171308" y="4252438"/>
                <a:ext cx="1233030" cy="631455"/>
              </a:xfrm>
              <a:prstGeom prst="rect">
                <a:avLst/>
              </a:prstGeom>
            </p:spPr>
            <p:txBody>
              <a:bodyPr wrap="none">
                <a:spAutoFit/>
              </a:bodyPr>
              <a:lstStyle/>
              <a:p>
                <a14:m>
                  <m:oMath xmlns:m="http://schemas.openxmlformats.org/officeDocument/2006/math">
                    <m:f>
                      <m:fPr>
                        <m:ctrlPr>
                          <a:rPr lang="en-US" sz="2400" b="1" i="1">
                            <a:latin typeface="Cambria Math" panose="02040503050406030204" pitchFamily="18" charset="0"/>
                          </a:rPr>
                        </m:ctrlPr>
                      </m:fPr>
                      <m:num>
                        <m:r>
                          <a:rPr lang="en-US" sz="2400" b="1" i="1">
                            <a:latin typeface="Cambria Math"/>
                          </a:rPr>
                          <m:t> </m:t>
                        </m:r>
                        <m:r>
                          <a:rPr lang="en-US" sz="2400" b="1" i="1">
                            <a:latin typeface="Cambria Math"/>
                          </a:rPr>
                          <m:t>𝟎</m:t>
                        </m:r>
                        <m:r>
                          <a:rPr lang="en-US" sz="2400" b="1" i="1">
                            <a:latin typeface="Cambria Math"/>
                          </a:rPr>
                          <m:t>.</m:t>
                        </m:r>
                        <m:r>
                          <a:rPr lang="en-US" sz="2400" b="1" i="1">
                            <a:latin typeface="Cambria Math"/>
                          </a:rPr>
                          <m:t>𝟎𝟔𝟓𝟓</m:t>
                        </m:r>
                        <m:r>
                          <a:rPr lang="en-US" sz="2400" b="1" i="1">
                            <a:solidFill>
                              <a:srgbClr val="FF0000"/>
                            </a:solidFill>
                            <a:latin typeface="Cambria Math"/>
                          </a:rPr>
                          <m:t> </m:t>
                        </m:r>
                        <m:r>
                          <a:rPr lang="en-US" sz="2400" b="1" i="1">
                            <a:solidFill>
                              <a:srgbClr val="FF0000"/>
                            </a:solidFill>
                            <a:latin typeface="Cambria Math"/>
                          </a:rPr>
                          <m:t>𝒅</m:t>
                        </m:r>
                      </m:num>
                      <m:den>
                        <m:r>
                          <a:rPr lang="en-US" sz="2400" b="1" i="1" dirty="0">
                            <a:latin typeface="Cambria Math"/>
                          </a:rPr>
                          <m:t>𝟎</m:t>
                        </m:r>
                        <m:r>
                          <a:rPr lang="en-US" sz="2400" b="1" i="1" dirty="0">
                            <a:latin typeface="Cambria Math"/>
                          </a:rPr>
                          <m:t>.</m:t>
                        </m:r>
                        <m:r>
                          <a:rPr lang="en-US" sz="2400" b="1" i="1" dirty="0">
                            <a:latin typeface="Cambria Math"/>
                          </a:rPr>
                          <m:t>𝟎𝟔𝟓𝟓</m:t>
                        </m:r>
                      </m:den>
                    </m:f>
                  </m:oMath>
                </a14:m>
                <a:r>
                  <a:rPr lang="ar-SA" sz="2400" b="1" dirty="0"/>
                  <a:t> </a:t>
                </a:r>
              </a:p>
            </p:txBody>
          </p:sp>
        </mc:Choice>
        <mc:Fallback xmlns="">
          <p:sp>
            <p:nvSpPr>
              <p:cNvPr id="22" name="مستطيل 21"/>
              <p:cNvSpPr>
                <a:spLocks noRot="1" noChangeAspect="1" noMove="1" noResize="1" noEditPoints="1" noAdjustHandles="1" noChangeArrowheads="1" noChangeShapeType="1" noTextEdit="1"/>
              </p:cNvSpPr>
              <p:nvPr/>
            </p:nvSpPr>
            <p:spPr>
              <a:xfrm>
                <a:off x="3171308" y="4252438"/>
                <a:ext cx="1233030" cy="631455"/>
              </a:xfrm>
              <a:prstGeom prst="rect">
                <a:avLst/>
              </a:prstGeom>
              <a:blipFill>
                <a:blip r:embed="rId7"/>
                <a:stretch>
                  <a:fillRect l="-6931" b="-8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مستطيل 22"/>
              <p:cNvSpPr/>
              <p:nvPr/>
            </p:nvSpPr>
            <p:spPr>
              <a:xfrm>
                <a:off x="1656216" y="5998171"/>
                <a:ext cx="3268267" cy="595932"/>
              </a:xfrm>
              <a:prstGeom prst="rect">
                <a:avLst/>
              </a:prstGeom>
            </p:spPr>
            <p:txBody>
              <a:bodyPr wrap="none">
                <a:spAutoFit/>
              </a:bodyPr>
              <a:lstStyle/>
              <a:p>
                <a:r>
                  <a:rPr lang="en-US" sz="3200" b="1" dirty="0">
                    <a:solidFill>
                      <a:srgbClr val="FF0000"/>
                    </a:solidFill>
                  </a:rPr>
                  <a:t> </a:t>
                </a:r>
                <a:r>
                  <a:rPr lang="en-US" sz="3200" b="1" dirty="0">
                    <a:solidFill>
                      <a:srgbClr val="002060"/>
                    </a:solidFill>
                  </a:rPr>
                  <a:t>9.66x</a:t>
                </a:r>
                <a14:m>
                  <m:oMath xmlns:m="http://schemas.openxmlformats.org/officeDocument/2006/math">
                    <m:sSup>
                      <m:sSupPr>
                        <m:ctrlPr>
                          <a:rPr lang="en-US" sz="3200" b="1" i="1">
                            <a:solidFill>
                              <a:srgbClr val="002060"/>
                            </a:solidFill>
                            <a:latin typeface="Cambria Math" panose="02040503050406030204" pitchFamily="18" charset="0"/>
                          </a:rPr>
                        </m:ctrlPr>
                      </m:sSupPr>
                      <m:e>
                        <m:r>
                          <a:rPr lang="en-US" sz="3200" b="1" i="1">
                            <a:solidFill>
                              <a:srgbClr val="002060"/>
                            </a:solidFill>
                            <a:latin typeface="Cambria Math"/>
                          </a:rPr>
                          <m:t>𝟏𝟎</m:t>
                        </m:r>
                      </m:e>
                      <m:sup>
                        <m:r>
                          <a:rPr lang="en-US" sz="3200" b="1" i="1">
                            <a:solidFill>
                              <a:srgbClr val="002060"/>
                            </a:solidFill>
                            <a:latin typeface="Cambria Math"/>
                          </a:rPr>
                          <m:t>−</m:t>
                        </m:r>
                        <m:r>
                          <a:rPr lang="en-US" sz="3200" b="1" i="1">
                            <a:solidFill>
                              <a:srgbClr val="002060"/>
                            </a:solidFill>
                            <a:latin typeface="Cambria Math"/>
                          </a:rPr>
                          <m:t>𝟔</m:t>
                        </m:r>
                      </m:sup>
                    </m:sSup>
                  </m:oMath>
                </a14:m>
                <a:r>
                  <a:rPr lang="en-US" sz="3200" b="1" dirty="0">
                    <a:solidFill>
                      <a:srgbClr val="002060"/>
                    </a:solidFill>
                  </a:rPr>
                  <a:t> m</a:t>
                </a:r>
                <a:r>
                  <a:rPr lang="en-US" sz="3200" b="1" dirty="0">
                    <a:solidFill>
                      <a:srgbClr val="FF0000"/>
                    </a:solidFill>
                  </a:rPr>
                  <a:t> =  </a:t>
                </a:r>
                <a14:m>
                  <m:oMath xmlns:m="http://schemas.openxmlformats.org/officeDocument/2006/math">
                    <m:r>
                      <a:rPr lang="en-US" sz="3200" b="1">
                        <a:solidFill>
                          <a:srgbClr val="FF0000"/>
                        </a:solidFill>
                        <a:latin typeface="Cambria Math"/>
                      </a:rPr>
                      <m:t>𝐝</m:t>
                    </m:r>
                  </m:oMath>
                </a14:m>
                <a:endParaRPr lang="ar-SA" sz="3200" b="1" dirty="0"/>
              </a:p>
            </p:txBody>
          </p:sp>
        </mc:Choice>
        <mc:Fallback xmlns="">
          <p:sp>
            <p:nvSpPr>
              <p:cNvPr id="23" name="مستطيل 22"/>
              <p:cNvSpPr>
                <a:spLocks noRot="1" noChangeAspect="1" noMove="1" noResize="1" noEditPoints="1" noAdjustHandles="1" noChangeArrowheads="1" noChangeShapeType="1" noTextEdit="1"/>
              </p:cNvSpPr>
              <p:nvPr/>
            </p:nvSpPr>
            <p:spPr>
              <a:xfrm>
                <a:off x="1656216" y="5998171"/>
                <a:ext cx="3268267" cy="595932"/>
              </a:xfrm>
              <a:prstGeom prst="rect">
                <a:avLst/>
              </a:prstGeom>
              <a:blipFill>
                <a:blip r:embed="rId8"/>
                <a:stretch>
                  <a:fillRect l="-933" t="-10204" b="-336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مربع نص 25"/>
              <p:cNvSpPr txBox="1"/>
              <p:nvPr/>
            </p:nvSpPr>
            <p:spPr>
              <a:xfrm>
                <a:off x="4727849" y="888392"/>
                <a:ext cx="2538533" cy="584775"/>
              </a:xfrm>
              <a:prstGeom prst="rect">
                <a:avLst/>
              </a:prstGeom>
              <a:noFill/>
            </p:spPr>
            <p:txBody>
              <a:bodyPr wrap="square" rtlCol="1">
                <a:spAutoFit/>
              </a:bodyPr>
              <a:lstStyle/>
              <a:p>
                <a:r>
                  <a:rPr lang="en-US" sz="3200" dirty="0">
                    <a:solidFill>
                      <a:schemeClr val="accent6">
                        <a:lumMod val="50000"/>
                      </a:schemeClr>
                    </a:solidFill>
                  </a:rPr>
                  <a:t>632.8x</a:t>
                </a:r>
                <a14:m>
                  <m:oMath xmlns:m="http://schemas.openxmlformats.org/officeDocument/2006/math">
                    <m:sSup>
                      <m:sSupPr>
                        <m:ctrlPr>
                          <a:rPr lang="en-US" sz="3200" i="1">
                            <a:solidFill>
                              <a:schemeClr val="accent6">
                                <a:lumMod val="50000"/>
                              </a:schemeClr>
                            </a:solidFill>
                            <a:latin typeface="Cambria Math" panose="02040503050406030204" pitchFamily="18" charset="0"/>
                          </a:rPr>
                        </m:ctrlPr>
                      </m:sSupPr>
                      <m:e>
                        <m:r>
                          <a:rPr lang="en-US" sz="3200" i="1">
                            <a:solidFill>
                              <a:schemeClr val="accent6">
                                <a:lumMod val="50000"/>
                              </a:schemeClr>
                            </a:solidFill>
                            <a:latin typeface="Cambria Math"/>
                          </a:rPr>
                          <m:t>10</m:t>
                        </m:r>
                      </m:e>
                      <m:sup>
                        <m:r>
                          <a:rPr lang="en-US" sz="3200" i="1">
                            <a:solidFill>
                              <a:schemeClr val="accent6">
                                <a:lumMod val="50000"/>
                              </a:schemeClr>
                            </a:solidFill>
                            <a:latin typeface="Cambria Math"/>
                          </a:rPr>
                          <m:t>−</m:t>
                        </m:r>
                        <m:r>
                          <a:rPr lang="en-US" sz="3200" i="1">
                            <a:solidFill>
                              <a:schemeClr val="accent6">
                                <a:lumMod val="50000"/>
                              </a:schemeClr>
                            </a:solidFill>
                            <a:latin typeface="Cambria Math"/>
                          </a:rPr>
                          <m:t>9</m:t>
                        </m:r>
                      </m:sup>
                    </m:sSup>
                  </m:oMath>
                </a14:m>
                <a:endParaRPr lang="ar-SA" sz="3200" dirty="0"/>
              </a:p>
            </p:txBody>
          </p:sp>
        </mc:Choice>
        <mc:Fallback xmlns="">
          <p:sp>
            <p:nvSpPr>
              <p:cNvPr id="26" name="مربع نص 25"/>
              <p:cNvSpPr txBox="1">
                <a:spLocks noRot="1" noChangeAspect="1" noMove="1" noResize="1" noEditPoints="1" noAdjustHandles="1" noChangeArrowheads="1" noChangeShapeType="1" noTextEdit="1"/>
              </p:cNvSpPr>
              <p:nvPr/>
            </p:nvSpPr>
            <p:spPr>
              <a:xfrm>
                <a:off x="4727849" y="888392"/>
                <a:ext cx="2538533" cy="584775"/>
              </a:xfrm>
              <a:prstGeom prst="rect">
                <a:avLst/>
              </a:prstGeom>
              <a:blipFill>
                <a:blip r:embed="rId9"/>
                <a:stretch>
                  <a:fillRect t="-12500" b="-34375"/>
                </a:stretch>
              </a:blipFill>
            </p:spPr>
            <p:txBody>
              <a:bodyPr/>
              <a:lstStyle/>
              <a:p>
                <a:r>
                  <a:rPr lang="en-US">
                    <a:noFill/>
                  </a:rPr>
                  <a:t> </a:t>
                </a:r>
              </a:p>
            </p:txBody>
          </p:sp>
        </mc:Fallback>
      </mc:AlternateContent>
      <p:sp>
        <p:nvSpPr>
          <p:cNvPr id="27" name="مربع نص 26"/>
          <p:cNvSpPr txBox="1"/>
          <p:nvPr/>
        </p:nvSpPr>
        <p:spPr>
          <a:xfrm>
            <a:off x="5432758" y="2634811"/>
            <a:ext cx="1890461" cy="646331"/>
          </a:xfrm>
          <a:prstGeom prst="rect">
            <a:avLst/>
          </a:prstGeom>
          <a:noFill/>
        </p:spPr>
        <p:txBody>
          <a:bodyPr wrap="square" rtlCol="1">
            <a:spAutoFit/>
          </a:bodyPr>
          <a:lstStyle/>
          <a:p>
            <a:r>
              <a:rPr lang="en-US" sz="3600" dirty="0">
                <a:solidFill>
                  <a:schemeClr val="accent6">
                    <a:lumMod val="50000"/>
                  </a:schemeClr>
                </a:solidFill>
              </a:rPr>
              <a:t>0.0655m</a:t>
            </a:r>
            <a:endParaRPr lang="ar-SA" sz="3600" dirty="0"/>
          </a:p>
        </p:txBody>
      </p:sp>
      <p:sp>
        <p:nvSpPr>
          <p:cNvPr id="9" name="مستطيل 8">
            <a:extLst>
              <a:ext uri="{FF2B5EF4-FFF2-40B4-BE49-F238E27FC236}">
                <a16:creationId xmlns:a16="http://schemas.microsoft.com/office/drawing/2014/main" id="{834B9886-5156-28B7-4DEC-21C541C86168}"/>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صورة 16" descr="Pen-Calculator-81012.gif">
            <a:extLst>
              <a:ext uri="{FF2B5EF4-FFF2-40B4-BE49-F238E27FC236}">
                <a16:creationId xmlns:a16="http://schemas.microsoft.com/office/drawing/2014/main" id="{951533EA-8B08-E86F-064A-9FFA34C9FCA0}"/>
              </a:ext>
            </a:extLst>
          </p:cNvPr>
          <p:cNvPicPr>
            <a:picLocks noChangeAspect="1"/>
          </p:cNvPicPr>
          <p:nvPr/>
        </p:nvPicPr>
        <p:blipFill>
          <a:blip r:embed="rId10"/>
          <a:stretch>
            <a:fillRect/>
          </a:stretch>
        </p:blipFill>
        <p:spPr>
          <a:xfrm>
            <a:off x="7111753" y="4302611"/>
            <a:ext cx="3336020" cy="1719538"/>
          </a:xfrm>
          <a:prstGeom prst="rect">
            <a:avLst/>
          </a:prstGeom>
        </p:spPr>
      </p:pic>
      <p:sp>
        <p:nvSpPr>
          <p:cNvPr id="24" name="مستطيل: زوايا مستديرة 23">
            <a:extLst>
              <a:ext uri="{FF2B5EF4-FFF2-40B4-BE49-F238E27FC236}">
                <a16:creationId xmlns:a16="http://schemas.microsoft.com/office/drawing/2014/main" id="{8D7C3046-F731-A0F8-14D5-4ED427C4D4C3}"/>
              </a:ext>
            </a:extLst>
          </p:cNvPr>
          <p:cNvSpPr/>
          <p:nvPr/>
        </p:nvSpPr>
        <p:spPr>
          <a:xfrm>
            <a:off x="3371850" y="171450"/>
            <a:ext cx="1314450" cy="5029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dirty="0"/>
              <a:t>الحل</a:t>
            </a:r>
            <a:endParaRPr lang="en-US" sz="3200" dirty="0"/>
          </a:p>
        </p:txBody>
      </p:sp>
      <p:sp>
        <p:nvSpPr>
          <p:cNvPr id="25" name="مستطيل: زوايا مستديرة 24">
            <a:extLst>
              <a:ext uri="{FF2B5EF4-FFF2-40B4-BE49-F238E27FC236}">
                <a16:creationId xmlns:a16="http://schemas.microsoft.com/office/drawing/2014/main" id="{4E546E49-C13F-2B87-5BAA-EDF55B4C669B}"/>
              </a:ext>
            </a:extLst>
          </p:cNvPr>
          <p:cNvSpPr/>
          <p:nvPr/>
        </p:nvSpPr>
        <p:spPr>
          <a:xfrm>
            <a:off x="10709910" y="582930"/>
            <a:ext cx="1371600" cy="5829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المعطيات</a:t>
            </a:r>
            <a:endParaRPr lang="en-US" dirty="0"/>
          </a:p>
        </p:txBody>
      </p:sp>
    </p:spTree>
    <p:extLst>
      <p:ext uri="{BB962C8B-B14F-4D97-AF65-F5344CB8AC3E}">
        <p14:creationId xmlns:p14="http://schemas.microsoft.com/office/powerpoint/2010/main" val="1128838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barn(inVertical)">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wipe(down)">
                                      <p:cBhvr>
                                        <p:cTn id="64" dur="500"/>
                                        <p:tgtEl>
                                          <p:spTgt spid="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barn(inVertical)">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down)">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randombar(horizontal)">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randombar(horizontal)">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wipe(down)">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barn(inVertical)">
                                      <p:cBhvr>
                                        <p:cTn id="94" dur="500"/>
                                        <p:tgtEl>
                                          <p:spTgt spid="22"/>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barn(inVertical)">
                                      <p:cBhvr>
                                        <p:cTn id="97" dur="500"/>
                                        <p:tgtEl>
                                          <p:spTgt spid="21"/>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barn(inVertical)">
                                      <p:cBhvr>
                                        <p:cTn id="100" dur="500"/>
                                        <p:tgtEl>
                                          <p:spTgt spid="20"/>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ntr" presetSubtype="16"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circle(in)">
                                      <p:cBhvr>
                                        <p:cTn id="10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10" grpId="0"/>
      <p:bldP spid="11" grpId="0" animBg="1"/>
      <p:bldP spid="12" grpId="0"/>
      <p:bldP spid="13" grpId="0" animBg="1"/>
      <p:bldP spid="14" grpId="0" animBg="1"/>
      <p:bldP spid="18" grpId="0"/>
      <p:bldP spid="19" grpId="0"/>
      <p:bldP spid="20" grpId="0"/>
      <p:bldP spid="21" grpId="0"/>
      <p:bldP spid="22" grpId="0"/>
      <p:bldP spid="23" grpId="0"/>
      <p:bldP spid="26" grpId="0"/>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مربع نص 2">
                <a:extLst>
                  <a:ext uri="{FF2B5EF4-FFF2-40B4-BE49-F238E27FC236}">
                    <a16:creationId xmlns:a16="http://schemas.microsoft.com/office/drawing/2014/main" id="{D64582A0-EBCF-E7BF-ADF1-F907A878842B}"/>
                  </a:ext>
                </a:extLst>
              </p:cNvPr>
              <p:cNvSpPr txBox="1"/>
              <p:nvPr/>
            </p:nvSpPr>
            <p:spPr>
              <a:xfrm>
                <a:off x="114300" y="788670"/>
                <a:ext cx="11798617" cy="3304431"/>
              </a:xfrm>
              <a:prstGeom prst="rect">
                <a:avLst/>
              </a:prstGeom>
              <a:noFill/>
            </p:spPr>
            <p:txBody>
              <a:bodyPr wrap="square">
                <a:spAutoFit/>
              </a:bodyPr>
              <a:lstStyle/>
              <a:p>
                <a:r>
                  <a:rPr lang="ar-SA" sz="2800" dirty="0">
                    <a:solidFill>
                      <a:srgbClr val="C00000"/>
                    </a:solidFill>
                  </a:rPr>
                  <a:t>1- </a:t>
                </a:r>
                <a:r>
                  <a:rPr lang="ar-SA" sz="2800" b="1" dirty="0">
                    <a:solidFill>
                      <a:srgbClr val="00B050"/>
                    </a:solidFill>
                  </a:rPr>
                  <a:t>العلاقة  الرياضية التالية  </a:t>
                </a:r>
                <a:r>
                  <a:rPr lang="el-GR" sz="2800" b="1" dirty="0">
                    <a:solidFill>
                      <a:srgbClr val="00B050"/>
                    </a:solidFill>
                  </a:rPr>
                  <a:t>λ</a:t>
                </a:r>
                <a:r>
                  <a:rPr lang="en-US" sz="2800" b="1" dirty="0">
                    <a:solidFill>
                      <a:srgbClr val="00B050"/>
                    </a:solidFill>
                  </a:rPr>
                  <a:t>   =   </a:t>
                </a:r>
                <a14:m>
                  <m:oMath xmlns:m="http://schemas.openxmlformats.org/officeDocument/2006/math">
                    <m:f>
                      <m:fPr>
                        <m:ctrlPr>
                          <a:rPr lang="en-US" sz="2800" b="1" i="1">
                            <a:solidFill>
                              <a:srgbClr val="00B050"/>
                            </a:solidFill>
                            <a:latin typeface="Cambria Math" panose="02040503050406030204" pitchFamily="18" charset="0"/>
                          </a:rPr>
                        </m:ctrlPr>
                      </m:fPr>
                      <m:num>
                        <m:r>
                          <a:rPr lang="en-US" sz="2800" b="1" i="1">
                            <a:solidFill>
                              <a:srgbClr val="00B050"/>
                            </a:solidFill>
                            <a:latin typeface="Cambria Math"/>
                          </a:rPr>
                          <m:t> </m:t>
                        </m:r>
                        <m:r>
                          <a:rPr lang="en-US" sz="2800" b="1" i="1">
                            <a:solidFill>
                              <a:srgbClr val="00B050"/>
                            </a:solidFill>
                            <a:latin typeface="Cambria Math"/>
                          </a:rPr>
                          <m:t>𝒙</m:t>
                        </m:r>
                        <m:r>
                          <a:rPr lang="en-US" sz="2800" b="1" i="1">
                            <a:solidFill>
                              <a:srgbClr val="00B050"/>
                            </a:solidFill>
                            <a:latin typeface="Cambria Math"/>
                          </a:rPr>
                          <m:t> </m:t>
                        </m:r>
                        <m:r>
                          <a:rPr lang="en-US" sz="2800" b="1" i="1">
                            <a:solidFill>
                              <a:srgbClr val="00B050"/>
                            </a:solidFill>
                            <a:latin typeface="Cambria Math"/>
                          </a:rPr>
                          <m:t>𝒅</m:t>
                        </m:r>
                      </m:num>
                      <m:den>
                        <m:r>
                          <a:rPr lang="en-US" sz="2800" b="1" i="1">
                            <a:solidFill>
                              <a:srgbClr val="00B050"/>
                            </a:solidFill>
                            <a:latin typeface="Cambria Math"/>
                          </a:rPr>
                          <m:t>𝑳</m:t>
                        </m:r>
                      </m:den>
                    </m:f>
                  </m:oMath>
                </a14:m>
                <a:r>
                  <a:rPr lang="en-US" sz="2800" b="1" dirty="0">
                    <a:solidFill>
                      <a:srgbClr val="00B050"/>
                    </a:solidFill>
                  </a:rPr>
                  <a:t>     </a:t>
                </a:r>
                <a:r>
                  <a:rPr lang="ar-SA" sz="2800" b="1" dirty="0">
                    <a:solidFill>
                      <a:srgbClr val="00B050"/>
                    </a:solidFill>
                  </a:rPr>
                  <a:t>   تمكننا من حساب الطول الموجي في تجربه شقي</a:t>
                </a:r>
                <a:r>
                  <a:rPr lang="ar-SA" sz="2800" dirty="0">
                    <a:solidFill>
                      <a:srgbClr val="C00000"/>
                    </a:solidFill>
                  </a:rPr>
                  <a:t>:</a:t>
                </a:r>
              </a:p>
              <a:p>
                <a:r>
                  <a:rPr lang="ar-SA" dirty="0"/>
                  <a:t> </a:t>
                </a:r>
                <a:r>
                  <a:rPr lang="en-US" dirty="0"/>
                  <a:t>A </a:t>
                </a:r>
                <a:r>
                  <a:rPr lang="ar-SA" sz="2800" dirty="0"/>
                  <a:t> نيوتن                         </a:t>
                </a:r>
                <a:r>
                  <a:rPr lang="en-US" sz="2800" dirty="0"/>
                  <a:t>B </a:t>
                </a:r>
                <a:r>
                  <a:rPr lang="ar-SA" sz="2800" dirty="0"/>
                  <a:t> يونج</a:t>
                </a:r>
              </a:p>
              <a:p>
                <a:r>
                  <a:rPr lang="ar-SA" sz="2800" dirty="0"/>
                  <a:t> </a:t>
                </a:r>
                <a:r>
                  <a:rPr lang="en-US" sz="2800" dirty="0"/>
                  <a:t>C </a:t>
                </a:r>
                <a:r>
                  <a:rPr lang="ar-SA" sz="2800" dirty="0"/>
                  <a:t>جين ارجو                   </a:t>
                </a:r>
                <a:r>
                  <a:rPr lang="en-US" sz="2800" dirty="0"/>
                  <a:t>D </a:t>
                </a:r>
                <a:r>
                  <a:rPr lang="ar-SA" sz="2800" dirty="0"/>
                  <a:t> باسكال</a:t>
                </a:r>
              </a:p>
              <a:p>
                <a:r>
                  <a:rPr lang="ar-SA" sz="2800" dirty="0">
                    <a:solidFill>
                      <a:srgbClr val="00B050"/>
                    </a:solidFill>
                  </a:rPr>
                  <a:t>2- تجربة شقي يونج أثبتت</a:t>
                </a:r>
              </a:p>
              <a:p>
                <a:r>
                  <a:rPr lang="en-US" sz="2800" dirty="0"/>
                  <a:t>A </a:t>
                </a:r>
                <a:r>
                  <a:rPr lang="ar-SA" sz="2800" dirty="0"/>
                  <a:t>الحيود                      </a:t>
                </a:r>
                <a:r>
                  <a:rPr lang="en-US" sz="2800" dirty="0"/>
                  <a:t>B </a:t>
                </a:r>
                <a:r>
                  <a:rPr lang="ar-SA" sz="2800" dirty="0"/>
                  <a:t>   التداخل</a:t>
                </a:r>
              </a:p>
              <a:p>
                <a:r>
                  <a:rPr lang="en-US" sz="2800" dirty="0"/>
                  <a:t>C </a:t>
                </a:r>
                <a:r>
                  <a:rPr lang="ar-SA" sz="2800" dirty="0"/>
                  <a:t>الانكسار                    </a:t>
                </a:r>
                <a:r>
                  <a:rPr lang="en-US" sz="2800" dirty="0"/>
                  <a:t>D </a:t>
                </a:r>
                <a:r>
                  <a:rPr lang="ar-SA" sz="2800" dirty="0"/>
                  <a:t>الاستقطاب </a:t>
                </a:r>
              </a:p>
              <a:p>
                <a:endParaRPr lang="en-US" sz="2800" dirty="0"/>
              </a:p>
            </p:txBody>
          </p:sp>
        </mc:Choice>
        <mc:Fallback xmlns="">
          <p:sp>
            <p:nvSpPr>
              <p:cNvPr id="3" name="مربع نص 2">
                <a:extLst>
                  <a:ext uri="{FF2B5EF4-FFF2-40B4-BE49-F238E27FC236}">
                    <a16:creationId xmlns:a16="http://schemas.microsoft.com/office/drawing/2014/main" id="{D64582A0-EBCF-E7BF-ADF1-F907A878842B}"/>
                  </a:ext>
                </a:extLst>
              </p:cNvPr>
              <p:cNvSpPr txBox="1">
                <a:spLocks noRot="1" noChangeAspect="1" noMove="1" noResize="1" noEditPoints="1" noAdjustHandles="1" noChangeArrowheads="1" noChangeShapeType="1" noTextEdit="1"/>
              </p:cNvSpPr>
              <p:nvPr/>
            </p:nvSpPr>
            <p:spPr>
              <a:xfrm>
                <a:off x="114300" y="788670"/>
                <a:ext cx="11798617" cy="3304431"/>
              </a:xfrm>
              <a:prstGeom prst="rect">
                <a:avLst/>
              </a:prstGeom>
              <a:blipFill>
                <a:blip r:embed="rId2"/>
                <a:stretch>
                  <a:fillRect r="-1085"/>
                </a:stretch>
              </a:blipFill>
            </p:spPr>
            <p:txBody>
              <a:bodyPr/>
              <a:lstStyle/>
              <a:p>
                <a:r>
                  <a:rPr lang="en-US">
                    <a:noFill/>
                  </a:rPr>
                  <a:t> </a:t>
                </a:r>
              </a:p>
            </p:txBody>
          </p:sp>
        </mc:Fallback>
      </mc:AlternateContent>
      <p:sp>
        <p:nvSpPr>
          <p:cNvPr id="4" name="مربع نص 3">
            <a:extLst>
              <a:ext uri="{FF2B5EF4-FFF2-40B4-BE49-F238E27FC236}">
                <a16:creationId xmlns:a16="http://schemas.microsoft.com/office/drawing/2014/main" id="{02709E96-BFE5-2A08-FFFE-83B0A704A5A9}"/>
              </a:ext>
            </a:extLst>
          </p:cNvPr>
          <p:cNvSpPr txBox="1"/>
          <p:nvPr/>
        </p:nvSpPr>
        <p:spPr>
          <a:xfrm>
            <a:off x="80010" y="3554730"/>
            <a:ext cx="11798617" cy="3108543"/>
          </a:xfrm>
          <a:prstGeom prst="rect">
            <a:avLst/>
          </a:prstGeom>
          <a:noFill/>
        </p:spPr>
        <p:txBody>
          <a:bodyPr wrap="square">
            <a:spAutoFit/>
          </a:bodyPr>
          <a:lstStyle/>
          <a:p>
            <a:r>
              <a:rPr lang="ar-SA" sz="2800" dirty="0">
                <a:solidFill>
                  <a:srgbClr val="00B050"/>
                </a:solidFill>
              </a:rPr>
              <a:t>3- تتكون الأهداب المعتمة في تجربة يونج نتيجة حدوث</a:t>
            </a:r>
          </a:p>
          <a:p>
            <a:r>
              <a:rPr lang="en-US" sz="2800" dirty="0"/>
              <a:t>A </a:t>
            </a:r>
            <a:r>
              <a:rPr lang="ar-SA" sz="2800" dirty="0"/>
              <a:t>التداخل الهدام                </a:t>
            </a:r>
            <a:r>
              <a:rPr lang="en-US" sz="2800" dirty="0"/>
              <a:t>B</a:t>
            </a:r>
            <a:r>
              <a:rPr lang="ar-SA" sz="2800" dirty="0"/>
              <a:t>  </a:t>
            </a:r>
            <a:r>
              <a:rPr lang="en-US" sz="2800" dirty="0"/>
              <a:t> </a:t>
            </a:r>
            <a:r>
              <a:rPr lang="ar-SA" sz="2800" dirty="0"/>
              <a:t>التداخل البناء</a:t>
            </a:r>
          </a:p>
          <a:p>
            <a:r>
              <a:rPr lang="en-US" sz="2800" dirty="0"/>
              <a:t>C </a:t>
            </a:r>
            <a:r>
              <a:rPr lang="ar-SA" sz="2800" dirty="0"/>
              <a:t>الانكسار                      </a:t>
            </a:r>
            <a:r>
              <a:rPr lang="en-US" sz="2800" dirty="0"/>
              <a:t>D </a:t>
            </a:r>
            <a:r>
              <a:rPr lang="ar-SA" sz="2800" dirty="0"/>
              <a:t>الحيود</a:t>
            </a:r>
          </a:p>
          <a:p>
            <a:r>
              <a:rPr lang="ar-SA" sz="2800" dirty="0">
                <a:solidFill>
                  <a:srgbClr val="00B050"/>
                </a:solidFill>
              </a:rPr>
              <a:t>4- تعتمد مواقع حزم التداخل البناء والهدام في تجربة يونج على</a:t>
            </a:r>
          </a:p>
          <a:p>
            <a:r>
              <a:rPr lang="en-US" sz="2800" dirty="0"/>
              <a:t>A </a:t>
            </a:r>
            <a:r>
              <a:rPr lang="ar-SA" sz="2800" dirty="0"/>
              <a:t>الطول الموجي              </a:t>
            </a:r>
            <a:r>
              <a:rPr lang="en-US" sz="2800" dirty="0"/>
              <a:t>B </a:t>
            </a:r>
            <a:r>
              <a:rPr lang="ar-SA" sz="2800" dirty="0"/>
              <a:t>التردد</a:t>
            </a:r>
          </a:p>
          <a:p>
            <a:r>
              <a:rPr lang="en-US" sz="2800" dirty="0"/>
              <a:t>C </a:t>
            </a:r>
            <a:r>
              <a:rPr lang="ar-SA" sz="2800" dirty="0"/>
              <a:t>بعد الشاشة                    </a:t>
            </a:r>
            <a:r>
              <a:rPr lang="en-US" sz="2800" dirty="0"/>
              <a:t>D </a:t>
            </a:r>
            <a:r>
              <a:rPr lang="ar-SA" sz="2800" dirty="0"/>
              <a:t>المسافة بين الشقين</a:t>
            </a:r>
          </a:p>
          <a:p>
            <a:endParaRPr lang="en-US" sz="2800" dirty="0"/>
          </a:p>
        </p:txBody>
      </p:sp>
      <p:sp>
        <p:nvSpPr>
          <p:cNvPr id="6" name="مربع نص 5">
            <a:extLst>
              <a:ext uri="{FF2B5EF4-FFF2-40B4-BE49-F238E27FC236}">
                <a16:creationId xmlns:a16="http://schemas.microsoft.com/office/drawing/2014/main" id="{53225EDA-3A25-512C-E4F4-939A0D2BAFBA}"/>
              </a:ext>
            </a:extLst>
          </p:cNvPr>
          <p:cNvSpPr txBox="1"/>
          <p:nvPr/>
        </p:nvSpPr>
        <p:spPr>
          <a:xfrm>
            <a:off x="8252459" y="158234"/>
            <a:ext cx="3397567" cy="646331"/>
          </a:xfrm>
          <a:prstGeom prst="rect">
            <a:avLst/>
          </a:prstGeom>
          <a:solidFill>
            <a:schemeClr val="accent1">
              <a:lumMod val="20000"/>
              <a:lumOff val="80000"/>
            </a:schemeClr>
          </a:solidFill>
        </p:spPr>
        <p:txBody>
          <a:bodyPr wrap="square">
            <a:spAutoFit/>
          </a:bodyPr>
          <a:lstStyle/>
          <a:p>
            <a:r>
              <a:rPr lang="ar-SA" sz="3600" b="1" dirty="0">
                <a:solidFill>
                  <a:srgbClr val="FF0000"/>
                </a:solidFill>
              </a:rPr>
              <a:t>من أسئلة التحصيلي</a:t>
            </a:r>
            <a:endParaRPr lang="en-US" sz="3600" b="1" dirty="0">
              <a:solidFill>
                <a:srgbClr val="FF0000"/>
              </a:solidFill>
            </a:endParaRPr>
          </a:p>
        </p:txBody>
      </p:sp>
      <p:pic>
        <p:nvPicPr>
          <p:cNvPr id="7" name="صورة 6">
            <a:extLst>
              <a:ext uri="{FF2B5EF4-FFF2-40B4-BE49-F238E27FC236}">
                <a16:creationId xmlns:a16="http://schemas.microsoft.com/office/drawing/2014/main" id="{6676724B-A6E9-901F-A7EB-021C69D29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711" y="4114800"/>
            <a:ext cx="1770899" cy="2229065"/>
          </a:xfrm>
          <a:prstGeom prst="rect">
            <a:avLst/>
          </a:prstGeom>
        </p:spPr>
      </p:pic>
      <p:sp>
        <p:nvSpPr>
          <p:cNvPr id="8" name="مستطيل 7">
            <a:extLst>
              <a:ext uri="{FF2B5EF4-FFF2-40B4-BE49-F238E27FC236}">
                <a16:creationId xmlns:a16="http://schemas.microsoft.com/office/drawing/2014/main" id="{0BE01236-CCC4-19F2-CC11-52063B86DD35}"/>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عنصر نائب للمحتوى 4">
            <a:extLst>
              <a:ext uri="{FF2B5EF4-FFF2-40B4-BE49-F238E27FC236}">
                <a16:creationId xmlns:a16="http://schemas.microsoft.com/office/drawing/2014/main" id="{E11E779A-AF5A-829A-FA62-E94A5C8EF4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137" y="1775301"/>
            <a:ext cx="2143125" cy="1367949"/>
          </a:xfrm>
          <a:prstGeom prst="rect">
            <a:avLst/>
          </a:prstGeom>
        </p:spPr>
      </p:pic>
    </p:spTree>
    <p:extLst>
      <p:ext uri="{BB962C8B-B14F-4D97-AF65-F5344CB8AC3E}">
        <p14:creationId xmlns:p14="http://schemas.microsoft.com/office/powerpoint/2010/main" val="3399039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مربع نص 2">
                <a:extLst>
                  <a:ext uri="{FF2B5EF4-FFF2-40B4-BE49-F238E27FC236}">
                    <a16:creationId xmlns:a16="http://schemas.microsoft.com/office/drawing/2014/main" id="{D64582A0-EBCF-E7BF-ADF1-F907A878842B}"/>
                  </a:ext>
                </a:extLst>
              </p:cNvPr>
              <p:cNvSpPr txBox="1"/>
              <p:nvPr/>
            </p:nvSpPr>
            <p:spPr>
              <a:xfrm>
                <a:off x="114300" y="788670"/>
                <a:ext cx="11798617" cy="3304431"/>
              </a:xfrm>
              <a:prstGeom prst="rect">
                <a:avLst/>
              </a:prstGeom>
              <a:noFill/>
            </p:spPr>
            <p:txBody>
              <a:bodyPr wrap="square">
                <a:spAutoFit/>
              </a:bodyPr>
              <a:lstStyle/>
              <a:p>
                <a:r>
                  <a:rPr lang="ar-SA" sz="2800" dirty="0">
                    <a:solidFill>
                      <a:srgbClr val="C00000"/>
                    </a:solidFill>
                  </a:rPr>
                  <a:t>1- </a:t>
                </a:r>
                <a:r>
                  <a:rPr lang="ar-SA" sz="2800" b="1" dirty="0">
                    <a:solidFill>
                      <a:srgbClr val="00B050"/>
                    </a:solidFill>
                  </a:rPr>
                  <a:t>العلاقة  الرياضية التالية  </a:t>
                </a:r>
                <a:r>
                  <a:rPr lang="el-GR" sz="2800" b="1" dirty="0">
                    <a:solidFill>
                      <a:srgbClr val="00B050"/>
                    </a:solidFill>
                  </a:rPr>
                  <a:t>λ</a:t>
                </a:r>
                <a:r>
                  <a:rPr lang="en-US" sz="2800" b="1" dirty="0">
                    <a:solidFill>
                      <a:srgbClr val="00B050"/>
                    </a:solidFill>
                  </a:rPr>
                  <a:t>   =   </a:t>
                </a:r>
                <a14:m>
                  <m:oMath xmlns:m="http://schemas.openxmlformats.org/officeDocument/2006/math">
                    <m:f>
                      <m:fPr>
                        <m:ctrlPr>
                          <a:rPr lang="en-US" sz="2800" b="1" i="1">
                            <a:solidFill>
                              <a:srgbClr val="00B050"/>
                            </a:solidFill>
                            <a:latin typeface="Cambria Math" panose="02040503050406030204" pitchFamily="18" charset="0"/>
                          </a:rPr>
                        </m:ctrlPr>
                      </m:fPr>
                      <m:num>
                        <m:r>
                          <a:rPr lang="en-US" sz="2800" b="1" i="1">
                            <a:solidFill>
                              <a:srgbClr val="00B050"/>
                            </a:solidFill>
                            <a:latin typeface="Cambria Math"/>
                          </a:rPr>
                          <m:t> </m:t>
                        </m:r>
                        <m:r>
                          <a:rPr lang="en-US" sz="2800" b="1" i="1">
                            <a:solidFill>
                              <a:srgbClr val="00B050"/>
                            </a:solidFill>
                            <a:latin typeface="Cambria Math"/>
                          </a:rPr>
                          <m:t>𝒙</m:t>
                        </m:r>
                        <m:r>
                          <a:rPr lang="en-US" sz="2800" b="1" i="1">
                            <a:solidFill>
                              <a:srgbClr val="00B050"/>
                            </a:solidFill>
                            <a:latin typeface="Cambria Math"/>
                          </a:rPr>
                          <m:t> </m:t>
                        </m:r>
                        <m:r>
                          <a:rPr lang="en-US" sz="2800" b="1" i="1">
                            <a:solidFill>
                              <a:srgbClr val="00B050"/>
                            </a:solidFill>
                            <a:latin typeface="Cambria Math"/>
                          </a:rPr>
                          <m:t>𝒅</m:t>
                        </m:r>
                      </m:num>
                      <m:den>
                        <m:r>
                          <a:rPr lang="en-US" sz="2800" b="1" i="1">
                            <a:solidFill>
                              <a:srgbClr val="00B050"/>
                            </a:solidFill>
                            <a:latin typeface="Cambria Math"/>
                          </a:rPr>
                          <m:t>𝑳</m:t>
                        </m:r>
                      </m:den>
                    </m:f>
                  </m:oMath>
                </a14:m>
                <a:r>
                  <a:rPr lang="en-US" sz="2800" b="1" dirty="0">
                    <a:solidFill>
                      <a:srgbClr val="00B050"/>
                    </a:solidFill>
                  </a:rPr>
                  <a:t>     </a:t>
                </a:r>
                <a:r>
                  <a:rPr lang="ar-SA" sz="2800" b="1" dirty="0">
                    <a:solidFill>
                      <a:srgbClr val="00B050"/>
                    </a:solidFill>
                  </a:rPr>
                  <a:t>   تمكننا من حساب الطول الموجي في تجربه شقي</a:t>
                </a:r>
                <a:r>
                  <a:rPr lang="ar-SA" sz="2800" dirty="0">
                    <a:solidFill>
                      <a:srgbClr val="C00000"/>
                    </a:solidFill>
                  </a:rPr>
                  <a:t>:</a:t>
                </a:r>
              </a:p>
              <a:p>
                <a:r>
                  <a:rPr lang="ar-SA" dirty="0"/>
                  <a:t> </a:t>
                </a:r>
                <a:r>
                  <a:rPr lang="en-US" dirty="0"/>
                  <a:t>A </a:t>
                </a:r>
                <a:r>
                  <a:rPr lang="ar-SA" sz="2800" dirty="0"/>
                  <a:t> نيوتن                         </a:t>
                </a:r>
                <a:r>
                  <a:rPr lang="en-US" sz="2800" dirty="0">
                    <a:highlight>
                      <a:srgbClr val="FFFF00"/>
                    </a:highlight>
                  </a:rPr>
                  <a:t>B </a:t>
                </a:r>
                <a:r>
                  <a:rPr lang="ar-SA" sz="2800" dirty="0">
                    <a:highlight>
                      <a:srgbClr val="FFFF00"/>
                    </a:highlight>
                  </a:rPr>
                  <a:t> يونج</a:t>
                </a:r>
              </a:p>
              <a:p>
                <a:r>
                  <a:rPr lang="ar-SA" sz="2800" dirty="0"/>
                  <a:t> </a:t>
                </a:r>
                <a:r>
                  <a:rPr lang="en-US" sz="2800" dirty="0"/>
                  <a:t>C </a:t>
                </a:r>
                <a:r>
                  <a:rPr lang="ar-SA" sz="2800" dirty="0"/>
                  <a:t>جين ارجو                   </a:t>
                </a:r>
                <a:r>
                  <a:rPr lang="en-US" sz="2800" dirty="0"/>
                  <a:t>D </a:t>
                </a:r>
                <a:r>
                  <a:rPr lang="ar-SA" sz="2800" dirty="0"/>
                  <a:t> باسكال</a:t>
                </a:r>
              </a:p>
              <a:p>
                <a:r>
                  <a:rPr lang="ar-SA" sz="2800" dirty="0">
                    <a:solidFill>
                      <a:srgbClr val="00B050"/>
                    </a:solidFill>
                  </a:rPr>
                  <a:t>2- تجربة شقي يونج أثبتت</a:t>
                </a:r>
              </a:p>
              <a:p>
                <a:r>
                  <a:rPr lang="en-US" sz="2800" dirty="0"/>
                  <a:t>A </a:t>
                </a:r>
                <a:r>
                  <a:rPr lang="ar-SA" sz="2800" dirty="0"/>
                  <a:t>الحيود                      </a:t>
                </a:r>
                <a:r>
                  <a:rPr lang="en-US" sz="2800" dirty="0">
                    <a:highlight>
                      <a:srgbClr val="FFFF00"/>
                    </a:highlight>
                  </a:rPr>
                  <a:t>B </a:t>
                </a:r>
                <a:r>
                  <a:rPr lang="ar-SA" sz="2800" dirty="0">
                    <a:highlight>
                      <a:srgbClr val="FFFF00"/>
                    </a:highlight>
                  </a:rPr>
                  <a:t>   التداخل</a:t>
                </a:r>
              </a:p>
              <a:p>
                <a:r>
                  <a:rPr lang="en-US" sz="2800" dirty="0"/>
                  <a:t>C </a:t>
                </a:r>
                <a:r>
                  <a:rPr lang="ar-SA" sz="2800" dirty="0"/>
                  <a:t>الانكسار                    </a:t>
                </a:r>
                <a:r>
                  <a:rPr lang="en-US" sz="2800" dirty="0"/>
                  <a:t>D </a:t>
                </a:r>
                <a:r>
                  <a:rPr lang="ar-SA" sz="2800" dirty="0"/>
                  <a:t>الاستقطاب </a:t>
                </a:r>
              </a:p>
              <a:p>
                <a:endParaRPr lang="en-US" sz="2800" dirty="0"/>
              </a:p>
            </p:txBody>
          </p:sp>
        </mc:Choice>
        <mc:Fallback xmlns="">
          <p:sp>
            <p:nvSpPr>
              <p:cNvPr id="3" name="مربع نص 2">
                <a:extLst>
                  <a:ext uri="{FF2B5EF4-FFF2-40B4-BE49-F238E27FC236}">
                    <a16:creationId xmlns:a16="http://schemas.microsoft.com/office/drawing/2014/main" id="{D64582A0-EBCF-E7BF-ADF1-F907A878842B}"/>
                  </a:ext>
                </a:extLst>
              </p:cNvPr>
              <p:cNvSpPr txBox="1">
                <a:spLocks noRot="1" noChangeAspect="1" noMove="1" noResize="1" noEditPoints="1" noAdjustHandles="1" noChangeArrowheads="1" noChangeShapeType="1" noTextEdit="1"/>
              </p:cNvSpPr>
              <p:nvPr/>
            </p:nvSpPr>
            <p:spPr>
              <a:xfrm>
                <a:off x="114300" y="788670"/>
                <a:ext cx="11798617" cy="3304431"/>
              </a:xfrm>
              <a:prstGeom prst="rect">
                <a:avLst/>
              </a:prstGeom>
              <a:blipFill>
                <a:blip r:embed="rId2"/>
                <a:stretch>
                  <a:fillRect r="-1085"/>
                </a:stretch>
              </a:blipFill>
            </p:spPr>
            <p:txBody>
              <a:bodyPr/>
              <a:lstStyle/>
              <a:p>
                <a:r>
                  <a:rPr lang="en-US">
                    <a:noFill/>
                  </a:rPr>
                  <a:t> </a:t>
                </a:r>
              </a:p>
            </p:txBody>
          </p:sp>
        </mc:Fallback>
      </mc:AlternateContent>
      <p:sp>
        <p:nvSpPr>
          <p:cNvPr id="4" name="مربع نص 3">
            <a:extLst>
              <a:ext uri="{FF2B5EF4-FFF2-40B4-BE49-F238E27FC236}">
                <a16:creationId xmlns:a16="http://schemas.microsoft.com/office/drawing/2014/main" id="{02709E96-BFE5-2A08-FFFE-83B0A704A5A9}"/>
              </a:ext>
            </a:extLst>
          </p:cNvPr>
          <p:cNvSpPr txBox="1"/>
          <p:nvPr/>
        </p:nvSpPr>
        <p:spPr>
          <a:xfrm>
            <a:off x="80010" y="3554730"/>
            <a:ext cx="11798617" cy="3108543"/>
          </a:xfrm>
          <a:prstGeom prst="rect">
            <a:avLst/>
          </a:prstGeom>
          <a:noFill/>
        </p:spPr>
        <p:txBody>
          <a:bodyPr wrap="square">
            <a:spAutoFit/>
          </a:bodyPr>
          <a:lstStyle/>
          <a:p>
            <a:r>
              <a:rPr lang="ar-SA" sz="2800" dirty="0">
                <a:solidFill>
                  <a:srgbClr val="00B050"/>
                </a:solidFill>
              </a:rPr>
              <a:t>3- تتكون الأهداب المعتمة في تجربة يونج نتيجة حدوث</a:t>
            </a:r>
          </a:p>
          <a:p>
            <a:r>
              <a:rPr lang="en-US" sz="2800" dirty="0">
                <a:highlight>
                  <a:srgbClr val="FFFF00"/>
                </a:highlight>
              </a:rPr>
              <a:t>A </a:t>
            </a:r>
            <a:r>
              <a:rPr lang="ar-SA" sz="2800" dirty="0">
                <a:highlight>
                  <a:srgbClr val="FFFF00"/>
                </a:highlight>
              </a:rPr>
              <a:t>التداخل الهدام </a:t>
            </a:r>
            <a:r>
              <a:rPr lang="ar-SA" sz="2800" dirty="0"/>
              <a:t>              </a:t>
            </a:r>
            <a:r>
              <a:rPr lang="en-US" sz="2800" dirty="0"/>
              <a:t>B</a:t>
            </a:r>
            <a:r>
              <a:rPr lang="ar-SA" sz="2800" dirty="0"/>
              <a:t>  </a:t>
            </a:r>
            <a:r>
              <a:rPr lang="en-US" sz="2800" dirty="0"/>
              <a:t> </a:t>
            </a:r>
            <a:r>
              <a:rPr lang="ar-SA" sz="2800" dirty="0"/>
              <a:t>التداخل البناء</a:t>
            </a:r>
          </a:p>
          <a:p>
            <a:r>
              <a:rPr lang="en-US" sz="2800" dirty="0"/>
              <a:t>C </a:t>
            </a:r>
            <a:r>
              <a:rPr lang="ar-SA" sz="2800" dirty="0"/>
              <a:t>الانكسار                      </a:t>
            </a:r>
            <a:r>
              <a:rPr lang="en-US" sz="2800" dirty="0"/>
              <a:t>D </a:t>
            </a:r>
            <a:r>
              <a:rPr lang="ar-SA" sz="2800" dirty="0"/>
              <a:t>الحيود</a:t>
            </a:r>
          </a:p>
          <a:p>
            <a:r>
              <a:rPr lang="ar-SA" sz="2800" dirty="0">
                <a:solidFill>
                  <a:srgbClr val="00B050"/>
                </a:solidFill>
              </a:rPr>
              <a:t>4- تعتمد مواقع حزم التداخل البناء والهدام في تجربة يونج على</a:t>
            </a:r>
          </a:p>
          <a:p>
            <a:r>
              <a:rPr lang="en-US" sz="2800" dirty="0">
                <a:highlight>
                  <a:srgbClr val="FFFF00"/>
                </a:highlight>
              </a:rPr>
              <a:t>A </a:t>
            </a:r>
            <a:r>
              <a:rPr lang="ar-SA" sz="2800" dirty="0">
                <a:highlight>
                  <a:srgbClr val="FFFF00"/>
                </a:highlight>
              </a:rPr>
              <a:t>الطول الموجي</a:t>
            </a:r>
            <a:r>
              <a:rPr lang="ar-SA" sz="2800" dirty="0"/>
              <a:t>               </a:t>
            </a:r>
            <a:r>
              <a:rPr lang="en-US" sz="2800" dirty="0"/>
              <a:t>B </a:t>
            </a:r>
            <a:r>
              <a:rPr lang="ar-SA" sz="2800" dirty="0"/>
              <a:t>التردد</a:t>
            </a:r>
          </a:p>
          <a:p>
            <a:r>
              <a:rPr lang="en-US" sz="2800" dirty="0"/>
              <a:t>C </a:t>
            </a:r>
            <a:r>
              <a:rPr lang="ar-SA" sz="2800" dirty="0"/>
              <a:t>بعد الشاشة                    </a:t>
            </a:r>
            <a:r>
              <a:rPr lang="en-US" sz="2800" dirty="0"/>
              <a:t>D </a:t>
            </a:r>
            <a:r>
              <a:rPr lang="ar-SA" sz="2800" dirty="0"/>
              <a:t>المسافة بين الشقين</a:t>
            </a:r>
          </a:p>
          <a:p>
            <a:endParaRPr lang="en-US" sz="2800" dirty="0"/>
          </a:p>
        </p:txBody>
      </p:sp>
      <p:sp>
        <p:nvSpPr>
          <p:cNvPr id="6" name="مربع نص 5">
            <a:extLst>
              <a:ext uri="{FF2B5EF4-FFF2-40B4-BE49-F238E27FC236}">
                <a16:creationId xmlns:a16="http://schemas.microsoft.com/office/drawing/2014/main" id="{53225EDA-3A25-512C-E4F4-939A0D2BAFBA}"/>
              </a:ext>
            </a:extLst>
          </p:cNvPr>
          <p:cNvSpPr txBox="1"/>
          <p:nvPr/>
        </p:nvSpPr>
        <p:spPr>
          <a:xfrm>
            <a:off x="8252459" y="158234"/>
            <a:ext cx="3397567" cy="646331"/>
          </a:xfrm>
          <a:prstGeom prst="rect">
            <a:avLst/>
          </a:prstGeom>
          <a:solidFill>
            <a:schemeClr val="accent1">
              <a:lumMod val="20000"/>
              <a:lumOff val="80000"/>
            </a:schemeClr>
          </a:solidFill>
        </p:spPr>
        <p:txBody>
          <a:bodyPr wrap="square">
            <a:spAutoFit/>
          </a:bodyPr>
          <a:lstStyle/>
          <a:p>
            <a:r>
              <a:rPr lang="ar-SA" sz="3600" b="1" dirty="0">
                <a:solidFill>
                  <a:srgbClr val="FF0000"/>
                </a:solidFill>
              </a:rPr>
              <a:t>من أسئلة التحصيلي</a:t>
            </a:r>
            <a:endParaRPr lang="en-US" sz="3600" b="1" dirty="0">
              <a:solidFill>
                <a:srgbClr val="FF0000"/>
              </a:solidFill>
            </a:endParaRPr>
          </a:p>
        </p:txBody>
      </p:sp>
      <p:pic>
        <p:nvPicPr>
          <p:cNvPr id="7" name="صورة 6">
            <a:extLst>
              <a:ext uri="{FF2B5EF4-FFF2-40B4-BE49-F238E27FC236}">
                <a16:creationId xmlns:a16="http://schemas.microsoft.com/office/drawing/2014/main" id="{6676724B-A6E9-901F-A7EB-021C69D29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861" y="3897630"/>
            <a:ext cx="1770899" cy="2229065"/>
          </a:xfrm>
          <a:prstGeom prst="rect">
            <a:avLst/>
          </a:prstGeom>
        </p:spPr>
      </p:pic>
      <p:sp>
        <p:nvSpPr>
          <p:cNvPr id="8" name="مستطيل 7">
            <a:extLst>
              <a:ext uri="{FF2B5EF4-FFF2-40B4-BE49-F238E27FC236}">
                <a16:creationId xmlns:a16="http://schemas.microsoft.com/office/drawing/2014/main" id="{0BE01236-CCC4-19F2-CC11-52063B86DD35}"/>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7122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22A8A8F-FDE0-A7A1-CA21-C8BA8C2BA375}"/>
              </a:ext>
            </a:extLst>
          </p:cNvPr>
          <p:cNvSpPr>
            <a:spLocks noGrp="1"/>
          </p:cNvSpPr>
          <p:nvPr>
            <p:ph type="title"/>
          </p:nvPr>
        </p:nvSpPr>
        <p:spPr>
          <a:xfrm>
            <a:off x="5228492" y="2041590"/>
            <a:ext cx="5950047" cy="3567779"/>
          </a:xfrm>
        </p:spPr>
        <p:txBody>
          <a:bodyPr>
            <a:noAutofit/>
          </a:bodyPr>
          <a:lstStyle/>
          <a:p>
            <a:pPr rtl="1">
              <a:lnSpc>
                <a:spcPct val="107000"/>
              </a:lnSpc>
              <a:spcAft>
                <a:spcPts val="800"/>
              </a:spcAft>
            </a:pPr>
            <a:r>
              <a:rPr lang="ar-SA" sz="4400" i="1" u="sng" dirty="0">
                <a:solidFill>
                  <a:srgbClr val="FF0000"/>
                </a:solidFill>
                <a:effectLst/>
                <a:latin typeface="Calibri" panose="020F0502020204030204" pitchFamily="34" charset="0"/>
                <a:ea typeface="Calibri" panose="020F0502020204030204" pitchFamily="34" charset="0"/>
                <a:cs typeface="Arial" panose="020B0604020202020204" pitchFamily="34" charset="0"/>
              </a:rPr>
              <a:t>الواجب المنزلي</a:t>
            </a:r>
            <a:br>
              <a:rPr lang="ar-SA" sz="4400" i="1" u="sng" dirty="0">
                <a:solidFill>
                  <a:srgbClr val="FF0000"/>
                </a:solidFill>
                <a:effectLst/>
                <a:latin typeface="Calibri" panose="020F0502020204030204" pitchFamily="34" charset="0"/>
                <a:ea typeface="Calibri" panose="020F0502020204030204" pitchFamily="34" charset="0"/>
                <a:cs typeface="Arial" panose="020B0604020202020204" pitchFamily="34" charset="0"/>
              </a:rPr>
            </a:br>
            <a:r>
              <a:rPr lang="ar-SA" sz="4400" i="1" u="sng" dirty="0">
                <a:solidFill>
                  <a:srgbClr val="FF0000"/>
                </a:solidFill>
                <a:effectLst/>
                <a:latin typeface="Calibri" panose="020F0502020204030204" pitchFamily="34" charset="0"/>
                <a:ea typeface="Calibri" panose="020F0502020204030204" pitchFamily="34" charset="0"/>
                <a:cs typeface="Arial" panose="020B0604020202020204" pitchFamily="34" charset="0"/>
              </a:rPr>
              <a:t>س 34 -  37 ص 125 </a:t>
            </a:r>
            <a:br>
              <a:rPr lang="en-US" sz="2800" dirty="0">
                <a:effectLst/>
                <a:latin typeface="Calibri" panose="020F0502020204030204" pitchFamily="34" charset="0"/>
                <a:ea typeface="Calibri" panose="020F0502020204030204" pitchFamily="34" charset="0"/>
                <a:cs typeface="Arial" panose="020B0604020202020204" pitchFamily="34" charset="0"/>
              </a:rPr>
            </a:br>
            <a:r>
              <a:rPr lang="ar-SA" sz="2800" i="1"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صممي خريطة مفاهيم </a:t>
            </a:r>
            <a:br>
              <a:rPr lang="en-US" sz="2800" dirty="0">
                <a:effectLst/>
                <a:latin typeface="Calibri" panose="020F0502020204030204" pitchFamily="34" charset="0"/>
                <a:ea typeface="Calibri" panose="020F0502020204030204" pitchFamily="34" charset="0"/>
                <a:cs typeface="Arial" panose="020B0604020202020204" pitchFamily="34" charset="0"/>
              </a:rPr>
            </a:br>
            <a:r>
              <a:rPr lang="ar-SA" sz="2800" i="1" u="sng" dirty="0">
                <a:solidFill>
                  <a:srgbClr val="000000"/>
                </a:solidFill>
                <a:effectLst/>
                <a:latin typeface="Calibri" panose="020F0502020204030204" pitchFamily="34" charset="0"/>
                <a:ea typeface="Calibri" panose="020F0502020204030204" pitchFamily="34" charset="0"/>
                <a:cs typeface="Arial" panose="020B0604020202020204" pitchFamily="34" charset="0"/>
              </a:rPr>
              <a:t>تلخصين فيها معلوماتك عن الدرس </a:t>
            </a:r>
            <a:br>
              <a:rPr lang="en-US" sz="2800" dirty="0">
                <a:effectLst/>
                <a:latin typeface="Calibri" panose="020F0502020204030204" pitchFamily="34" charset="0"/>
                <a:ea typeface="Calibri" panose="020F0502020204030204" pitchFamily="34" charset="0"/>
                <a:cs typeface="Arial" panose="020B0604020202020204" pitchFamily="34" charset="0"/>
              </a:rPr>
            </a:br>
            <a:endParaRPr lang="en-US" sz="6600" dirty="0"/>
          </a:p>
        </p:txBody>
      </p:sp>
      <p:sp>
        <p:nvSpPr>
          <p:cNvPr id="4" name="عنصر نائب لرقم الشريحة 3">
            <a:extLst>
              <a:ext uri="{FF2B5EF4-FFF2-40B4-BE49-F238E27FC236}">
                <a16:creationId xmlns:a16="http://schemas.microsoft.com/office/drawing/2014/main" id="{56B391D2-2F4B-2E52-0252-B37B69A38BEC}"/>
              </a:ext>
            </a:extLst>
          </p:cNvPr>
          <p:cNvSpPr>
            <a:spLocks noGrp="1"/>
          </p:cNvSpPr>
          <p:nvPr>
            <p:ph type="sldNum" sz="quarter" idx="2"/>
          </p:nvPr>
        </p:nvSpPr>
        <p:spPr/>
        <p:txBody>
          <a:bodyPr/>
          <a:lstStyle/>
          <a:p>
            <a:pPr rtl="0">
              <a:defRPr/>
            </a:pPr>
            <a:fld id="{86CB4B4D-7CA3-9044-876B-883B54F8677D}" type="slidenum">
              <a:rPr lang="en-US" smtClean="0"/>
              <a:t>46</a:t>
            </a:fld>
            <a:endParaRPr lang="en-US"/>
          </a:p>
        </p:txBody>
      </p:sp>
      <p:pic>
        <p:nvPicPr>
          <p:cNvPr id="5" name="صورة 4" descr="freesnippingtool.com_capture_14420308181627.png">
            <a:extLst>
              <a:ext uri="{FF2B5EF4-FFF2-40B4-BE49-F238E27FC236}">
                <a16:creationId xmlns:a16="http://schemas.microsoft.com/office/drawing/2014/main" id="{5993F613-1C50-0705-92B3-8A87936A5465}"/>
              </a:ext>
            </a:extLst>
          </p:cNvPr>
          <p:cNvPicPr>
            <a:picLocks noChangeAspect="1"/>
          </p:cNvPicPr>
          <p:nvPr/>
        </p:nvPicPr>
        <p:blipFill>
          <a:blip r:embed="rId2"/>
          <a:stretch>
            <a:fillRect/>
          </a:stretch>
        </p:blipFill>
        <p:spPr>
          <a:xfrm>
            <a:off x="876527" y="917752"/>
            <a:ext cx="3386191" cy="2852975"/>
          </a:xfrm>
          <a:prstGeom prst="rect">
            <a:avLst/>
          </a:prstGeom>
        </p:spPr>
      </p:pic>
      <p:pic>
        <p:nvPicPr>
          <p:cNvPr id="6" name="صورة 5" descr="images.png">
            <a:extLst>
              <a:ext uri="{FF2B5EF4-FFF2-40B4-BE49-F238E27FC236}">
                <a16:creationId xmlns:a16="http://schemas.microsoft.com/office/drawing/2014/main" id="{17D7F963-9F19-E693-9220-8C995BACF7F7}"/>
              </a:ext>
            </a:extLst>
          </p:cNvPr>
          <p:cNvPicPr>
            <a:picLocks noChangeAspect="1"/>
          </p:cNvPicPr>
          <p:nvPr/>
        </p:nvPicPr>
        <p:blipFill>
          <a:blip r:embed="rId3"/>
          <a:stretch>
            <a:fillRect/>
          </a:stretch>
        </p:blipFill>
        <p:spPr>
          <a:xfrm>
            <a:off x="3481924" y="322730"/>
            <a:ext cx="1237993" cy="1506051"/>
          </a:xfrm>
          <a:prstGeom prst="rect">
            <a:avLst/>
          </a:prstGeom>
        </p:spPr>
      </p:pic>
      <p:sp>
        <p:nvSpPr>
          <p:cNvPr id="7" name="مستطيل 6">
            <a:extLst>
              <a:ext uri="{FF2B5EF4-FFF2-40B4-BE49-F238E27FC236}">
                <a16:creationId xmlns:a16="http://schemas.microsoft.com/office/drawing/2014/main" id="{39531729-22DC-917C-CE0F-F66FE4421D24}"/>
              </a:ext>
            </a:extLst>
          </p:cNvPr>
          <p:cNvSpPr/>
          <p:nvPr/>
        </p:nvSpPr>
        <p:spPr>
          <a:xfrm>
            <a:off x="147918" y="0"/>
            <a:ext cx="12044082" cy="68580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02063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5">
            <a:extLst>
              <a:ext uri="{FF2B5EF4-FFF2-40B4-BE49-F238E27FC236}">
                <a16:creationId xmlns:a16="http://schemas.microsoft.com/office/drawing/2014/main" id="{ECA7347C-8402-4A5F-BF8B-2CFC451B79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08067" y="793981"/>
            <a:ext cx="9463607" cy="4920577"/>
          </a:xfrm>
          <a:prstGeom prst="rect">
            <a:avLst/>
          </a:prstGeom>
        </p:spPr>
      </p:pic>
      <p:sp>
        <p:nvSpPr>
          <p:cNvPr id="11" name="عنوان 1">
            <a:extLst>
              <a:ext uri="{FF2B5EF4-FFF2-40B4-BE49-F238E27FC236}">
                <a16:creationId xmlns:a16="http://schemas.microsoft.com/office/drawing/2014/main" id="{60A348D4-996C-4F86-B8D5-D37E0CFC91BE}"/>
              </a:ext>
            </a:extLst>
          </p:cNvPr>
          <p:cNvSpPr txBox="1">
            <a:spLocks/>
          </p:cNvSpPr>
          <p:nvPr/>
        </p:nvSpPr>
        <p:spPr>
          <a:xfrm>
            <a:off x="1616143" y="1128435"/>
            <a:ext cx="4476047" cy="1515533"/>
          </a:xfrm>
          <a:prstGeom prst="rect">
            <a:avLst/>
          </a:prstGeom>
        </p:spPr>
        <p:txBody>
          <a:bodyPr vert="horz" lIns="91440" tIns="45720" rIns="91440" bIns="45720" rtlCol="1" anchor="ctr">
            <a:normAutofit fontScale="77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KW" sz="9600" b="1" dirty="0">
                <a:solidFill>
                  <a:srgbClr val="FF0000"/>
                </a:solidFill>
              </a:rPr>
              <a:t>انتهت الحصة</a:t>
            </a:r>
          </a:p>
        </p:txBody>
      </p:sp>
      <p:pic>
        <p:nvPicPr>
          <p:cNvPr id="8" name="جرس">
            <a:hlinkClick r:id="" action="ppaction://media"/>
            <a:extLst>
              <a:ext uri="{FF2B5EF4-FFF2-40B4-BE49-F238E27FC236}">
                <a16:creationId xmlns:a16="http://schemas.microsoft.com/office/drawing/2014/main" id="{41B87289-9E99-46BF-8C5F-BA613B282C2D}"/>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114423" y="2377231"/>
            <a:ext cx="3560618" cy="1958340"/>
          </a:xfrm>
          <a:prstGeom prst="rect">
            <a:avLst/>
          </a:prstGeom>
        </p:spPr>
      </p:pic>
      <p:sp>
        <p:nvSpPr>
          <p:cNvPr id="3" name="مربع نص 2">
            <a:extLst>
              <a:ext uri="{FF2B5EF4-FFF2-40B4-BE49-F238E27FC236}">
                <a16:creationId xmlns:a16="http://schemas.microsoft.com/office/drawing/2014/main" id="{A68FC420-5EDC-7EA3-37EB-A786F25ECEE9}"/>
              </a:ext>
            </a:extLst>
          </p:cNvPr>
          <p:cNvSpPr txBox="1"/>
          <p:nvPr/>
        </p:nvSpPr>
        <p:spPr>
          <a:xfrm>
            <a:off x="3323273" y="5399304"/>
            <a:ext cx="6097904" cy="1243802"/>
          </a:xfrm>
          <a:prstGeom prst="rect">
            <a:avLst/>
          </a:prstGeom>
          <a:noFill/>
        </p:spPr>
        <p:txBody>
          <a:bodyPr wrap="square">
            <a:spAutoFit/>
          </a:bodyPr>
          <a:lstStyle/>
          <a:p>
            <a:pPr marL="0" lvl="0" indent="0" algn="ctr">
              <a:lnSpc>
                <a:spcPts val="10979"/>
              </a:lnSpc>
            </a:pPr>
            <a:r>
              <a:rPr lang="ar-SA" sz="3200" spc="231" dirty="0">
                <a:solidFill>
                  <a:srgbClr val="DB7558"/>
                </a:solidFill>
                <a:latin typeface="Barlow Condensed Bold"/>
              </a:rPr>
              <a:t>فايزة الدهاس</a:t>
            </a:r>
            <a:endParaRPr lang="en-US" sz="3200" spc="231" dirty="0">
              <a:solidFill>
                <a:srgbClr val="ACD8CB"/>
              </a:solidFill>
              <a:latin typeface="Barlow Condensed Bold"/>
            </a:endParaRPr>
          </a:p>
        </p:txBody>
      </p:sp>
      <p:sp>
        <p:nvSpPr>
          <p:cNvPr id="4" name="مستطيل 3">
            <a:extLst>
              <a:ext uri="{FF2B5EF4-FFF2-40B4-BE49-F238E27FC236}">
                <a16:creationId xmlns:a16="http://schemas.microsoft.com/office/drawing/2014/main" id="{B943C856-F632-7CBB-E887-433D51F1B1EE}"/>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مربع نص 5">
            <a:extLst>
              <a:ext uri="{FF2B5EF4-FFF2-40B4-BE49-F238E27FC236}">
                <a16:creationId xmlns:a16="http://schemas.microsoft.com/office/drawing/2014/main" id="{FE8BCA7C-A040-2014-8D73-F5992CC774B0}"/>
              </a:ext>
            </a:extLst>
          </p:cNvPr>
          <p:cNvSpPr txBox="1"/>
          <p:nvPr/>
        </p:nvSpPr>
        <p:spPr>
          <a:xfrm>
            <a:off x="5334953" y="2352794"/>
            <a:ext cx="6189344" cy="954107"/>
          </a:xfrm>
          <a:prstGeom prst="rect">
            <a:avLst/>
          </a:prstGeom>
          <a:noFill/>
        </p:spPr>
        <p:txBody>
          <a:bodyPr wrap="square">
            <a:spAutoFit/>
          </a:bodyPr>
          <a:lstStyle/>
          <a:p>
            <a:pPr algn="ctr">
              <a:defRPr sz="8000" b="1">
                <a:latin typeface="Arial"/>
                <a:ea typeface="Arial"/>
                <a:cs typeface="Arial"/>
                <a:sym typeface="Arial"/>
              </a:defRPr>
            </a:pPr>
            <a:r>
              <a:rPr lang="ar-SA" sz="2800" b="1" dirty="0">
                <a:latin typeface="Tahoma" panose="020B0604030504040204" pitchFamily="34" charset="0"/>
                <a:ea typeface="Tahoma" panose="020B0604030504040204" pitchFamily="34" charset="0"/>
              </a:rPr>
              <a:t>سبحانك اللهم وبحمدك أشهد </a:t>
            </a:r>
          </a:p>
          <a:p>
            <a:pPr algn="ctr">
              <a:defRPr sz="8000" b="1">
                <a:latin typeface="Arial"/>
                <a:ea typeface="Arial"/>
                <a:cs typeface="Arial"/>
                <a:sym typeface="Arial"/>
              </a:defRPr>
            </a:pPr>
            <a:r>
              <a:rPr lang="ar-SA" sz="2800" b="1" dirty="0">
                <a:latin typeface="Tahoma" panose="020B0604030504040204" pitchFamily="34" charset="0"/>
                <a:ea typeface="Tahoma" panose="020B0604030504040204" pitchFamily="34" charset="0"/>
              </a:rPr>
              <a:t>أن لا إله إلا أنت أستغفرك وأتوب إليك</a:t>
            </a:r>
          </a:p>
        </p:txBody>
      </p:sp>
    </p:spTree>
    <p:custDataLst>
      <p:tags r:id="rId1"/>
    </p:custDataLst>
    <p:extLst>
      <p:ext uri="{BB962C8B-B14F-4D97-AF65-F5344CB8AC3E}">
        <p14:creationId xmlns:p14="http://schemas.microsoft.com/office/powerpoint/2010/main" val="367286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par>
                                <p:cTn id="8" presetID="21" presetClass="entr" presetSubtype="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خطط انسيابي: معالجة متعاقبة 3">
            <a:extLst>
              <a:ext uri="{FF2B5EF4-FFF2-40B4-BE49-F238E27FC236}">
                <a16:creationId xmlns:a16="http://schemas.microsoft.com/office/drawing/2014/main" id="{5F8FEE01-5C02-80A8-528B-70956C67713E}"/>
              </a:ext>
            </a:extLst>
          </p:cNvPr>
          <p:cNvSpPr/>
          <p:nvPr/>
        </p:nvSpPr>
        <p:spPr>
          <a:xfrm>
            <a:off x="1611630" y="788670"/>
            <a:ext cx="4183380" cy="948690"/>
          </a:xfrm>
          <a:prstGeom prst="flowChartAlternateProcess">
            <a:avLst/>
          </a:prstGeom>
          <a:solidFill>
            <a:schemeClr val="bg2">
              <a:lumMod val="75000"/>
            </a:schemeClr>
          </a:solidFill>
          <a:scene3d>
            <a:camera prst="orthographicFront"/>
            <a:lightRig rig="threePt" dir="t"/>
          </a:scene3d>
          <a:sp3d>
            <a:bevelT prst="relaxedInset"/>
          </a:sp3d>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1" fromWordArt="0" anchor="t" anchorCtr="0" forceAA="0" compatLnSpc="1">
            <a:prstTxWarp prst="textNoShape">
              <a:avLst/>
            </a:prstTxWarp>
            <a:noAutofit/>
          </a:bodyPr>
          <a:lstStyle/>
          <a:p>
            <a:pPr algn="ctr" rtl="1">
              <a:lnSpc>
                <a:spcPct val="107000"/>
              </a:lnSpc>
              <a:spcAft>
                <a:spcPts val="800"/>
              </a:spcAft>
            </a:pPr>
            <a:r>
              <a:rPr lang="ar-SA" sz="2400" b="1" dirty="0">
                <a:effectLst/>
                <a:ea typeface="Calibri" panose="020F0502020204030204" pitchFamily="34" charset="0"/>
                <a:cs typeface="Arial" panose="020B0604020202020204" pitchFamily="34" charset="0"/>
              </a:rPr>
              <a:t>ما لذي تعرفينه عن المفردات التالية</a:t>
            </a:r>
            <a:endParaRPr lang="en-US" sz="1600" dirty="0">
              <a:effectLst/>
              <a:ea typeface="Calibri" panose="020F0502020204030204" pitchFamily="34" charset="0"/>
              <a:cs typeface="Arial" panose="020B0604020202020204" pitchFamily="34" charset="0"/>
            </a:endParaRPr>
          </a:p>
          <a:p>
            <a:pPr algn="ctr" rtl="1">
              <a:lnSpc>
                <a:spcPct val="107000"/>
              </a:lnSpc>
              <a:spcAft>
                <a:spcPts val="800"/>
              </a:spcAft>
            </a:pPr>
            <a:endParaRPr lang="en-US" sz="1100" dirty="0">
              <a:effectLst/>
              <a:ea typeface="Calibri" panose="020F0502020204030204" pitchFamily="34" charset="0"/>
              <a:cs typeface="Arial" panose="020B0604020202020204" pitchFamily="34" charset="0"/>
            </a:endParaRPr>
          </a:p>
        </p:txBody>
      </p:sp>
      <p:graphicFrame>
        <p:nvGraphicFramePr>
          <p:cNvPr id="3" name="عنصر نائب للمحتوى 3">
            <a:extLst>
              <a:ext uri="{FF2B5EF4-FFF2-40B4-BE49-F238E27FC236}">
                <a16:creationId xmlns:a16="http://schemas.microsoft.com/office/drawing/2014/main" id="{CC675E18-3C2B-754A-7051-8ADC688F50AA}"/>
              </a:ext>
            </a:extLst>
          </p:cNvPr>
          <p:cNvGraphicFramePr>
            <a:graphicFrameLocks/>
          </p:cNvGraphicFramePr>
          <p:nvPr>
            <p:extLst>
              <p:ext uri="{D42A27DB-BD31-4B8C-83A1-F6EECF244321}">
                <p14:modId xmlns:p14="http://schemas.microsoft.com/office/powerpoint/2010/main" val="1893315192"/>
              </p:ext>
            </p:extLst>
          </p:nvPr>
        </p:nvGraphicFramePr>
        <p:xfrm>
          <a:off x="259388" y="2288064"/>
          <a:ext cx="6758633" cy="3840480"/>
        </p:xfrm>
        <a:graphic>
          <a:graphicData uri="http://schemas.openxmlformats.org/drawingml/2006/table">
            <a:tbl>
              <a:tblPr rtl="1" firstRow="1" firstCol="1" bandRow="1">
                <a:effectLst>
                  <a:innerShdw blurRad="63500" dist="50800" dir="16200000">
                    <a:prstClr val="black">
                      <a:alpha val="50000"/>
                    </a:prstClr>
                  </a:innerShdw>
                </a:effectLst>
                <a:tableStyleId>{5C22544A-7EE6-4342-B048-85BDC9FD1C3A}</a:tableStyleId>
              </a:tblPr>
              <a:tblGrid>
                <a:gridCol w="2660275">
                  <a:extLst>
                    <a:ext uri="{9D8B030D-6E8A-4147-A177-3AD203B41FA5}">
                      <a16:colId xmlns:a16="http://schemas.microsoft.com/office/drawing/2014/main" val="3553433567"/>
                    </a:ext>
                  </a:extLst>
                </a:gridCol>
                <a:gridCol w="1191636">
                  <a:extLst>
                    <a:ext uri="{9D8B030D-6E8A-4147-A177-3AD203B41FA5}">
                      <a16:colId xmlns:a16="http://schemas.microsoft.com/office/drawing/2014/main" val="1195467711"/>
                    </a:ext>
                  </a:extLst>
                </a:gridCol>
                <a:gridCol w="1474470">
                  <a:extLst>
                    <a:ext uri="{9D8B030D-6E8A-4147-A177-3AD203B41FA5}">
                      <a16:colId xmlns:a16="http://schemas.microsoft.com/office/drawing/2014/main" val="1536480235"/>
                    </a:ext>
                  </a:extLst>
                </a:gridCol>
                <a:gridCol w="1432252">
                  <a:extLst>
                    <a:ext uri="{9D8B030D-6E8A-4147-A177-3AD203B41FA5}">
                      <a16:colId xmlns:a16="http://schemas.microsoft.com/office/drawing/2014/main" val="918980440"/>
                    </a:ext>
                  </a:extLst>
                </a:gridCol>
              </a:tblGrid>
              <a:tr h="135096">
                <a:tc>
                  <a:txBody>
                    <a:bodyPr/>
                    <a:lstStyle/>
                    <a:p>
                      <a:pPr marL="457200" algn="ctr" rtl="1"/>
                      <a:r>
                        <a:rPr lang="ar-SA" sz="2400" dirty="0">
                          <a:solidFill>
                            <a:schemeClr val="tx1"/>
                          </a:solidFill>
                          <a:effectLst/>
                        </a:rPr>
                        <a:t>المفردة </a:t>
                      </a:r>
                    </a:p>
                    <a:p>
                      <a:pPr marL="457200" algn="ctr" rtl="1"/>
                      <a:endParaRPr lang="en-US" sz="2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marL="457200" algn="ctr" rtl="1"/>
                      <a:r>
                        <a:rPr lang="ar-SA" sz="2400" dirty="0">
                          <a:solidFill>
                            <a:schemeClr val="tx1"/>
                          </a:solidFill>
                          <a:effectLst/>
                        </a:rPr>
                        <a:t>التوقع </a:t>
                      </a:r>
                      <a:endParaRPr lang="en-US" sz="2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marL="457200" algn="ctr" rtl="1"/>
                      <a:r>
                        <a:rPr lang="ar-SA" sz="2400" dirty="0">
                          <a:solidFill>
                            <a:schemeClr val="tx1"/>
                          </a:solidFill>
                          <a:effectLst/>
                        </a:rPr>
                        <a:t>المرادف </a:t>
                      </a:r>
                      <a:endParaRPr lang="en-US" sz="2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marL="457200" algn="ctr" rtl="1"/>
                      <a:r>
                        <a:rPr lang="ar-SA" sz="2400" dirty="0">
                          <a:solidFill>
                            <a:schemeClr val="tx1"/>
                          </a:solidFill>
                          <a:effectLst/>
                        </a:rPr>
                        <a:t>ماذا تعلمت </a:t>
                      </a:r>
                      <a:endParaRPr lang="en-US" sz="28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extLst>
                  <a:ext uri="{0D108BD9-81ED-4DB2-BD59-A6C34878D82A}">
                    <a16:rowId xmlns:a16="http://schemas.microsoft.com/office/drawing/2014/main" val="1994274258"/>
                  </a:ext>
                </a:extLst>
              </a:tr>
              <a:tr h="0">
                <a:tc>
                  <a:txBody>
                    <a:bodyPr/>
                    <a:lstStyle/>
                    <a:p>
                      <a:pPr marL="457200" algn="ctr" rtl="1"/>
                      <a:r>
                        <a:rPr lang="ar-SA" sz="2000" dirty="0">
                          <a:solidFill>
                            <a:srgbClr val="002060"/>
                          </a:solidFill>
                          <a:effectLst/>
                        </a:rPr>
                        <a:t>الضوء المترابط</a:t>
                      </a:r>
                      <a:endParaRPr lang="en-US" sz="24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marL="457200" algn="ctr" rtl="1"/>
                      <a:r>
                        <a:rPr lang="ar-SA" sz="2400" dirty="0">
                          <a:effectLst/>
                        </a:rPr>
                        <a:t> </a:t>
                      </a:r>
                    </a:p>
                    <a:p>
                      <a:pPr marL="457200" algn="ctr" rtl="1"/>
                      <a:endParaRPr lang="en-US" sz="2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457200" algn="ctr" rtl="1"/>
                      <a:r>
                        <a:rPr lang="ar-SA" sz="2400" dirty="0">
                          <a:effectLst/>
                        </a:rPr>
                        <a:t> </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457200" algn="ctr" rtl="1"/>
                      <a:r>
                        <a:rPr lang="ar-SA" sz="2400" dirty="0">
                          <a:effectLst/>
                        </a:rPr>
                        <a:t> </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2367520479"/>
                  </a:ext>
                </a:extLst>
              </a:tr>
              <a:tr h="0">
                <a:tc>
                  <a:txBody>
                    <a:bodyPr/>
                    <a:lstStyle/>
                    <a:p>
                      <a:pPr marL="457200" algn="ctr" rtl="1"/>
                      <a:r>
                        <a:rPr lang="ar-SA" sz="2400" dirty="0">
                          <a:solidFill>
                            <a:srgbClr val="002060"/>
                          </a:solidFill>
                          <a:effectLst/>
                        </a:rPr>
                        <a:t>الضوء الغير مترابط</a:t>
                      </a:r>
                      <a:endParaRPr lang="en-US" sz="28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marL="457200" algn="ctr" rtl="1"/>
                      <a:r>
                        <a:rPr lang="ar-SA" sz="2400" dirty="0">
                          <a:effectLst/>
                        </a:rPr>
                        <a:t> </a:t>
                      </a:r>
                    </a:p>
                    <a:p>
                      <a:pPr marL="457200" algn="ctr" rtl="1"/>
                      <a:endParaRPr lang="en-US" sz="2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457200" algn="ctr" rtl="1"/>
                      <a:r>
                        <a:rPr lang="ar-SA" sz="2400" dirty="0">
                          <a:effectLst/>
                        </a:rPr>
                        <a:t> </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457200" algn="ctr" rtl="1"/>
                      <a:r>
                        <a:rPr lang="ar-SA" sz="2400" dirty="0">
                          <a:effectLst/>
                        </a:rPr>
                        <a:t> </a:t>
                      </a:r>
                      <a:endParaRPr lang="en-US" sz="2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891459620"/>
                  </a:ext>
                </a:extLst>
              </a:tr>
              <a:tr h="293052">
                <a:tc>
                  <a:txBody>
                    <a:bodyPr/>
                    <a:lstStyle/>
                    <a:p>
                      <a:pPr marL="457200" marR="0" lvl="0" indent="0" algn="ctr" defTabSz="914400" rtl="1" eaLnBrk="1" fontAlgn="auto" latinLnBrk="0" hangingPunct="1">
                        <a:lnSpc>
                          <a:spcPct val="100000"/>
                        </a:lnSpc>
                        <a:spcBef>
                          <a:spcPts val="0"/>
                        </a:spcBef>
                        <a:spcAft>
                          <a:spcPts val="0"/>
                        </a:spcAft>
                        <a:buClrTx/>
                        <a:buSzTx/>
                        <a:buFontTx/>
                        <a:buNone/>
                        <a:tabLst/>
                        <a:defRPr/>
                      </a:pPr>
                      <a:r>
                        <a:rPr lang="ar-SA" altLang="ar-SA" sz="2400" dirty="0">
                          <a:solidFill>
                            <a:srgbClr val="002060"/>
                          </a:solidFill>
                          <a:latin typeface="Andalus" panose="02020603050405020304" pitchFamily="18" charset="-78"/>
                        </a:rPr>
                        <a:t>أهداب التداخل</a:t>
                      </a:r>
                    </a:p>
                    <a:p>
                      <a:pPr marL="457200" marR="0" lvl="0" indent="0" algn="ctr" defTabSz="914400" rtl="1" eaLnBrk="1" fontAlgn="auto" latinLnBrk="0" hangingPunct="1">
                        <a:lnSpc>
                          <a:spcPct val="100000"/>
                        </a:lnSpc>
                        <a:spcBef>
                          <a:spcPts val="0"/>
                        </a:spcBef>
                        <a:spcAft>
                          <a:spcPts val="0"/>
                        </a:spcAft>
                        <a:buClrTx/>
                        <a:buSzTx/>
                        <a:buFontTx/>
                        <a:buNone/>
                        <a:tabLst/>
                        <a:defRPr/>
                      </a:pPr>
                      <a:endParaRPr lang="ar-SA" altLang="ar-SA" sz="2400" dirty="0">
                        <a:solidFill>
                          <a:srgbClr val="002060"/>
                        </a:solidFill>
                        <a:latin typeface="Andalus" panose="02020603050405020304" pitchFamily="18" charset="-7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marL="457200" algn="ctr" rtl="1"/>
                      <a:endParaRPr lang="en-US" sz="2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457200" algn="ctr" rtl="1"/>
                      <a:endParaRPr lang="en-US" sz="2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457200" algn="ctr" rtl="1"/>
                      <a:endParaRPr lang="en-US" sz="2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556857046"/>
                  </a:ext>
                </a:extLst>
              </a:tr>
              <a:tr h="0">
                <a:tc>
                  <a:txBody>
                    <a:bodyPr/>
                    <a:lstStyle/>
                    <a:p>
                      <a:pPr marL="457200" marR="0" lvl="0" indent="0" algn="ctr" defTabSz="914400" rtl="1" eaLnBrk="1" fontAlgn="auto" latinLnBrk="0" hangingPunct="1">
                        <a:lnSpc>
                          <a:spcPct val="100000"/>
                        </a:lnSpc>
                        <a:spcBef>
                          <a:spcPts val="0"/>
                        </a:spcBef>
                        <a:spcAft>
                          <a:spcPts val="0"/>
                        </a:spcAft>
                        <a:buClrTx/>
                        <a:buSzTx/>
                        <a:buFontTx/>
                        <a:buNone/>
                        <a:tabLst/>
                        <a:defRPr/>
                      </a:pPr>
                      <a:r>
                        <a:rPr lang="ar-SA" altLang="ar-SA" sz="2400" dirty="0">
                          <a:solidFill>
                            <a:srgbClr val="002060"/>
                          </a:solidFill>
                          <a:latin typeface="Andalus" panose="02020603050405020304" pitchFamily="18" charset="-78"/>
                        </a:rPr>
                        <a:t>الضوء الأحادي اللون</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FF"/>
                    </a:solidFill>
                  </a:tcPr>
                </a:tc>
                <a:tc>
                  <a:txBody>
                    <a:bodyPr/>
                    <a:lstStyle/>
                    <a:p>
                      <a:pPr marL="457200" algn="ctr" rtl="1"/>
                      <a:endParaRPr lang="en-US" sz="2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457200" algn="ctr" rtl="1"/>
                      <a:endParaRPr lang="en-US" sz="2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457200" algn="ctr" rtl="1"/>
                      <a:endParaRPr lang="en-US" sz="2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646537553"/>
                  </a:ext>
                </a:extLst>
              </a:tr>
            </a:tbl>
          </a:graphicData>
        </a:graphic>
      </p:graphicFrame>
      <p:sp>
        <p:nvSpPr>
          <p:cNvPr id="5" name="مستطيل 4">
            <a:extLst>
              <a:ext uri="{FF2B5EF4-FFF2-40B4-BE49-F238E27FC236}">
                <a16:creationId xmlns:a16="http://schemas.microsoft.com/office/drawing/2014/main" id="{DE409C59-7A10-F930-100A-6E9AA888E5D8}"/>
              </a:ext>
            </a:extLst>
          </p:cNvPr>
          <p:cNvSpPr/>
          <p:nvPr/>
        </p:nvSpPr>
        <p:spPr>
          <a:xfrm>
            <a:off x="7042140" y="761345"/>
            <a:ext cx="4828566" cy="923330"/>
          </a:xfrm>
          <a:prstGeom prst="rect">
            <a:avLst/>
          </a:prstGeom>
          <a:solidFill>
            <a:schemeClr val="bg2">
              <a:lumMod val="75000"/>
            </a:schemeClr>
          </a:solidFill>
          <a:scene3d>
            <a:camera prst="orthographicFront"/>
            <a:lightRig rig="threePt" dir="t"/>
          </a:scene3d>
          <a:sp3d>
            <a:bevelT prst="relaxedInset"/>
          </a:sp3d>
        </p:spPr>
        <p:txBody>
          <a:bodyPr wrap="none" lIns="91440" tIns="45720" rIns="91440" bIns="45720">
            <a:spAutoFit/>
          </a:bodyPr>
          <a:lstStyle/>
          <a:p>
            <a:pPr algn="ctr"/>
            <a:r>
              <a:rPr lang="ar-SA" sz="5400" dirty="0">
                <a:ln w="0"/>
                <a:effectLst>
                  <a:outerShdw blurRad="38100" dist="19050" dir="2700000" algn="tl" rotWithShape="0">
                    <a:schemeClr val="dk1">
                      <a:alpha val="40000"/>
                    </a:schemeClr>
                  </a:outerShdw>
                </a:effectLst>
              </a:rPr>
              <a:t>حددي اهدافك درسك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11" name="مستطيل 10">
            <a:extLst>
              <a:ext uri="{FF2B5EF4-FFF2-40B4-BE49-F238E27FC236}">
                <a16:creationId xmlns:a16="http://schemas.microsoft.com/office/drawing/2014/main" id="{B17CED33-F8DF-5B66-6B59-0687407EDE39}"/>
              </a:ext>
            </a:extLst>
          </p:cNvPr>
          <p:cNvSpPr/>
          <p:nvPr/>
        </p:nvSpPr>
        <p:spPr>
          <a:xfrm>
            <a:off x="-80010" y="0"/>
            <a:ext cx="12272010" cy="6858000"/>
          </a:xfrm>
          <a:prstGeom prst="rect">
            <a:avLst/>
          </a:prstGeom>
          <a:noFill/>
          <a:ln w="149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صورة 15">
            <a:extLst>
              <a:ext uri="{FF2B5EF4-FFF2-40B4-BE49-F238E27FC236}">
                <a16:creationId xmlns:a16="http://schemas.microsoft.com/office/drawing/2014/main" id="{026F7183-BACA-7B9D-F464-D93D2581C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5184" y="2405208"/>
            <a:ext cx="2133600" cy="2143125"/>
          </a:xfrm>
          <a:prstGeom prst="rect">
            <a:avLst/>
          </a:prstGeom>
          <a:scene3d>
            <a:camera prst="orthographicFront"/>
            <a:lightRig rig="threePt" dir="t"/>
          </a:scene3d>
          <a:sp3d>
            <a:bevelT w="165100" prst="coolSlant"/>
          </a:sp3d>
        </p:spPr>
      </p:pic>
    </p:spTree>
    <p:extLst>
      <p:ext uri="{BB962C8B-B14F-4D97-AF65-F5344CB8AC3E}">
        <p14:creationId xmlns:p14="http://schemas.microsoft.com/office/powerpoint/2010/main" val="1043923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CDE5B203-A096-6449-78A0-9ED4E88E8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771" y="3120390"/>
            <a:ext cx="2731770" cy="3166110"/>
          </a:xfrm>
          <a:prstGeom prst="rect">
            <a:avLst/>
          </a:prstGeom>
        </p:spPr>
      </p:pic>
      <p:sp>
        <p:nvSpPr>
          <p:cNvPr id="5" name="مربع نص 4">
            <a:extLst>
              <a:ext uri="{FF2B5EF4-FFF2-40B4-BE49-F238E27FC236}">
                <a16:creationId xmlns:a16="http://schemas.microsoft.com/office/drawing/2014/main" id="{7DCA9F95-CFBE-1FC4-2C72-4177B75C2C06}"/>
              </a:ext>
            </a:extLst>
          </p:cNvPr>
          <p:cNvSpPr txBox="1"/>
          <p:nvPr/>
        </p:nvSpPr>
        <p:spPr>
          <a:xfrm>
            <a:off x="3687568" y="698333"/>
            <a:ext cx="6097904" cy="1692771"/>
          </a:xfrm>
          <a:prstGeom prst="rect">
            <a:avLst/>
          </a:prstGeom>
          <a:noFill/>
        </p:spPr>
        <p:txBody>
          <a:bodyPr wrap="square">
            <a:spAutoFit/>
          </a:bodyPr>
          <a:lstStyle/>
          <a:p>
            <a:pPr algn="ctr" rtl="1"/>
            <a:r>
              <a:rPr lang="ar-IQ" sz="4800" dirty="0">
                <a:solidFill>
                  <a:srgbClr val="FF0000"/>
                </a:solidFill>
                <a:latin typeface="ae_Hani" pitchFamily="18" charset="-78"/>
                <a:cs typeface="ae_Hani" pitchFamily="18" charset="-78"/>
              </a:rPr>
              <a:t>الأهداف</a:t>
            </a:r>
          </a:p>
          <a:p>
            <a:pPr algn="ctr" rtl="1"/>
            <a:r>
              <a:rPr lang="ar-IQ" sz="2800" dirty="0">
                <a:latin typeface="ae_Hani" pitchFamily="18" charset="-78"/>
                <a:cs typeface="ae_Hani" pitchFamily="18" charset="-78"/>
              </a:rPr>
              <a:t>1-تفسر تكون نمط تداخل بإسقاط الضوء على شقين.</a:t>
            </a:r>
          </a:p>
          <a:p>
            <a:pPr algn="ctr" rtl="1"/>
            <a:r>
              <a:rPr lang="ar-IQ" sz="2800" dirty="0">
                <a:latin typeface="ae_Hani" pitchFamily="18" charset="-78"/>
                <a:cs typeface="ae_Hani" pitchFamily="18" charset="-78"/>
              </a:rPr>
              <a:t>2-تحسب الأطوال الموجية للضوء من أنماط التداخل</a:t>
            </a:r>
            <a:endParaRPr lang="en-US" sz="2800" dirty="0"/>
          </a:p>
        </p:txBody>
      </p:sp>
      <p:sp>
        <p:nvSpPr>
          <p:cNvPr id="7" name="مستطيل 6">
            <a:extLst>
              <a:ext uri="{FF2B5EF4-FFF2-40B4-BE49-F238E27FC236}">
                <a16:creationId xmlns:a16="http://schemas.microsoft.com/office/drawing/2014/main" id="{A79CB27E-B903-ED8F-68C4-DACFC7EA90C8}"/>
              </a:ext>
            </a:extLst>
          </p:cNvPr>
          <p:cNvSpPr/>
          <p:nvPr/>
        </p:nvSpPr>
        <p:spPr>
          <a:xfrm>
            <a:off x="8965980" y="2750165"/>
            <a:ext cx="2146742"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a:ln/>
                <a:solidFill>
                  <a:schemeClr val="accent4"/>
                </a:solidFill>
                <a:effectLst/>
              </a:rPr>
              <a:t>المفردات</a:t>
            </a:r>
          </a:p>
        </p:txBody>
      </p:sp>
      <p:sp>
        <p:nvSpPr>
          <p:cNvPr id="9" name="مربع نص 8">
            <a:extLst>
              <a:ext uri="{FF2B5EF4-FFF2-40B4-BE49-F238E27FC236}">
                <a16:creationId xmlns:a16="http://schemas.microsoft.com/office/drawing/2014/main" id="{A1AD4707-7A9C-0FE5-A0C5-2A5AAFFEFE66}"/>
              </a:ext>
            </a:extLst>
          </p:cNvPr>
          <p:cNvSpPr txBox="1"/>
          <p:nvPr/>
        </p:nvSpPr>
        <p:spPr>
          <a:xfrm>
            <a:off x="7744044" y="3845142"/>
            <a:ext cx="3850078" cy="584775"/>
          </a:xfrm>
          <a:prstGeom prst="rect">
            <a:avLst/>
          </a:prstGeom>
          <a:noFill/>
        </p:spPr>
        <p:txBody>
          <a:bodyPr wrap="square">
            <a:spAutoFit/>
          </a:bodyPr>
          <a:lstStyle/>
          <a:p>
            <a:pPr algn="ctr" eaLnBrk="1" hangingPunct="1">
              <a:spcBef>
                <a:spcPct val="0"/>
              </a:spcBef>
              <a:buFontTx/>
              <a:buNone/>
            </a:pPr>
            <a:r>
              <a:rPr lang="ar-SA" altLang="ar-SA" sz="3200" dirty="0">
                <a:solidFill>
                  <a:schemeClr val="accent1">
                    <a:lumMod val="50000"/>
                  </a:schemeClr>
                </a:solidFill>
                <a:latin typeface="Andalus" panose="02020603050405020304" pitchFamily="18" charset="-78"/>
              </a:rPr>
              <a:t>الضوء غير المترابط</a:t>
            </a:r>
          </a:p>
        </p:txBody>
      </p:sp>
      <p:sp>
        <p:nvSpPr>
          <p:cNvPr id="11" name="مربع نص 10">
            <a:extLst>
              <a:ext uri="{FF2B5EF4-FFF2-40B4-BE49-F238E27FC236}">
                <a16:creationId xmlns:a16="http://schemas.microsoft.com/office/drawing/2014/main" id="{ED89BA92-184A-0ABE-A452-31895274245D}"/>
              </a:ext>
            </a:extLst>
          </p:cNvPr>
          <p:cNvSpPr txBox="1"/>
          <p:nvPr/>
        </p:nvSpPr>
        <p:spPr>
          <a:xfrm>
            <a:off x="3130063" y="3877379"/>
            <a:ext cx="6518030" cy="584775"/>
          </a:xfrm>
          <a:prstGeom prst="rect">
            <a:avLst/>
          </a:prstGeom>
          <a:noFill/>
        </p:spPr>
        <p:txBody>
          <a:bodyPr wrap="square">
            <a:spAutoFit/>
          </a:bodyPr>
          <a:lstStyle/>
          <a:p>
            <a:pPr algn="ctr" eaLnBrk="1" hangingPunct="1">
              <a:spcBef>
                <a:spcPct val="0"/>
              </a:spcBef>
              <a:buFontTx/>
              <a:buNone/>
            </a:pPr>
            <a:r>
              <a:rPr lang="ar-SA" altLang="ar-SA" sz="3200" dirty="0">
                <a:solidFill>
                  <a:schemeClr val="accent1">
                    <a:lumMod val="50000"/>
                  </a:schemeClr>
                </a:solidFill>
                <a:latin typeface="Andalus" panose="02020603050405020304" pitchFamily="18" charset="-78"/>
              </a:rPr>
              <a:t>الضوء المترابط</a:t>
            </a:r>
          </a:p>
        </p:txBody>
      </p:sp>
      <p:sp>
        <p:nvSpPr>
          <p:cNvPr id="13" name="مربع نص 12">
            <a:extLst>
              <a:ext uri="{FF2B5EF4-FFF2-40B4-BE49-F238E27FC236}">
                <a16:creationId xmlns:a16="http://schemas.microsoft.com/office/drawing/2014/main" id="{1FAC9BF1-245E-E080-C685-C57CF1450881}"/>
              </a:ext>
            </a:extLst>
          </p:cNvPr>
          <p:cNvSpPr txBox="1"/>
          <p:nvPr/>
        </p:nvSpPr>
        <p:spPr>
          <a:xfrm>
            <a:off x="8159262" y="4721442"/>
            <a:ext cx="3341076" cy="646331"/>
          </a:xfrm>
          <a:prstGeom prst="rect">
            <a:avLst/>
          </a:prstGeom>
          <a:noFill/>
        </p:spPr>
        <p:txBody>
          <a:bodyPr wrap="square">
            <a:spAutoFit/>
          </a:bodyPr>
          <a:lstStyle/>
          <a:p>
            <a:pPr algn="ctr" eaLnBrk="1" hangingPunct="1">
              <a:spcBef>
                <a:spcPct val="0"/>
              </a:spcBef>
              <a:buFontTx/>
              <a:buNone/>
            </a:pPr>
            <a:r>
              <a:rPr lang="ar-SA" altLang="ar-SA" sz="3600" dirty="0">
                <a:solidFill>
                  <a:schemeClr val="accent1">
                    <a:lumMod val="50000"/>
                  </a:schemeClr>
                </a:solidFill>
                <a:latin typeface="Andalus" panose="02020603050405020304" pitchFamily="18" charset="-78"/>
              </a:rPr>
              <a:t>أهداب التداخل</a:t>
            </a:r>
          </a:p>
        </p:txBody>
      </p:sp>
      <p:sp>
        <p:nvSpPr>
          <p:cNvPr id="15" name="مربع نص 14">
            <a:extLst>
              <a:ext uri="{FF2B5EF4-FFF2-40B4-BE49-F238E27FC236}">
                <a16:creationId xmlns:a16="http://schemas.microsoft.com/office/drawing/2014/main" id="{363ABC4E-CB2E-5B15-804A-E8E56A64E90B}"/>
              </a:ext>
            </a:extLst>
          </p:cNvPr>
          <p:cNvSpPr txBox="1"/>
          <p:nvPr/>
        </p:nvSpPr>
        <p:spPr>
          <a:xfrm>
            <a:off x="4994031" y="4967627"/>
            <a:ext cx="3223845" cy="523220"/>
          </a:xfrm>
          <a:prstGeom prst="rect">
            <a:avLst/>
          </a:prstGeom>
          <a:noFill/>
        </p:spPr>
        <p:txBody>
          <a:bodyPr wrap="square">
            <a:spAutoFit/>
          </a:bodyPr>
          <a:lstStyle/>
          <a:p>
            <a:pPr algn="ctr" eaLnBrk="1" hangingPunct="1">
              <a:spcBef>
                <a:spcPct val="0"/>
              </a:spcBef>
              <a:buFontTx/>
              <a:buNone/>
            </a:pPr>
            <a:r>
              <a:rPr lang="ar-SA" altLang="ar-SA" sz="2800" dirty="0">
                <a:solidFill>
                  <a:schemeClr val="accent1">
                    <a:lumMod val="50000"/>
                  </a:schemeClr>
                </a:solidFill>
                <a:latin typeface="Andalus" panose="02020603050405020304" pitchFamily="18" charset="-78"/>
              </a:rPr>
              <a:t>الضوء الأحادي اللون</a:t>
            </a:r>
          </a:p>
        </p:txBody>
      </p:sp>
      <p:pic>
        <p:nvPicPr>
          <p:cNvPr id="17" name="Picture 2" descr="Not So Much About Biotechnology (Really!) | Bruce's Blog (til I come up  with a catchier name)">
            <a:extLst>
              <a:ext uri="{FF2B5EF4-FFF2-40B4-BE49-F238E27FC236}">
                <a16:creationId xmlns:a16="http://schemas.microsoft.com/office/drawing/2014/main" id="{92E666E9-B71C-4C2E-A589-E0F8DC99038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45970" y="855785"/>
            <a:ext cx="1277816" cy="1801794"/>
          </a:xfrm>
          <a:prstGeom prst="rect">
            <a:avLst/>
          </a:prstGeom>
          <a:noFill/>
          <a:extLst>
            <a:ext uri="{909E8E84-426E-40DD-AFC4-6F175D3DCCD1}">
              <a14:hiddenFill xmlns:a14="http://schemas.microsoft.com/office/drawing/2010/main">
                <a:solidFill>
                  <a:srgbClr val="FFFFFF"/>
                </a:solidFill>
              </a14:hiddenFill>
            </a:ext>
          </a:extLst>
        </p:spPr>
      </p:pic>
      <p:sp>
        <p:nvSpPr>
          <p:cNvPr id="19" name="مستطيل 18">
            <a:extLst>
              <a:ext uri="{FF2B5EF4-FFF2-40B4-BE49-F238E27FC236}">
                <a16:creationId xmlns:a16="http://schemas.microsoft.com/office/drawing/2014/main" id="{69A0F325-F546-B1B1-0D8D-D45306338E43}"/>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520808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txBox="1">
            <a:spLocks/>
          </p:cNvSpPr>
          <p:nvPr/>
        </p:nvSpPr>
        <p:spPr>
          <a:xfrm>
            <a:off x="2548890" y="1500174"/>
            <a:ext cx="7247544" cy="2000264"/>
          </a:xfrm>
          <a:prstGeom prst="rect">
            <a:avLst/>
          </a:prstGeom>
        </p:spPr>
        <p:txBody>
          <a:bodyPr>
            <a:noAutofit/>
          </a:bodyPr>
          <a:lstStyle/>
          <a:p>
            <a:pPr algn="justLow" eaLnBrk="0" hangingPunct="0">
              <a:defRPr/>
            </a:pPr>
            <a:r>
              <a:rPr lang="ar-SA" sz="2300" dirty="0">
                <a:latin typeface="+mj-lt"/>
                <a:ea typeface="+mj-ea"/>
                <a:cs typeface="PT Bold Heading" pitchFamily="2" charset="-78"/>
              </a:rPr>
              <a:t>وهي  </a:t>
            </a:r>
            <a:r>
              <a:rPr lang="ar-SA" sz="2300" dirty="0">
                <a:solidFill>
                  <a:srgbClr val="FF0000"/>
                </a:solidFill>
                <a:latin typeface="+mj-lt"/>
                <a:ea typeface="+mj-ea"/>
                <a:cs typeface="PT Bold Heading" pitchFamily="2" charset="-78"/>
              </a:rPr>
              <a:t>الانعكاس والانكسار والتداخل </a:t>
            </a:r>
            <a:r>
              <a:rPr lang="ar-SA" sz="2300" dirty="0" err="1">
                <a:solidFill>
                  <a:srgbClr val="FF0000"/>
                </a:solidFill>
                <a:latin typeface="+mj-lt"/>
                <a:ea typeface="+mj-ea"/>
                <a:cs typeface="PT Bold Heading" pitchFamily="2" charset="-78"/>
              </a:rPr>
              <a:t>والحيود</a:t>
            </a:r>
            <a:r>
              <a:rPr lang="ar-SA" sz="2300" dirty="0">
                <a:solidFill>
                  <a:srgbClr val="FF0000"/>
                </a:solidFill>
                <a:latin typeface="+mj-lt"/>
                <a:ea typeface="+mj-ea"/>
                <a:cs typeface="PT Bold Heading" pitchFamily="2" charset="-78"/>
              </a:rPr>
              <a:t> والاستقطاب </a:t>
            </a:r>
            <a:r>
              <a:rPr lang="ar-SA" sz="2300" dirty="0">
                <a:latin typeface="+mj-lt"/>
                <a:ea typeface="+mj-ea"/>
                <a:cs typeface="PT Bold Heading" pitchFamily="2" charset="-78"/>
              </a:rPr>
              <a:t>والخاصية الأخيرة وهى الاستقطاب صفة للموجات المستعرضة فقط ولا تحدث في حالة الموجات الطولية.</a:t>
            </a:r>
            <a:endParaRPr lang="en-US" sz="2300" dirty="0">
              <a:latin typeface="+mj-lt"/>
              <a:ea typeface="+mj-ea"/>
              <a:cs typeface="PT Bold Heading" pitchFamily="2" charset="-78"/>
            </a:endParaRPr>
          </a:p>
        </p:txBody>
      </p:sp>
      <p:sp>
        <p:nvSpPr>
          <p:cNvPr id="4" name="مستطيل 3"/>
          <p:cNvSpPr/>
          <p:nvPr/>
        </p:nvSpPr>
        <p:spPr>
          <a:xfrm>
            <a:off x="2441232" y="785793"/>
            <a:ext cx="6962162" cy="584775"/>
          </a:xfrm>
          <a:prstGeom prst="rect">
            <a:avLst/>
          </a:prstGeom>
        </p:spPr>
        <p:txBody>
          <a:bodyPr wrap="none">
            <a:spAutoFit/>
          </a:bodyPr>
          <a:lstStyle/>
          <a:p>
            <a:pPr algn="justLow" eaLnBrk="0" hangingPunct="0">
              <a:defRPr/>
            </a:pPr>
            <a:r>
              <a:rPr lang="ar-SA" sz="3200" dirty="0">
                <a:ln>
                  <a:solidFill>
                    <a:schemeClr val="bg1">
                      <a:lumMod val="95000"/>
                    </a:schemeClr>
                  </a:solidFill>
                </a:ln>
                <a:solidFill>
                  <a:schemeClr val="accent4">
                    <a:lumMod val="75000"/>
                  </a:schemeClr>
                </a:solidFill>
                <a:cs typeface="PT Bold Heading" pitchFamily="2" charset="-78"/>
              </a:rPr>
              <a:t>هناك خصائص عامة تصف جميع أنواع الموجات</a:t>
            </a:r>
          </a:p>
        </p:txBody>
      </p:sp>
      <p:pic>
        <p:nvPicPr>
          <p:cNvPr id="4101" name="Picture 5" descr="5"/>
          <p:cNvPicPr>
            <a:picLocks noChangeAspect="1" noChangeArrowheads="1"/>
          </p:cNvPicPr>
          <p:nvPr/>
        </p:nvPicPr>
        <p:blipFill>
          <a:blip r:embed="rId2" cstate="print"/>
          <a:srcRect/>
          <a:stretch>
            <a:fillRect/>
          </a:stretch>
        </p:blipFill>
        <p:spPr bwMode="auto">
          <a:xfrm>
            <a:off x="4627218" y="3926192"/>
            <a:ext cx="2571736" cy="2326018"/>
          </a:xfrm>
          <a:prstGeom prst="rect">
            <a:avLst/>
          </a:prstGeom>
          <a:noFill/>
          <a:ln w="9525">
            <a:noFill/>
            <a:miter lim="800000"/>
            <a:headEnd/>
            <a:tailEnd/>
          </a:ln>
        </p:spPr>
      </p:pic>
      <p:sp>
        <p:nvSpPr>
          <p:cNvPr id="3" name="مستطيل 2">
            <a:extLst>
              <a:ext uri="{FF2B5EF4-FFF2-40B4-BE49-F238E27FC236}">
                <a16:creationId xmlns:a16="http://schemas.microsoft.com/office/drawing/2014/main" id="{E3C41283-7BE1-1895-838B-ECDC743FF3FA}"/>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مستطيل 4">
            <a:extLst>
              <a:ext uri="{FF2B5EF4-FFF2-40B4-BE49-F238E27FC236}">
                <a16:creationId xmlns:a16="http://schemas.microsoft.com/office/drawing/2014/main" id="{E101FDFA-90B4-DD22-81FE-DE809E19F104}"/>
              </a:ext>
            </a:extLst>
          </p:cNvPr>
          <p:cNvSpPr/>
          <p:nvPr/>
        </p:nvSpPr>
        <p:spPr>
          <a:xfrm>
            <a:off x="10272487" y="132695"/>
            <a:ext cx="181973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5400" b="1" cap="none" spc="0" dirty="0">
                <a:ln/>
                <a:solidFill>
                  <a:schemeClr val="accent4"/>
                </a:solidFill>
                <a:effectLst/>
              </a:rPr>
              <a:t>المقدمة</a:t>
            </a:r>
          </a:p>
        </p:txBody>
      </p:sp>
      <p:pic>
        <p:nvPicPr>
          <p:cNvPr id="7" name="صورة 6">
            <a:extLst>
              <a:ext uri="{FF2B5EF4-FFF2-40B4-BE49-F238E27FC236}">
                <a16:creationId xmlns:a16="http://schemas.microsoft.com/office/drawing/2014/main" id="{E26D0F64-DFF3-B8EA-6824-85F9153E7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282" y="3969067"/>
            <a:ext cx="3027998" cy="2237423"/>
          </a:xfrm>
          <a:prstGeom prst="rect">
            <a:avLst/>
          </a:prstGeom>
        </p:spPr>
      </p:pic>
      <p:pic>
        <p:nvPicPr>
          <p:cNvPr id="9" name="صورة 8">
            <a:extLst>
              <a:ext uri="{FF2B5EF4-FFF2-40B4-BE49-F238E27FC236}">
                <a16:creationId xmlns:a16="http://schemas.microsoft.com/office/drawing/2014/main" id="{CFD63DDC-34FA-F748-A534-B862D2B26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4312" y="4036695"/>
            <a:ext cx="4132898" cy="2419350"/>
          </a:xfrm>
          <a:prstGeom prst="rect">
            <a:avLst/>
          </a:prstGeom>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style.rotation</p:attrName>
                                        </p:attrNameLst>
                                      </p:cBhvr>
                                      <p:tavLst>
                                        <p:tav tm="0">
                                          <p:val>
                                            <p:fltVal val="720"/>
                                          </p:val>
                                        </p:tav>
                                        <p:tav tm="100000">
                                          <p:val>
                                            <p:fltVal val="0"/>
                                          </p:val>
                                        </p:tav>
                                      </p:tavLst>
                                    </p:anim>
                                    <p:anim calcmode="lin" valueType="num">
                                      <p:cBhvr>
                                        <p:cTn id="9" dur="2000" fill="hold"/>
                                        <p:tgtEl>
                                          <p:spTgt spid="4"/>
                                        </p:tgtEl>
                                        <p:attrNameLst>
                                          <p:attrName>ppt_h</p:attrName>
                                        </p:attrNameLst>
                                      </p:cBhvr>
                                      <p:tavLst>
                                        <p:tav tm="0">
                                          <p:val>
                                            <p:fltVal val="0"/>
                                          </p:val>
                                        </p:tav>
                                        <p:tav tm="100000">
                                          <p:val>
                                            <p:strVal val="#ppt_h"/>
                                          </p:val>
                                        </p:tav>
                                      </p:tavLst>
                                    </p:anim>
                                    <p:anim calcmode="lin" valueType="num">
                                      <p:cBhvr>
                                        <p:cTn id="10" dur="2000" fill="hold"/>
                                        <p:tgtEl>
                                          <p:spTgt spid="4"/>
                                        </p:tgtEl>
                                        <p:attrNameLst>
                                          <p:attrName>ppt_w</p:attrName>
                                        </p:attrNameLst>
                                      </p:cBhvr>
                                      <p:tavLst>
                                        <p:tav tm="0">
                                          <p:val>
                                            <p:fltVal val="0"/>
                                          </p:val>
                                        </p:tav>
                                        <p:tav tm="100000">
                                          <p:val>
                                            <p:strVal val="#ppt_w"/>
                                          </p:val>
                                        </p:tav>
                                      </p:tavLst>
                                    </p:anim>
                                  </p:childTnLst>
                                </p:cTn>
                              </p:par>
                            </p:childTnLst>
                          </p:cTn>
                        </p:par>
                        <p:par>
                          <p:cTn id="11" fill="hold">
                            <p:stCondLst>
                              <p:cond delay="3200"/>
                            </p:stCondLst>
                            <p:childTnLst>
                              <p:par>
                                <p:cTn id="12" presetID="17" presetClass="entr" presetSubtype="10" fill="hold" grpId="0" nodeType="afterEffect">
                                  <p:stCondLst>
                                    <p:cond delay="0"/>
                                  </p:stCondLst>
                                  <p:iterate type="wd">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strVal val="#ppt_h"/>
                                          </p:val>
                                        </p:tav>
                                        <p:tav tm="100000">
                                          <p:val>
                                            <p:strVal val="#ppt_h"/>
                                          </p:val>
                                        </p:tav>
                                      </p:tavLst>
                                    </p:anim>
                                  </p:childTnLst>
                                </p:cTn>
                              </p:par>
                              <p:par>
                                <p:cTn id="16" presetID="55" presetClass="entr" presetSubtype="0" fill="hold" nodeType="withEffect">
                                  <p:stCondLst>
                                    <p:cond delay="0"/>
                                  </p:stCondLst>
                                  <p:childTnLst>
                                    <p:set>
                                      <p:cBhvr>
                                        <p:cTn id="17" dur="1" fill="hold">
                                          <p:stCondLst>
                                            <p:cond delay="0"/>
                                          </p:stCondLst>
                                        </p:cTn>
                                        <p:tgtEl>
                                          <p:spTgt spid="4101"/>
                                        </p:tgtEl>
                                        <p:attrNameLst>
                                          <p:attrName>style.visibility</p:attrName>
                                        </p:attrNameLst>
                                      </p:cBhvr>
                                      <p:to>
                                        <p:strVal val="visible"/>
                                      </p:to>
                                    </p:set>
                                    <p:anim calcmode="lin" valueType="num">
                                      <p:cBhvr>
                                        <p:cTn id="18" dur="1000" fill="hold"/>
                                        <p:tgtEl>
                                          <p:spTgt spid="4101"/>
                                        </p:tgtEl>
                                        <p:attrNameLst>
                                          <p:attrName>ppt_w</p:attrName>
                                        </p:attrNameLst>
                                      </p:cBhvr>
                                      <p:tavLst>
                                        <p:tav tm="0">
                                          <p:val>
                                            <p:strVal val="#ppt_w*0.70"/>
                                          </p:val>
                                        </p:tav>
                                        <p:tav tm="100000">
                                          <p:val>
                                            <p:strVal val="#ppt_w"/>
                                          </p:val>
                                        </p:tav>
                                      </p:tavLst>
                                    </p:anim>
                                    <p:anim calcmode="lin" valueType="num">
                                      <p:cBhvr>
                                        <p:cTn id="19" dur="1000" fill="hold"/>
                                        <p:tgtEl>
                                          <p:spTgt spid="4101"/>
                                        </p:tgtEl>
                                        <p:attrNameLst>
                                          <p:attrName>ppt_h</p:attrName>
                                        </p:attrNameLst>
                                      </p:cBhvr>
                                      <p:tavLst>
                                        <p:tav tm="0">
                                          <p:val>
                                            <p:strVal val="#ppt_h"/>
                                          </p:val>
                                        </p:tav>
                                        <p:tav tm="100000">
                                          <p:val>
                                            <p:strVal val="#ppt_h"/>
                                          </p:val>
                                        </p:tav>
                                      </p:tavLst>
                                    </p:anim>
                                    <p:animEffect transition="in" filter="fade">
                                      <p:cBhvr>
                                        <p:cTn id="20" dur="10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ChangeArrowheads="1"/>
          </p:cNvSpPr>
          <p:nvPr/>
        </p:nvSpPr>
        <p:spPr bwMode="auto">
          <a:xfrm>
            <a:off x="677156" y="884580"/>
            <a:ext cx="1130910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AE" altLang="ar-AE" sz="3600" dirty="0">
                <a:solidFill>
                  <a:srgbClr val="FF0000"/>
                </a:solidFill>
              </a:rPr>
              <a:t>مقدمة</a:t>
            </a:r>
            <a:r>
              <a:rPr lang="ar-AE" altLang="ar-AE" sz="3600" dirty="0"/>
              <a:t> : </a:t>
            </a:r>
            <a:br>
              <a:rPr lang="ar-AE" altLang="ar-AE" sz="3600" dirty="0"/>
            </a:br>
            <a:r>
              <a:rPr lang="ar-AE" altLang="ar-AE" sz="3600" b="1" dirty="0"/>
              <a:t>تحدث ظاهرة التداخل للموجات بصفة عامة عندما تتلاقى الموجات الصادرة من مصادر مختلفة فى منطقة ما. </a:t>
            </a:r>
          </a:p>
          <a:p>
            <a:pPr eaLnBrk="1" hangingPunct="1"/>
            <a:r>
              <a:rPr lang="ar-AE" altLang="ar-AE" sz="3600" b="1" dirty="0"/>
              <a:t>و هى من الخصائص العامة للموجات. </a:t>
            </a:r>
          </a:p>
          <a:p>
            <a:pPr eaLnBrk="1" hangingPunct="1"/>
            <a:r>
              <a:rPr lang="ar-AE" altLang="ar-AE" sz="3600" b="1" dirty="0"/>
              <a:t>و تعتمد على مبدأ عام بالنسبة للموجات و هو </a:t>
            </a:r>
            <a:r>
              <a:rPr lang="ar-AE" altLang="ar-AE" sz="3600" b="1" dirty="0">
                <a:solidFill>
                  <a:srgbClr val="FF0000"/>
                </a:solidFill>
              </a:rPr>
              <a:t>مبدأ تراكب الموجات </a:t>
            </a:r>
            <a:endParaRPr lang="ar-SA" altLang="ar-AE" sz="3600" b="1" dirty="0">
              <a:solidFill>
                <a:srgbClr val="FF0000"/>
              </a:solidFill>
            </a:endParaRPr>
          </a:p>
          <a:p>
            <a:pPr eaLnBrk="1" hangingPunct="1"/>
            <a:r>
              <a:rPr lang="ar-SA" altLang="ar-AE" sz="3600" b="1" dirty="0"/>
              <a:t>وهو</a:t>
            </a:r>
            <a:r>
              <a:rPr lang="ar-SA" altLang="ar-AE" sz="3600" b="1" dirty="0">
                <a:solidFill>
                  <a:srgbClr val="FF0000"/>
                </a:solidFill>
              </a:rPr>
              <a:t> </a:t>
            </a:r>
            <a:r>
              <a:rPr lang="ar-AE" altLang="ar-AE" sz="3600" b="1" dirty="0"/>
              <a:t>المحصلة ( أى محصلة الاضطراب ) عند نقطة هى مجموع الاضطرابات الناتجة عن الموجات المتلاقية</a:t>
            </a:r>
            <a:r>
              <a:rPr lang="ar-AE" altLang="ar-AE" sz="2800" b="1" dirty="0"/>
              <a:t>.</a:t>
            </a:r>
            <a:endParaRPr lang="ar-AE" altLang="ar-AE" sz="2800" dirty="0"/>
          </a:p>
        </p:txBody>
      </p:sp>
      <p:sp>
        <p:nvSpPr>
          <p:cNvPr id="3" name="Rectangle 2"/>
          <p:cNvSpPr/>
          <p:nvPr/>
        </p:nvSpPr>
        <p:spPr>
          <a:xfrm>
            <a:off x="4758742" y="226061"/>
            <a:ext cx="3244799" cy="76944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defRPr/>
            </a:pPr>
            <a:r>
              <a:rPr lang="ar-AE" sz="4400" b="1" dirty="0">
                <a:solidFill>
                  <a:srgbClr val="FF0000"/>
                </a:solidFill>
              </a:rPr>
              <a:t>تداخل الموجات :</a:t>
            </a:r>
            <a:endParaRPr lang="ar-AE" sz="4400" dirty="0">
              <a:solidFill>
                <a:srgbClr val="FF0000"/>
              </a:solidFill>
            </a:endParaRPr>
          </a:p>
        </p:txBody>
      </p:sp>
      <p:sp>
        <p:nvSpPr>
          <p:cNvPr id="2" name="مستطيل 1">
            <a:extLst>
              <a:ext uri="{FF2B5EF4-FFF2-40B4-BE49-F238E27FC236}">
                <a16:creationId xmlns:a16="http://schemas.microsoft.com/office/drawing/2014/main" id="{5C7309E8-90D0-C042-173D-BFE3A491C50F}"/>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صورة 4">
            <a:extLst>
              <a:ext uri="{FF2B5EF4-FFF2-40B4-BE49-F238E27FC236}">
                <a16:creationId xmlns:a16="http://schemas.microsoft.com/office/drawing/2014/main" id="{9B4ACF19-9F52-21D9-37CF-44A479290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83" y="4297680"/>
            <a:ext cx="4159707" cy="2343150"/>
          </a:xfrm>
          <a:prstGeom prst="rect">
            <a:avLst/>
          </a:prstGeom>
        </p:spPr>
      </p:pic>
    </p:spTree>
    <p:extLst>
      <p:ext uri="{BB962C8B-B14F-4D97-AF65-F5344CB8AC3E}">
        <p14:creationId xmlns:p14="http://schemas.microsoft.com/office/powerpoint/2010/main" val="2396450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091877-2809-B0D9-12E3-7A49EF84C65D}"/>
              </a:ext>
            </a:extLst>
          </p:cNvPr>
          <p:cNvSpPr>
            <a:spLocks noChangeArrowheads="1"/>
          </p:cNvSpPr>
          <p:nvPr/>
        </p:nvSpPr>
        <p:spPr bwMode="auto">
          <a:xfrm>
            <a:off x="4091940" y="2415480"/>
            <a:ext cx="8012430" cy="4154984"/>
          </a:xfrm>
          <a:prstGeom prst="rect">
            <a:avLst/>
          </a:prstGeom>
          <a:solidFill>
            <a:schemeClr val="accent6">
              <a:lumMod val="40000"/>
              <a:lumOff val="60000"/>
            </a:schemeClr>
          </a:solidFill>
          <a:ln>
            <a:noFill/>
          </a:ln>
          <a:effectLst/>
          <a:scene3d>
            <a:camera prst="orthographicFront"/>
            <a:lightRig rig="threePt" dir="t"/>
          </a:scene3d>
          <a:sp3d>
            <a:bevelT/>
          </a:sp3d>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defRPr>
                <a:solidFill>
                  <a:schemeClr val="tx1"/>
                </a:solidFill>
                <a:latin typeface="Arial" panose="020B0604020202020204" pitchFamily="34" charset="0"/>
              </a:defRPr>
            </a:lvl1pPr>
            <a:lvl2pPr algn="l" rtl="0" eaLnBrk="0" fontAlgn="base" hangingPunct="0">
              <a:spcBef>
                <a:spcPct val="0"/>
              </a:spcBef>
              <a:spcAft>
                <a:spcPct val="0"/>
              </a:spcAft>
              <a:defRPr>
                <a:solidFill>
                  <a:schemeClr val="tx1"/>
                </a:solidFill>
                <a:latin typeface="Arial" panose="020B0604020202020204" pitchFamily="34" charset="0"/>
              </a:defRPr>
            </a:lvl2pPr>
            <a:lvl3pPr algn="l" rtl="0" eaLnBrk="0" fontAlgn="base" hangingPunct="0">
              <a:spcBef>
                <a:spcPct val="0"/>
              </a:spcBef>
              <a:spcAft>
                <a:spcPct val="0"/>
              </a:spcAft>
              <a:defRPr>
                <a:solidFill>
                  <a:schemeClr val="tx1"/>
                </a:solidFill>
                <a:latin typeface="Arial" panose="020B0604020202020204" pitchFamily="34" charset="0"/>
              </a:defRPr>
            </a:lvl3pPr>
            <a:lvl4pPr algn="l" rtl="0" eaLnBrk="0" fontAlgn="base" hangingPunct="0">
              <a:spcBef>
                <a:spcPct val="0"/>
              </a:spcBef>
              <a:spcAft>
                <a:spcPct val="0"/>
              </a:spcAft>
              <a:defRPr>
                <a:solidFill>
                  <a:schemeClr val="tx1"/>
                </a:solidFill>
                <a:latin typeface="Arial" panose="020B0604020202020204" pitchFamily="34" charset="0"/>
              </a:defRPr>
            </a:lvl4pPr>
            <a:lvl5pPr algn="l" rtl="0" eaLnBrk="0" fontAlgn="base" hangingPunct="0">
              <a:spcBef>
                <a:spcPct val="0"/>
              </a:spcBef>
              <a:spcAft>
                <a:spcPct val="0"/>
              </a:spcAft>
              <a:defRPr>
                <a:solidFill>
                  <a:schemeClr val="tx1"/>
                </a:solidFill>
                <a:latin typeface="Arial" panose="020B0604020202020204" pitchFamily="34" charset="0"/>
              </a:defRPr>
            </a:lvl5pPr>
            <a:lvl6pPr algn="l" rtl="0" eaLnBrk="0" fontAlgn="base" hangingPunct="0">
              <a:spcBef>
                <a:spcPct val="0"/>
              </a:spcBef>
              <a:spcAft>
                <a:spcPct val="0"/>
              </a:spcAft>
              <a:defRPr>
                <a:solidFill>
                  <a:schemeClr val="tx1"/>
                </a:solidFill>
                <a:latin typeface="Arial" panose="020B0604020202020204" pitchFamily="34" charset="0"/>
              </a:defRPr>
            </a:lvl6pPr>
            <a:lvl7pPr algn="l" rtl="0" eaLnBrk="0" fontAlgn="base" hangingPunct="0">
              <a:spcBef>
                <a:spcPct val="0"/>
              </a:spcBef>
              <a:spcAft>
                <a:spcPct val="0"/>
              </a:spcAft>
              <a:defRPr>
                <a:solidFill>
                  <a:schemeClr val="tx1"/>
                </a:solidFill>
                <a:latin typeface="Arial" panose="020B0604020202020204" pitchFamily="34" charset="0"/>
              </a:defRPr>
            </a:lvl7pPr>
            <a:lvl8pPr algn="l" rtl="0" eaLnBrk="0" fontAlgn="base" hangingPunct="0">
              <a:spcBef>
                <a:spcPct val="0"/>
              </a:spcBef>
              <a:spcAft>
                <a:spcPct val="0"/>
              </a:spcAft>
              <a:defRPr>
                <a:solidFill>
                  <a:schemeClr val="tx1"/>
                </a:solidFill>
                <a:latin typeface="Arial" panose="020B0604020202020204" pitchFamily="34" charset="0"/>
              </a:defRPr>
            </a:lvl8pPr>
            <a:lvl9pPr algn="l" rtl="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i="0" u="none" strike="noStrike" cap="none" normalizeH="0" baseline="0" dirty="0">
                <a:ln>
                  <a:noFill/>
                </a:ln>
                <a:solidFill>
                  <a:srgbClr val="0000FF"/>
                </a:solidFill>
                <a:effectLst/>
                <a:latin typeface="Arial" panose="020B0604020202020204" pitchFamily="34" charset="0"/>
                <a:cs typeface="Arial" panose="020B0604020202020204" pitchFamily="34" charset="0"/>
              </a:rPr>
              <a:t>الهدف من التجربة:</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كيف يؤثر الضوء عند ما ينعكس عند قرص مدمج.</a:t>
            </a:r>
            <a:br>
              <a:rPr kumimoji="0" lang="ar-SA" altLang="en-US" sz="2400" i="0" u="none" strike="noStrike" cap="none" normalizeH="0" baseline="0" dirty="0">
                <a:ln>
                  <a:noFill/>
                </a:ln>
                <a:solidFill>
                  <a:srgbClr val="333333"/>
                </a:solidFill>
                <a:effectLst/>
                <a:latin typeface="Georgia" panose="02040502050405020303" pitchFamily="18" charset="0"/>
                <a:cs typeface="Arial" panose="020B0604020202020204" pitchFamily="34" charset="0"/>
              </a:rPr>
            </a:br>
            <a:r>
              <a:rPr kumimoji="0" lang="ar-SA" altLang="en-US" sz="2400" i="0" u="none" strike="noStrike" cap="none" normalizeH="0" baseline="0" dirty="0">
                <a:ln>
                  <a:noFill/>
                </a:ln>
                <a:solidFill>
                  <a:srgbClr val="0000FF"/>
                </a:solidFill>
                <a:effectLst/>
                <a:latin typeface="Arial" panose="020B0604020202020204" pitchFamily="34" charset="0"/>
                <a:cs typeface="Arial" panose="020B0604020202020204" pitchFamily="34" charset="0"/>
              </a:rPr>
              <a:t>الادوات :</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قرص مدمج – مرشح استقطاب – مصدر ضوء .</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i="0" u="none" strike="noStrike" cap="none" normalizeH="0" baseline="0" dirty="0">
                <a:ln>
                  <a:noFill/>
                </a:ln>
                <a:solidFill>
                  <a:srgbClr val="0000FF"/>
                </a:solidFill>
                <a:effectLst/>
                <a:latin typeface="Arial" panose="020B0604020202020204" pitchFamily="34" charset="0"/>
                <a:cs typeface="Arial" panose="020B0604020202020204" pitchFamily="34" charset="0"/>
              </a:rPr>
              <a:t>الخطوات:</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spcBef>
                <a:spcPct val="0"/>
              </a:spcBef>
              <a:spcAft>
                <a:spcPct val="0"/>
              </a:spcAft>
              <a:buClrTx/>
              <a:buSzTx/>
              <a:buFontTx/>
              <a:buNone/>
              <a:tabLst/>
            </a:pP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1-احصل على قرص مدمج (</a:t>
            </a:r>
            <a:r>
              <a:rPr kumimoji="0" lang="en-US"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CD</a:t>
            </a: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 وجهاز عرض الضوء ومرشحات ضوء.</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spcBef>
                <a:spcPct val="0"/>
              </a:spcBef>
              <a:spcAft>
                <a:spcPct val="0"/>
              </a:spcAft>
              <a:buClrTx/>
              <a:buSzTx/>
              <a:buFontTx/>
              <a:buNone/>
              <a:tabLst/>
            </a:pP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2-ضعي مرشح لون على جهاز عرض الضوء .</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spcBef>
                <a:spcPct val="0"/>
              </a:spcBef>
              <a:spcAft>
                <a:spcPct val="0"/>
              </a:spcAft>
              <a:buClrTx/>
              <a:buSzTx/>
              <a:buFontTx/>
              <a:buNone/>
              <a:tabLst/>
            </a:pP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3- شغل جهاز عرض الضوء واسقط الضوء الصادر على سطح القرص.</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spcBef>
                <a:spcPct val="0"/>
              </a:spcBef>
              <a:spcAft>
                <a:spcPct val="0"/>
              </a:spcAft>
              <a:buClrTx/>
              <a:buSzTx/>
              <a:buFontTx/>
              <a:buNone/>
              <a:tabLst/>
            </a:pP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4- سجل ملاحظاتك حول الضوء وغير مرشح الضوء .</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spcBef>
                <a:spcPct val="0"/>
              </a:spcBef>
              <a:spcAft>
                <a:spcPct val="0"/>
              </a:spcAft>
              <a:buClrTx/>
              <a:buSzTx/>
              <a:buFontTx/>
              <a:buNone/>
              <a:tabLst/>
            </a:pPr>
            <a:r>
              <a:rPr kumimoji="0" lang="ar-SA" altLang="en-US" sz="2400" i="0" u="none" strike="noStrike" cap="none" normalizeH="0" baseline="0" dirty="0">
                <a:ln>
                  <a:noFill/>
                </a:ln>
                <a:solidFill>
                  <a:srgbClr val="333333"/>
                </a:solidFill>
                <a:effectLst/>
                <a:latin typeface="Arial" panose="020B0604020202020204" pitchFamily="34" charset="0"/>
                <a:cs typeface="Arial" panose="020B0604020202020204" pitchFamily="34" charset="0"/>
              </a:rPr>
              <a:t>5- اكرر الخطوات باستخدام مرشح ضوء جديد .</a:t>
            </a:r>
            <a:endParaRPr kumimoji="0" lang="en-US" altLang="en-US" sz="2400"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en-US" sz="2400" i="0" u="none" strike="noStrike" cap="none" normalizeH="0" baseline="0" dirty="0">
                <a:ln>
                  <a:noFill/>
                </a:ln>
                <a:solidFill>
                  <a:srgbClr val="0000FF"/>
                </a:solidFill>
                <a:effectLst/>
                <a:latin typeface="Arial" panose="020B0604020202020204" pitchFamily="34" charset="0"/>
                <a:cs typeface="Arial" panose="020B0604020202020204" pitchFamily="34" charset="0"/>
              </a:rPr>
              <a:t>البيانات والمشاهدات:-----------------------------------</a:t>
            </a:r>
            <a:endParaRPr kumimoji="0" lang="en-US" altLang="en-US" sz="2400" i="0" u="none" strike="noStrike" cap="none" normalizeH="0" baseline="0" dirty="0">
              <a:ln>
                <a:noFill/>
              </a:ln>
              <a:solidFill>
                <a:schemeClr val="tx1"/>
              </a:solidFill>
              <a:effectLst/>
            </a:endParaRPr>
          </a:p>
        </p:txBody>
      </p:sp>
      <p:sp>
        <p:nvSpPr>
          <p:cNvPr id="3" name="مستطيل 2">
            <a:extLst>
              <a:ext uri="{FF2B5EF4-FFF2-40B4-BE49-F238E27FC236}">
                <a16:creationId xmlns:a16="http://schemas.microsoft.com/office/drawing/2014/main" id="{E04C2BA9-941F-B69E-86C4-BABC87B7E9F2}"/>
              </a:ext>
            </a:extLst>
          </p:cNvPr>
          <p:cNvSpPr/>
          <p:nvPr/>
        </p:nvSpPr>
        <p:spPr>
          <a:xfrm>
            <a:off x="6413578" y="190138"/>
            <a:ext cx="5623719" cy="249299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r" rtl="1"/>
            <a:r>
              <a:rPr lang="ar-SA" sz="2400" b="1" cap="none" spc="0" dirty="0">
                <a:ln/>
                <a:solidFill>
                  <a:srgbClr val="FF0000"/>
                </a:solidFill>
                <a:effectLst/>
              </a:rPr>
              <a:t>التجربة الاستهلالية</a:t>
            </a:r>
          </a:p>
          <a:p>
            <a:pPr algn="r" rtl="1"/>
            <a:r>
              <a:rPr lang="ar-SA" sz="2400" b="1" i="0" dirty="0">
                <a:solidFill>
                  <a:srgbClr val="27AE60"/>
                </a:solidFill>
                <a:effectLst/>
                <a:latin typeface="NotoNaskhArabic"/>
              </a:rPr>
              <a:t>لماذا يعكس القرص المدمج الضوء بألوان قوس المطر؟</a:t>
            </a:r>
            <a:endParaRPr lang="ar-SA" sz="2400" b="0" i="0" dirty="0">
              <a:solidFill>
                <a:srgbClr val="006DBC"/>
              </a:solidFill>
              <a:effectLst/>
              <a:latin typeface="NotoNaskhArabic"/>
            </a:endParaRPr>
          </a:p>
          <a:p>
            <a:br>
              <a:rPr lang="ar-SA" sz="5400" dirty="0"/>
            </a:br>
            <a:r>
              <a:rPr lang="ar-SA" sz="5400" b="1" cap="none" spc="0" dirty="0">
                <a:ln/>
                <a:solidFill>
                  <a:srgbClr val="FF0000"/>
                </a:solidFill>
                <a:effectLst/>
              </a:rPr>
              <a:t> </a:t>
            </a:r>
          </a:p>
        </p:txBody>
      </p:sp>
      <p:pic>
        <p:nvPicPr>
          <p:cNvPr id="5" name="صورة 4">
            <a:extLst>
              <a:ext uri="{FF2B5EF4-FFF2-40B4-BE49-F238E27FC236}">
                <a16:creationId xmlns:a16="http://schemas.microsoft.com/office/drawing/2014/main" id="{1DBA1E72-3C59-7852-E2F3-D18C541CF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69" y="118989"/>
            <a:ext cx="3991707" cy="1686951"/>
          </a:xfrm>
          <a:prstGeom prst="rect">
            <a:avLst/>
          </a:prstGeom>
        </p:spPr>
      </p:pic>
      <p:sp>
        <p:nvSpPr>
          <p:cNvPr id="7" name="مربع نص 6">
            <a:extLst>
              <a:ext uri="{FF2B5EF4-FFF2-40B4-BE49-F238E27FC236}">
                <a16:creationId xmlns:a16="http://schemas.microsoft.com/office/drawing/2014/main" id="{B53FA9E7-FFE0-2C16-F7E8-9C1A383DEF55}"/>
              </a:ext>
            </a:extLst>
          </p:cNvPr>
          <p:cNvSpPr txBox="1"/>
          <p:nvPr/>
        </p:nvSpPr>
        <p:spPr>
          <a:xfrm>
            <a:off x="5414963" y="1397050"/>
            <a:ext cx="6097904" cy="830997"/>
          </a:xfrm>
          <a:prstGeom prst="rect">
            <a:avLst/>
          </a:prstGeom>
          <a:solidFill>
            <a:schemeClr val="accent4">
              <a:lumMod val="40000"/>
              <a:lumOff val="60000"/>
            </a:schemeClr>
          </a:solidFill>
          <a:scene3d>
            <a:camera prst="orthographicFront"/>
            <a:lightRig rig="threePt" dir="t"/>
          </a:scene3d>
          <a:sp3d>
            <a:bevelT w="165100" prst="coolSlant"/>
          </a:sp3d>
        </p:spPr>
        <p:txBody>
          <a:bodyPr wrap="square">
            <a:spAutoFit/>
          </a:bodyPr>
          <a:lstStyle/>
          <a:p>
            <a:pPr algn="ctr"/>
            <a:r>
              <a:rPr lang="ar-SA" sz="2400" b="1" dirty="0">
                <a:solidFill>
                  <a:srgbClr val="C00000"/>
                </a:solidFill>
              </a:rPr>
              <a:t>طالبتي الفيزيائية بالتعاون مع افراد مجموعتك نفذي التجربة الاستهلالية ثم اجيبي عن </a:t>
            </a:r>
            <a:r>
              <a:rPr lang="ar-SA" sz="2400" b="1" dirty="0" err="1">
                <a:solidFill>
                  <a:srgbClr val="C00000"/>
                </a:solidFill>
              </a:rPr>
              <a:t>ماهو</a:t>
            </a:r>
            <a:r>
              <a:rPr lang="ar-SA" sz="2400" b="1" dirty="0">
                <a:solidFill>
                  <a:srgbClr val="C00000"/>
                </a:solidFill>
              </a:rPr>
              <a:t> مطلوب </a:t>
            </a:r>
            <a:endParaRPr lang="en-US" sz="2400" b="1" dirty="0">
              <a:solidFill>
                <a:srgbClr val="C00000"/>
              </a:solidFill>
            </a:endParaRPr>
          </a:p>
        </p:txBody>
      </p:sp>
      <p:sp>
        <p:nvSpPr>
          <p:cNvPr id="8" name="مستطيل 7">
            <a:extLst>
              <a:ext uri="{FF2B5EF4-FFF2-40B4-BE49-F238E27FC236}">
                <a16:creationId xmlns:a16="http://schemas.microsoft.com/office/drawing/2014/main" id="{A7F487AF-97F5-05D7-CDB9-E7FD0C6C4278}"/>
              </a:ext>
            </a:extLst>
          </p:cNvPr>
          <p:cNvSpPr/>
          <p:nvPr/>
        </p:nvSpPr>
        <p:spPr>
          <a:xfrm>
            <a:off x="0" y="0"/>
            <a:ext cx="12275820" cy="6766560"/>
          </a:xfrm>
          <a:prstGeom prst="rect">
            <a:avLst/>
          </a:prstGeom>
          <a:noFill/>
          <a:ln w="1047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صورة 5">
            <a:hlinkClick r:id="rId3"/>
            <a:extLst>
              <a:ext uri="{FF2B5EF4-FFF2-40B4-BE49-F238E27FC236}">
                <a16:creationId xmlns:a16="http://schemas.microsoft.com/office/drawing/2014/main" id="{26CE2809-A66A-B34F-0D7F-8B4371C842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927" y="3271837"/>
            <a:ext cx="2143125" cy="2143125"/>
          </a:xfrm>
          <a:prstGeom prst="rect">
            <a:avLst/>
          </a:prstGeom>
        </p:spPr>
      </p:pic>
      <p:sp>
        <p:nvSpPr>
          <p:cNvPr id="9" name="مستطيل 8">
            <a:extLst>
              <a:ext uri="{FF2B5EF4-FFF2-40B4-BE49-F238E27FC236}">
                <a16:creationId xmlns:a16="http://schemas.microsoft.com/office/drawing/2014/main" id="{C9605430-9E1C-929A-3D9A-DC90486D85D4}"/>
              </a:ext>
            </a:extLst>
          </p:cNvPr>
          <p:cNvSpPr/>
          <p:nvPr/>
        </p:nvSpPr>
        <p:spPr>
          <a:xfrm>
            <a:off x="773283" y="2475845"/>
            <a:ext cx="2164375"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3600" b="1" dirty="0">
                <a:ln/>
                <a:solidFill>
                  <a:srgbClr val="FF0000"/>
                </a:solidFill>
              </a:rPr>
              <a:t>فيديو التجربة</a:t>
            </a:r>
            <a:endParaRPr lang="ar-SA" sz="3600" b="1" cap="none" spc="0" dirty="0">
              <a:ln/>
              <a:solidFill>
                <a:srgbClr val="FF0000"/>
              </a:solidFill>
              <a:effectLst/>
            </a:endParaRPr>
          </a:p>
        </p:txBody>
      </p:sp>
    </p:spTree>
    <p:extLst>
      <p:ext uri="{BB962C8B-B14F-4D97-AF65-F5344CB8AC3E}">
        <p14:creationId xmlns:p14="http://schemas.microsoft.com/office/powerpoint/2010/main" val="1827217929"/>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IMING" val="|0.5|1.5"/>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2434</TotalTime>
  <Words>2458</Words>
  <Application>Microsoft Office PowerPoint</Application>
  <PresentationFormat>شاشة عريضة</PresentationFormat>
  <Paragraphs>360</Paragraphs>
  <Slides>47</Slides>
  <Notes>1</Notes>
  <HiddenSlides>0</HiddenSlides>
  <MMClips>4</MMClips>
  <ScaleCrop>false</ScaleCrop>
  <HeadingPairs>
    <vt:vector size="6" baseType="variant">
      <vt:variant>
        <vt:lpstr>الخطوط المستخدمة</vt:lpstr>
      </vt:variant>
      <vt:variant>
        <vt:i4>21</vt:i4>
      </vt:variant>
      <vt:variant>
        <vt:lpstr>نسق</vt:lpstr>
      </vt:variant>
      <vt:variant>
        <vt:i4>1</vt:i4>
      </vt:variant>
      <vt:variant>
        <vt:lpstr>عناوين الشرائح</vt:lpstr>
      </vt:variant>
      <vt:variant>
        <vt:i4>47</vt:i4>
      </vt:variant>
    </vt:vector>
  </HeadingPairs>
  <TitlesOfParts>
    <vt:vector size="69" baseType="lpstr">
      <vt:lpstr>ae_AlMohanad</vt:lpstr>
      <vt:lpstr>ae_Hani</vt:lpstr>
      <vt:lpstr>Al Nile</vt:lpstr>
      <vt:lpstr>almarai</vt:lpstr>
      <vt:lpstr>Andalus</vt:lpstr>
      <vt:lpstr>Arabic Typesetting</vt:lpstr>
      <vt:lpstr>Arial</vt:lpstr>
      <vt:lpstr>Barlow Condensed Bold</vt:lpstr>
      <vt:lpstr>BoutrosAdsProMedium</vt:lpstr>
      <vt:lpstr>Calibri</vt:lpstr>
      <vt:lpstr>Calibri Light</vt:lpstr>
      <vt:lpstr>Cambria</vt:lpstr>
      <vt:lpstr>Cambria Math</vt:lpstr>
      <vt:lpstr>Comic Sans MS</vt:lpstr>
      <vt:lpstr>Copperplate</vt:lpstr>
      <vt:lpstr>Georgia</vt:lpstr>
      <vt:lpstr>Muna</vt:lpstr>
      <vt:lpstr>NotoNaskhArabic</vt:lpstr>
      <vt:lpstr>Simplified Arabic</vt:lpstr>
      <vt:lpstr>Tahoma</vt:lpstr>
      <vt:lpstr>Times New Roman</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طالبتي الفيزيائية ما هو الفرق بين الضوء العادي والليزر في الشكل المقابل؟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توماس يونج</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الواجب المنزلي س 34 -  37 ص 125  صممي خريطة مفاهيم  تلخصين فيها معلوماتك عن الدرس  </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فائزه الدهاس</dc:creator>
  <cp:lastModifiedBy>روان بنت المقحم</cp:lastModifiedBy>
  <cp:revision>14</cp:revision>
  <dcterms:created xsi:type="dcterms:W3CDTF">2022-09-21T05:35:01Z</dcterms:created>
  <dcterms:modified xsi:type="dcterms:W3CDTF">2023-11-21T10:54:03Z</dcterms:modified>
</cp:coreProperties>
</file>