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  <p:sldId id="276" r:id="rId17"/>
    <p:sldId id="272" r:id="rId18"/>
    <p:sldId id="277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E225D-5D3F-4CEA-9A6D-0AABBA6EA1E3}" v="15" dt="2020-09-29T09:44:33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458E225D-5D3F-4CEA-9A6D-0AABBA6EA1E3}"/>
    <pc:docChg chg="undo custSel addSld delSld modSld">
      <pc:chgData name="majed Al-hakami" userId="c15e6e485a5a4051" providerId="LiveId" clId="{458E225D-5D3F-4CEA-9A6D-0AABBA6EA1E3}" dt="2020-09-29T09:44:33.904" v="294" actId="207"/>
      <pc:docMkLst>
        <pc:docMk/>
      </pc:docMkLst>
      <pc:sldChg chg="modSp mod">
        <pc:chgData name="majed Al-hakami" userId="c15e6e485a5a4051" providerId="LiveId" clId="{458E225D-5D3F-4CEA-9A6D-0AABBA6EA1E3}" dt="2020-09-29T09:44:33.904" v="294" actId="207"/>
        <pc:sldMkLst>
          <pc:docMk/>
          <pc:sldMk cId="3985106440" sldId="257"/>
        </pc:sldMkLst>
        <pc:spChg chg="mod">
          <ac:chgData name="majed Al-hakami" userId="c15e6e485a5a4051" providerId="LiveId" clId="{458E225D-5D3F-4CEA-9A6D-0AABBA6EA1E3}" dt="2020-09-29T09:44:26.798" v="292" actId="207"/>
          <ac:spMkLst>
            <pc:docMk/>
            <pc:sldMk cId="3985106440" sldId="257"/>
            <ac:spMk id="11" creationId="{6FA50398-CBD8-480E-81BE-F76129A4E869}"/>
          </ac:spMkLst>
        </pc:spChg>
        <pc:spChg chg="mod">
          <ac:chgData name="majed Al-hakami" userId="c15e6e485a5a4051" providerId="LiveId" clId="{458E225D-5D3F-4CEA-9A6D-0AABBA6EA1E3}" dt="2020-09-29T09:44:29.391" v="293" actId="207"/>
          <ac:spMkLst>
            <pc:docMk/>
            <pc:sldMk cId="3985106440" sldId="257"/>
            <ac:spMk id="12" creationId="{262F6849-2E9D-455B-B00C-A072D179B5D1}"/>
          </ac:spMkLst>
        </pc:spChg>
        <pc:spChg chg="mod">
          <ac:chgData name="majed Al-hakami" userId="c15e6e485a5a4051" providerId="LiveId" clId="{458E225D-5D3F-4CEA-9A6D-0AABBA6EA1E3}" dt="2020-09-29T09:44:33.904" v="294" actId="207"/>
          <ac:spMkLst>
            <pc:docMk/>
            <pc:sldMk cId="3985106440" sldId="257"/>
            <ac:spMk id="13" creationId="{8E821930-2B88-4DC6-8FFB-DD948D5E83E5}"/>
          </ac:spMkLst>
        </pc:spChg>
      </pc:sldChg>
      <pc:sldChg chg="del">
        <pc:chgData name="majed Al-hakami" userId="c15e6e485a5a4051" providerId="LiveId" clId="{458E225D-5D3F-4CEA-9A6D-0AABBA6EA1E3}" dt="2020-09-29T09:26:10.483" v="274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458E225D-5D3F-4CEA-9A6D-0AABBA6EA1E3}" dt="2020-09-29T09:05:43.340" v="4" actId="14100"/>
        <pc:sldMkLst>
          <pc:docMk/>
          <pc:sldMk cId="2449466809" sldId="260"/>
        </pc:sldMkLst>
        <pc:spChg chg="mod">
          <ac:chgData name="majed Al-hakami" userId="c15e6e485a5a4051" providerId="LiveId" clId="{458E225D-5D3F-4CEA-9A6D-0AABBA6EA1E3}" dt="2020-09-29T09:05:43.340" v="4" actId="14100"/>
          <ac:spMkLst>
            <pc:docMk/>
            <pc:sldMk cId="2449466809" sldId="260"/>
            <ac:spMk id="4" creationId="{7EBC0831-F062-448B-9885-0709CEF1CB4B}"/>
          </ac:spMkLst>
        </pc:spChg>
      </pc:sldChg>
      <pc:sldChg chg="delSp mod">
        <pc:chgData name="majed Al-hakami" userId="c15e6e485a5a4051" providerId="LiveId" clId="{458E225D-5D3F-4CEA-9A6D-0AABBA6EA1E3}" dt="2020-09-29T09:08:06.743" v="5" actId="478"/>
        <pc:sldMkLst>
          <pc:docMk/>
          <pc:sldMk cId="2164377634" sldId="261"/>
        </pc:sldMkLst>
        <pc:spChg chg="del">
          <ac:chgData name="majed Al-hakami" userId="c15e6e485a5a4051" providerId="LiveId" clId="{458E225D-5D3F-4CEA-9A6D-0AABBA6EA1E3}" dt="2020-09-29T09:08:06.743" v="5" actId="478"/>
          <ac:spMkLst>
            <pc:docMk/>
            <pc:sldMk cId="2164377634" sldId="261"/>
            <ac:spMk id="4" creationId="{FBA0ED7A-D50D-40EE-9009-DAB58E28D33B}"/>
          </ac:spMkLst>
        </pc:spChg>
      </pc:sldChg>
      <pc:sldChg chg="modSp mod">
        <pc:chgData name="majed Al-hakami" userId="c15e6e485a5a4051" providerId="LiveId" clId="{458E225D-5D3F-4CEA-9A6D-0AABBA6EA1E3}" dt="2020-09-29T09:26:48.577" v="280" actId="20577"/>
        <pc:sldMkLst>
          <pc:docMk/>
          <pc:sldMk cId="2502070360" sldId="263"/>
        </pc:sldMkLst>
        <pc:spChg chg="mod">
          <ac:chgData name="majed Al-hakami" userId="c15e6e485a5a4051" providerId="LiveId" clId="{458E225D-5D3F-4CEA-9A6D-0AABBA6EA1E3}" dt="2020-09-29T09:26:48.577" v="280" actId="20577"/>
          <ac:spMkLst>
            <pc:docMk/>
            <pc:sldMk cId="2502070360" sldId="263"/>
            <ac:spMk id="4" creationId="{FB0AFA5B-05CA-4C47-A328-3AE1DC0F07A3}"/>
          </ac:spMkLst>
        </pc:spChg>
        <pc:spChg chg="mod">
          <ac:chgData name="majed Al-hakami" userId="c15e6e485a5a4051" providerId="LiveId" clId="{458E225D-5D3F-4CEA-9A6D-0AABBA6EA1E3}" dt="2020-09-29T09:20:23.821" v="259" actId="207"/>
          <ac:spMkLst>
            <pc:docMk/>
            <pc:sldMk cId="2502070360" sldId="263"/>
            <ac:spMk id="5" creationId="{6D77E74B-CBC6-46FA-AB17-4894DCA085D6}"/>
          </ac:spMkLst>
        </pc:spChg>
      </pc:sldChg>
      <pc:sldChg chg="modSp mod">
        <pc:chgData name="majed Al-hakami" userId="c15e6e485a5a4051" providerId="LiveId" clId="{458E225D-5D3F-4CEA-9A6D-0AABBA6EA1E3}" dt="2020-09-29T09:26:32.897" v="276" actId="207"/>
        <pc:sldMkLst>
          <pc:docMk/>
          <pc:sldMk cId="891979957" sldId="264"/>
        </pc:sldMkLst>
        <pc:spChg chg="mod">
          <ac:chgData name="majed Al-hakami" userId="c15e6e485a5a4051" providerId="LiveId" clId="{458E225D-5D3F-4CEA-9A6D-0AABBA6EA1E3}" dt="2020-09-29T09:26:32.897" v="276" actId="207"/>
          <ac:spMkLst>
            <pc:docMk/>
            <pc:sldMk cId="891979957" sldId="264"/>
            <ac:spMk id="4" creationId="{4827EB27-BBFE-465D-B782-02B4666360A8}"/>
          </ac:spMkLst>
        </pc:spChg>
        <pc:spChg chg="mod">
          <ac:chgData name="majed Al-hakami" userId="c15e6e485a5a4051" providerId="LiveId" clId="{458E225D-5D3F-4CEA-9A6D-0AABBA6EA1E3}" dt="2020-09-29T09:10:48.632" v="162" actId="1076"/>
          <ac:spMkLst>
            <pc:docMk/>
            <pc:sldMk cId="891979957" sldId="264"/>
            <ac:spMk id="5" creationId="{8E0734B0-5835-4F82-8133-7A58B0F99EEE}"/>
          </ac:spMkLst>
        </pc:spChg>
      </pc:sldChg>
      <pc:sldChg chg="modSp mod">
        <pc:chgData name="majed Al-hakami" userId="c15e6e485a5a4051" providerId="LiveId" clId="{458E225D-5D3F-4CEA-9A6D-0AABBA6EA1E3}" dt="2020-09-29T09:12:56.921" v="165" actId="207"/>
        <pc:sldMkLst>
          <pc:docMk/>
          <pc:sldMk cId="1289888761" sldId="266"/>
        </pc:sldMkLst>
        <pc:spChg chg="mod">
          <ac:chgData name="majed Al-hakami" userId="c15e6e485a5a4051" providerId="LiveId" clId="{458E225D-5D3F-4CEA-9A6D-0AABBA6EA1E3}" dt="2020-09-29T09:12:56.921" v="165" actId="207"/>
          <ac:spMkLst>
            <pc:docMk/>
            <pc:sldMk cId="1289888761" sldId="266"/>
            <ac:spMk id="5" creationId="{05AA11B3-1434-4A81-9861-B5885B1BBBEC}"/>
          </ac:spMkLst>
        </pc:spChg>
      </pc:sldChg>
      <pc:sldChg chg="modSp mod">
        <pc:chgData name="majed Al-hakami" userId="c15e6e485a5a4051" providerId="LiveId" clId="{458E225D-5D3F-4CEA-9A6D-0AABBA6EA1E3}" dt="2020-09-29T09:14:07.322" v="166" actId="20577"/>
        <pc:sldMkLst>
          <pc:docMk/>
          <pc:sldMk cId="890752994" sldId="267"/>
        </pc:sldMkLst>
        <pc:spChg chg="mod">
          <ac:chgData name="majed Al-hakami" userId="c15e6e485a5a4051" providerId="LiveId" clId="{458E225D-5D3F-4CEA-9A6D-0AABBA6EA1E3}" dt="2020-09-29T09:14:07.322" v="166" actId="20577"/>
          <ac:spMkLst>
            <pc:docMk/>
            <pc:sldMk cId="890752994" sldId="267"/>
            <ac:spMk id="6" creationId="{4C345BE2-E523-4450-A34B-94159E6FDEB6}"/>
          </ac:spMkLst>
        </pc:spChg>
      </pc:sldChg>
      <pc:sldChg chg="modSp">
        <pc:chgData name="majed Al-hakami" userId="c15e6e485a5a4051" providerId="LiveId" clId="{458E225D-5D3F-4CEA-9A6D-0AABBA6EA1E3}" dt="2020-09-29T09:17:16.314" v="167" actId="207"/>
        <pc:sldMkLst>
          <pc:docMk/>
          <pc:sldMk cId="131811653" sldId="269"/>
        </pc:sldMkLst>
        <pc:spChg chg="mod">
          <ac:chgData name="majed Al-hakami" userId="c15e6e485a5a4051" providerId="LiveId" clId="{458E225D-5D3F-4CEA-9A6D-0AABBA6EA1E3}" dt="2020-09-29T09:17:16.314" v="167" actId="207"/>
          <ac:spMkLst>
            <pc:docMk/>
            <pc:sldMk cId="131811653" sldId="269"/>
            <ac:spMk id="5" creationId="{5236897A-04E6-4E06-B227-924B18B90158}"/>
          </ac:spMkLst>
        </pc:spChg>
      </pc:sldChg>
      <pc:sldChg chg="modSp mod">
        <pc:chgData name="majed Al-hakami" userId="c15e6e485a5a4051" providerId="LiveId" clId="{458E225D-5D3F-4CEA-9A6D-0AABBA6EA1E3}" dt="2020-09-29T09:22:35.898" v="265" actId="1036"/>
        <pc:sldMkLst>
          <pc:docMk/>
          <pc:sldMk cId="2861434177" sldId="270"/>
        </pc:sldMkLst>
        <pc:cxnChg chg="mod">
          <ac:chgData name="majed Al-hakami" userId="c15e6e485a5a4051" providerId="LiveId" clId="{458E225D-5D3F-4CEA-9A6D-0AABBA6EA1E3}" dt="2020-09-29T09:22:35.898" v="265" actId="1036"/>
          <ac:cxnSpMkLst>
            <pc:docMk/>
            <pc:sldMk cId="2861434177" sldId="270"/>
            <ac:cxnSpMk id="13" creationId="{D248A76F-60F4-4267-B10E-E5CED5D09F6B}"/>
          </ac:cxnSpMkLst>
        </pc:cxnChg>
      </pc:sldChg>
      <pc:sldChg chg="addSp modSp mod">
        <pc:chgData name="majed Al-hakami" userId="c15e6e485a5a4051" providerId="LiveId" clId="{458E225D-5D3F-4CEA-9A6D-0AABBA6EA1E3}" dt="2020-09-29T09:44:17.035" v="291" actId="14100"/>
        <pc:sldMkLst>
          <pc:docMk/>
          <pc:sldMk cId="155166050" sldId="272"/>
        </pc:sldMkLst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4" creationId="{C78BD210-7382-4BD1-90F7-FC4E04FA9104}"/>
          </ac:spMkLst>
        </pc:spChg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7" creationId="{FAECBF81-2D3D-400C-8C22-CB1BD86C3AEB}"/>
          </ac:spMkLst>
        </pc:spChg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8" creationId="{1E5C355F-6701-47FA-A45B-78ABEA63D88D}"/>
          </ac:spMkLst>
        </pc:spChg>
        <pc:spChg chg="add mod">
          <ac:chgData name="majed Al-hakami" userId="c15e6e485a5a4051" providerId="LiveId" clId="{458E225D-5D3F-4CEA-9A6D-0AABBA6EA1E3}" dt="2020-09-29T09:25:21.046" v="268" actId="113"/>
          <ac:spMkLst>
            <pc:docMk/>
            <pc:sldMk cId="155166050" sldId="272"/>
            <ac:spMk id="10" creationId="{19A5B657-FD30-4EE8-A7B9-700FB61CEB38}"/>
          </ac:spMkLst>
        </pc:spChg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13" creationId="{3CA18121-0066-4D8D-81F6-41ABC6212487}"/>
          </ac:spMkLst>
        </pc:spChg>
        <pc:spChg chg="add mod">
          <ac:chgData name="majed Al-hakami" userId="c15e6e485a5a4051" providerId="LiveId" clId="{458E225D-5D3F-4CEA-9A6D-0AABBA6EA1E3}" dt="2020-09-29T09:25:24.542" v="269" actId="113"/>
          <ac:spMkLst>
            <pc:docMk/>
            <pc:sldMk cId="155166050" sldId="272"/>
            <ac:spMk id="15" creationId="{FB27DE4B-3E48-493D-A876-0D6ADBB9508C}"/>
          </ac:spMkLst>
        </pc:spChg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17" creationId="{2555DA15-CFDC-4CED-8345-8142A2895F4A}"/>
          </ac:spMkLst>
        </pc:spChg>
        <pc:spChg chg="add mod">
          <ac:chgData name="majed Al-hakami" userId="c15e6e485a5a4051" providerId="LiveId" clId="{458E225D-5D3F-4CEA-9A6D-0AABBA6EA1E3}" dt="2020-09-29T09:44:17.035" v="291" actId="14100"/>
          <ac:spMkLst>
            <pc:docMk/>
            <pc:sldMk cId="155166050" sldId="272"/>
            <ac:spMk id="18" creationId="{4CA07E26-E5A6-4863-A03D-12D117A64E1D}"/>
          </ac:spMkLst>
        </pc:spChg>
        <pc:spChg chg="add mod">
          <ac:chgData name="majed Al-hakami" userId="c15e6e485a5a4051" providerId="LiveId" clId="{458E225D-5D3F-4CEA-9A6D-0AABBA6EA1E3}" dt="2020-09-29T09:25:15.287" v="267" actId="1076"/>
          <ac:spMkLst>
            <pc:docMk/>
            <pc:sldMk cId="155166050" sldId="272"/>
            <ac:spMk id="22" creationId="{7E8F39D7-1EB9-4BA4-AFCC-C5B1FB11DB7D}"/>
          </ac:spMkLst>
        </pc:sp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5" creationId="{3D69DD93-40D3-4B04-9946-5732285564BF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6" creationId="{2DA833F6-4B94-4A0B-8172-E4A7645A1D22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9" creationId="{051CC19A-F63D-4835-AC07-D089357B458E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11" creationId="{C7222FC9-4E45-4625-8BB1-EF4CB857632F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12" creationId="{B1B65CAE-F0F9-4ACF-BC52-B45B89ED2058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14" creationId="{1EBD3AC8-FFD6-4F5F-8BD6-D99C418030E1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16" creationId="{EF1B7BCF-64C9-4916-849C-C19C03471B2A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19" creationId="{C511591D-C33C-477A-82CC-8A09CF801CDC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20" creationId="{44699D27-141B-4614-B342-FD4A44907EFC}"/>
          </ac:cxnSpMkLst>
        </pc:cxnChg>
        <pc:cxnChg chg="add mod">
          <ac:chgData name="majed Al-hakami" userId="c15e6e485a5a4051" providerId="LiveId" clId="{458E225D-5D3F-4CEA-9A6D-0AABBA6EA1E3}" dt="2020-09-29T09:25:15.287" v="267" actId="1076"/>
          <ac:cxnSpMkLst>
            <pc:docMk/>
            <pc:sldMk cId="155166050" sldId="272"/>
            <ac:cxnSpMk id="21" creationId="{CB116FE6-A895-40C2-87C3-DFCA586418EC}"/>
          </ac:cxnSpMkLst>
        </pc:cxnChg>
      </pc:sldChg>
      <pc:sldChg chg="del">
        <pc:chgData name="majed Al-hakami" userId="c15e6e485a5a4051" providerId="LiveId" clId="{458E225D-5D3F-4CEA-9A6D-0AABBA6EA1E3}" dt="2020-09-29T09:25:53.632" v="273" actId="47"/>
        <pc:sldMkLst>
          <pc:docMk/>
          <pc:sldMk cId="449118015" sldId="273"/>
        </pc:sldMkLst>
      </pc:sldChg>
      <pc:sldChg chg="del">
        <pc:chgData name="majed Al-hakami" userId="c15e6e485a5a4051" providerId="LiveId" clId="{458E225D-5D3F-4CEA-9A6D-0AABBA6EA1E3}" dt="2020-09-29T09:26:10.952" v="275" actId="47"/>
        <pc:sldMkLst>
          <pc:docMk/>
          <pc:sldMk cId="89278474" sldId="274"/>
        </pc:sldMkLst>
      </pc:sldChg>
      <pc:sldChg chg="addSp delSp add mod">
        <pc:chgData name="majed Al-hakami" userId="c15e6e485a5a4051" providerId="LiveId" clId="{458E225D-5D3F-4CEA-9A6D-0AABBA6EA1E3}" dt="2020-09-29T09:25:51.488" v="272" actId="22"/>
        <pc:sldMkLst>
          <pc:docMk/>
          <pc:sldMk cId="3103782558" sldId="277"/>
        </pc:sldMkLst>
        <pc:spChg chg="add">
          <ac:chgData name="majed Al-hakami" userId="c15e6e485a5a4051" providerId="LiveId" clId="{458E225D-5D3F-4CEA-9A6D-0AABBA6EA1E3}" dt="2020-09-29T09:25:51.488" v="272" actId="22"/>
          <ac:spMkLst>
            <pc:docMk/>
            <pc:sldMk cId="3103782558" sldId="277"/>
            <ac:spMk id="3" creationId="{2822460F-211D-406B-AF8C-B343B5A2F7CC}"/>
          </ac:spMkLst>
        </pc:spChg>
        <pc:spChg chg="del">
          <ac:chgData name="majed Al-hakami" userId="c15e6e485a5a4051" providerId="LiveId" clId="{458E225D-5D3F-4CEA-9A6D-0AABBA6EA1E3}" dt="2020-09-29T09:25:50.900" v="271" actId="478"/>
          <ac:spMkLst>
            <pc:docMk/>
            <pc:sldMk cId="3103782558" sldId="277"/>
            <ac:spMk id="14" creationId="{459CF099-E196-4D6C-938B-AD26C5C91B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7" y="2290763"/>
            <a:ext cx="1951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المـــــــــــــــادة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89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حساب التغير في المحتوى الحراري ص75</a:t>
            </a:r>
            <a:endParaRPr lang="en-US" sz="24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مـــاجـــد الــحـكــمــي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662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4">
            <a:extLst>
              <a:ext uri="{FF2B5EF4-FFF2-40B4-BE49-F238E27FC236}">
                <a16:creationId xmlns:a16="http://schemas.microsoft.com/office/drawing/2014/main" id="{D5C3C67F-BFCF-4E6B-ADB3-A6A2F18D012F}"/>
              </a:ext>
            </a:extLst>
          </p:cNvPr>
          <p:cNvSpPr txBox="1"/>
          <p:nvPr/>
        </p:nvSpPr>
        <p:spPr>
          <a:xfrm>
            <a:off x="9363110" y="1784853"/>
            <a:ext cx="2598788" cy="584775"/>
          </a:xfrm>
          <a:prstGeom prst="rect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تطبيق قانون هس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59F69DF-1FBC-47E5-8BA0-E34D4B404D57}"/>
              </a:ext>
            </a:extLst>
          </p:cNvPr>
          <p:cNvSpPr/>
          <p:nvPr/>
        </p:nvSpPr>
        <p:spPr>
          <a:xfrm>
            <a:off x="2407221" y="2369628"/>
            <a:ext cx="9192457" cy="276998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cs typeface="+mj-cs"/>
              </a:rPr>
              <a:t>الخطوة 2:  </a:t>
            </a:r>
            <a:r>
              <a:rPr lang="ar-SA" sz="2800" b="1" dirty="0">
                <a:cs typeface="+mj-cs"/>
              </a:rPr>
              <a:t>تبين معادلة التفاعل أن </a:t>
            </a:r>
            <a:r>
              <a:rPr lang="en-US" sz="2800" b="1" dirty="0">
                <a:cs typeface="+mj-cs"/>
              </a:rPr>
              <a:t> 2mol </a:t>
            </a:r>
            <a:r>
              <a:rPr lang="ar-SA" sz="2800" b="1" dirty="0">
                <a:cs typeface="+mj-cs"/>
              </a:rPr>
              <a:t>من الكبريت يتفاعلان إذن أعد كتابة المعادلة </a:t>
            </a:r>
            <a:r>
              <a:rPr lang="en-US" sz="2800" b="1" dirty="0">
                <a:cs typeface="+mj-cs"/>
              </a:rPr>
              <a:t>  a </a:t>
            </a:r>
            <a:r>
              <a:rPr lang="ar-SA" sz="2800" b="1" dirty="0">
                <a:cs typeface="+mj-cs"/>
              </a:rPr>
              <a:t>لمولين من الكبريت بضرب معاملات المعادلة في 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اثنين</a:t>
            </a:r>
            <a:r>
              <a:rPr lang="ar-SA" sz="2800" b="1" dirty="0">
                <a:cs typeface="+mj-cs"/>
              </a:rPr>
              <a:t> . ثم ضاعف التغير الحراري </a:t>
            </a:r>
            <a:r>
              <a:rPr lang="en-US" sz="2800" b="1" dirty="0">
                <a:cs typeface="+mj-cs"/>
              </a:rPr>
              <a:t>H</a:t>
            </a:r>
            <a:r>
              <a:rPr lang="ar-SA" sz="2800" b="1" dirty="0">
                <a:cs typeface="+mj-cs"/>
              </a:rPr>
              <a:t>∆ ,</a:t>
            </a:r>
            <a:r>
              <a:rPr lang="en-US" sz="2800" b="1" dirty="0">
                <a:cs typeface="+mj-cs"/>
              </a:rPr>
              <a:t> </a:t>
            </a:r>
            <a:r>
              <a:rPr lang="ar-SA" sz="2800" b="1" dirty="0">
                <a:cs typeface="+mj-cs"/>
              </a:rPr>
              <a:t>لأنه عند تفاعل </a:t>
            </a:r>
            <a:r>
              <a:rPr lang="en-US" sz="2800" b="1" dirty="0">
                <a:cs typeface="+mj-cs"/>
              </a:rPr>
              <a:t>2mol </a:t>
            </a:r>
            <a:r>
              <a:rPr lang="ar-SA" sz="2800" b="1" dirty="0">
                <a:cs typeface="+mj-cs"/>
              </a:rPr>
              <a:t> من الكبريت تتضاعف الحرارة بهذه التغيرات ، وتصبح المعادلة</a:t>
            </a:r>
            <a:r>
              <a:rPr lang="en-US" sz="2800" b="1" dirty="0">
                <a:cs typeface="+mj-cs"/>
              </a:rPr>
              <a:t> a </a:t>
            </a:r>
            <a:r>
              <a:rPr lang="ar-SA" sz="2800" b="1" dirty="0">
                <a:cs typeface="+mj-cs"/>
              </a:rPr>
              <a:t>كما يأتي ( المعادلة </a:t>
            </a:r>
            <a:r>
              <a:rPr lang="en-US" sz="2800" b="1" dirty="0">
                <a:cs typeface="+mj-cs"/>
              </a:rPr>
              <a:t>c</a:t>
            </a:r>
            <a:r>
              <a:rPr lang="ar-SA" sz="2800" b="1" dirty="0">
                <a:cs typeface="+mj-cs"/>
              </a:rPr>
              <a:t> )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C345BE2-E523-4450-A34B-94159E6FDEB6}"/>
              </a:ext>
            </a:extLst>
          </p:cNvPr>
          <p:cNvSpPr/>
          <p:nvPr/>
        </p:nvSpPr>
        <p:spPr>
          <a:xfrm>
            <a:off x="2135373" y="5508949"/>
            <a:ext cx="8639552" cy="67185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cs typeface="+mj-cs"/>
              </a:rPr>
              <a:t>c.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S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(s) 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+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O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2(g)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 →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SO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2(g)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     ∆H =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(-297kJ) =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-594kJ </a:t>
            </a:r>
          </a:p>
        </p:txBody>
      </p:sp>
    </p:spTree>
    <p:extLst>
      <p:ext uri="{BB962C8B-B14F-4D97-AF65-F5344CB8AC3E}">
        <p14:creationId xmlns:p14="http://schemas.microsoft.com/office/powerpoint/2010/main" val="890752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4">
            <a:extLst>
              <a:ext uri="{FF2B5EF4-FFF2-40B4-BE49-F238E27FC236}">
                <a16:creationId xmlns:a16="http://schemas.microsoft.com/office/drawing/2014/main" id="{A79D3CF4-9FC5-42E9-903A-04276C1AEB43}"/>
              </a:ext>
            </a:extLst>
          </p:cNvPr>
          <p:cNvSpPr txBox="1"/>
          <p:nvPr/>
        </p:nvSpPr>
        <p:spPr>
          <a:xfrm>
            <a:off x="9363110" y="1784853"/>
            <a:ext cx="2598788" cy="584775"/>
          </a:xfrm>
          <a:prstGeom prst="rect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تطبيق قانون هس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4683152-6337-4BF3-B165-2304F0898EDD}"/>
              </a:ext>
            </a:extLst>
          </p:cNvPr>
          <p:cNvSpPr/>
          <p:nvPr/>
        </p:nvSpPr>
        <p:spPr>
          <a:xfrm>
            <a:off x="1765342" y="2364715"/>
            <a:ext cx="9823366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cs typeface="+mj-cs"/>
              </a:rPr>
              <a:t>الخطوة 3 : </a:t>
            </a:r>
            <a:r>
              <a:rPr lang="ar-SA" sz="2800" b="1" dirty="0">
                <a:cs typeface="+mj-cs"/>
              </a:rPr>
              <a:t>تبين معادلة التفاعل المطلوب حساب التغير في المحتوى الحراري له أنّ ثالث أكسيد الكبريت هو ناتج وليس مادة متفاعلة ، 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لذا اعكس المعادلة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b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 </a:t>
            </a:r>
            <a:r>
              <a:rPr lang="ar-SA" sz="2800" b="1" dirty="0">
                <a:cs typeface="+mj-cs"/>
              </a:rPr>
              <a:t>عندما تعكس المعادلة يجب عليك أيضًا أن 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تغير إشارة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H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∆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 </a:t>
            </a:r>
            <a:r>
              <a:rPr lang="ar-SA" sz="2800" b="1" dirty="0">
                <a:cs typeface="+mj-cs"/>
              </a:rPr>
              <a:t>فتصبح المعادلة </a:t>
            </a:r>
            <a:r>
              <a:rPr lang="en-US" sz="2800" b="1" dirty="0">
                <a:cs typeface="+mj-cs"/>
              </a:rPr>
              <a:t> b </a:t>
            </a:r>
            <a:r>
              <a:rPr lang="ar-SA" sz="2800" b="1" dirty="0">
                <a:cs typeface="+mj-cs"/>
              </a:rPr>
              <a:t>كما يأتي :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138866F-C55B-48B7-ADAE-3CEA5001BAF6}"/>
              </a:ext>
            </a:extLst>
          </p:cNvPr>
          <p:cNvSpPr/>
          <p:nvPr/>
        </p:nvSpPr>
        <p:spPr>
          <a:xfrm>
            <a:off x="2395535" y="5014094"/>
            <a:ext cx="760492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cs typeface="+mj-cs"/>
              </a:rPr>
              <a:t>d. 2SO</a:t>
            </a:r>
            <a:r>
              <a:rPr lang="en-US" sz="3200" b="1" baseline="-25000" dirty="0">
                <a:solidFill>
                  <a:srgbClr val="0070C0"/>
                </a:solidFill>
                <a:cs typeface="+mj-cs"/>
              </a:rPr>
              <a:t>2(g)</a:t>
            </a:r>
            <a:r>
              <a:rPr lang="en-US" sz="3200" b="1" dirty="0">
                <a:solidFill>
                  <a:srgbClr val="0070C0"/>
                </a:solidFill>
                <a:cs typeface="+mj-cs"/>
              </a:rPr>
              <a:t> + O</a:t>
            </a:r>
            <a:r>
              <a:rPr lang="en-US" sz="3200" b="1" baseline="-25000" dirty="0">
                <a:solidFill>
                  <a:srgbClr val="0070C0"/>
                </a:solidFill>
                <a:cs typeface="+mj-cs"/>
              </a:rPr>
              <a:t>2(g)</a:t>
            </a:r>
            <a:r>
              <a:rPr lang="en-US" sz="3200" b="1" dirty="0">
                <a:solidFill>
                  <a:srgbClr val="0070C0"/>
                </a:solidFill>
                <a:cs typeface="+mj-cs"/>
              </a:rPr>
              <a:t>→ 2SO</a:t>
            </a:r>
            <a:r>
              <a:rPr lang="en-US" sz="3200" b="1" baseline="-25000" dirty="0">
                <a:solidFill>
                  <a:srgbClr val="0070C0"/>
                </a:solidFill>
                <a:cs typeface="+mj-cs"/>
              </a:rPr>
              <a:t>3(g)</a:t>
            </a:r>
            <a:r>
              <a:rPr lang="en-US" sz="3200" b="1" dirty="0">
                <a:solidFill>
                  <a:srgbClr val="0070C0"/>
                </a:solidFill>
                <a:cs typeface="+mj-cs"/>
              </a:rPr>
              <a:t>    ∆H = -198kJ </a:t>
            </a:r>
          </a:p>
        </p:txBody>
      </p:sp>
    </p:spTree>
    <p:extLst>
      <p:ext uri="{BB962C8B-B14F-4D97-AF65-F5344CB8AC3E}">
        <p14:creationId xmlns:p14="http://schemas.microsoft.com/office/powerpoint/2010/main" val="652132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4">
            <a:extLst>
              <a:ext uri="{FF2B5EF4-FFF2-40B4-BE49-F238E27FC236}">
                <a16:creationId xmlns:a16="http://schemas.microsoft.com/office/drawing/2014/main" id="{C2EFBE88-95F0-4CF3-AAC0-777551B7FBB7}"/>
              </a:ext>
            </a:extLst>
          </p:cNvPr>
          <p:cNvSpPr txBox="1"/>
          <p:nvPr/>
        </p:nvSpPr>
        <p:spPr>
          <a:xfrm>
            <a:off x="9363110" y="1784853"/>
            <a:ext cx="2598788" cy="584775"/>
          </a:xfrm>
          <a:prstGeom prst="rect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تطبيق قانون هس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236897A-04E6-4E06-B227-924B18B90158}"/>
              </a:ext>
            </a:extLst>
          </p:cNvPr>
          <p:cNvSpPr/>
          <p:nvPr/>
        </p:nvSpPr>
        <p:spPr>
          <a:xfrm>
            <a:off x="114093" y="2369628"/>
            <a:ext cx="11847805" cy="267765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cs typeface="+mj-cs"/>
              </a:rPr>
              <a:t>الخطوة 4: </a:t>
            </a:r>
            <a:r>
              <a:rPr lang="ar-SA" sz="2800" b="1" dirty="0">
                <a:cs typeface="+mj-cs"/>
              </a:rPr>
              <a:t>اجمع المعادلتين </a:t>
            </a:r>
            <a:r>
              <a:rPr lang="en-US" sz="2800" b="1" dirty="0">
                <a:cs typeface="+mj-cs"/>
              </a:rPr>
              <a:t> c </a:t>
            </a:r>
            <a:r>
              <a:rPr lang="ar-SA" sz="2800" b="1" dirty="0">
                <a:cs typeface="+mj-cs"/>
              </a:rPr>
              <a:t>و</a:t>
            </a:r>
            <a:r>
              <a:rPr lang="en-US" sz="2800" b="1" dirty="0">
                <a:cs typeface="+mj-cs"/>
              </a:rPr>
              <a:t> d </a:t>
            </a:r>
            <a:r>
              <a:rPr lang="ar-SA" sz="2800" b="1" dirty="0">
                <a:cs typeface="+mj-cs"/>
              </a:rPr>
              <a:t>لتحصل على المعادلة المطلوبة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cs typeface="+mj-cs"/>
              </a:rPr>
              <a:t>2S</a:t>
            </a:r>
            <a:r>
              <a:rPr lang="en-US" sz="2800" b="1" baseline="-25000" dirty="0">
                <a:cs typeface="+mj-cs"/>
              </a:rPr>
              <a:t>(s) </a:t>
            </a:r>
            <a:r>
              <a:rPr lang="en-US" sz="2800" b="1" dirty="0">
                <a:cs typeface="+mj-cs"/>
              </a:rPr>
              <a:t>+ 2O</a:t>
            </a:r>
            <a:r>
              <a:rPr lang="en-US" sz="2800" b="1" baseline="-25000" dirty="0">
                <a:cs typeface="+mj-cs"/>
              </a:rPr>
              <a:t>2(g)</a:t>
            </a:r>
            <a:r>
              <a:rPr lang="en-US" sz="2800" b="1" dirty="0">
                <a:cs typeface="+mj-cs"/>
              </a:rPr>
              <a:t>→ 2SO</a:t>
            </a:r>
            <a:r>
              <a:rPr lang="en-US" sz="2800" b="1" baseline="-25000" dirty="0">
                <a:cs typeface="+mj-cs"/>
              </a:rPr>
              <a:t>2(g) </a:t>
            </a:r>
            <a:r>
              <a:rPr lang="en-US" sz="2800" b="1" dirty="0">
                <a:cs typeface="+mj-cs"/>
              </a:rPr>
              <a:t>         ∆H = -594kJ </a:t>
            </a:r>
          </a:p>
          <a:p>
            <a:pPr algn="ctr"/>
            <a:r>
              <a:rPr lang="en-US" sz="2800" b="1" dirty="0">
                <a:cs typeface="+mj-cs"/>
              </a:rPr>
              <a:t>2SO</a:t>
            </a:r>
            <a:r>
              <a:rPr lang="en-US" sz="2800" b="1" baseline="-25000" dirty="0">
                <a:cs typeface="+mj-cs"/>
              </a:rPr>
              <a:t>2(g) </a:t>
            </a:r>
            <a:r>
              <a:rPr lang="en-US" sz="2800" b="1" dirty="0">
                <a:cs typeface="+mj-cs"/>
              </a:rPr>
              <a:t>+ O</a:t>
            </a:r>
            <a:r>
              <a:rPr lang="en-US" sz="2800" b="1" baseline="-25000" dirty="0">
                <a:cs typeface="+mj-cs"/>
              </a:rPr>
              <a:t>2(g)</a:t>
            </a:r>
            <a:r>
              <a:rPr lang="en-US" sz="2800" b="1" dirty="0">
                <a:cs typeface="+mj-cs"/>
              </a:rPr>
              <a:t>→ 2SO</a:t>
            </a:r>
            <a:r>
              <a:rPr lang="en-US" sz="2800" b="1" baseline="-25000" dirty="0">
                <a:cs typeface="+mj-cs"/>
              </a:rPr>
              <a:t>3(g)</a:t>
            </a:r>
            <a:r>
              <a:rPr lang="en-US" sz="2800" b="1" dirty="0">
                <a:cs typeface="+mj-cs"/>
              </a:rPr>
              <a:t>       ∆H = -198kJ </a:t>
            </a:r>
          </a:p>
          <a:p>
            <a:pPr algn="ctr"/>
            <a:endParaRPr lang="en-US" sz="2800" b="1" dirty="0">
              <a:cs typeface="+mj-cs"/>
            </a:endParaRPr>
          </a:p>
          <a:p>
            <a:pPr algn="ctr"/>
            <a:r>
              <a:rPr lang="en-US" sz="2800" b="1" dirty="0">
                <a:solidFill>
                  <a:srgbClr val="0000CC"/>
                </a:solidFill>
                <a:cs typeface="+mj-cs"/>
              </a:rPr>
              <a:t>2SO</a:t>
            </a:r>
            <a:r>
              <a:rPr lang="en-US" sz="2800" b="1" baseline="-25000" dirty="0">
                <a:solidFill>
                  <a:srgbClr val="0000CC"/>
                </a:solidFill>
                <a:cs typeface="+mj-cs"/>
              </a:rPr>
              <a:t>2(g)</a:t>
            </a:r>
            <a:r>
              <a:rPr lang="en-US" sz="2800" b="1" dirty="0">
                <a:solidFill>
                  <a:srgbClr val="0000CC"/>
                </a:solidFill>
                <a:cs typeface="+mj-cs"/>
              </a:rPr>
              <a:t> + 2S</a:t>
            </a:r>
            <a:r>
              <a:rPr lang="en-US" sz="2800" b="1" baseline="-25000" dirty="0">
                <a:solidFill>
                  <a:srgbClr val="0000CC"/>
                </a:solidFill>
                <a:cs typeface="+mj-cs"/>
              </a:rPr>
              <a:t>(s) </a:t>
            </a:r>
            <a:r>
              <a:rPr lang="en-US" sz="2800" b="1" dirty="0">
                <a:solidFill>
                  <a:srgbClr val="0000CC"/>
                </a:solidFill>
                <a:cs typeface="+mj-cs"/>
              </a:rPr>
              <a:t>+ 3O</a:t>
            </a:r>
            <a:r>
              <a:rPr lang="en-US" sz="2800" b="1" baseline="-25000" dirty="0">
                <a:solidFill>
                  <a:srgbClr val="0000CC"/>
                </a:solidFill>
                <a:cs typeface="+mj-cs"/>
              </a:rPr>
              <a:t>2(g) </a:t>
            </a:r>
            <a:r>
              <a:rPr lang="en-US" sz="2800" b="1" dirty="0">
                <a:solidFill>
                  <a:srgbClr val="0000CC"/>
                </a:solidFill>
                <a:cs typeface="+mj-cs"/>
              </a:rPr>
              <a:t>→ 2SO</a:t>
            </a:r>
            <a:r>
              <a:rPr lang="en-US" sz="2800" b="1" baseline="-25000" dirty="0">
                <a:solidFill>
                  <a:srgbClr val="0000CC"/>
                </a:solidFill>
                <a:cs typeface="+mj-cs"/>
              </a:rPr>
              <a:t>2(g) </a:t>
            </a:r>
            <a:r>
              <a:rPr lang="en-US" sz="2800" b="1" dirty="0">
                <a:solidFill>
                  <a:srgbClr val="0000CC"/>
                </a:solidFill>
                <a:cs typeface="+mj-cs"/>
              </a:rPr>
              <a:t>+ 2SO</a:t>
            </a:r>
            <a:r>
              <a:rPr lang="en-US" sz="2800" b="1" baseline="-25000" dirty="0">
                <a:solidFill>
                  <a:srgbClr val="0000CC"/>
                </a:solidFill>
                <a:cs typeface="+mj-cs"/>
              </a:rPr>
              <a:t>3(g) </a:t>
            </a:r>
            <a:r>
              <a:rPr lang="en-US" sz="2800" b="1" dirty="0">
                <a:solidFill>
                  <a:srgbClr val="0000CC"/>
                </a:solidFill>
                <a:cs typeface="+mj-cs"/>
              </a:rPr>
              <a:t>    ∆H = -792kJ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AF495AE-2A24-4A03-BD2C-C80C28031ECA}"/>
              </a:ext>
            </a:extLst>
          </p:cNvPr>
          <p:cNvSpPr/>
          <p:nvPr/>
        </p:nvSpPr>
        <p:spPr>
          <a:xfrm>
            <a:off x="1167791" y="5412259"/>
            <a:ext cx="9883074" cy="129266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cs typeface="+mj-cs"/>
              </a:rPr>
              <a:t>وهكذا تصبح المعادلة الكيميائية الحرارية لاحتراق الكبريت وتكوين ثالث أكسيد الكبريت كما يأتي :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cs typeface="+mj-cs"/>
              </a:rPr>
              <a:t>2S</a:t>
            </a:r>
            <a:r>
              <a:rPr lang="en-US" sz="2800" b="1" baseline="-25000" dirty="0">
                <a:solidFill>
                  <a:srgbClr val="FF0000"/>
                </a:solidFill>
                <a:cs typeface="+mj-cs"/>
              </a:rPr>
              <a:t>(s)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+ 3O</a:t>
            </a:r>
            <a:r>
              <a:rPr lang="en-US" sz="2800" b="1" baseline="-25000" dirty="0">
                <a:solidFill>
                  <a:srgbClr val="FF0000"/>
                </a:solidFill>
                <a:cs typeface="+mj-cs"/>
              </a:rPr>
              <a:t>2(g)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 → 2SO</a:t>
            </a:r>
            <a:r>
              <a:rPr lang="en-US" sz="2800" b="1" baseline="-25000" dirty="0">
                <a:solidFill>
                  <a:srgbClr val="FF0000"/>
                </a:solidFill>
                <a:cs typeface="+mj-cs"/>
              </a:rPr>
              <a:t>3(g) </a:t>
            </a:r>
            <a:r>
              <a:rPr lang="en-US" sz="2800" b="1" dirty="0">
                <a:solidFill>
                  <a:srgbClr val="FF0000"/>
                </a:solidFill>
                <a:cs typeface="+mj-cs"/>
              </a:rPr>
              <a:t>      ∆H = -792kJ </a:t>
            </a:r>
          </a:p>
        </p:txBody>
      </p:sp>
    </p:spTree>
    <p:extLst>
      <p:ext uri="{BB962C8B-B14F-4D97-AF65-F5344CB8AC3E}">
        <p14:creationId xmlns:p14="http://schemas.microsoft.com/office/powerpoint/2010/main" val="131811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BE119B9-575D-4F1F-A30A-C6FD930E13D1}"/>
              </a:ext>
            </a:extLst>
          </p:cNvPr>
          <p:cNvSpPr/>
          <p:nvPr/>
        </p:nvSpPr>
        <p:spPr>
          <a:xfrm>
            <a:off x="84832" y="2771775"/>
            <a:ext cx="11867819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9DCF2FD7-7824-4468-BFAF-CF022329F5FA}"/>
              </a:ext>
            </a:extLst>
          </p:cNvPr>
          <p:cNvSpPr/>
          <p:nvPr/>
        </p:nvSpPr>
        <p:spPr>
          <a:xfrm>
            <a:off x="239350" y="3479860"/>
            <a:ext cx="11867819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a-   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7A24EA4-1629-4517-B9C3-A6AEFEA3ED80}"/>
              </a:ext>
            </a:extLst>
          </p:cNvPr>
          <p:cNvSpPr/>
          <p:nvPr/>
        </p:nvSpPr>
        <p:spPr>
          <a:xfrm>
            <a:off x="239350" y="4199940"/>
            <a:ext cx="11867819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b-   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                         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- 188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CDC3B92-C52B-4BA1-84EF-D51EB2FCA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776552"/>
            <a:ext cx="9010650" cy="108094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86419E0-0E42-4B18-A6BF-39052BD30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0" y="1777564"/>
            <a:ext cx="990600" cy="994211"/>
          </a:xfrm>
          <a:prstGeom prst="rect">
            <a:avLst/>
          </a:prstGeom>
        </p:spPr>
      </p:pic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D248A76F-60F4-4267-B10E-E5CED5D09F6B}"/>
              </a:ext>
            </a:extLst>
          </p:cNvPr>
          <p:cNvCxnSpPr/>
          <p:nvPr/>
        </p:nvCxnSpPr>
        <p:spPr>
          <a:xfrm>
            <a:off x="1767510" y="3113935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0EB066B1-A17F-49B2-BB9F-A3CDED365DAB}"/>
              </a:ext>
            </a:extLst>
          </p:cNvPr>
          <p:cNvCxnSpPr/>
          <p:nvPr/>
        </p:nvCxnSpPr>
        <p:spPr>
          <a:xfrm>
            <a:off x="2271184" y="3890785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75CF31BA-799B-4C6C-AC29-BF1BD1A7EF26}"/>
              </a:ext>
            </a:extLst>
          </p:cNvPr>
          <p:cNvCxnSpPr/>
          <p:nvPr/>
        </p:nvCxnSpPr>
        <p:spPr>
          <a:xfrm>
            <a:off x="2395393" y="4593337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434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D993727-7251-471B-9F8B-8CB2717137FB}"/>
              </a:ext>
            </a:extLst>
          </p:cNvPr>
          <p:cNvSpPr/>
          <p:nvPr/>
        </p:nvSpPr>
        <p:spPr>
          <a:xfrm>
            <a:off x="467650" y="2369628"/>
            <a:ext cx="11867819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      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A8733D31-3B72-4A59-8B6C-F9A86F0126C7}"/>
              </a:ext>
            </a:extLst>
          </p:cNvPr>
          <p:cNvCxnSpPr/>
          <p:nvPr/>
        </p:nvCxnSpPr>
        <p:spPr>
          <a:xfrm>
            <a:off x="2699352" y="2585652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F9929C4F-0A44-40D5-9FEA-54FCC2BCAC00}"/>
              </a:ext>
            </a:extLst>
          </p:cNvPr>
          <p:cNvSpPr/>
          <p:nvPr/>
        </p:nvSpPr>
        <p:spPr>
          <a:xfrm>
            <a:off x="622168" y="2802244"/>
            <a:ext cx="118678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a-   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9AAA912-8690-46E2-BD6C-CA43C52D46FC}"/>
              </a:ext>
            </a:extLst>
          </p:cNvPr>
          <p:cNvSpPr/>
          <p:nvPr/>
        </p:nvSpPr>
        <p:spPr>
          <a:xfrm>
            <a:off x="718178" y="3306300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b-   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                        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- 188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D9FC3035-72C8-40FC-8A1B-EAA669229A88}"/>
              </a:ext>
            </a:extLst>
          </p:cNvPr>
          <p:cNvCxnSpPr/>
          <p:nvPr/>
        </p:nvCxnSpPr>
        <p:spPr>
          <a:xfrm>
            <a:off x="2757256" y="3018268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453C8572-2314-416F-9DD9-36003E93A240}"/>
              </a:ext>
            </a:extLst>
          </p:cNvPr>
          <p:cNvCxnSpPr/>
          <p:nvPr/>
        </p:nvCxnSpPr>
        <p:spPr>
          <a:xfrm>
            <a:off x="2732875" y="3522324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F6F182C-0F3F-45EB-B855-94F80B0922A4}"/>
              </a:ext>
            </a:extLst>
          </p:cNvPr>
          <p:cNvSpPr txBox="1"/>
          <p:nvPr/>
        </p:nvSpPr>
        <p:spPr>
          <a:xfrm>
            <a:off x="7438925" y="4170398"/>
            <a:ext cx="49438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a</a:t>
            </a:r>
            <a:r>
              <a:rPr lang="ar-SA" sz="2400" b="1" dirty="0">
                <a:solidFill>
                  <a:srgbClr val="0000FF"/>
                </a:solidFill>
              </a:rPr>
              <a:t> لا نغير فيها شي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67D04EF3-CDD8-4BD8-B959-12113639D9A5}"/>
              </a:ext>
            </a:extLst>
          </p:cNvPr>
          <p:cNvSpPr/>
          <p:nvPr/>
        </p:nvSpPr>
        <p:spPr>
          <a:xfrm>
            <a:off x="430146" y="4242404"/>
            <a:ext cx="691276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449C57E8-E696-433E-9798-B8FAD91DDDF6}"/>
              </a:ext>
            </a:extLst>
          </p:cNvPr>
          <p:cNvCxnSpPr/>
          <p:nvPr/>
        </p:nvCxnSpPr>
        <p:spPr>
          <a:xfrm>
            <a:off x="2182211" y="4458428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0C291C6-F96E-4487-9EE2-56455276412B}"/>
              </a:ext>
            </a:extLst>
          </p:cNvPr>
          <p:cNvSpPr txBox="1"/>
          <p:nvPr/>
        </p:nvSpPr>
        <p:spPr>
          <a:xfrm>
            <a:off x="4942648" y="4673980"/>
            <a:ext cx="74401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b</a:t>
            </a:r>
            <a:r>
              <a:rPr lang="ar-SA" sz="2400" b="1" dirty="0">
                <a:solidFill>
                  <a:srgbClr val="0000FF"/>
                </a:solidFill>
              </a:rPr>
              <a:t> نقوم بعكس التفاعل ثم نضرب في 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endParaRPr lang="ar-SA" sz="2400" b="1" dirty="0">
              <a:solidFill>
                <a:srgbClr val="0000FF"/>
              </a:solidFill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8914A78-AE43-4E1C-BC56-1A2CE958BAE2}"/>
              </a:ext>
            </a:extLst>
          </p:cNvPr>
          <p:cNvSpPr/>
          <p:nvPr/>
        </p:nvSpPr>
        <p:spPr>
          <a:xfrm>
            <a:off x="136393" y="5136119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FF0000"/>
                </a:solidFill>
              </a:rPr>
              <a:t>   C- 2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                                 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</a:t>
            </a:r>
            <a:r>
              <a:rPr lang="en-US" sz="2800" b="1" dirty="0">
                <a:solidFill>
                  <a:srgbClr val="FF0000"/>
                </a:solidFill>
              </a:rPr>
              <a:t> 2</a:t>
            </a:r>
            <a:r>
              <a:rPr lang="en-US" sz="2800" b="1" dirty="0">
                <a:solidFill>
                  <a:schemeClr val="tx1"/>
                </a:solidFill>
              </a:rPr>
              <a:t>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 X( </a:t>
            </a:r>
            <a:r>
              <a:rPr lang="en-US" sz="2800" b="1" dirty="0">
                <a:solidFill>
                  <a:srgbClr val="FF0000"/>
                </a:solidFill>
              </a:rPr>
              <a:t>+ 188 kJ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en-US" sz="2800" b="1" dirty="0">
                <a:solidFill>
                  <a:srgbClr val="FF0000"/>
                </a:solidFill>
              </a:rPr>
              <a:t>= 376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4C1DE3DA-1875-4F68-80A9-44980BFC675E}"/>
              </a:ext>
            </a:extLst>
          </p:cNvPr>
          <p:cNvCxnSpPr/>
          <p:nvPr/>
        </p:nvCxnSpPr>
        <p:spPr>
          <a:xfrm>
            <a:off x="2177640" y="5375100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A29EF360-B5B4-47D6-BF04-9449EAAF298E}"/>
              </a:ext>
            </a:extLst>
          </p:cNvPr>
          <p:cNvSpPr txBox="1"/>
          <p:nvPr/>
        </p:nvSpPr>
        <p:spPr>
          <a:xfrm>
            <a:off x="5484019" y="366530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FDDBE3A4-5155-42B4-8CFE-A5C30C2FD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1400" y="1777564"/>
            <a:ext cx="990600" cy="99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039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D993727-7251-471B-9F8B-8CB2717137FB}"/>
              </a:ext>
            </a:extLst>
          </p:cNvPr>
          <p:cNvSpPr/>
          <p:nvPr/>
        </p:nvSpPr>
        <p:spPr>
          <a:xfrm>
            <a:off x="467650" y="2369628"/>
            <a:ext cx="11867819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      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A8733D31-3B72-4A59-8B6C-F9A86F0126C7}"/>
              </a:ext>
            </a:extLst>
          </p:cNvPr>
          <p:cNvCxnSpPr/>
          <p:nvPr/>
        </p:nvCxnSpPr>
        <p:spPr>
          <a:xfrm>
            <a:off x="2699352" y="2585652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F9929C4F-0A44-40D5-9FEA-54FCC2BCAC00}"/>
              </a:ext>
            </a:extLst>
          </p:cNvPr>
          <p:cNvSpPr/>
          <p:nvPr/>
        </p:nvSpPr>
        <p:spPr>
          <a:xfrm>
            <a:off x="622168" y="2802244"/>
            <a:ext cx="118678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a-   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9AAA912-8690-46E2-BD6C-CA43C52D46FC}"/>
              </a:ext>
            </a:extLst>
          </p:cNvPr>
          <p:cNvSpPr/>
          <p:nvPr/>
        </p:nvSpPr>
        <p:spPr>
          <a:xfrm>
            <a:off x="718178" y="3306300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b-   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                        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- 188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D9FC3035-72C8-40FC-8A1B-EAA669229A88}"/>
              </a:ext>
            </a:extLst>
          </p:cNvPr>
          <p:cNvCxnSpPr/>
          <p:nvPr/>
        </p:nvCxnSpPr>
        <p:spPr>
          <a:xfrm>
            <a:off x="2757256" y="3018268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453C8572-2314-416F-9DD9-36003E93A240}"/>
              </a:ext>
            </a:extLst>
          </p:cNvPr>
          <p:cNvCxnSpPr/>
          <p:nvPr/>
        </p:nvCxnSpPr>
        <p:spPr>
          <a:xfrm>
            <a:off x="2732875" y="3522324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F6F182C-0F3F-45EB-B855-94F80B0922A4}"/>
              </a:ext>
            </a:extLst>
          </p:cNvPr>
          <p:cNvSpPr txBox="1"/>
          <p:nvPr/>
        </p:nvSpPr>
        <p:spPr>
          <a:xfrm>
            <a:off x="7438925" y="4170398"/>
            <a:ext cx="49438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a</a:t>
            </a:r>
            <a:r>
              <a:rPr lang="ar-SA" sz="2400" b="1" dirty="0">
                <a:solidFill>
                  <a:srgbClr val="0000FF"/>
                </a:solidFill>
              </a:rPr>
              <a:t> لا نغير فيها شي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67D04EF3-CDD8-4BD8-B959-12113639D9A5}"/>
              </a:ext>
            </a:extLst>
          </p:cNvPr>
          <p:cNvSpPr/>
          <p:nvPr/>
        </p:nvSpPr>
        <p:spPr>
          <a:xfrm>
            <a:off x="430146" y="4242404"/>
            <a:ext cx="691276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449C57E8-E696-433E-9798-B8FAD91DDDF6}"/>
              </a:ext>
            </a:extLst>
          </p:cNvPr>
          <p:cNvCxnSpPr/>
          <p:nvPr/>
        </p:nvCxnSpPr>
        <p:spPr>
          <a:xfrm>
            <a:off x="2182211" y="4458428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0C291C6-F96E-4487-9EE2-56455276412B}"/>
              </a:ext>
            </a:extLst>
          </p:cNvPr>
          <p:cNvSpPr txBox="1"/>
          <p:nvPr/>
        </p:nvSpPr>
        <p:spPr>
          <a:xfrm>
            <a:off x="4942648" y="4673980"/>
            <a:ext cx="74401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b</a:t>
            </a:r>
            <a:r>
              <a:rPr lang="ar-SA" sz="2400" b="1" dirty="0">
                <a:solidFill>
                  <a:srgbClr val="0000FF"/>
                </a:solidFill>
              </a:rPr>
              <a:t> نقوم بعكس التفاعل ثم نضرب في 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endParaRPr lang="ar-SA" sz="2400" b="1" dirty="0">
              <a:solidFill>
                <a:srgbClr val="0000FF"/>
              </a:solidFill>
            </a:endParaRPr>
          </a:p>
        </p:txBody>
      </p: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4C1DE3DA-1875-4F68-80A9-44980BFC675E}"/>
              </a:ext>
            </a:extLst>
          </p:cNvPr>
          <p:cNvCxnSpPr/>
          <p:nvPr/>
        </p:nvCxnSpPr>
        <p:spPr>
          <a:xfrm>
            <a:off x="2177640" y="5375100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DE538F7E-1EF8-44D2-AE9B-13C61970C1E0}"/>
              </a:ext>
            </a:extLst>
          </p:cNvPr>
          <p:cNvSpPr/>
          <p:nvPr/>
        </p:nvSpPr>
        <p:spPr>
          <a:xfrm>
            <a:off x="670850" y="5754572"/>
            <a:ext cx="11867819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2     </a:t>
            </a:r>
            <a:r>
              <a:rPr lang="en-US" sz="2800" b="1" dirty="0">
                <a:solidFill>
                  <a:srgbClr val="0000FF"/>
                </a:solidFill>
              </a:rPr>
              <a:t>                2H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+ O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77FED53C-FED7-49FD-8E6C-AA7A2633B662}"/>
              </a:ext>
            </a:extLst>
          </p:cNvPr>
          <p:cNvCxnSpPr/>
          <p:nvPr/>
        </p:nvCxnSpPr>
        <p:spPr>
          <a:xfrm>
            <a:off x="1812389" y="5970596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B63A7E2F-52A1-4CBE-880B-CBB2D21081E4}"/>
              </a:ext>
            </a:extLst>
          </p:cNvPr>
          <p:cNvCxnSpPr/>
          <p:nvPr/>
        </p:nvCxnSpPr>
        <p:spPr>
          <a:xfrm flipH="1">
            <a:off x="1582275" y="4098388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55D9CA3C-3FC6-4065-9F1E-6E64A27196D9}"/>
              </a:ext>
            </a:extLst>
          </p:cNvPr>
          <p:cNvCxnSpPr/>
          <p:nvPr/>
        </p:nvCxnSpPr>
        <p:spPr>
          <a:xfrm flipH="1">
            <a:off x="526157" y="4026380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DA35F600-2142-47E4-B372-0DCCDD72E370}"/>
              </a:ext>
            </a:extLst>
          </p:cNvPr>
          <p:cNvCxnSpPr/>
          <p:nvPr/>
        </p:nvCxnSpPr>
        <p:spPr>
          <a:xfrm flipH="1">
            <a:off x="3798133" y="5064972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C5BBCBC4-6B21-4C98-90C5-BC2C7EEBDAAB}"/>
              </a:ext>
            </a:extLst>
          </p:cNvPr>
          <p:cNvCxnSpPr/>
          <p:nvPr/>
        </p:nvCxnSpPr>
        <p:spPr>
          <a:xfrm flipH="1">
            <a:off x="2945470" y="5157744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EF342ECA-5D35-48F2-96A8-98AE4BBCA31C}"/>
              </a:ext>
            </a:extLst>
          </p:cNvPr>
          <p:cNvCxnSpPr/>
          <p:nvPr/>
        </p:nvCxnSpPr>
        <p:spPr>
          <a:xfrm>
            <a:off x="526157" y="5689978"/>
            <a:ext cx="1104122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4FB58483-9558-4ED5-AE1C-8B9015D0F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1400" y="1777564"/>
            <a:ext cx="990600" cy="994211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0A1592C6-7A08-408A-BA83-9AA154874CAB}"/>
              </a:ext>
            </a:extLst>
          </p:cNvPr>
          <p:cNvSpPr txBox="1"/>
          <p:nvPr/>
        </p:nvSpPr>
        <p:spPr>
          <a:xfrm>
            <a:off x="5484019" y="366530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3A29EA56-713F-4D95-966A-53521FF62F27}"/>
              </a:ext>
            </a:extLst>
          </p:cNvPr>
          <p:cNvSpPr/>
          <p:nvPr/>
        </p:nvSpPr>
        <p:spPr>
          <a:xfrm>
            <a:off x="136393" y="5136119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FF0000"/>
                </a:solidFill>
              </a:rPr>
              <a:t>  </a:t>
            </a:r>
            <a:r>
              <a:rPr lang="en-US" sz="2800" b="1" dirty="0">
                <a:solidFill>
                  <a:schemeClr val="tx1"/>
                </a:solidFill>
              </a:rPr>
              <a:t> C- </a:t>
            </a:r>
            <a:r>
              <a:rPr lang="en-US" sz="2800" b="1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                                 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</a:t>
            </a:r>
            <a:r>
              <a:rPr lang="en-US" sz="2800" b="1" dirty="0">
                <a:solidFill>
                  <a:srgbClr val="FF0000"/>
                </a:solidFill>
              </a:rPr>
              <a:t> 2</a:t>
            </a:r>
            <a:r>
              <a:rPr lang="en-US" sz="2800" b="1" dirty="0">
                <a:solidFill>
                  <a:schemeClr val="tx1"/>
                </a:solidFill>
              </a:rPr>
              <a:t>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 X( </a:t>
            </a:r>
            <a:r>
              <a:rPr lang="en-US" sz="2800" b="1" dirty="0">
                <a:solidFill>
                  <a:srgbClr val="FF0000"/>
                </a:solidFill>
              </a:rPr>
              <a:t>+ 188 kJ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en-US" sz="2800" b="1" dirty="0">
                <a:solidFill>
                  <a:srgbClr val="FF0000"/>
                </a:solidFill>
              </a:rPr>
              <a:t>= 376 kJ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052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D993727-7251-471B-9F8B-8CB2717137FB}"/>
              </a:ext>
            </a:extLst>
          </p:cNvPr>
          <p:cNvSpPr/>
          <p:nvPr/>
        </p:nvSpPr>
        <p:spPr>
          <a:xfrm>
            <a:off x="467650" y="2369628"/>
            <a:ext cx="11867819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      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A8733D31-3B72-4A59-8B6C-F9A86F0126C7}"/>
              </a:ext>
            </a:extLst>
          </p:cNvPr>
          <p:cNvCxnSpPr/>
          <p:nvPr/>
        </p:nvCxnSpPr>
        <p:spPr>
          <a:xfrm>
            <a:off x="2699352" y="2585652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F9929C4F-0A44-40D5-9FEA-54FCC2BCAC00}"/>
              </a:ext>
            </a:extLst>
          </p:cNvPr>
          <p:cNvSpPr/>
          <p:nvPr/>
        </p:nvSpPr>
        <p:spPr>
          <a:xfrm>
            <a:off x="622168" y="2802244"/>
            <a:ext cx="118678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a-   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9AAA912-8690-46E2-BD6C-CA43C52D46FC}"/>
              </a:ext>
            </a:extLst>
          </p:cNvPr>
          <p:cNvSpPr/>
          <p:nvPr/>
        </p:nvSpPr>
        <p:spPr>
          <a:xfrm>
            <a:off x="718178" y="3306300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b-   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                        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          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- 188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D9FC3035-72C8-40FC-8A1B-EAA669229A88}"/>
              </a:ext>
            </a:extLst>
          </p:cNvPr>
          <p:cNvCxnSpPr/>
          <p:nvPr/>
        </p:nvCxnSpPr>
        <p:spPr>
          <a:xfrm>
            <a:off x="2757256" y="3018268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453C8572-2314-416F-9DD9-36003E93A240}"/>
              </a:ext>
            </a:extLst>
          </p:cNvPr>
          <p:cNvCxnSpPr/>
          <p:nvPr/>
        </p:nvCxnSpPr>
        <p:spPr>
          <a:xfrm>
            <a:off x="2732875" y="3522324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67D04EF3-CDD8-4BD8-B959-12113639D9A5}"/>
              </a:ext>
            </a:extLst>
          </p:cNvPr>
          <p:cNvSpPr/>
          <p:nvPr/>
        </p:nvSpPr>
        <p:spPr>
          <a:xfrm>
            <a:off x="430146" y="4242404"/>
            <a:ext cx="691276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 O</a:t>
            </a:r>
            <a:r>
              <a:rPr lang="en-US" sz="1600" b="1" dirty="0">
                <a:solidFill>
                  <a:schemeClr val="tx1"/>
                </a:solidFill>
              </a:rPr>
              <a:t>2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2H</a:t>
            </a:r>
            <a:r>
              <a:rPr lang="en-US" sz="16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- 572 kJ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449C57E8-E696-433E-9798-B8FAD91DDDF6}"/>
              </a:ext>
            </a:extLst>
          </p:cNvPr>
          <p:cNvCxnSpPr/>
          <p:nvPr/>
        </p:nvCxnSpPr>
        <p:spPr>
          <a:xfrm>
            <a:off x="2182211" y="4458428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4C1DE3DA-1875-4F68-80A9-44980BFC675E}"/>
              </a:ext>
            </a:extLst>
          </p:cNvPr>
          <p:cNvCxnSpPr/>
          <p:nvPr/>
        </p:nvCxnSpPr>
        <p:spPr>
          <a:xfrm>
            <a:off x="2177640" y="5375100"/>
            <a:ext cx="683253" cy="838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DE538F7E-1EF8-44D2-AE9B-13C61970C1E0}"/>
              </a:ext>
            </a:extLst>
          </p:cNvPr>
          <p:cNvSpPr/>
          <p:nvPr/>
        </p:nvSpPr>
        <p:spPr>
          <a:xfrm>
            <a:off x="670850" y="5754572"/>
            <a:ext cx="11867819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2     </a:t>
            </a:r>
            <a:r>
              <a:rPr lang="en-US" sz="2800" b="1" dirty="0">
                <a:solidFill>
                  <a:srgbClr val="0000FF"/>
                </a:solidFill>
              </a:rPr>
              <a:t>                2H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+ O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77FED53C-FED7-49FD-8E6C-AA7A2633B662}"/>
              </a:ext>
            </a:extLst>
          </p:cNvPr>
          <p:cNvCxnSpPr/>
          <p:nvPr/>
        </p:nvCxnSpPr>
        <p:spPr>
          <a:xfrm>
            <a:off x="1812389" y="5970596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85AE4653-2377-4D43-A25F-0E33518F8D2E}"/>
              </a:ext>
            </a:extLst>
          </p:cNvPr>
          <p:cNvSpPr/>
          <p:nvPr/>
        </p:nvSpPr>
        <p:spPr>
          <a:xfrm>
            <a:off x="718178" y="6330636"/>
            <a:ext cx="988909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0000FF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srgbClr val="0000FF"/>
                </a:solidFill>
              </a:rPr>
              <a:t>H = - 572 + 376 = </a:t>
            </a:r>
            <a:r>
              <a:rPr lang="en-US" sz="2800" b="1" dirty="0">
                <a:solidFill>
                  <a:srgbClr val="FF0000"/>
                </a:solidFill>
              </a:rPr>
              <a:t>- 196 KJ</a:t>
            </a: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B63A7E2F-52A1-4CBE-880B-CBB2D21081E4}"/>
              </a:ext>
            </a:extLst>
          </p:cNvPr>
          <p:cNvCxnSpPr/>
          <p:nvPr/>
        </p:nvCxnSpPr>
        <p:spPr>
          <a:xfrm flipH="1">
            <a:off x="1582275" y="4098388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55D9CA3C-3FC6-4065-9F1E-6E64A27196D9}"/>
              </a:ext>
            </a:extLst>
          </p:cNvPr>
          <p:cNvCxnSpPr/>
          <p:nvPr/>
        </p:nvCxnSpPr>
        <p:spPr>
          <a:xfrm flipH="1">
            <a:off x="526157" y="4026380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DA35F600-2142-47E4-B372-0DCCDD72E370}"/>
              </a:ext>
            </a:extLst>
          </p:cNvPr>
          <p:cNvCxnSpPr/>
          <p:nvPr/>
        </p:nvCxnSpPr>
        <p:spPr>
          <a:xfrm flipH="1">
            <a:off x="3798133" y="5064972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C5BBCBC4-6B21-4C98-90C5-BC2C7EEBDAAB}"/>
              </a:ext>
            </a:extLst>
          </p:cNvPr>
          <p:cNvCxnSpPr/>
          <p:nvPr/>
        </p:nvCxnSpPr>
        <p:spPr>
          <a:xfrm flipH="1">
            <a:off x="2945470" y="5157744"/>
            <a:ext cx="768085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EF342ECA-5D35-48F2-96A8-98AE4BBCA31C}"/>
              </a:ext>
            </a:extLst>
          </p:cNvPr>
          <p:cNvCxnSpPr/>
          <p:nvPr/>
        </p:nvCxnSpPr>
        <p:spPr>
          <a:xfrm>
            <a:off x="526157" y="5689978"/>
            <a:ext cx="1104122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2CB3B4A9-FE36-4764-80F7-D8C9CA774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1400" y="1777564"/>
            <a:ext cx="990600" cy="994211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330C0875-61E0-4412-9087-9AFA676DEF9B}"/>
              </a:ext>
            </a:extLst>
          </p:cNvPr>
          <p:cNvSpPr txBox="1"/>
          <p:nvPr/>
        </p:nvSpPr>
        <p:spPr>
          <a:xfrm>
            <a:off x="5484019" y="366530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ABD8FF48-2695-4B86-8DAC-3486C63446B5}"/>
              </a:ext>
            </a:extLst>
          </p:cNvPr>
          <p:cNvSpPr/>
          <p:nvPr/>
        </p:nvSpPr>
        <p:spPr>
          <a:xfrm>
            <a:off x="7023728" y="5868970"/>
            <a:ext cx="4930147" cy="7920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ar-SA" sz="2800" b="1" dirty="0">
                <a:solidFill>
                  <a:srgbClr val="0000FF"/>
                </a:solidFill>
                <a:latin typeface="Vladimir Script" panose="03050402040407070305" pitchFamily="66" charset="0"/>
              </a:rPr>
              <a:t>التغير في المحتوى الحراري لتحلل فوق أكسيد الهيدروجين 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- 196 KJ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BE8B8383-EB2D-4048-B3BD-FC208AA5E708}"/>
              </a:ext>
            </a:extLst>
          </p:cNvPr>
          <p:cNvSpPr txBox="1"/>
          <p:nvPr/>
        </p:nvSpPr>
        <p:spPr>
          <a:xfrm>
            <a:off x="7438925" y="4170398"/>
            <a:ext cx="49438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a</a:t>
            </a:r>
            <a:r>
              <a:rPr lang="ar-SA" sz="2400" b="1" dirty="0">
                <a:solidFill>
                  <a:srgbClr val="0000FF"/>
                </a:solidFill>
              </a:rPr>
              <a:t> لا نغير فيها شي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F1E33F9-0B6A-4906-8850-481714F931FB}"/>
              </a:ext>
            </a:extLst>
          </p:cNvPr>
          <p:cNvSpPr txBox="1"/>
          <p:nvPr/>
        </p:nvSpPr>
        <p:spPr>
          <a:xfrm>
            <a:off x="4942648" y="4673980"/>
            <a:ext cx="74401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ar-SA" sz="2400" b="1" dirty="0">
                <a:solidFill>
                  <a:srgbClr val="0000FF"/>
                </a:solidFill>
              </a:rPr>
              <a:t> المعادلة </a:t>
            </a:r>
            <a:r>
              <a:rPr lang="en-US" sz="2400" b="1" dirty="0">
                <a:solidFill>
                  <a:srgbClr val="0000FF"/>
                </a:solidFill>
              </a:rPr>
              <a:t>b</a:t>
            </a:r>
            <a:r>
              <a:rPr lang="ar-SA" sz="2400" b="1" dirty="0">
                <a:solidFill>
                  <a:srgbClr val="0000FF"/>
                </a:solidFill>
              </a:rPr>
              <a:t> نقوم بعكس التفاعل ثم نضرب في 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endParaRPr lang="ar-SA" sz="2400" b="1" dirty="0">
              <a:solidFill>
                <a:srgbClr val="0000FF"/>
              </a:solidFill>
            </a:endParaRPr>
          </a:p>
        </p:txBody>
      </p: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A72AD03F-ED75-498F-893A-20BAF60D21B3}"/>
              </a:ext>
            </a:extLst>
          </p:cNvPr>
          <p:cNvSpPr/>
          <p:nvPr/>
        </p:nvSpPr>
        <p:spPr>
          <a:xfrm>
            <a:off x="136393" y="5136119"/>
            <a:ext cx="1166461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FF0000"/>
                </a:solidFill>
              </a:rPr>
              <a:t>  </a:t>
            </a:r>
            <a:r>
              <a:rPr lang="en-US" sz="2800" b="1" dirty="0">
                <a:solidFill>
                  <a:schemeClr val="tx1"/>
                </a:solidFill>
              </a:rPr>
              <a:t> C- </a:t>
            </a:r>
            <a:r>
              <a:rPr lang="en-US" sz="2800" b="1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400" b="1" dirty="0">
                <a:solidFill>
                  <a:schemeClr val="tx1"/>
                </a:solidFill>
              </a:rPr>
              <a:t>2                                 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+</a:t>
            </a:r>
            <a:r>
              <a:rPr lang="en-US" sz="2800" b="1" dirty="0">
                <a:solidFill>
                  <a:srgbClr val="FF0000"/>
                </a:solidFill>
              </a:rPr>
              <a:t> 2</a:t>
            </a:r>
            <a:r>
              <a:rPr lang="en-US" sz="2800" b="1" dirty="0">
                <a:solidFill>
                  <a:schemeClr val="tx1"/>
                </a:solidFill>
              </a:rPr>
              <a:t> 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              </a:t>
            </a:r>
            <a:r>
              <a:rPr lang="en-US" sz="2800" b="1" dirty="0">
                <a:solidFill>
                  <a:schemeClr val="tx1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prstClr val="black"/>
                </a:solidFill>
              </a:rPr>
              <a:t>H =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 X( </a:t>
            </a:r>
            <a:r>
              <a:rPr lang="en-US" sz="2800" b="1" dirty="0">
                <a:solidFill>
                  <a:srgbClr val="FF0000"/>
                </a:solidFill>
              </a:rPr>
              <a:t>+ 188 kJ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en-US" sz="2800" b="1" dirty="0">
                <a:solidFill>
                  <a:srgbClr val="FF0000"/>
                </a:solidFill>
              </a:rPr>
              <a:t>= 376 kJ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14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78BD210-7382-4BD1-90F7-FC4E04FA9104}"/>
              </a:ext>
            </a:extLst>
          </p:cNvPr>
          <p:cNvSpPr/>
          <p:nvPr/>
        </p:nvSpPr>
        <p:spPr>
          <a:xfrm>
            <a:off x="3626776" y="1863017"/>
            <a:ext cx="5280587" cy="4320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قانون هس</a:t>
            </a:r>
            <a:endParaRPr lang="en-US" sz="3600" b="1" dirty="0">
              <a:solidFill>
                <a:schemeClr val="tx1"/>
              </a:solidFill>
            </a:endParaRP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3D69DD93-40D3-4B04-9946-5732285564BF}"/>
              </a:ext>
            </a:extLst>
          </p:cNvPr>
          <p:cNvCxnSpPr/>
          <p:nvPr/>
        </p:nvCxnSpPr>
        <p:spPr>
          <a:xfrm>
            <a:off x="2090606" y="2367073"/>
            <a:ext cx="7958269" cy="1559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2DA833F6-4B94-4A0B-8172-E4A7645A1D22}"/>
              </a:ext>
            </a:extLst>
          </p:cNvPr>
          <p:cNvCxnSpPr/>
          <p:nvPr/>
        </p:nvCxnSpPr>
        <p:spPr>
          <a:xfrm>
            <a:off x="10061006" y="236707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FAECBF81-2D3D-400C-8C22-CB1BD86C3AEB}"/>
              </a:ext>
            </a:extLst>
          </p:cNvPr>
          <p:cNvSpPr/>
          <p:nvPr/>
        </p:nvSpPr>
        <p:spPr>
          <a:xfrm>
            <a:off x="362414" y="2760225"/>
            <a:ext cx="4800533" cy="75897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C00000"/>
                </a:solidFill>
              </a:rPr>
              <a:t>حساب التغير في المحتوى الحراري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1E5C355F-6701-47FA-A45B-78ABEA63D88D}"/>
              </a:ext>
            </a:extLst>
          </p:cNvPr>
          <p:cNvSpPr/>
          <p:nvPr/>
        </p:nvSpPr>
        <p:spPr>
          <a:xfrm>
            <a:off x="9425510" y="2727113"/>
            <a:ext cx="1728192" cy="7492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تعريفه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051CC19A-F63D-4835-AC07-D089357B458E}"/>
              </a:ext>
            </a:extLst>
          </p:cNvPr>
          <p:cNvCxnSpPr/>
          <p:nvPr/>
        </p:nvCxnSpPr>
        <p:spPr>
          <a:xfrm>
            <a:off x="2090606" y="236707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9A5B657-FD30-4EE8-A7B9-700FB61CEB38}"/>
              </a:ext>
            </a:extLst>
          </p:cNvPr>
          <p:cNvSpPr/>
          <p:nvPr/>
        </p:nvSpPr>
        <p:spPr>
          <a:xfrm>
            <a:off x="8980508" y="3807233"/>
            <a:ext cx="2688297" cy="26364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0000FF"/>
                </a:solidFill>
              </a:rPr>
              <a:t>حرارة التفاعل أو التغير في المحتوى الحراري تتوقف على طبيعة المواد الداخلة في التفاعل والمواد الناتجة منه، وليس على الخطوات أو المسار التي يتم فيه التفاعل.</a:t>
            </a:r>
          </a:p>
        </p:txBody>
      </p: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C7222FC9-4E45-4625-8BB1-EF4CB857632F}"/>
              </a:ext>
            </a:extLst>
          </p:cNvPr>
          <p:cNvCxnSpPr/>
          <p:nvPr/>
        </p:nvCxnSpPr>
        <p:spPr>
          <a:xfrm>
            <a:off x="10096056" y="344719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B1B65CAE-F0F9-4ACF-BC52-B45B89ED2058}"/>
              </a:ext>
            </a:extLst>
          </p:cNvPr>
          <p:cNvCxnSpPr/>
          <p:nvPr/>
        </p:nvCxnSpPr>
        <p:spPr>
          <a:xfrm>
            <a:off x="1034488" y="4023257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CA18121-0066-4D8D-81F6-41ABC6212487}"/>
              </a:ext>
            </a:extLst>
          </p:cNvPr>
          <p:cNvSpPr/>
          <p:nvPr/>
        </p:nvSpPr>
        <p:spPr>
          <a:xfrm>
            <a:off x="6219065" y="2769977"/>
            <a:ext cx="1920213" cy="7492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أهميته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1EBD3AC8-FFD6-4F5F-8BD6-D99C418030E1}"/>
              </a:ext>
            </a:extLst>
          </p:cNvPr>
          <p:cNvCxnSpPr/>
          <p:nvPr/>
        </p:nvCxnSpPr>
        <p:spPr>
          <a:xfrm>
            <a:off x="6987150" y="236707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B27DE4B-3E48-493D-A876-0D6ADBB9508C}"/>
              </a:ext>
            </a:extLst>
          </p:cNvPr>
          <p:cNvSpPr/>
          <p:nvPr/>
        </p:nvSpPr>
        <p:spPr>
          <a:xfrm>
            <a:off x="6315076" y="3879242"/>
            <a:ext cx="1920215" cy="194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التعرّف على طاقة التفاعلات لبعض التفاعلات التي يصعب إجرائها عمليا.</a:t>
            </a:r>
          </a:p>
        </p:txBody>
      </p: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EF1B7BCF-64C9-4916-849C-C19C03471B2A}"/>
              </a:ext>
            </a:extLst>
          </p:cNvPr>
          <p:cNvCxnSpPr/>
          <p:nvPr/>
        </p:nvCxnSpPr>
        <p:spPr>
          <a:xfrm>
            <a:off x="7275182" y="3519201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2555DA15-CFDC-4CED-8345-8142A2895F4A}"/>
              </a:ext>
            </a:extLst>
          </p:cNvPr>
          <p:cNvSpPr/>
          <p:nvPr/>
        </p:nvSpPr>
        <p:spPr>
          <a:xfrm>
            <a:off x="2762680" y="4455305"/>
            <a:ext cx="2016224" cy="172819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تعكس </a:t>
            </a:r>
            <a:r>
              <a:rPr lang="ar-SA" sz="2000" b="1" dirty="0" err="1">
                <a:solidFill>
                  <a:schemeClr val="tx1"/>
                </a:solidFill>
              </a:rPr>
              <a:t>اشارة</a:t>
            </a:r>
            <a:r>
              <a:rPr lang="ar-SA" sz="2000" b="1" dirty="0">
                <a:solidFill>
                  <a:schemeClr val="tx1"/>
                </a:solidFill>
              </a:rPr>
              <a:t> التفاعل إذا عكست المعادلة الكيميائية الموزونة.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4CA07E26-E5A6-4863-A03D-12D117A64E1D}"/>
              </a:ext>
            </a:extLst>
          </p:cNvPr>
          <p:cNvSpPr/>
          <p:nvPr/>
        </p:nvSpPr>
        <p:spPr>
          <a:xfrm>
            <a:off x="401276" y="4383299"/>
            <a:ext cx="2016223" cy="206039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 إذا ضربت أو قسمت معادلة التفاعل برقم فإن قيمة ∆</a:t>
            </a:r>
            <a:r>
              <a:rPr lang="en-US" sz="2000" b="1" dirty="0">
                <a:solidFill>
                  <a:schemeClr val="tx1"/>
                </a:solidFill>
              </a:rPr>
              <a:t>H</a:t>
            </a:r>
            <a:r>
              <a:rPr lang="ar-SA" sz="2000" b="1" dirty="0">
                <a:solidFill>
                  <a:schemeClr val="tx1"/>
                </a:solidFill>
              </a:rPr>
              <a:t> يجب أن تضرب أو تقسم على نفس الرقم.</a:t>
            </a:r>
          </a:p>
        </p:txBody>
      </p:sp>
      <p:cxnSp>
        <p:nvCxnSpPr>
          <p:cNvPr id="19" name="رابط كسهم مستقيم 18">
            <a:extLst>
              <a:ext uri="{FF2B5EF4-FFF2-40B4-BE49-F238E27FC236}">
                <a16:creationId xmlns:a16="http://schemas.microsoft.com/office/drawing/2014/main" id="{C511591D-C33C-477A-82CC-8A09CF801CDC}"/>
              </a:ext>
            </a:extLst>
          </p:cNvPr>
          <p:cNvCxnSpPr/>
          <p:nvPr/>
        </p:nvCxnSpPr>
        <p:spPr>
          <a:xfrm>
            <a:off x="3722787" y="4023257"/>
            <a:ext cx="0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4699D27-141B-4614-B342-FD4A44907EFC}"/>
              </a:ext>
            </a:extLst>
          </p:cNvPr>
          <p:cNvCxnSpPr/>
          <p:nvPr/>
        </p:nvCxnSpPr>
        <p:spPr>
          <a:xfrm>
            <a:off x="1034488" y="4023257"/>
            <a:ext cx="268829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20">
            <a:extLst>
              <a:ext uri="{FF2B5EF4-FFF2-40B4-BE49-F238E27FC236}">
                <a16:creationId xmlns:a16="http://schemas.microsoft.com/office/drawing/2014/main" id="{CB116FE6-A895-40C2-87C3-DFCA586418EC}"/>
              </a:ext>
            </a:extLst>
          </p:cNvPr>
          <p:cNvCxnSpPr/>
          <p:nvPr/>
        </p:nvCxnSpPr>
        <p:spPr>
          <a:xfrm>
            <a:off x="2186616" y="3519201"/>
            <a:ext cx="0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E8F39D7-1EB9-4BA4-AFCC-C5B1FB11DB7D}"/>
              </a:ext>
            </a:extLst>
          </p:cNvPr>
          <p:cNvSpPr txBox="1"/>
          <p:nvPr/>
        </p:nvSpPr>
        <p:spPr>
          <a:xfrm>
            <a:off x="9576435" y="2063538"/>
            <a:ext cx="23387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C00000"/>
                </a:solidFill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155166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22460F-211D-406B-AF8C-B343B5A2F7CC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BF2ABF4A-3E53-45FE-8F8E-CEBFE284B283}"/>
              </a:ext>
            </a:extLst>
          </p:cNvPr>
          <p:cNvSpPr txBox="1"/>
          <p:nvPr/>
        </p:nvSpPr>
        <p:spPr>
          <a:xfrm>
            <a:off x="8181975" y="1947785"/>
            <a:ext cx="3054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CF626D80-A9DF-4722-B363-60D3AD3F3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FA50398-CBD8-480E-81BE-F76129A4E869}"/>
              </a:ext>
            </a:extLst>
          </p:cNvPr>
          <p:cNvSpPr/>
          <p:nvPr/>
        </p:nvSpPr>
        <p:spPr>
          <a:xfrm>
            <a:off x="-110134" y="2828186"/>
            <a:ext cx="12059840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chemeClr val="tx1"/>
                </a:solidFill>
              </a:rPr>
              <a:t>1- </a:t>
            </a:r>
            <a:r>
              <a:rPr lang="ar-SA" sz="3200" b="1" dirty="0">
                <a:solidFill>
                  <a:srgbClr val="FF0000"/>
                </a:solidFill>
              </a:rPr>
              <a:t>تعرّف</a:t>
            </a:r>
            <a:r>
              <a:rPr lang="ar-SA" sz="3200" b="1" dirty="0">
                <a:solidFill>
                  <a:schemeClr val="tx1"/>
                </a:solidFill>
              </a:rPr>
              <a:t> قانون هس.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2F6849-2E9D-455B-B00C-A072D179B5D1}"/>
              </a:ext>
            </a:extLst>
          </p:cNvPr>
          <p:cNvSpPr/>
          <p:nvPr/>
        </p:nvSpPr>
        <p:spPr>
          <a:xfrm>
            <a:off x="417248" y="3620274"/>
            <a:ext cx="1154952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chemeClr val="tx1"/>
                </a:solidFill>
              </a:rPr>
              <a:t>2- </a:t>
            </a:r>
            <a:r>
              <a:rPr lang="ar-SA" sz="3200" b="1" dirty="0">
                <a:solidFill>
                  <a:srgbClr val="FF0000"/>
                </a:solidFill>
              </a:rPr>
              <a:t>تذكر</a:t>
            </a:r>
            <a:r>
              <a:rPr lang="ar-SA" sz="3200" b="1" dirty="0">
                <a:solidFill>
                  <a:schemeClr val="tx1"/>
                </a:solidFill>
              </a:rPr>
              <a:t> أهمية قانون هس.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8E821930-2B88-4DC6-8FFB-DD948D5E83E5}"/>
              </a:ext>
            </a:extLst>
          </p:cNvPr>
          <p:cNvSpPr/>
          <p:nvPr/>
        </p:nvSpPr>
        <p:spPr>
          <a:xfrm>
            <a:off x="321237" y="4676770"/>
            <a:ext cx="1154952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chemeClr val="tx1"/>
                </a:solidFill>
              </a:rPr>
              <a:t>3- </a:t>
            </a:r>
            <a:r>
              <a:rPr lang="ar-SA" sz="3200" b="1" dirty="0">
                <a:solidFill>
                  <a:srgbClr val="FF0000"/>
                </a:solidFill>
              </a:rPr>
              <a:t>تطبق</a:t>
            </a:r>
            <a:r>
              <a:rPr lang="ar-SA" sz="3200" b="1" dirty="0">
                <a:solidFill>
                  <a:schemeClr val="tx1"/>
                </a:solidFill>
              </a:rPr>
              <a:t> قانون هس لحساب التغير في المحتوى الحراري لتفاعل ما.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7EBC0831-F062-448B-9885-0709CEF1CB4B}"/>
              </a:ext>
            </a:extLst>
          </p:cNvPr>
          <p:cNvSpPr txBox="1"/>
          <p:nvPr/>
        </p:nvSpPr>
        <p:spPr>
          <a:xfrm>
            <a:off x="4343400" y="2191405"/>
            <a:ext cx="76248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rgbClr val="FF0000"/>
                </a:solidFill>
              </a:rPr>
              <a:t>ما علاقة قراءة قصة معينة بالتفاعلات الكيميائية؟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661597E-E851-4C36-8411-FF1BFE3FD9B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8001" y="2312556"/>
            <a:ext cx="3936437" cy="187220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50ECF36-55E3-49C8-BB0C-5A1A9DD19B9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142" y="4429338"/>
            <a:ext cx="3840427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46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AF000336-479A-416E-BFEC-E7155AE2E2B6}"/>
              </a:ext>
            </a:extLst>
          </p:cNvPr>
          <p:cNvGrpSpPr/>
          <p:nvPr/>
        </p:nvGrpSpPr>
        <p:grpSpPr>
          <a:xfrm>
            <a:off x="276038" y="2295525"/>
            <a:ext cx="2018787" cy="4233227"/>
            <a:chOff x="256428" y="1124744"/>
            <a:chExt cx="2018787" cy="5085945"/>
          </a:xfrm>
        </p:grpSpPr>
        <p:pic>
          <p:nvPicPr>
            <p:cNvPr id="7" name="Picture 2" descr="image">
              <a:extLst>
                <a:ext uri="{FF2B5EF4-FFF2-40B4-BE49-F238E27FC236}">
                  <a16:creationId xmlns:a16="http://schemas.microsoft.com/office/drawing/2014/main" id="{0D6DD1A2-4356-4AFB-8CDF-21FDDEFC22A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927" t="4011" r="2146" b="4086"/>
            <a:stretch/>
          </p:blipFill>
          <p:spPr bwMode="auto">
            <a:xfrm>
              <a:off x="256429" y="1124744"/>
              <a:ext cx="2011316" cy="19124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image">
              <a:extLst>
                <a:ext uri="{FF2B5EF4-FFF2-40B4-BE49-F238E27FC236}">
                  <a16:creationId xmlns:a16="http://schemas.microsoft.com/office/drawing/2014/main" id="{E5F19A33-A4D6-4FC3-A440-CEE157DCB5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11" r="54339" b="5192"/>
            <a:stretch/>
          </p:blipFill>
          <p:spPr bwMode="auto">
            <a:xfrm>
              <a:off x="256428" y="3849704"/>
              <a:ext cx="2018787" cy="1910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مربع نص 22">
              <a:extLst>
                <a:ext uri="{FF2B5EF4-FFF2-40B4-BE49-F238E27FC236}">
                  <a16:creationId xmlns:a16="http://schemas.microsoft.com/office/drawing/2014/main" id="{51DB96C2-ACA0-4A66-8EA3-B1FEAA84BF7C}"/>
                </a:ext>
              </a:extLst>
            </p:cNvPr>
            <p:cNvSpPr txBox="1"/>
            <p:nvPr/>
          </p:nvSpPr>
          <p:spPr>
            <a:xfrm>
              <a:off x="786636" y="3037222"/>
              <a:ext cx="950901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sz="2400" b="1" dirty="0">
                  <a:solidFill>
                    <a:srgbClr val="0070C0"/>
                  </a:solidFill>
                </a:rPr>
                <a:t>الألماس</a:t>
              </a:r>
            </a:p>
          </p:txBody>
        </p:sp>
        <p:sp>
          <p:nvSpPr>
            <p:cNvPr id="10" name="مربع نص 23">
              <a:extLst>
                <a:ext uri="{FF2B5EF4-FFF2-40B4-BE49-F238E27FC236}">
                  <a16:creationId xmlns:a16="http://schemas.microsoft.com/office/drawing/2014/main" id="{CB7ABDAD-B62D-4891-A382-D71213FFD402}"/>
                </a:ext>
              </a:extLst>
            </p:cNvPr>
            <p:cNvSpPr txBox="1"/>
            <p:nvPr/>
          </p:nvSpPr>
          <p:spPr>
            <a:xfrm>
              <a:off x="729728" y="5749024"/>
              <a:ext cx="106471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sz="2400" b="1" dirty="0">
                  <a:solidFill>
                    <a:srgbClr val="0070C0"/>
                  </a:solidFill>
                </a:rPr>
                <a:t>الجرافيت</a:t>
              </a:r>
            </a:p>
          </p:txBody>
        </p:sp>
      </p:grpSp>
      <p:sp>
        <p:nvSpPr>
          <p:cNvPr id="6" name="مستطيل 5">
            <a:extLst>
              <a:ext uri="{FF2B5EF4-FFF2-40B4-BE49-F238E27FC236}">
                <a16:creationId xmlns:a16="http://schemas.microsoft.com/office/drawing/2014/main" id="{640BAA8F-0804-49B2-B08E-05174E7F5EFA}"/>
              </a:ext>
            </a:extLst>
          </p:cNvPr>
          <p:cNvSpPr/>
          <p:nvPr/>
        </p:nvSpPr>
        <p:spPr>
          <a:xfrm>
            <a:off x="4468041" y="3094138"/>
            <a:ext cx="7524121" cy="203132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cs typeface="+mj-cs"/>
              </a:rPr>
              <a:t>يكون أحيانًا من المستحيل أو من غير العملي أن تقيس التغير في المحتوى الحراري </a:t>
            </a:r>
            <a:r>
              <a:rPr lang="en-US" sz="2800" b="1" dirty="0">
                <a:cs typeface="+mj-cs"/>
              </a:rPr>
              <a:t>H</a:t>
            </a:r>
            <a:r>
              <a:rPr lang="ar-SA" sz="2800" b="1" dirty="0">
                <a:cs typeface="+mj-cs"/>
              </a:rPr>
              <a:t>∆</a:t>
            </a:r>
            <a:r>
              <a:rPr lang="en-US" sz="2800" b="1" dirty="0">
                <a:cs typeface="+mj-cs"/>
              </a:rPr>
              <a:t> </a:t>
            </a:r>
            <a:r>
              <a:rPr lang="ar-SA" sz="2800" b="1" dirty="0">
                <a:cs typeface="+mj-cs"/>
              </a:rPr>
              <a:t>لتفاعل باستعمال المسعر .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B0F0"/>
                </a:solidFill>
                <a:cs typeface="+mj-cs"/>
              </a:rPr>
              <a:t>تأمل الصورتين التي أمامك </a:t>
            </a:r>
          </a:p>
        </p:txBody>
      </p:sp>
    </p:spTree>
    <p:extLst>
      <p:ext uri="{BB962C8B-B14F-4D97-AF65-F5344CB8AC3E}">
        <p14:creationId xmlns:p14="http://schemas.microsoft.com/office/powerpoint/2010/main" val="216437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9">
            <a:extLst>
              <a:ext uri="{FF2B5EF4-FFF2-40B4-BE49-F238E27FC236}">
                <a16:creationId xmlns:a16="http://schemas.microsoft.com/office/drawing/2014/main" id="{C754214B-6E71-4DEB-B94F-EE3A5DBA328D}"/>
              </a:ext>
            </a:extLst>
          </p:cNvPr>
          <p:cNvSpPr txBox="1"/>
          <p:nvPr/>
        </p:nvSpPr>
        <p:spPr>
          <a:xfrm>
            <a:off x="1648307" y="2557346"/>
            <a:ext cx="889538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هل من الممكن حساب </a:t>
            </a:r>
            <a:r>
              <a:rPr lang="en-US" sz="3200" b="1" dirty="0">
                <a:solidFill>
                  <a:srgbClr val="0070C0"/>
                </a:solidFill>
                <a:latin typeface="Calibri"/>
                <a:cs typeface="+mj-cs"/>
              </a:rPr>
              <a:t>∆H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+mj-cs"/>
              </a:rPr>
              <a:t> </a:t>
            </a:r>
            <a:r>
              <a:rPr lang="ar-SA" sz="3200" b="1" dirty="0">
                <a:solidFill>
                  <a:srgbClr val="FF0000"/>
                </a:solidFill>
                <a:latin typeface="Calibri"/>
                <a:cs typeface="+mj-cs"/>
              </a:rPr>
              <a:t> لتكون ثالث أكسيد الكبريت في الجو ؟</a:t>
            </a:r>
            <a:endParaRPr lang="ar-SA" sz="32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" name="مربع نص 13">
            <a:extLst>
              <a:ext uri="{FF2B5EF4-FFF2-40B4-BE49-F238E27FC236}">
                <a16:creationId xmlns:a16="http://schemas.microsoft.com/office/drawing/2014/main" id="{DE3C7827-7168-447C-A460-1517D68DF4C4}"/>
              </a:ext>
            </a:extLst>
          </p:cNvPr>
          <p:cNvSpPr txBox="1"/>
          <p:nvPr/>
        </p:nvSpPr>
        <p:spPr>
          <a:xfrm>
            <a:off x="3927423" y="3925429"/>
            <a:ext cx="549810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cs typeface="+mj-cs"/>
              </a:rPr>
              <a:t>2S</a:t>
            </a:r>
            <a:r>
              <a:rPr lang="en-US" sz="3200" b="1" baseline="-25000" dirty="0">
                <a:cs typeface="+mj-cs"/>
              </a:rPr>
              <a:t>(s)</a:t>
            </a:r>
            <a:r>
              <a:rPr lang="en-US" sz="3200" b="1" dirty="0">
                <a:cs typeface="+mj-cs"/>
              </a:rPr>
              <a:t> + 3O</a:t>
            </a:r>
            <a:r>
              <a:rPr lang="en-US" sz="3200" b="1" baseline="-25000" dirty="0">
                <a:cs typeface="+mj-cs"/>
              </a:rPr>
              <a:t>2(g)</a:t>
            </a:r>
            <a:r>
              <a:rPr lang="en-US" sz="3200" b="1" dirty="0">
                <a:cs typeface="+mj-cs"/>
              </a:rPr>
              <a:t>  </a:t>
            </a:r>
            <a:r>
              <a:rPr lang="en-US" sz="3200" b="1" dirty="0">
                <a:latin typeface="Calibri"/>
                <a:cs typeface="+mj-cs"/>
              </a:rPr>
              <a:t>→  2SO</a:t>
            </a:r>
            <a:r>
              <a:rPr lang="en-US" sz="3200" b="1" baseline="-25000" dirty="0">
                <a:latin typeface="Calibri"/>
                <a:cs typeface="+mj-cs"/>
              </a:rPr>
              <a:t>3(g)</a:t>
            </a:r>
            <a:r>
              <a:rPr lang="en-US" sz="3200" b="1" dirty="0">
                <a:latin typeface="Calibri"/>
                <a:cs typeface="+mj-cs"/>
              </a:rPr>
              <a:t>    </a:t>
            </a:r>
            <a:r>
              <a:rPr lang="en-US" sz="3200" b="1" dirty="0">
                <a:solidFill>
                  <a:srgbClr val="00B050"/>
                </a:solidFill>
                <a:latin typeface="Calibri"/>
                <a:cs typeface="+mj-cs"/>
              </a:rPr>
              <a:t>∆H = ?</a:t>
            </a:r>
            <a:endParaRPr lang="ar-SA" sz="3200" b="1" dirty="0">
              <a:solidFill>
                <a:srgbClr val="00B05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9490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B0AFA5B-05CA-4C47-A328-3AE1DC0F07A3}"/>
              </a:ext>
            </a:extLst>
          </p:cNvPr>
          <p:cNvSpPr/>
          <p:nvPr/>
        </p:nvSpPr>
        <p:spPr>
          <a:xfrm>
            <a:off x="8548968" y="2026257"/>
            <a:ext cx="3119614" cy="8026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</a:rPr>
              <a:t>نص قانون هس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D77E74B-CBC6-46FA-AB17-4894DCA085D6}"/>
              </a:ext>
            </a:extLst>
          </p:cNvPr>
          <p:cNvSpPr/>
          <p:nvPr/>
        </p:nvSpPr>
        <p:spPr>
          <a:xfrm>
            <a:off x="4240554" y="2988914"/>
            <a:ext cx="7558993" cy="3316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chemeClr val="tx1"/>
                </a:solidFill>
              </a:rPr>
              <a:t>حرارة التفاعل أو التغير في المحتوى الحراري </a:t>
            </a:r>
            <a:r>
              <a:rPr lang="ar-SA" sz="3200" b="1" dirty="0">
                <a:solidFill>
                  <a:srgbClr val="FF0000"/>
                </a:solidFill>
              </a:rPr>
              <a:t>تتوقف</a:t>
            </a:r>
            <a:r>
              <a:rPr lang="ar-SA" sz="3200" b="1" dirty="0">
                <a:solidFill>
                  <a:schemeClr val="tx1"/>
                </a:solidFill>
              </a:rPr>
              <a:t> على طبيعة المواد </a:t>
            </a:r>
            <a:r>
              <a:rPr lang="ar-SA" sz="3200" b="1" dirty="0">
                <a:solidFill>
                  <a:srgbClr val="FF0000"/>
                </a:solidFill>
              </a:rPr>
              <a:t>الداخلة</a:t>
            </a:r>
            <a:r>
              <a:rPr lang="ar-SA" sz="3200" b="1" dirty="0">
                <a:solidFill>
                  <a:schemeClr val="tx1"/>
                </a:solidFill>
              </a:rPr>
              <a:t> في التفاعل أو المواد </a:t>
            </a:r>
            <a:r>
              <a:rPr lang="ar-SA" sz="3200" b="1" dirty="0">
                <a:solidFill>
                  <a:srgbClr val="FF0000"/>
                </a:solidFill>
              </a:rPr>
              <a:t>الناتجة</a:t>
            </a:r>
            <a:r>
              <a:rPr lang="ar-SA" sz="3200" b="1" dirty="0">
                <a:solidFill>
                  <a:schemeClr val="tx1"/>
                </a:solidFill>
              </a:rPr>
              <a:t> منه, </a:t>
            </a:r>
            <a:r>
              <a:rPr lang="ar-SA" sz="3200" b="1" dirty="0">
                <a:solidFill>
                  <a:srgbClr val="FF0000"/>
                </a:solidFill>
              </a:rPr>
              <a:t>وليس</a:t>
            </a:r>
            <a:r>
              <a:rPr lang="ar-SA" sz="3200" b="1" dirty="0">
                <a:solidFill>
                  <a:schemeClr val="tx1"/>
                </a:solidFill>
              </a:rPr>
              <a:t> على الخطوات أو المسار الذي يتم فيه التفاعل </a:t>
            </a:r>
          </a:p>
        </p:txBody>
      </p:sp>
    </p:spTree>
    <p:extLst>
      <p:ext uri="{BB962C8B-B14F-4D97-AF65-F5344CB8AC3E}">
        <p14:creationId xmlns:p14="http://schemas.microsoft.com/office/powerpoint/2010/main" val="2502070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827EB27-BBFE-465D-B782-02B4666360A8}"/>
              </a:ext>
            </a:extLst>
          </p:cNvPr>
          <p:cNvSpPr/>
          <p:nvPr/>
        </p:nvSpPr>
        <p:spPr>
          <a:xfrm>
            <a:off x="8651787" y="1931007"/>
            <a:ext cx="2900110" cy="5282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</a:rPr>
              <a:t>أهمية قانون هس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E0734B0-5835-4F82-8133-7A58B0F99EEE}"/>
              </a:ext>
            </a:extLst>
          </p:cNvPr>
          <p:cNvSpPr/>
          <p:nvPr/>
        </p:nvSpPr>
        <p:spPr>
          <a:xfrm>
            <a:off x="4688229" y="3734508"/>
            <a:ext cx="6644593" cy="1328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chemeClr val="tx1"/>
                </a:solidFill>
              </a:rPr>
              <a:t>يفيد في التعرف على طاقة التفاعل لبعض التفاعلات التي يصعب إجرائها عملياً .</a:t>
            </a:r>
          </a:p>
        </p:txBody>
      </p:sp>
    </p:spTree>
    <p:extLst>
      <p:ext uri="{BB962C8B-B14F-4D97-AF65-F5344CB8AC3E}">
        <p14:creationId xmlns:p14="http://schemas.microsoft.com/office/powerpoint/2010/main" val="891979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14">
            <a:extLst>
              <a:ext uri="{FF2B5EF4-FFF2-40B4-BE49-F238E27FC236}">
                <a16:creationId xmlns:a16="http://schemas.microsoft.com/office/drawing/2014/main" id="{86959553-52CF-4162-A538-A0C21421F1A0}"/>
              </a:ext>
            </a:extLst>
          </p:cNvPr>
          <p:cNvSpPr txBox="1"/>
          <p:nvPr/>
        </p:nvSpPr>
        <p:spPr>
          <a:xfrm>
            <a:off x="9096410" y="1957084"/>
            <a:ext cx="2598788" cy="584775"/>
          </a:xfrm>
          <a:prstGeom prst="rect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تطبيق قانون هس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A625981-134C-42E8-9E6E-0CA04BB11CD4}"/>
              </a:ext>
            </a:extLst>
          </p:cNvPr>
          <p:cNvSpPr/>
          <p:nvPr/>
        </p:nvSpPr>
        <p:spPr>
          <a:xfrm>
            <a:off x="2925677" y="3164865"/>
            <a:ext cx="8569496" cy="203132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cs typeface="+mj-cs"/>
              </a:rPr>
              <a:t>كيف يمكن استعمال قانون هس لحساب التغير في المحتوى الحراري للتفاعل الذي ينتج ثالث أكسيد الكبريت </a:t>
            </a:r>
            <a:r>
              <a:rPr lang="en-US" sz="2800" b="1" dirty="0">
                <a:cs typeface="+mj-cs"/>
              </a:rPr>
              <a:t> SO</a:t>
            </a:r>
            <a:r>
              <a:rPr lang="en-US" sz="2800" b="1" baseline="-25000" dirty="0">
                <a:cs typeface="+mj-cs"/>
              </a:rPr>
              <a:t>3</a:t>
            </a:r>
            <a:r>
              <a:rPr lang="en-US" sz="2800" b="1" dirty="0">
                <a:cs typeface="+mj-cs"/>
              </a:rPr>
              <a:t>؟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cs typeface="+mj-cs"/>
              </a:rPr>
              <a:t>2S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(s)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 + 3O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2(g)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→ 2SO</a:t>
            </a:r>
            <a:r>
              <a:rPr lang="en-US" sz="2800" b="1" baseline="-25000" dirty="0">
                <a:solidFill>
                  <a:srgbClr val="0070C0"/>
                </a:solidFill>
                <a:cs typeface="+mj-cs"/>
              </a:rPr>
              <a:t>3(g)</a:t>
            </a:r>
            <a:r>
              <a:rPr lang="en-US" sz="2800" b="1" dirty="0">
                <a:solidFill>
                  <a:srgbClr val="0070C0"/>
                </a:solidFill>
                <a:cs typeface="+mj-cs"/>
              </a:rPr>
              <a:t>     ∆H = ? </a:t>
            </a:r>
          </a:p>
        </p:txBody>
      </p:sp>
    </p:spTree>
    <p:extLst>
      <p:ext uri="{BB962C8B-B14F-4D97-AF65-F5344CB8AC3E}">
        <p14:creationId xmlns:p14="http://schemas.microsoft.com/office/powerpoint/2010/main" val="60335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643188" y="114776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حساب التغير في المحتوى الحراري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804A2F7-D12E-4640-AA2D-130FB3D68D50}"/>
              </a:ext>
            </a:extLst>
          </p:cNvPr>
          <p:cNvSpPr/>
          <p:nvPr/>
        </p:nvSpPr>
        <p:spPr>
          <a:xfrm>
            <a:off x="2705571" y="2369628"/>
            <a:ext cx="9125487" cy="129266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cs typeface="+mj-cs"/>
              </a:rPr>
              <a:t>الخطوة 1:  </a:t>
            </a:r>
            <a:r>
              <a:rPr lang="ar-SA" sz="2400" b="1" dirty="0">
                <a:cs typeface="+mj-cs"/>
              </a:rPr>
              <a:t>نحتاج إلى الاطلاع على معادلات كيميائية معلومة تُظهر التغير في المحتوى الحراري للمواد في معادلة التفاعل المطلوب حساب التغير في المحتوى الحراري له.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AA11B3-1434-4A81-9861-B5885B1BBBEC}"/>
              </a:ext>
            </a:extLst>
          </p:cNvPr>
          <p:cNvSpPr/>
          <p:nvPr/>
        </p:nvSpPr>
        <p:spPr>
          <a:xfrm>
            <a:off x="2208792" y="3894548"/>
            <a:ext cx="957030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  <a:cs typeface="+mj-cs"/>
              </a:rPr>
              <a:t>المعادلتان الآتيتان تحتويان على 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  SO</a:t>
            </a:r>
            <a:r>
              <a:rPr lang="en-US" sz="3200" b="1" baseline="-25000" dirty="0">
                <a:solidFill>
                  <a:srgbClr val="0000CC"/>
                </a:solidFill>
                <a:cs typeface="+mj-cs"/>
              </a:rPr>
              <a:t>3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cs typeface="+mj-cs"/>
              </a:rPr>
              <a:t>و 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O</a:t>
            </a:r>
            <a:r>
              <a:rPr lang="en-US" sz="3200" b="1" baseline="-25000" dirty="0">
                <a:solidFill>
                  <a:srgbClr val="0000CC"/>
                </a:solidFill>
                <a:cs typeface="+mj-cs"/>
              </a:rPr>
              <a:t>2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cs typeface="+mj-cs"/>
              </a:rPr>
              <a:t> و 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:  S</a:t>
            </a:r>
          </a:p>
          <a:p>
            <a:pPr algn="l">
              <a:lnSpc>
                <a:spcPct val="150000"/>
              </a:lnSpc>
            </a:pPr>
            <a:r>
              <a:rPr lang="en-US" sz="3200" b="1" dirty="0">
                <a:cs typeface="+mj-cs"/>
              </a:rPr>
              <a:t>a.  S</a:t>
            </a:r>
            <a:r>
              <a:rPr lang="en-US" sz="3200" b="1" baseline="-25000" dirty="0">
                <a:cs typeface="+mj-cs"/>
              </a:rPr>
              <a:t>(s)</a:t>
            </a:r>
            <a:r>
              <a:rPr lang="en-US" sz="3200" b="1" dirty="0">
                <a:cs typeface="+mj-cs"/>
              </a:rPr>
              <a:t> + O</a:t>
            </a:r>
            <a:r>
              <a:rPr lang="en-US" sz="3200" b="1" baseline="-25000" dirty="0">
                <a:cs typeface="+mj-cs"/>
              </a:rPr>
              <a:t>2(g) </a:t>
            </a:r>
            <a:r>
              <a:rPr lang="en-US" sz="3200" b="1" dirty="0">
                <a:cs typeface="+mj-cs"/>
              </a:rPr>
              <a:t>→ SO</a:t>
            </a:r>
            <a:r>
              <a:rPr lang="en-US" sz="3200" b="1" baseline="-25000" dirty="0">
                <a:cs typeface="+mj-cs"/>
              </a:rPr>
              <a:t>2(g)</a:t>
            </a:r>
            <a:r>
              <a:rPr lang="en-US" sz="3200" b="1" dirty="0">
                <a:cs typeface="+mj-cs"/>
              </a:rPr>
              <a:t>               </a:t>
            </a:r>
            <a:r>
              <a:rPr lang="en-US" sz="3200" b="1" dirty="0">
                <a:solidFill>
                  <a:srgbClr val="FF0000"/>
                </a:solidFill>
                <a:cs typeface="+mj-cs"/>
              </a:rPr>
              <a:t>∆H = -297kJ</a:t>
            </a:r>
          </a:p>
          <a:p>
            <a:pPr algn="l">
              <a:lnSpc>
                <a:spcPct val="150000"/>
              </a:lnSpc>
            </a:pPr>
            <a:r>
              <a:rPr lang="en-US" sz="3200" b="1" dirty="0">
                <a:cs typeface="+mj-cs"/>
              </a:rPr>
              <a:t>b.  2SO</a:t>
            </a:r>
            <a:r>
              <a:rPr lang="en-US" sz="3200" b="1" baseline="-25000" dirty="0">
                <a:cs typeface="+mj-cs"/>
              </a:rPr>
              <a:t>3(g)</a:t>
            </a:r>
            <a:r>
              <a:rPr lang="en-US" sz="3200" b="1" dirty="0">
                <a:cs typeface="+mj-cs"/>
              </a:rPr>
              <a:t>  → 2SO</a:t>
            </a:r>
            <a:r>
              <a:rPr lang="en-US" sz="3200" b="1" baseline="-25000" dirty="0">
                <a:cs typeface="+mj-cs"/>
              </a:rPr>
              <a:t>2(g)</a:t>
            </a:r>
            <a:r>
              <a:rPr lang="en-US" sz="3200" b="1" dirty="0">
                <a:cs typeface="+mj-cs"/>
              </a:rPr>
              <a:t> + O</a:t>
            </a:r>
            <a:r>
              <a:rPr lang="en-US" sz="3200" b="1" baseline="-25000" dirty="0">
                <a:cs typeface="+mj-cs"/>
              </a:rPr>
              <a:t>2(g)</a:t>
            </a:r>
            <a:r>
              <a:rPr lang="en-US" sz="3200" b="1" dirty="0">
                <a:cs typeface="+mj-cs"/>
              </a:rPr>
              <a:t>    </a:t>
            </a:r>
            <a:r>
              <a:rPr lang="en-US" sz="3200" b="1" dirty="0">
                <a:solidFill>
                  <a:srgbClr val="FF0000"/>
                </a:solidFill>
                <a:cs typeface="+mj-cs"/>
              </a:rPr>
              <a:t>∆H = 198kJ </a:t>
            </a:r>
          </a:p>
        </p:txBody>
      </p:sp>
      <p:sp>
        <p:nvSpPr>
          <p:cNvPr id="2" name="مربع نص 14">
            <a:extLst>
              <a:ext uri="{FF2B5EF4-FFF2-40B4-BE49-F238E27FC236}">
                <a16:creationId xmlns:a16="http://schemas.microsoft.com/office/drawing/2014/main" id="{02F462AE-918D-40B8-BB47-97A531560C6B}"/>
              </a:ext>
            </a:extLst>
          </p:cNvPr>
          <p:cNvSpPr txBox="1"/>
          <p:nvPr/>
        </p:nvSpPr>
        <p:spPr>
          <a:xfrm>
            <a:off x="9363110" y="1784853"/>
            <a:ext cx="2598788" cy="584775"/>
          </a:xfrm>
          <a:prstGeom prst="rect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تطبيق قانون هس </a:t>
            </a:r>
          </a:p>
        </p:txBody>
      </p:sp>
    </p:spTree>
    <p:extLst>
      <p:ext uri="{BB962C8B-B14F-4D97-AF65-F5344CB8AC3E}">
        <p14:creationId xmlns:p14="http://schemas.microsoft.com/office/powerpoint/2010/main" val="128988876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1030</Words>
  <Application>Microsoft Office PowerPoint</Application>
  <PresentationFormat>شاشة عريضة</PresentationFormat>
  <Paragraphs>109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Sakkal Majalla</vt:lpstr>
      <vt:lpstr>Vladimir Script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2020-09-29T09:44:56Z</dcterms:modified>
</cp:coreProperties>
</file>