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8" r:id="rId3"/>
    <p:sldId id="260" r:id="rId4"/>
    <p:sldId id="280" r:id="rId5"/>
    <p:sldId id="281" r:id="rId6"/>
    <p:sldId id="261" r:id="rId7"/>
    <p:sldId id="262" r:id="rId8"/>
    <p:sldId id="263" r:id="rId9"/>
    <p:sldId id="264" r:id="rId10"/>
    <p:sldId id="265" r:id="rId11"/>
    <p:sldId id="267" r:id="rId12"/>
    <p:sldId id="275" r:id="rId13"/>
    <p:sldId id="276" r:id="rId14"/>
    <p:sldId id="277" r:id="rId15"/>
    <p:sldId id="279" r:id="rId16"/>
    <p:sldId id="269" r:id="rId17"/>
    <p:sldId id="282" r:id="rId18"/>
    <p:sldId id="270" r:id="rId19"/>
    <p:sldId id="283" r:id="rId2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678E08-8871-41F3-BDCB-F2BA1E341FCD}" v="87" dt="2020-09-30T09:51:29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12/02/42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كــــــــيــــــمــــــــيــــــــاء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مــــــــــاجــــــــــد الـــــــــحــــــــــــكـــــــــــمــــــي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179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2">
            <a:extLst>
              <a:ext uri="{FF2B5EF4-FFF2-40B4-BE49-F238E27FC236}">
                <a16:creationId xmlns:a16="http://schemas.microsoft.com/office/drawing/2014/main" id="{539950C6-1B5D-4B24-A3B9-E581811869A4}"/>
              </a:ext>
            </a:extLst>
          </p:cNvPr>
          <p:cNvSpPr txBox="1"/>
          <p:nvPr/>
        </p:nvSpPr>
        <p:spPr>
          <a:xfrm>
            <a:off x="8629650" y="2041452"/>
            <a:ext cx="3330624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b="1" dirty="0">
                <a:solidFill>
                  <a:srgbClr val="0D01AF"/>
                </a:solidFill>
              </a:rPr>
              <a:t>حساب حرارة التكوين 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D2A05A25-B810-4181-AF79-490161919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7080" y="2730626"/>
            <a:ext cx="10362324" cy="5355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200" dirty="0"/>
              <a:t>  </a:t>
            </a:r>
            <a:r>
              <a:rPr lang="en-US" sz="3200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3200" b="1" dirty="0">
                <a:solidFill>
                  <a:srgbClr val="FF0000"/>
                </a:solidFill>
              </a:rPr>
              <a:t>H°</a:t>
            </a:r>
            <a:r>
              <a:rPr lang="en-US" sz="3200" b="1" baseline="-25000" dirty="0">
                <a:solidFill>
                  <a:srgbClr val="FF0000"/>
                </a:solidFill>
              </a:rPr>
              <a:t>rxn</a:t>
            </a:r>
            <a:r>
              <a:rPr lang="en-US" sz="3200" dirty="0">
                <a:solidFill>
                  <a:srgbClr val="FF0000"/>
                </a:solidFill>
              </a:rPr>
              <a:t> = </a:t>
            </a:r>
            <a:r>
              <a:rPr lang="en-US" sz="3200" b="1" dirty="0">
                <a:latin typeface="Symbol" pitchFamily="18" charset="2"/>
              </a:rPr>
              <a:t>SD</a:t>
            </a:r>
            <a:r>
              <a:rPr lang="en-US" sz="3200" b="1" dirty="0"/>
              <a:t>H°</a:t>
            </a:r>
            <a:r>
              <a:rPr lang="en-US" sz="3200" b="1" baseline="-25000" dirty="0"/>
              <a:t>f</a:t>
            </a:r>
            <a:r>
              <a:rPr lang="en-US" sz="3200" baseline="-250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(products) - </a:t>
            </a:r>
            <a:r>
              <a:rPr lang="en-US" sz="3200" b="1" dirty="0">
                <a:latin typeface="Symbol" pitchFamily="18" charset="2"/>
              </a:rPr>
              <a:t>SD</a:t>
            </a:r>
            <a:r>
              <a:rPr lang="en-US" sz="3200" b="1" dirty="0"/>
              <a:t>H° </a:t>
            </a:r>
            <a:r>
              <a:rPr lang="en-US" sz="3200" b="1" baseline="-25000" dirty="0"/>
              <a:t>f </a:t>
            </a:r>
            <a:r>
              <a:rPr lang="en-US" sz="3200" dirty="0">
                <a:solidFill>
                  <a:srgbClr val="FF0000"/>
                </a:solidFill>
              </a:rPr>
              <a:t>(reactants)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184D3E2B-A2E2-4386-A71F-450C203DC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9101" y="3594722"/>
            <a:ext cx="103623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200" dirty="0">
                <a:solidFill>
                  <a:srgbClr val="FF0000"/>
                </a:solidFill>
              </a:rPr>
              <a:t> =</a:t>
            </a:r>
            <a:r>
              <a:rPr lang="en-US" sz="3200" dirty="0"/>
              <a:t>  </a:t>
            </a:r>
            <a:r>
              <a:rPr lang="en-US" sz="3200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3200" b="1" dirty="0">
                <a:solidFill>
                  <a:srgbClr val="FF0000"/>
                </a:solidFill>
              </a:rPr>
              <a:t>H°</a:t>
            </a:r>
            <a:r>
              <a:rPr lang="en-US" sz="3200" b="1" baseline="-25000" dirty="0">
                <a:solidFill>
                  <a:srgbClr val="FF0000"/>
                </a:solidFill>
              </a:rPr>
              <a:t>rxn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ar-SA" sz="3200" b="1" dirty="0">
                <a:latin typeface="Symbol" pitchFamily="18" charset="2"/>
              </a:rPr>
              <a:t>حرارة التفاعل القياسية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4D0A868F-0B87-4162-9185-5F05BE4A3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9101" y="4458817"/>
            <a:ext cx="103623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3200" dirty="0">
                <a:solidFill>
                  <a:srgbClr val="FF0000"/>
                </a:solidFill>
              </a:rPr>
              <a:t> =</a:t>
            </a:r>
            <a:r>
              <a:rPr lang="en-US" sz="3200" dirty="0"/>
              <a:t> </a:t>
            </a:r>
            <a:r>
              <a:rPr lang="en-US" sz="3200" b="1" dirty="0">
                <a:latin typeface="Symbol" pitchFamily="18" charset="2"/>
              </a:rPr>
              <a:t>SD</a:t>
            </a:r>
            <a:r>
              <a:rPr lang="en-US" sz="3200" b="1" dirty="0"/>
              <a:t>H°</a:t>
            </a:r>
            <a:r>
              <a:rPr lang="en-US" sz="3200" b="1" baseline="-25000" dirty="0"/>
              <a:t>f</a:t>
            </a:r>
            <a:r>
              <a:rPr lang="en-US" sz="3200" baseline="-250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(products) </a:t>
            </a:r>
            <a:r>
              <a:rPr lang="ar-SA" sz="3200" b="1" dirty="0">
                <a:latin typeface="Symbol" pitchFamily="18" charset="2"/>
              </a:rPr>
              <a:t>حرارة التكوين القياسية للنواتج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7EF295FC-2E8A-4079-AD3B-F3DBEFFFE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27" y="5250906"/>
            <a:ext cx="11034399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3200" dirty="0">
                <a:solidFill>
                  <a:srgbClr val="FF0000"/>
                </a:solidFill>
              </a:rPr>
              <a:t> =</a:t>
            </a:r>
            <a:r>
              <a:rPr lang="en-US" sz="3200" dirty="0"/>
              <a:t> </a:t>
            </a:r>
            <a:r>
              <a:rPr lang="en-US" sz="3200" b="1" dirty="0">
                <a:latin typeface="Symbol" pitchFamily="18" charset="2"/>
              </a:rPr>
              <a:t>SD</a:t>
            </a:r>
            <a:r>
              <a:rPr lang="en-US" sz="3200" b="1" dirty="0"/>
              <a:t>H°</a:t>
            </a:r>
            <a:r>
              <a:rPr lang="en-US" sz="3200" b="1" baseline="-25000" dirty="0"/>
              <a:t>f</a:t>
            </a:r>
            <a:r>
              <a:rPr lang="en-US" sz="3200" baseline="-250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(reactants) </a:t>
            </a:r>
            <a:r>
              <a:rPr lang="ar-SA" sz="3200" b="1" dirty="0">
                <a:latin typeface="Symbol" pitchFamily="18" charset="2"/>
              </a:rPr>
              <a:t>حرارة التكوين القياسية للمتفاعلات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48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522463FF-CCEF-4388-BFD3-B201A4845D0C}"/>
              </a:ext>
            </a:extLst>
          </p:cNvPr>
          <p:cNvSpPr/>
          <p:nvPr/>
        </p:nvSpPr>
        <p:spPr>
          <a:xfrm>
            <a:off x="2386864" y="1751966"/>
            <a:ext cx="9776635" cy="79208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r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مثال: استعمل حرارة التكوين القياسية لحساب 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2800" b="1" dirty="0">
                <a:solidFill>
                  <a:srgbClr val="FF0000"/>
                </a:solidFill>
              </a:rPr>
              <a:t>H°</a:t>
            </a:r>
            <a:r>
              <a:rPr lang="en-US" sz="2800" b="1" baseline="-25000" dirty="0">
                <a:solidFill>
                  <a:srgbClr val="FF0000"/>
                </a:solidFill>
              </a:rPr>
              <a:t>rxn </a:t>
            </a:r>
            <a:r>
              <a:rPr lang="ar-SA" sz="2800" b="1" dirty="0">
                <a:solidFill>
                  <a:srgbClr val="FF0000"/>
                </a:solidFill>
              </a:rPr>
              <a:t>لتفاعل احتراق الميثان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E4BE65A-B493-4E2E-94C3-CC4B23FE189D}"/>
              </a:ext>
            </a:extLst>
          </p:cNvPr>
          <p:cNvSpPr/>
          <p:nvPr/>
        </p:nvSpPr>
        <p:spPr>
          <a:xfrm>
            <a:off x="842467" y="2355703"/>
            <a:ext cx="1123324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800" b="1" dirty="0">
                <a:solidFill>
                  <a:schemeClr val="tx1"/>
                </a:solidFill>
              </a:rPr>
              <a:t>CH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ar-SA" sz="1600" b="1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(g) </a:t>
            </a:r>
            <a:r>
              <a:rPr lang="en-US" sz="2800" b="1" dirty="0">
                <a:solidFill>
                  <a:schemeClr val="tx1"/>
                </a:solidFill>
              </a:rPr>
              <a:t>+  2O</a:t>
            </a:r>
            <a:r>
              <a:rPr lang="en-US" b="1" dirty="0">
                <a:solidFill>
                  <a:schemeClr val="tx1"/>
                </a:solidFill>
              </a:rPr>
              <a:t>2(g)  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CO</a:t>
            </a:r>
            <a:r>
              <a:rPr lang="en-US" sz="1600" b="1" dirty="0">
                <a:solidFill>
                  <a:schemeClr val="tx1"/>
                </a:solidFill>
              </a:rPr>
              <a:t>2(g) </a:t>
            </a:r>
            <a:r>
              <a:rPr lang="en-US" sz="2800" b="1" dirty="0">
                <a:solidFill>
                  <a:schemeClr val="tx1"/>
                </a:solidFill>
              </a:rPr>
              <a:t> + 2H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(l) 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54C4069-1CCB-4F57-83A2-3E1E46EA9D7A}"/>
              </a:ext>
            </a:extLst>
          </p:cNvPr>
          <p:cNvSpPr txBox="1"/>
          <p:nvPr/>
        </p:nvSpPr>
        <p:spPr>
          <a:xfrm>
            <a:off x="5133912" y="2789960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الحل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4D22977-223C-4072-AC15-30075B3637A3}"/>
              </a:ext>
            </a:extLst>
          </p:cNvPr>
          <p:cNvSpPr txBox="1"/>
          <p:nvPr/>
        </p:nvSpPr>
        <p:spPr>
          <a:xfrm>
            <a:off x="10060252" y="2694984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00"/>
                </a:solidFill>
              </a:rPr>
              <a:t>المعطيات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4136D219-1471-42F9-8870-41FFEC229FC2}"/>
              </a:ext>
            </a:extLst>
          </p:cNvPr>
          <p:cNvSpPr/>
          <p:nvPr/>
        </p:nvSpPr>
        <p:spPr>
          <a:xfrm>
            <a:off x="333378" y="3307579"/>
            <a:ext cx="11329259" cy="50405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latin typeface="Symbol" pitchFamily="18" charset="2"/>
              </a:rPr>
              <a:t>SD</a:t>
            </a:r>
            <a:r>
              <a:rPr lang="en-US" sz="2800" b="1" dirty="0"/>
              <a:t>H°</a:t>
            </a:r>
            <a:r>
              <a:rPr lang="en-US" sz="2800" b="1" baseline="-25000" dirty="0"/>
              <a:t>f </a:t>
            </a:r>
            <a:r>
              <a:rPr lang="en-US" sz="2800" b="1" dirty="0"/>
              <a:t>( </a:t>
            </a:r>
            <a:r>
              <a:rPr lang="en-US" sz="3200" b="1" dirty="0">
                <a:solidFill>
                  <a:schemeClr val="tx1"/>
                </a:solidFill>
              </a:rPr>
              <a:t>CH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en-US" sz="2800" b="1" dirty="0">
                <a:solidFill>
                  <a:schemeClr val="tx1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-75 </a:t>
            </a:r>
            <a:r>
              <a:rPr lang="en-US" sz="2800" b="1" dirty="0">
                <a:solidFill>
                  <a:schemeClr val="tx1"/>
                </a:solidFill>
              </a:rPr>
              <a:t>kJ</a:t>
            </a:r>
            <a:r>
              <a:rPr lang="en-US" sz="3200" b="1" dirty="0">
                <a:solidFill>
                  <a:prstClr val="black"/>
                </a:solidFill>
              </a:rPr>
              <a:t>, 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prstClr val="black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0</a:t>
            </a:r>
            <a:r>
              <a:rPr lang="en-US" sz="2800" b="1" dirty="0">
                <a:solidFill>
                  <a:prstClr val="black"/>
                </a:solidFill>
              </a:rPr>
              <a:t> kJ ,</a:t>
            </a:r>
            <a:r>
              <a:rPr lang="en-US" sz="3200" b="1" dirty="0">
                <a:solidFill>
                  <a:schemeClr val="tx1"/>
                </a:solidFill>
              </a:rPr>
              <a:t>CO</a:t>
            </a:r>
            <a:r>
              <a:rPr lang="en-US" sz="12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-394 </a:t>
            </a:r>
            <a:r>
              <a:rPr lang="en-US" sz="2800" b="1" dirty="0">
                <a:solidFill>
                  <a:schemeClr val="tx1"/>
                </a:solidFill>
              </a:rPr>
              <a:t>kJ, 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2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2800" b="1" dirty="0">
                <a:solidFill>
                  <a:schemeClr val="tx1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-286 </a:t>
            </a:r>
            <a:r>
              <a:rPr lang="en-US" sz="2800" b="1" dirty="0">
                <a:solidFill>
                  <a:schemeClr val="tx1"/>
                </a:solidFill>
              </a:rPr>
              <a:t>kJ</a:t>
            </a:r>
            <a:r>
              <a:rPr lang="ar-SA" sz="2800" b="1" dirty="0">
                <a:solidFill>
                  <a:srgbClr val="0000FF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(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12" name="رابط كسهم مستقيم 11">
            <a:extLst>
              <a:ext uri="{FF2B5EF4-FFF2-40B4-BE49-F238E27FC236}">
                <a16:creationId xmlns:a16="http://schemas.microsoft.com/office/drawing/2014/main" id="{A392F709-ABF5-4FDB-9E2C-0E0538EE2E2E}"/>
              </a:ext>
            </a:extLst>
          </p:cNvPr>
          <p:cNvCxnSpPr/>
          <p:nvPr/>
        </p:nvCxnSpPr>
        <p:spPr>
          <a:xfrm>
            <a:off x="3164851" y="2651793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457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522463FF-CCEF-4388-BFD3-B201A4845D0C}"/>
              </a:ext>
            </a:extLst>
          </p:cNvPr>
          <p:cNvSpPr/>
          <p:nvPr/>
        </p:nvSpPr>
        <p:spPr>
          <a:xfrm>
            <a:off x="2386864" y="1751966"/>
            <a:ext cx="9776635" cy="79208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r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مثال: استعمل حرارة التكوين القياسية لحساب 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2800" b="1" dirty="0">
                <a:solidFill>
                  <a:srgbClr val="FF0000"/>
                </a:solidFill>
              </a:rPr>
              <a:t>H°</a:t>
            </a:r>
            <a:r>
              <a:rPr lang="en-US" sz="2800" b="1" baseline="-25000" dirty="0">
                <a:solidFill>
                  <a:srgbClr val="FF0000"/>
                </a:solidFill>
              </a:rPr>
              <a:t>rxn </a:t>
            </a:r>
            <a:r>
              <a:rPr lang="ar-SA" sz="2800" b="1" dirty="0">
                <a:solidFill>
                  <a:srgbClr val="FF0000"/>
                </a:solidFill>
              </a:rPr>
              <a:t>لتفاعل احتراق الميثان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E4BE65A-B493-4E2E-94C3-CC4B23FE189D}"/>
              </a:ext>
            </a:extLst>
          </p:cNvPr>
          <p:cNvSpPr/>
          <p:nvPr/>
        </p:nvSpPr>
        <p:spPr>
          <a:xfrm>
            <a:off x="842467" y="2355703"/>
            <a:ext cx="1123324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800" b="1" dirty="0">
                <a:solidFill>
                  <a:schemeClr val="tx1"/>
                </a:solidFill>
              </a:rPr>
              <a:t>CH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ar-SA" sz="1600" b="1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(g) </a:t>
            </a:r>
            <a:r>
              <a:rPr lang="en-US" sz="2800" b="1" dirty="0">
                <a:solidFill>
                  <a:schemeClr val="tx1"/>
                </a:solidFill>
              </a:rPr>
              <a:t>+  2O</a:t>
            </a:r>
            <a:r>
              <a:rPr lang="en-US" b="1" dirty="0">
                <a:solidFill>
                  <a:schemeClr val="tx1"/>
                </a:solidFill>
              </a:rPr>
              <a:t>2(g)  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CO</a:t>
            </a:r>
            <a:r>
              <a:rPr lang="en-US" sz="1600" b="1" dirty="0">
                <a:solidFill>
                  <a:schemeClr val="tx1"/>
                </a:solidFill>
              </a:rPr>
              <a:t>2(g) </a:t>
            </a:r>
            <a:r>
              <a:rPr lang="en-US" sz="2800" b="1" dirty="0">
                <a:solidFill>
                  <a:schemeClr val="tx1"/>
                </a:solidFill>
              </a:rPr>
              <a:t> + 2H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(l) 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54C4069-1CCB-4F57-83A2-3E1E46EA9D7A}"/>
              </a:ext>
            </a:extLst>
          </p:cNvPr>
          <p:cNvSpPr txBox="1"/>
          <p:nvPr/>
        </p:nvSpPr>
        <p:spPr>
          <a:xfrm>
            <a:off x="5133912" y="2789960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الحل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CA5B9BCA-52FA-4542-9DEF-48485F743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9387" y="3935931"/>
            <a:ext cx="7731753" cy="5355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200" dirty="0"/>
              <a:t>  </a:t>
            </a:r>
            <a:r>
              <a:rPr lang="en-US" sz="3200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3200" b="1" dirty="0">
                <a:solidFill>
                  <a:srgbClr val="FF0000"/>
                </a:solidFill>
              </a:rPr>
              <a:t>H°</a:t>
            </a:r>
            <a:r>
              <a:rPr lang="en-US" sz="3200" b="1" baseline="-25000" dirty="0">
                <a:solidFill>
                  <a:srgbClr val="FF0000"/>
                </a:solidFill>
              </a:rPr>
              <a:t>rxn</a:t>
            </a:r>
            <a:r>
              <a:rPr lang="en-US" sz="3200" dirty="0">
                <a:solidFill>
                  <a:srgbClr val="FF0000"/>
                </a:solidFill>
              </a:rPr>
              <a:t> = </a:t>
            </a:r>
            <a:r>
              <a:rPr lang="en-US" sz="3200" b="1" dirty="0">
                <a:latin typeface="Symbol" pitchFamily="18" charset="2"/>
              </a:rPr>
              <a:t>SD</a:t>
            </a:r>
            <a:r>
              <a:rPr lang="en-US" sz="3200" b="1" dirty="0"/>
              <a:t>H°</a:t>
            </a:r>
            <a:r>
              <a:rPr lang="en-US" sz="3200" b="1" baseline="-25000" dirty="0"/>
              <a:t>f</a:t>
            </a:r>
            <a:r>
              <a:rPr lang="en-US" sz="3200" baseline="-250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(products) - </a:t>
            </a:r>
            <a:r>
              <a:rPr lang="en-US" sz="3200" b="1" dirty="0" err="1">
                <a:latin typeface="Symbol" pitchFamily="18" charset="2"/>
              </a:rPr>
              <a:t>SD</a:t>
            </a:r>
            <a:r>
              <a:rPr lang="en-US" sz="3200" b="1" dirty="0" err="1"/>
              <a:t>H°</a:t>
            </a:r>
            <a:r>
              <a:rPr lang="en-US" sz="3200" b="1" baseline="-25000" dirty="0" err="1"/>
              <a:t>f</a:t>
            </a:r>
            <a:r>
              <a:rPr lang="en-US" sz="3200" b="1" baseline="-250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(reactants)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4D22977-223C-4072-AC15-30075B3637A3}"/>
              </a:ext>
            </a:extLst>
          </p:cNvPr>
          <p:cNvSpPr txBox="1"/>
          <p:nvPr/>
        </p:nvSpPr>
        <p:spPr>
          <a:xfrm>
            <a:off x="10060252" y="2694984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00"/>
                </a:solidFill>
              </a:rPr>
              <a:t>المعطيات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4136D219-1471-42F9-8870-41FFEC229FC2}"/>
              </a:ext>
            </a:extLst>
          </p:cNvPr>
          <p:cNvSpPr/>
          <p:nvPr/>
        </p:nvSpPr>
        <p:spPr>
          <a:xfrm>
            <a:off x="333378" y="3307579"/>
            <a:ext cx="11329259" cy="50405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latin typeface="Symbol" pitchFamily="18" charset="2"/>
              </a:rPr>
              <a:t>SD</a:t>
            </a:r>
            <a:r>
              <a:rPr lang="en-US" sz="2800" b="1" dirty="0"/>
              <a:t>H°</a:t>
            </a:r>
            <a:r>
              <a:rPr lang="en-US" sz="2800" b="1" baseline="-25000" dirty="0"/>
              <a:t>f </a:t>
            </a:r>
            <a:r>
              <a:rPr lang="en-US" sz="2800" b="1" dirty="0"/>
              <a:t>( </a:t>
            </a:r>
            <a:r>
              <a:rPr lang="en-US" sz="3200" b="1" dirty="0">
                <a:solidFill>
                  <a:schemeClr val="tx1"/>
                </a:solidFill>
              </a:rPr>
              <a:t>CH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en-US" sz="2800" b="1" dirty="0">
                <a:solidFill>
                  <a:schemeClr val="tx1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-75 </a:t>
            </a:r>
            <a:r>
              <a:rPr lang="en-US" sz="2800" b="1" dirty="0">
                <a:solidFill>
                  <a:schemeClr val="tx1"/>
                </a:solidFill>
              </a:rPr>
              <a:t>kJ</a:t>
            </a:r>
            <a:r>
              <a:rPr lang="en-US" sz="3200" b="1" dirty="0">
                <a:solidFill>
                  <a:prstClr val="black"/>
                </a:solidFill>
              </a:rPr>
              <a:t>, 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prstClr val="black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0</a:t>
            </a:r>
            <a:r>
              <a:rPr lang="en-US" sz="2800" b="1" dirty="0">
                <a:solidFill>
                  <a:prstClr val="black"/>
                </a:solidFill>
              </a:rPr>
              <a:t> kJ ,</a:t>
            </a:r>
            <a:r>
              <a:rPr lang="en-US" sz="3200" b="1" dirty="0">
                <a:solidFill>
                  <a:schemeClr val="tx1"/>
                </a:solidFill>
              </a:rPr>
              <a:t>CO</a:t>
            </a:r>
            <a:r>
              <a:rPr lang="en-US" sz="12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-394 </a:t>
            </a:r>
            <a:r>
              <a:rPr lang="en-US" sz="2800" b="1" dirty="0">
                <a:solidFill>
                  <a:schemeClr val="tx1"/>
                </a:solidFill>
              </a:rPr>
              <a:t>kJ, 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2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2800" b="1" dirty="0">
                <a:solidFill>
                  <a:schemeClr val="tx1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-286 </a:t>
            </a:r>
            <a:r>
              <a:rPr lang="en-US" sz="2800" b="1" dirty="0">
                <a:solidFill>
                  <a:schemeClr val="tx1"/>
                </a:solidFill>
              </a:rPr>
              <a:t>kJ</a:t>
            </a:r>
            <a:r>
              <a:rPr lang="ar-SA" sz="2800" b="1" dirty="0">
                <a:solidFill>
                  <a:srgbClr val="0000FF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(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12" name="رابط كسهم مستقيم 11">
            <a:extLst>
              <a:ext uri="{FF2B5EF4-FFF2-40B4-BE49-F238E27FC236}">
                <a16:creationId xmlns:a16="http://schemas.microsoft.com/office/drawing/2014/main" id="{A392F709-ABF5-4FDB-9E2C-0E0538EE2E2E}"/>
              </a:ext>
            </a:extLst>
          </p:cNvPr>
          <p:cNvCxnSpPr/>
          <p:nvPr/>
        </p:nvCxnSpPr>
        <p:spPr>
          <a:xfrm>
            <a:off x="3164851" y="2651793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2301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522463FF-CCEF-4388-BFD3-B201A4845D0C}"/>
              </a:ext>
            </a:extLst>
          </p:cNvPr>
          <p:cNvSpPr/>
          <p:nvPr/>
        </p:nvSpPr>
        <p:spPr>
          <a:xfrm>
            <a:off x="2386864" y="1751966"/>
            <a:ext cx="9776635" cy="79208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r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مثال: استعمل حرارة التكوين القياسية لحساب 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2800" b="1" dirty="0">
                <a:solidFill>
                  <a:srgbClr val="FF0000"/>
                </a:solidFill>
              </a:rPr>
              <a:t>H°</a:t>
            </a:r>
            <a:r>
              <a:rPr lang="en-US" sz="2800" b="1" baseline="-25000" dirty="0">
                <a:solidFill>
                  <a:srgbClr val="FF0000"/>
                </a:solidFill>
              </a:rPr>
              <a:t>rxn </a:t>
            </a:r>
            <a:r>
              <a:rPr lang="ar-SA" sz="2800" b="1" dirty="0">
                <a:solidFill>
                  <a:srgbClr val="FF0000"/>
                </a:solidFill>
              </a:rPr>
              <a:t>لتفاعل احتراق الميثان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E4BE65A-B493-4E2E-94C3-CC4B23FE189D}"/>
              </a:ext>
            </a:extLst>
          </p:cNvPr>
          <p:cNvSpPr/>
          <p:nvPr/>
        </p:nvSpPr>
        <p:spPr>
          <a:xfrm>
            <a:off x="842467" y="2355703"/>
            <a:ext cx="1123324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800" b="1" dirty="0">
                <a:solidFill>
                  <a:schemeClr val="tx1"/>
                </a:solidFill>
              </a:rPr>
              <a:t>CH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ar-SA" sz="1600" b="1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(g) </a:t>
            </a:r>
            <a:r>
              <a:rPr lang="en-US" sz="2800" b="1" dirty="0">
                <a:solidFill>
                  <a:schemeClr val="tx1"/>
                </a:solidFill>
              </a:rPr>
              <a:t>+  2O</a:t>
            </a:r>
            <a:r>
              <a:rPr lang="en-US" b="1" dirty="0">
                <a:solidFill>
                  <a:schemeClr val="tx1"/>
                </a:solidFill>
              </a:rPr>
              <a:t>2(g)  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CO</a:t>
            </a:r>
            <a:r>
              <a:rPr lang="en-US" sz="1600" b="1" dirty="0">
                <a:solidFill>
                  <a:schemeClr val="tx1"/>
                </a:solidFill>
              </a:rPr>
              <a:t>2(g) </a:t>
            </a:r>
            <a:r>
              <a:rPr lang="en-US" sz="2800" b="1" dirty="0">
                <a:solidFill>
                  <a:schemeClr val="tx1"/>
                </a:solidFill>
              </a:rPr>
              <a:t> + 2H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(l) 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54C4069-1CCB-4F57-83A2-3E1E46EA9D7A}"/>
              </a:ext>
            </a:extLst>
          </p:cNvPr>
          <p:cNvSpPr txBox="1"/>
          <p:nvPr/>
        </p:nvSpPr>
        <p:spPr>
          <a:xfrm>
            <a:off x="5133912" y="2789960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الحل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CA5B9BCA-52FA-4542-9DEF-48485F743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9387" y="3935931"/>
            <a:ext cx="7731753" cy="5355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200" dirty="0"/>
              <a:t>  </a:t>
            </a:r>
            <a:r>
              <a:rPr lang="en-US" sz="3200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3200" b="1" dirty="0">
                <a:solidFill>
                  <a:srgbClr val="FF0000"/>
                </a:solidFill>
              </a:rPr>
              <a:t>H°</a:t>
            </a:r>
            <a:r>
              <a:rPr lang="en-US" sz="3200" b="1" baseline="-25000" dirty="0">
                <a:solidFill>
                  <a:srgbClr val="FF0000"/>
                </a:solidFill>
              </a:rPr>
              <a:t>rxn</a:t>
            </a:r>
            <a:r>
              <a:rPr lang="en-US" sz="3200" dirty="0">
                <a:solidFill>
                  <a:srgbClr val="FF0000"/>
                </a:solidFill>
              </a:rPr>
              <a:t> = </a:t>
            </a:r>
            <a:r>
              <a:rPr lang="en-US" sz="3200" b="1" dirty="0">
                <a:latin typeface="Symbol" pitchFamily="18" charset="2"/>
              </a:rPr>
              <a:t>SD</a:t>
            </a:r>
            <a:r>
              <a:rPr lang="en-US" sz="3200" b="1" dirty="0"/>
              <a:t>H°</a:t>
            </a:r>
            <a:r>
              <a:rPr lang="en-US" sz="3200" b="1" baseline="-25000" dirty="0"/>
              <a:t>f</a:t>
            </a:r>
            <a:r>
              <a:rPr lang="en-US" sz="3200" baseline="-250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(products) - </a:t>
            </a:r>
            <a:r>
              <a:rPr lang="en-US" sz="3200" b="1" dirty="0" err="1">
                <a:latin typeface="Symbol" pitchFamily="18" charset="2"/>
              </a:rPr>
              <a:t>SD</a:t>
            </a:r>
            <a:r>
              <a:rPr lang="en-US" sz="3200" b="1" dirty="0" err="1"/>
              <a:t>H°</a:t>
            </a:r>
            <a:r>
              <a:rPr lang="en-US" sz="3200" b="1" baseline="-25000" dirty="0" err="1"/>
              <a:t>f</a:t>
            </a:r>
            <a:r>
              <a:rPr lang="en-US" sz="3200" b="1" baseline="-250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(reactants)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4D22977-223C-4072-AC15-30075B3637A3}"/>
              </a:ext>
            </a:extLst>
          </p:cNvPr>
          <p:cNvSpPr txBox="1"/>
          <p:nvPr/>
        </p:nvSpPr>
        <p:spPr>
          <a:xfrm>
            <a:off x="10060252" y="2694984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00"/>
                </a:solidFill>
              </a:rPr>
              <a:t>المعطيات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4136D219-1471-42F9-8870-41FFEC229FC2}"/>
              </a:ext>
            </a:extLst>
          </p:cNvPr>
          <p:cNvSpPr/>
          <p:nvPr/>
        </p:nvSpPr>
        <p:spPr>
          <a:xfrm>
            <a:off x="333378" y="3307579"/>
            <a:ext cx="11329259" cy="50405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latin typeface="Symbol" pitchFamily="18" charset="2"/>
              </a:rPr>
              <a:t>SD</a:t>
            </a:r>
            <a:r>
              <a:rPr lang="en-US" sz="2800" b="1" dirty="0"/>
              <a:t>H°</a:t>
            </a:r>
            <a:r>
              <a:rPr lang="en-US" sz="2800" b="1" baseline="-25000" dirty="0"/>
              <a:t>f </a:t>
            </a:r>
            <a:r>
              <a:rPr lang="en-US" sz="2800" b="1" dirty="0"/>
              <a:t>( </a:t>
            </a:r>
            <a:r>
              <a:rPr lang="en-US" sz="3200" b="1" dirty="0">
                <a:solidFill>
                  <a:schemeClr val="tx1"/>
                </a:solidFill>
              </a:rPr>
              <a:t>CH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en-US" sz="2800" b="1" dirty="0">
                <a:solidFill>
                  <a:schemeClr val="tx1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-75 </a:t>
            </a:r>
            <a:r>
              <a:rPr lang="en-US" sz="2800" b="1" dirty="0">
                <a:solidFill>
                  <a:schemeClr val="tx1"/>
                </a:solidFill>
              </a:rPr>
              <a:t>kJ</a:t>
            </a:r>
            <a:r>
              <a:rPr lang="en-US" sz="3200" b="1" dirty="0">
                <a:solidFill>
                  <a:prstClr val="black"/>
                </a:solidFill>
              </a:rPr>
              <a:t>, 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prstClr val="black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0</a:t>
            </a:r>
            <a:r>
              <a:rPr lang="en-US" sz="2800" b="1" dirty="0">
                <a:solidFill>
                  <a:prstClr val="black"/>
                </a:solidFill>
              </a:rPr>
              <a:t> kJ ,</a:t>
            </a:r>
            <a:r>
              <a:rPr lang="en-US" sz="3200" b="1" dirty="0">
                <a:solidFill>
                  <a:schemeClr val="tx1"/>
                </a:solidFill>
              </a:rPr>
              <a:t>CO</a:t>
            </a:r>
            <a:r>
              <a:rPr lang="en-US" sz="12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-394 </a:t>
            </a:r>
            <a:r>
              <a:rPr lang="en-US" sz="2800" b="1" dirty="0">
                <a:solidFill>
                  <a:schemeClr val="tx1"/>
                </a:solidFill>
              </a:rPr>
              <a:t>kJ, 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2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2800" b="1" dirty="0">
                <a:solidFill>
                  <a:schemeClr val="tx1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-286 </a:t>
            </a:r>
            <a:r>
              <a:rPr lang="en-US" sz="2800" b="1" dirty="0">
                <a:solidFill>
                  <a:schemeClr val="tx1"/>
                </a:solidFill>
              </a:rPr>
              <a:t>kJ</a:t>
            </a:r>
            <a:r>
              <a:rPr lang="ar-SA" sz="2800" b="1" dirty="0">
                <a:solidFill>
                  <a:srgbClr val="0000FF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(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12" name="رابط كسهم مستقيم 11">
            <a:extLst>
              <a:ext uri="{FF2B5EF4-FFF2-40B4-BE49-F238E27FC236}">
                <a16:creationId xmlns:a16="http://schemas.microsoft.com/office/drawing/2014/main" id="{A392F709-ABF5-4FDB-9E2C-0E0538EE2E2E}"/>
              </a:ext>
            </a:extLst>
          </p:cNvPr>
          <p:cNvCxnSpPr/>
          <p:nvPr/>
        </p:nvCxnSpPr>
        <p:spPr>
          <a:xfrm>
            <a:off x="3164851" y="2651793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16D08DA5-02CA-42FD-B4A7-0771CC36626F}"/>
                  </a:ext>
                </a:extLst>
              </p:cNvPr>
              <p:cNvSpPr txBox="1"/>
              <p:nvPr/>
            </p:nvSpPr>
            <p:spPr>
              <a:xfrm>
                <a:off x="1994564" y="4732007"/>
                <a:ext cx="9537547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2400" b="1" i="0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𝐇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sz="2400" b="1" i="0" baseline="-25000" smtClean="0">
                          <a:latin typeface="Cambria Math"/>
                          <a:ea typeface="Cambria Math"/>
                        </a:rPr>
                        <m:t>𝐫𝐱𝐧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𝐂𝐎</m:t>
                              </m:r>
                              <m:r>
                                <a:rPr lang="en-US" sz="2400" b="1" i="0" baseline="-25000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𝐇𝟐𝐎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𝐂𝐇</m:t>
                              </m:r>
                              <m:r>
                                <a:rPr lang="en-US" sz="2400" b="1" i="0" baseline="-25000" smtClean="0">
                                  <a:latin typeface="Cambria Math"/>
                                  <a:ea typeface="Cambria Math"/>
                                </a:rPr>
                                <m:t>𝟒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+(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𝐎𝟐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ar-SA" sz="2400" b="1" dirty="0"/>
              </a:p>
            </p:txBody>
          </p:sp>
        </mc:Choice>
        <mc:Fallback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16D08DA5-02CA-42FD-B4A7-0771CC3662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564" y="4732007"/>
                <a:ext cx="9537547" cy="461665"/>
              </a:xfrm>
              <a:prstGeom prst="rect">
                <a:avLst/>
              </a:prstGeom>
              <a:blipFill>
                <a:blip r:embed="rId2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7709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522463FF-CCEF-4388-BFD3-B201A4845D0C}"/>
              </a:ext>
            </a:extLst>
          </p:cNvPr>
          <p:cNvSpPr/>
          <p:nvPr/>
        </p:nvSpPr>
        <p:spPr>
          <a:xfrm>
            <a:off x="2386864" y="1751966"/>
            <a:ext cx="9776635" cy="79208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r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مثال: استعمل حرارة التكوين القياسية لحساب 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2800" b="1" dirty="0">
                <a:solidFill>
                  <a:srgbClr val="FF0000"/>
                </a:solidFill>
              </a:rPr>
              <a:t>H°</a:t>
            </a:r>
            <a:r>
              <a:rPr lang="en-US" sz="2800" b="1" baseline="-25000" dirty="0">
                <a:solidFill>
                  <a:srgbClr val="FF0000"/>
                </a:solidFill>
              </a:rPr>
              <a:t>rxn </a:t>
            </a:r>
            <a:r>
              <a:rPr lang="ar-SA" sz="2800" b="1" dirty="0">
                <a:solidFill>
                  <a:srgbClr val="FF0000"/>
                </a:solidFill>
              </a:rPr>
              <a:t>لتفاعل احتراق الميثان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E4BE65A-B493-4E2E-94C3-CC4B23FE189D}"/>
              </a:ext>
            </a:extLst>
          </p:cNvPr>
          <p:cNvSpPr/>
          <p:nvPr/>
        </p:nvSpPr>
        <p:spPr>
          <a:xfrm>
            <a:off x="842467" y="2355703"/>
            <a:ext cx="1123324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800" b="1" dirty="0">
                <a:solidFill>
                  <a:schemeClr val="tx1"/>
                </a:solidFill>
              </a:rPr>
              <a:t>CH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ar-SA" sz="1600" b="1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(g) </a:t>
            </a:r>
            <a:r>
              <a:rPr lang="en-US" sz="2800" b="1" dirty="0">
                <a:solidFill>
                  <a:schemeClr val="tx1"/>
                </a:solidFill>
              </a:rPr>
              <a:t>+  2O</a:t>
            </a:r>
            <a:r>
              <a:rPr lang="en-US" b="1" dirty="0">
                <a:solidFill>
                  <a:schemeClr val="tx1"/>
                </a:solidFill>
              </a:rPr>
              <a:t>2(g)  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CO</a:t>
            </a:r>
            <a:r>
              <a:rPr lang="en-US" sz="1600" b="1" dirty="0">
                <a:solidFill>
                  <a:schemeClr val="tx1"/>
                </a:solidFill>
              </a:rPr>
              <a:t>2(g) </a:t>
            </a:r>
            <a:r>
              <a:rPr lang="en-US" sz="2800" b="1" dirty="0">
                <a:solidFill>
                  <a:schemeClr val="tx1"/>
                </a:solidFill>
              </a:rPr>
              <a:t> + 2H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(l) 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54C4069-1CCB-4F57-83A2-3E1E46EA9D7A}"/>
              </a:ext>
            </a:extLst>
          </p:cNvPr>
          <p:cNvSpPr txBox="1"/>
          <p:nvPr/>
        </p:nvSpPr>
        <p:spPr>
          <a:xfrm>
            <a:off x="5133912" y="2789960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الحل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CA5B9BCA-52FA-4542-9DEF-48485F743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9387" y="3935931"/>
            <a:ext cx="7731753" cy="5355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200" dirty="0"/>
              <a:t>  </a:t>
            </a:r>
            <a:r>
              <a:rPr lang="en-US" sz="3200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3200" b="1" dirty="0">
                <a:solidFill>
                  <a:srgbClr val="FF0000"/>
                </a:solidFill>
              </a:rPr>
              <a:t>H°</a:t>
            </a:r>
            <a:r>
              <a:rPr lang="en-US" sz="3200" b="1" baseline="-25000" dirty="0">
                <a:solidFill>
                  <a:srgbClr val="FF0000"/>
                </a:solidFill>
              </a:rPr>
              <a:t>rxn</a:t>
            </a:r>
            <a:r>
              <a:rPr lang="en-US" sz="3200" dirty="0">
                <a:solidFill>
                  <a:srgbClr val="FF0000"/>
                </a:solidFill>
              </a:rPr>
              <a:t> = </a:t>
            </a:r>
            <a:r>
              <a:rPr lang="en-US" sz="3200" b="1" dirty="0">
                <a:latin typeface="Symbol" pitchFamily="18" charset="2"/>
              </a:rPr>
              <a:t>SD</a:t>
            </a:r>
            <a:r>
              <a:rPr lang="en-US" sz="3200" b="1" dirty="0"/>
              <a:t>H°</a:t>
            </a:r>
            <a:r>
              <a:rPr lang="en-US" sz="3200" b="1" baseline="-25000" dirty="0"/>
              <a:t>f</a:t>
            </a:r>
            <a:r>
              <a:rPr lang="en-US" sz="3200" baseline="-250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(products) - </a:t>
            </a:r>
            <a:r>
              <a:rPr lang="en-US" sz="3200" b="1" dirty="0" err="1">
                <a:latin typeface="Symbol" pitchFamily="18" charset="2"/>
              </a:rPr>
              <a:t>SD</a:t>
            </a:r>
            <a:r>
              <a:rPr lang="en-US" sz="3200" b="1" dirty="0" err="1"/>
              <a:t>H°</a:t>
            </a:r>
            <a:r>
              <a:rPr lang="en-US" sz="3200" b="1" baseline="-25000" dirty="0" err="1"/>
              <a:t>f</a:t>
            </a:r>
            <a:r>
              <a:rPr lang="en-US" sz="3200" b="1" baseline="-250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(reactants)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4D22977-223C-4072-AC15-30075B3637A3}"/>
              </a:ext>
            </a:extLst>
          </p:cNvPr>
          <p:cNvSpPr txBox="1"/>
          <p:nvPr/>
        </p:nvSpPr>
        <p:spPr>
          <a:xfrm>
            <a:off x="10060252" y="2694984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00"/>
                </a:solidFill>
              </a:rPr>
              <a:t>المعطيات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4136D219-1471-42F9-8870-41FFEC229FC2}"/>
              </a:ext>
            </a:extLst>
          </p:cNvPr>
          <p:cNvSpPr/>
          <p:nvPr/>
        </p:nvSpPr>
        <p:spPr>
          <a:xfrm>
            <a:off x="333378" y="3307579"/>
            <a:ext cx="11329259" cy="50405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latin typeface="Symbol" pitchFamily="18" charset="2"/>
              </a:rPr>
              <a:t>SD</a:t>
            </a:r>
            <a:r>
              <a:rPr lang="en-US" sz="2800" b="1" dirty="0"/>
              <a:t>H°</a:t>
            </a:r>
            <a:r>
              <a:rPr lang="en-US" sz="2800" b="1" baseline="-25000" dirty="0"/>
              <a:t>f </a:t>
            </a:r>
            <a:r>
              <a:rPr lang="en-US" sz="2800" b="1" dirty="0"/>
              <a:t>( </a:t>
            </a:r>
            <a:r>
              <a:rPr lang="en-US" sz="3200" b="1" dirty="0">
                <a:solidFill>
                  <a:schemeClr val="tx1"/>
                </a:solidFill>
              </a:rPr>
              <a:t>CH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en-US" sz="2800" b="1" dirty="0">
                <a:solidFill>
                  <a:schemeClr val="tx1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-75 </a:t>
            </a:r>
            <a:r>
              <a:rPr lang="en-US" sz="2800" b="1" dirty="0">
                <a:solidFill>
                  <a:schemeClr val="tx1"/>
                </a:solidFill>
              </a:rPr>
              <a:t>kJ</a:t>
            </a:r>
            <a:r>
              <a:rPr lang="en-US" sz="3200" b="1" dirty="0">
                <a:solidFill>
                  <a:prstClr val="black"/>
                </a:solidFill>
              </a:rPr>
              <a:t>, 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prstClr val="black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0</a:t>
            </a:r>
            <a:r>
              <a:rPr lang="en-US" sz="2800" b="1" dirty="0">
                <a:solidFill>
                  <a:prstClr val="black"/>
                </a:solidFill>
              </a:rPr>
              <a:t> kJ ,</a:t>
            </a:r>
            <a:r>
              <a:rPr lang="en-US" sz="3200" b="1" dirty="0">
                <a:solidFill>
                  <a:schemeClr val="tx1"/>
                </a:solidFill>
              </a:rPr>
              <a:t>CO</a:t>
            </a:r>
            <a:r>
              <a:rPr lang="en-US" sz="12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-394 </a:t>
            </a:r>
            <a:r>
              <a:rPr lang="en-US" sz="2800" b="1" dirty="0">
                <a:solidFill>
                  <a:schemeClr val="tx1"/>
                </a:solidFill>
              </a:rPr>
              <a:t>kJ, 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2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2800" b="1" dirty="0">
                <a:solidFill>
                  <a:schemeClr val="tx1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-286 </a:t>
            </a:r>
            <a:r>
              <a:rPr lang="en-US" sz="2800" b="1" dirty="0">
                <a:solidFill>
                  <a:schemeClr val="tx1"/>
                </a:solidFill>
              </a:rPr>
              <a:t>kJ</a:t>
            </a:r>
            <a:r>
              <a:rPr lang="ar-SA" sz="2800" b="1" dirty="0">
                <a:solidFill>
                  <a:srgbClr val="0000FF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(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12" name="رابط كسهم مستقيم 11">
            <a:extLst>
              <a:ext uri="{FF2B5EF4-FFF2-40B4-BE49-F238E27FC236}">
                <a16:creationId xmlns:a16="http://schemas.microsoft.com/office/drawing/2014/main" id="{A392F709-ABF5-4FDB-9E2C-0E0538EE2E2E}"/>
              </a:ext>
            </a:extLst>
          </p:cNvPr>
          <p:cNvCxnSpPr/>
          <p:nvPr/>
        </p:nvCxnSpPr>
        <p:spPr>
          <a:xfrm>
            <a:off x="3164851" y="2651793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16D08DA5-02CA-42FD-B4A7-0771CC36626F}"/>
                  </a:ext>
                </a:extLst>
              </p:cNvPr>
              <p:cNvSpPr txBox="1"/>
              <p:nvPr/>
            </p:nvSpPr>
            <p:spPr>
              <a:xfrm>
                <a:off x="1994564" y="4732007"/>
                <a:ext cx="9537547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2400" b="1" i="0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𝐇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sz="2400" b="1" i="0" baseline="-25000" smtClean="0">
                          <a:latin typeface="Cambria Math"/>
                          <a:ea typeface="Cambria Math"/>
                        </a:rPr>
                        <m:t>𝐫𝐱𝐧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𝐂𝐎</m:t>
                              </m:r>
                              <m:r>
                                <a:rPr lang="en-US" sz="2400" b="1" i="0" baseline="-25000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𝐇𝟐𝐎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𝐂𝐇</m:t>
                              </m:r>
                              <m:r>
                                <a:rPr lang="en-US" sz="2400" b="1" i="0" baseline="-25000" smtClean="0">
                                  <a:latin typeface="Cambria Math"/>
                                  <a:ea typeface="Cambria Math"/>
                                </a:rPr>
                                <m:t>𝟒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+(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𝐎𝟐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ar-SA" sz="2400" b="1" dirty="0"/>
              </a:p>
            </p:txBody>
          </p:sp>
        </mc:Choice>
        <mc:Fallback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16D08DA5-02CA-42FD-B4A7-0771CC3662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564" y="4732007"/>
                <a:ext cx="9537547" cy="461665"/>
              </a:xfrm>
              <a:prstGeom prst="rect">
                <a:avLst/>
              </a:prstGeom>
              <a:blipFill>
                <a:blip r:embed="rId2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260B6FEE-D1B5-4D7F-B8C3-0BAC9FA5A597}"/>
                  </a:ext>
                </a:extLst>
              </p:cNvPr>
              <p:cNvSpPr txBox="1"/>
              <p:nvPr/>
            </p:nvSpPr>
            <p:spPr>
              <a:xfrm>
                <a:off x="1988464" y="5452087"/>
                <a:ext cx="9195531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2400" b="1" i="0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𝐇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sz="2400" b="1" i="0" baseline="-25000" smtClean="0">
                          <a:latin typeface="Cambria Math"/>
                          <a:ea typeface="Cambria Math"/>
                        </a:rPr>
                        <m:t>𝐫𝐱𝐧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𝟑𝟗𝟒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𝐤𝐉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+(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)(−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𝟐𝟖𝟔𝐤𝐉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 −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𝟕𝟓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𝐤𝐉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+(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.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𝐤𝐉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ar-SA" sz="2400" b="1" dirty="0"/>
              </a:p>
            </p:txBody>
          </p:sp>
        </mc:Choice>
        <mc:Fallback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260B6FEE-D1B5-4D7F-B8C3-0BAC9FA5A5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464" y="5452087"/>
                <a:ext cx="9195531" cy="461665"/>
              </a:xfrm>
              <a:prstGeom prst="rect">
                <a:avLst/>
              </a:prstGeom>
              <a:blipFill>
                <a:blip r:embed="rId3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2552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522463FF-CCEF-4388-BFD3-B201A4845D0C}"/>
              </a:ext>
            </a:extLst>
          </p:cNvPr>
          <p:cNvSpPr/>
          <p:nvPr/>
        </p:nvSpPr>
        <p:spPr>
          <a:xfrm>
            <a:off x="2386864" y="1751966"/>
            <a:ext cx="9776635" cy="79208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r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مثال: استعمل حرارة التكوين القياسية لحساب 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2800" b="1" dirty="0">
                <a:solidFill>
                  <a:srgbClr val="FF0000"/>
                </a:solidFill>
              </a:rPr>
              <a:t>H°</a:t>
            </a:r>
            <a:r>
              <a:rPr lang="en-US" sz="2800" b="1" baseline="-25000" dirty="0">
                <a:solidFill>
                  <a:srgbClr val="FF0000"/>
                </a:solidFill>
              </a:rPr>
              <a:t>rxn </a:t>
            </a:r>
            <a:r>
              <a:rPr lang="ar-SA" sz="2800" b="1" dirty="0">
                <a:solidFill>
                  <a:srgbClr val="FF0000"/>
                </a:solidFill>
              </a:rPr>
              <a:t>لتفاعل احتراق الميثان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E4BE65A-B493-4E2E-94C3-CC4B23FE189D}"/>
              </a:ext>
            </a:extLst>
          </p:cNvPr>
          <p:cNvSpPr/>
          <p:nvPr/>
        </p:nvSpPr>
        <p:spPr>
          <a:xfrm>
            <a:off x="842467" y="2355703"/>
            <a:ext cx="1123324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800" b="1" dirty="0">
                <a:solidFill>
                  <a:schemeClr val="tx1"/>
                </a:solidFill>
              </a:rPr>
              <a:t>CH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ar-SA" sz="1600" b="1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(g) </a:t>
            </a:r>
            <a:r>
              <a:rPr lang="en-US" sz="2800" b="1" dirty="0">
                <a:solidFill>
                  <a:schemeClr val="tx1"/>
                </a:solidFill>
              </a:rPr>
              <a:t>+  2O</a:t>
            </a:r>
            <a:r>
              <a:rPr lang="en-US" b="1" dirty="0">
                <a:solidFill>
                  <a:schemeClr val="tx1"/>
                </a:solidFill>
              </a:rPr>
              <a:t>2(g)  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CO</a:t>
            </a:r>
            <a:r>
              <a:rPr lang="en-US" sz="1600" b="1" dirty="0">
                <a:solidFill>
                  <a:schemeClr val="tx1"/>
                </a:solidFill>
              </a:rPr>
              <a:t>2(g) </a:t>
            </a:r>
            <a:r>
              <a:rPr lang="en-US" sz="2800" b="1" dirty="0">
                <a:solidFill>
                  <a:schemeClr val="tx1"/>
                </a:solidFill>
              </a:rPr>
              <a:t> + 2H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(l) 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54C4069-1CCB-4F57-83A2-3E1E46EA9D7A}"/>
              </a:ext>
            </a:extLst>
          </p:cNvPr>
          <p:cNvSpPr txBox="1"/>
          <p:nvPr/>
        </p:nvSpPr>
        <p:spPr>
          <a:xfrm>
            <a:off x="5133912" y="2789960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الحل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CA5B9BCA-52FA-4542-9DEF-48485F743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9387" y="3935931"/>
            <a:ext cx="7731753" cy="5355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200" dirty="0"/>
              <a:t>  </a:t>
            </a:r>
            <a:r>
              <a:rPr lang="en-US" sz="3200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3200" b="1" dirty="0">
                <a:solidFill>
                  <a:srgbClr val="FF0000"/>
                </a:solidFill>
              </a:rPr>
              <a:t>H°</a:t>
            </a:r>
            <a:r>
              <a:rPr lang="en-US" sz="3200" b="1" baseline="-25000" dirty="0">
                <a:solidFill>
                  <a:srgbClr val="FF0000"/>
                </a:solidFill>
              </a:rPr>
              <a:t>rxn</a:t>
            </a:r>
            <a:r>
              <a:rPr lang="en-US" sz="3200" dirty="0">
                <a:solidFill>
                  <a:srgbClr val="FF0000"/>
                </a:solidFill>
              </a:rPr>
              <a:t> = </a:t>
            </a:r>
            <a:r>
              <a:rPr lang="en-US" sz="3200" b="1" dirty="0">
                <a:latin typeface="Symbol" pitchFamily="18" charset="2"/>
              </a:rPr>
              <a:t>SD</a:t>
            </a:r>
            <a:r>
              <a:rPr lang="en-US" sz="3200" b="1" dirty="0"/>
              <a:t>H°</a:t>
            </a:r>
            <a:r>
              <a:rPr lang="en-US" sz="3200" b="1" baseline="-25000" dirty="0"/>
              <a:t>f</a:t>
            </a:r>
            <a:r>
              <a:rPr lang="en-US" sz="3200" baseline="-250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(products) - </a:t>
            </a:r>
            <a:r>
              <a:rPr lang="en-US" sz="3200" b="1" dirty="0" err="1">
                <a:latin typeface="Symbol" pitchFamily="18" charset="2"/>
              </a:rPr>
              <a:t>SD</a:t>
            </a:r>
            <a:r>
              <a:rPr lang="en-US" sz="3200" b="1" dirty="0" err="1"/>
              <a:t>H°</a:t>
            </a:r>
            <a:r>
              <a:rPr lang="en-US" sz="3200" b="1" baseline="-25000" dirty="0" err="1"/>
              <a:t>f</a:t>
            </a:r>
            <a:r>
              <a:rPr lang="en-US" sz="3200" b="1" baseline="-250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(reactants)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4D22977-223C-4072-AC15-30075B3637A3}"/>
              </a:ext>
            </a:extLst>
          </p:cNvPr>
          <p:cNvSpPr txBox="1"/>
          <p:nvPr/>
        </p:nvSpPr>
        <p:spPr>
          <a:xfrm>
            <a:off x="10060252" y="2694984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00"/>
                </a:solidFill>
              </a:rPr>
              <a:t>المعطيات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4136D219-1471-42F9-8870-41FFEC229FC2}"/>
              </a:ext>
            </a:extLst>
          </p:cNvPr>
          <p:cNvSpPr/>
          <p:nvPr/>
        </p:nvSpPr>
        <p:spPr>
          <a:xfrm>
            <a:off x="333378" y="3307579"/>
            <a:ext cx="11329259" cy="50405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latin typeface="Symbol" pitchFamily="18" charset="2"/>
              </a:rPr>
              <a:t>SD</a:t>
            </a:r>
            <a:r>
              <a:rPr lang="en-US" sz="2800" b="1" dirty="0"/>
              <a:t>H°</a:t>
            </a:r>
            <a:r>
              <a:rPr lang="en-US" sz="2800" b="1" baseline="-25000" dirty="0"/>
              <a:t>f </a:t>
            </a:r>
            <a:r>
              <a:rPr lang="en-US" sz="2800" b="1" dirty="0"/>
              <a:t>( </a:t>
            </a:r>
            <a:r>
              <a:rPr lang="en-US" sz="3200" b="1" dirty="0">
                <a:solidFill>
                  <a:schemeClr val="tx1"/>
                </a:solidFill>
              </a:rPr>
              <a:t>CH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en-US" sz="2800" b="1" dirty="0">
                <a:solidFill>
                  <a:schemeClr val="tx1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-75 </a:t>
            </a:r>
            <a:r>
              <a:rPr lang="en-US" sz="2800" b="1" dirty="0">
                <a:solidFill>
                  <a:schemeClr val="tx1"/>
                </a:solidFill>
              </a:rPr>
              <a:t>kJ</a:t>
            </a:r>
            <a:r>
              <a:rPr lang="en-US" sz="3200" b="1" dirty="0">
                <a:solidFill>
                  <a:prstClr val="black"/>
                </a:solidFill>
              </a:rPr>
              <a:t>, 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prstClr val="black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0</a:t>
            </a:r>
            <a:r>
              <a:rPr lang="en-US" sz="2800" b="1" dirty="0">
                <a:solidFill>
                  <a:prstClr val="black"/>
                </a:solidFill>
              </a:rPr>
              <a:t> kJ ,</a:t>
            </a:r>
            <a:r>
              <a:rPr lang="en-US" sz="3200" b="1" dirty="0">
                <a:solidFill>
                  <a:schemeClr val="tx1"/>
                </a:solidFill>
              </a:rPr>
              <a:t>CO</a:t>
            </a:r>
            <a:r>
              <a:rPr lang="en-US" sz="12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-394 </a:t>
            </a:r>
            <a:r>
              <a:rPr lang="en-US" sz="2800" b="1" dirty="0">
                <a:solidFill>
                  <a:schemeClr val="tx1"/>
                </a:solidFill>
              </a:rPr>
              <a:t>kJ, </a:t>
            </a:r>
            <a:r>
              <a:rPr lang="en-US" sz="3200" b="1" dirty="0">
                <a:solidFill>
                  <a:schemeClr val="tx1"/>
                </a:solidFill>
              </a:rPr>
              <a:t>H</a:t>
            </a:r>
            <a:r>
              <a:rPr lang="en-US" sz="1200" b="1" dirty="0">
                <a:solidFill>
                  <a:schemeClr val="tx1"/>
                </a:solidFill>
              </a:rPr>
              <a:t>2</a:t>
            </a:r>
            <a:r>
              <a:rPr lang="en-US" sz="3200" b="1" dirty="0">
                <a:solidFill>
                  <a:schemeClr val="tx1"/>
                </a:solidFill>
              </a:rPr>
              <a:t>O</a:t>
            </a:r>
            <a:r>
              <a:rPr lang="en-US" sz="2800" b="1" dirty="0">
                <a:solidFill>
                  <a:schemeClr val="tx1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-286 </a:t>
            </a:r>
            <a:r>
              <a:rPr lang="en-US" sz="2800" b="1" dirty="0">
                <a:solidFill>
                  <a:schemeClr val="tx1"/>
                </a:solidFill>
              </a:rPr>
              <a:t>kJ</a:t>
            </a:r>
            <a:r>
              <a:rPr lang="ar-SA" sz="2800" b="1" dirty="0">
                <a:solidFill>
                  <a:srgbClr val="0000FF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(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12" name="رابط كسهم مستقيم 11">
            <a:extLst>
              <a:ext uri="{FF2B5EF4-FFF2-40B4-BE49-F238E27FC236}">
                <a16:creationId xmlns:a16="http://schemas.microsoft.com/office/drawing/2014/main" id="{A392F709-ABF5-4FDB-9E2C-0E0538EE2E2E}"/>
              </a:ext>
            </a:extLst>
          </p:cNvPr>
          <p:cNvCxnSpPr/>
          <p:nvPr/>
        </p:nvCxnSpPr>
        <p:spPr>
          <a:xfrm>
            <a:off x="3164851" y="2651793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16D08DA5-02CA-42FD-B4A7-0771CC36626F}"/>
                  </a:ext>
                </a:extLst>
              </p:cNvPr>
              <p:cNvSpPr txBox="1"/>
              <p:nvPr/>
            </p:nvSpPr>
            <p:spPr>
              <a:xfrm>
                <a:off x="1994564" y="4732007"/>
                <a:ext cx="9537547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2400" b="1" i="0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𝐇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sz="2400" b="1" i="0" baseline="-25000" smtClean="0">
                          <a:latin typeface="Cambria Math"/>
                          <a:ea typeface="Cambria Math"/>
                        </a:rPr>
                        <m:t>𝐫𝐱𝐧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𝐂𝐎</m:t>
                              </m:r>
                              <m:r>
                                <a:rPr lang="en-US" sz="2400" b="1" i="0" baseline="-25000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𝐇𝟐𝐎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𝐂𝐇</m:t>
                              </m:r>
                              <m:r>
                                <a:rPr lang="en-US" sz="2400" b="1" i="0" baseline="-25000" smtClean="0">
                                  <a:latin typeface="Cambria Math"/>
                                  <a:ea typeface="Cambria Math"/>
                                </a:rPr>
                                <m:t>𝟒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+(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)∆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𝐇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a:rPr lang="en-US" sz="2400" b="1" i="0" baseline="-25000" smtClean="0">
                              <a:latin typeface="Cambria Math"/>
                              <a:ea typeface="Cambria Math"/>
                            </a:rPr>
                            <m:t>𝐟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𝐎𝟐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ar-SA" sz="2400" b="1" dirty="0"/>
              </a:p>
            </p:txBody>
          </p:sp>
        </mc:Choice>
        <mc:Fallback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16D08DA5-02CA-42FD-B4A7-0771CC3662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564" y="4732007"/>
                <a:ext cx="9537547" cy="461665"/>
              </a:xfrm>
              <a:prstGeom prst="rect">
                <a:avLst/>
              </a:prstGeom>
              <a:blipFill>
                <a:blip r:embed="rId2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260B6FEE-D1B5-4D7F-B8C3-0BAC9FA5A597}"/>
                  </a:ext>
                </a:extLst>
              </p:cNvPr>
              <p:cNvSpPr txBox="1"/>
              <p:nvPr/>
            </p:nvSpPr>
            <p:spPr>
              <a:xfrm>
                <a:off x="1988464" y="5452087"/>
                <a:ext cx="9195531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2400" b="1" i="0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𝐇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sz="2400" b="1" i="0" baseline="-25000" smtClean="0">
                          <a:latin typeface="Cambria Math"/>
                          <a:ea typeface="Cambria Math"/>
                        </a:rPr>
                        <m:t>𝐫𝐱𝐧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𝟑𝟗𝟒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𝐤𝐉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+(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)(−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𝟐𝟖𝟔𝐤𝐉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 −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𝟕𝟓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a:rPr lang="en-US" sz="2400" b="1" i="0" smtClean="0">
                                  <a:latin typeface="Cambria Math"/>
                                  <a:ea typeface="Cambria Math"/>
                                </a:rPr>
                                <m:t>𝐤𝐉</m:t>
                              </m:r>
                            </m:e>
                          </m:d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+(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)(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.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𝐤𝐉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ar-SA" sz="2400" b="1" dirty="0"/>
              </a:p>
            </p:txBody>
          </p:sp>
        </mc:Choice>
        <mc:Fallback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260B6FEE-D1B5-4D7F-B8C3-0BAC9FA5A5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464" y="5452087"/>
                <a:ext cx="9195531" cy="461665"/>
              </a:xfrm>
              <a:prstGeom prst="rect">
                <a:avLst/>
              </a:prstGeom>
              <a:blipFill>
                <a:blip r:embed="rId3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EF8BA39B-ED43-4425-8546-20EA5611E45D}"/>
                  </a:ext>
                </a:extLst>
              </p:cNvPr>
              <p:cNvSpPr txBox="1"/>
              <p:nvPr/>
            </p:nvSpPr>
            <p:spPr>
              <a:xfrm>
                <a:off x="2114440" y="6145789"/>
                <a:ext cx="8689302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2400" b="1" i="0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𝐇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sz="2400" b="1" i="0" baseline="-25000" smtClean="0">
                          <a:latin typeface="Cambria Math"/>
                          <a:ea typeface="Cambria Math"/>
                        </a:rPr>
                        <m:t>𝐫𝐱𝐧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𝟗𝟔𝟔𝐤𝐉</m:t>
                          </m:r>
                        </m:e>
                      </m:d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 −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𝟕𝟓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en-US" sz="2400" b="1" i="0" smtClean="0">
                              <a:latin typeface="Cambria Math"/>
                              <a:ea typeface="Cambria Math"/>
                            </a:rPr>
                            <m:t>𝐤𝐉</m:t>
                          </m:r>
                        </m:e>
                      </m:d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𝟗𝟔𝟔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𝐤𝐉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𝟕𝟓𝐤𝐉</m:t>
                      </m:r>
                      <m:r>
                        <a:rPr lang="en-US" sz="2400" b="1" i="0" smtClean="0"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sz="24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𝟖𝟗𝟏</m:t>
                      </m:r>
                      <m:r>
                        <a:rPr lang="en-US" sz="24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𝐤𝐉</m:t>
                      </m:r>
                    </m:oMath>
                  </m:oMathPara>
                </a14:m>
                <a:endParaRPr lang="ar-SA" sz="2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EF8BA39B-ED43-4425-8546-20EA5611E4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4440" y="6145789"/>
                <a:ext cx="8689302" cy="461665"/>
              </a:xfrm>
              <a:prstGeom prst="rect">
                <a:avLst/>
              </a:prstGeom>
              <a:blipFill>
                <a:blip r:embed="rId4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8145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مستطيل 1">
                <a:extLst>
                  <a:ext uri="{FF2B5EF4-FFF2-40B4-BE49-F238E27FC236}">
                    <a16:creationId xmlns:a16="http://schemas.microsoft.com/office/drawing/2014/main" id="{8857F5AB-043B-41A5-B816-4114F9A7B2E9}"/>
                  </a:ext>
                </a:extLst>
              </p:cNvPr>
              <p:cNvSpPr/>
              <p:nvPr/>
            </p:nvSpPr>
            <p:spPr>
              <a:xfrm>
                <a:off x="1512306" y="1833122"/>
                <a:ext cx="9567437" cy="73499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r>
                  <a:rPr lang="ar-SA" sz="2800" b="1" dirty="0">
                    <a:solidFill>
                      <a:schemeClr val="tx1"/>
                    </a:solidFill>
                  </a:rPr>
                  <a:t>باستخدام حرارة التكوين القياسية </a:t>
                </a:r>
                <a14:m>
                  <m:oMath xmlns:m="http://schemas.openxmlformats.org/officeDocument/2006/math">
                    <m:r>
                      <a:rPr lang="ar-SA" sz="2800" b="1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ar-SA" sz="2800" b="1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800" b="1">
                        <a:latin typeface="Cambria Math"/>
                        <a:ea typeface="Cambria Math"/>
                      </a:rPr>
                      <m:t>𝐇</m:t>
                    </m:r>
                    <m:r>
                      <a:rPr lang="en-US" sz="2800" b="1">
                        <a:latin typeface="Cambria Math"/>
                        <a:ea typeface="Cambria Math"/>
                      </a:rPr>
                      <m:t>°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𝐟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</a:rPr>
                  <a:t> </a:t>
                </a:r>
                <a:r>
                  <a:rPr lang="ar-SA" sz="2800" b="1" dirty="0">
                    <a:solidFill>
                      <a:schemeClr val="tx1"/>
                    </a:solidFill>
                  </a:rPr>
                  <a:t>أوجد حرارة التفاعل القياسية </a:t>
                </a:r>
                <a14:m>
                  <m:oMath xmlns:m="http://schemas.openxmlformats.org/officeDocument/2006/math">
                    <m:r>
                      <a:rPr lang="ar-SA" sz="2800" b="1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800" b="1">
                        <a:latin typeface="Cambria Math"/>
                        <a:ea typeface="Cambria Math"/>
                      </a:rPr>
                      <m:t>𝐇</m:t>
                    </m:r>
                    <m:r>
                      <a:rPr lang="en-US" sz="2800" b="1">
                        <a:latin typeface="Cambria Math"/>
                        <a:ea typeface="Cambria Math"/>
                      </a:rPr>
                      <m:t>°</m:t>
                    </m:r>
                    <m:r>
                      <a:rPr lang="en-US" sz="2800" b="1" baseline="-25000">
                        <a:latin typeface="Cambria Math"/>
                        <a:ea typeface="Cambria Math"/>
                      </a:rPr>
                      <m:t>𝐫𝐱𝐧</m:t>
                    </m:r>
                  </m:oMath>
                </a14:m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" name="مستطيل 1">
                <a:extLst>
                  <a:ext uri="{FF2B5EF4-FFF2-40B4-BE49-F238E27FC236}">
                    <a16:creationId xmlns:a16="http://schemas.microsoft.com/office/drawing/2014/main" id="{8857F5AB-043B-41A5-B816-4114F9A7B2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306" y="1833122"/>
                <a:ext cx="9567437" cy="734996"/>
              </a:xfrm>
              <a:prstGeom prst="rect">
                <a:avLst/>
              </a:prstGeom>
              <a:blipFill>
                <a:blip r:embed="rId2"/>
                <a:stretch>
                  <a:fillRect r="-1274" b="-91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مستطيل 5">
            <a:extLst>
              <a:ext uri="{FF2B5EF4-FFF2-40B4-BE49-F238E27FC236}">
                <a16:creationId xmlns:a16="http://schemas.microsoft.com/office/drawing/2014/main" id="{EB08DB28-1258-4AE3-8FC2-F0A44335CCC2}"/>
              </a:ext>
            </a:extLst>
          </p:cNvPr>
          <p:cNvSpPr/>
          <p:nvPr/>
        </p:nvSpPr>
        <p:spPr>
          <a:xfrm>
            <a:off x="2347448" y="2426845"/>
            <a:ext cx="6234578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3200" b="1" dirty="0">
                <a:solidFill>
                  <a:srgbClr val="0D01AF"/>
                </a:solidFill>
              </a:rPr>
              <a:t>P</a:t>
            </a:r>
            <a:r>
              <a:rPr lang="en-US" sz="3200" b="1" baseline="-25000" dirty="0">
                <a:solidFill>
                  <a:srgbClr val="0D01AF"/>
                </a:solidFill>
              </a:rPr>
              <a:t>4</a:t>
            </a:r>
            <a:r>
              <a:rPr lang="en-US" sz="3200" b="1" dirty="0">
                <a:solidFill>
                  <a:srgbClr val="0D01AF"/>
                </a:solidFill>
              </a:rPr>
              <a:t>O</a:t>
            </a:r>
            <a:r>
              <a:rPr lang="en-US" sz="3200" b="1" baseline="-25000" dirty="0">
                <a:solidFill>
                  <a:srgbClr val="0D01AF"/>
                </a:solidFill>
              </a:rPr>
              <a:t>6(s)</a:t>
            </a:r>
            <a:r>
              <a:rPr lang="en-US" sz="3200" b="1" dirty="0">
                <a:solidFill>
                  <a:srgbClr val="0D01AF"/>
                </a:solidFill>
              </a:rPr>
              <a:t>    + 2O</a:t>
            </a:r>
            <a:r>
              <a:rPr lang="en-US" sz="3200" b="1" baseline="-25000" dirty="0">
                <a:solidFill>
                  <a:srgbClr val="0D01AF"/>
                </a:solidFill>
              </a:rPr>
              <a:t>2(g)</a:t>
            </a:r>
            <a:r>
              <a:rPr lang="en-US" sz="3200" b="1" dirty="0">
                <a:solidFill>
                  <a:srgbClr val="0D01AF"/>
                </a:solidFill>
              </a:rPr>
              <a:t>     </a:t>
            </a:r>
            <a:r>
              <a:rPr lang="en-US" sz="3200" b="1" dirty="0">
                <a:solidFill>
                  <a:srgbClr val="0D01AF"/>
                </a:solidFill>
                <a:latin typeface="Calibri"/>
                <a:cs typeface="Calibri"/>
              </a:rPr>
              <a:t>→</a:t>
            </a:r>
            <a:r>
              <a:rPr lang="en-US" sz="3200" b="1" dirty="0">
                <a:solidFill>
                  <a:srgbClr val="0D01AF"/>
                </a:solidFill>
              </a:rPr>
              <a:t>       P</a:t>
            </a:r>
            <a:r>
              <a:rPr lang="en-US" sz="3200" b="1" baseline="-25000" dirty="0">
                <a:solidFill>
                  <a:srgbClr val="0D01AF"/>
                </a:solidFill>
              </a:rPr>
              <a:t>4</a:t>
            </a:r>
            <a:r>
              <a:rPr lang="en-US" sz="3200" b="1" dirty="0">
                <a:solidFill>
                  <a:srgbClr val="0D01AF"/>
                </a:solidFill>
              </a:rPr>
              <a:t>O</a:t>
            </a:r>
            <a:r>
              <a:rPr lang="en-US" sz="3200" b="1" baseline="-25000" dirty="0">
                <a:solidFill>
                  <a:srgbClr val="0D01AF"/>
                </a:solidFill>
              </a:rPr>
              <a:t>10(s)</a:t>
            </a:r>
            <a:endParaRPr lang="en-US" sz="3200" b="1" dirty="0">
              <a:solidFill>
                <a:srgbClr val="0D01AF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BE2E05DB-5DA6-4622-9B07-8F6E3F69FB2B}"/>
              </a:ext>
            </a:extLst>
          </p:cNvPr>
          <p:cNvSpPr/>
          <p:nvPr/>
        </p:nvSpPr>
        <p:spPr>
          <a:xfrm>
            <a:off x="9344025" y="3040112"/>
            <a:ext cx="238125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chemeClr val="tx1"/>
                </a:solidFill>
              </a:rPr>
              <a:t>إذا علمت أن :</a:t>
            </a:r>
            <a:endParaRPr lang="en-US" sz="28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مستطيل 9">
                <a:extLst>
                  <a:ext uri="{FF2B5EF4-FFF2-40B4-BE49-F238E27FC236}">
                    <a16:creationId xmlns:a16="http://schemas.microsoft.com/office/drawing/2014/main" id="{DDB735BA-F9FF-40C3-82B0-F456FE450FBF}"/>
                  </a:ext>
                </a:extLst>
              </p:cNvPr>
              <p:cNvSpPr/>
              <p:nvPr/>
            </p:nvSpPr>
            <p:spPr>
              <a:xfrm>
                <a:off x="1278792" y="3063924"/>
                <a:ext cx="872001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ar-SA" sz="2800" b="1" i="0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800" b="1" i="0">
                        <a:latin typeface="Cambria Math"/>
                        <a:ea typeface="Cambria Math"/>
                      </a:rPr>
                      <m:t>𝐇</m:t>
                    </m:r>
                    <m:r>
                      <a:rPr lang="en-US" sz="2800" b="1" i="0">
                        <a:latin typeface="Cambria Math"/>
                        <a:ea typeface="Cambria Math"/>
                      </a:rPr>
                      <m:t>°</m:t>
                    </m:r>
                    <m:r>
                      <a:rPr lang="en-US" sz="2800" b="1" i="0" baseline="-25000">
                        <a:latin typeface="Cambria Math"/>
                        <a:ea typeface="Cambria Math"/>
                      </a:rPr>
                      <m:t>𝐟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𝐏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𝟒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𝐎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𝟔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𝟏𝟔𝟒𝟎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𝐤𝐉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    ,  ∆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𝐇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°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𝐟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𝐏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𝟒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𝐎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𝟏𝟎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𝟐𝟗𝟒𝟎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𝐤𝐉</m:t>
                    </m:r>
                  </m:oMath>
                </a14:m>
                <a:r>
                  <a:rPr lang="en-US" sz="2800" b="1" dirty="0"/>
                  <a:t> </a:t>
                </a:r>
                <a:endParaRPr lang="ar-SA" sz="2800" dirty="0"/>
              </a:p>
            </p:txBody>
          </p:sp>
        </mc:Choice>
        <mc:Fallback>
          <p:sp>
            <p:nvSpPr>
              <p:cNvPr id="10" name="مستطيل 9">
                <a:extLst>
                  <a:ext uri="{FF2B5EF4-FFF2-40B4-BE49-F238E27FC236}">
                    <a16:creationId xmlns:a16="http://schemas.microsoft.com/office/drawing/2014/main" id="{DDB735BA-F9FF-40C3-82B0-F456FE450F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792" y="3063924"/>
                <a:ext cx="872001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مستطيل 19">
            <a:extLst>
              <a:ext uri="{FF2B5EF4-FFF2-40B4-BE49-F238E27FC236}">
                <a16:creationId xmlns:a16="http://schemas.microsoft.com/office/drawing/2014/main" id="{5C4F0B7D-CF8A-4900-ACB2-C9F4CE182DBD}"/>
              </a:ext>
            </a:extLst>
          </p:cNvPr>
          <p:cNvSpPr/>
          <p:nvPr/>
        </p:nvSpPr>
        <p:spPr>
          <a:xfrm>
            <a:off x="10879718" y="1842070"/>
            <a:ext cx="13928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تدريب2</a:t>
            </a:r>
            <a:endParaRPr lang="en-US" sz="3200" b="1" dirty="0">
              <a:solidFill>
                <a:srgbClr val="FF0000"/>
              </a:solidFill>
              <a:latin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64285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EB08DB28-1258-4AE3-8FC2-F0A44335CCC2}"/>
              </a:ext>
            </a:extLst>
          </p:cNvPr>
          <p:cNvSpPr/>
          <p:nvPr/>
        </p:nvSpPr>
        <p:spPr>
          <a:xfrm>
            <a:off x="2347448" y="2426845"/>
            <a:ext cx="6234578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3200" b="1" dirty="0">
                <a:solidFill>
                  <a:srgbClr val="0D01AF"/>
                </a:solidFill>
              </a:rPr>
              <a:t>P</a:t>
            </a:r>
            <a:r>
              <a:rPr lang="en-US" sz="3200" b="1" baseline="-25000" dirty="0">
                <a:solidFill>
                  <a:srgbClr val="0D01AF"/>
                </a:solidFill>
              </a:rPr>
              <a:t>4</a:t>
            </a:r>
            <a:r>
              <a:rPr lang="en-US" sz="3200" b="1" dirty="0">
                <a:solidFill>
                  <a:srgbClr val="0D01AF"/>
                </a:solidFill>
              </a:rPr>
              <a:t>O</a:t>
            </a:r>
            <a:r>
              <a:rPr lang="en-US" sz="3200" b="1" baseline="-25000" dirty="0">
                <a:solidFill>
                  <a:srgbClr val="0D01AF"/>
                </a:solidFill>
              </a:rPr>
              <a:t>6(s)</a:t>
            </a:r>
            <a:r>
              <a:rPr lang="en-US" sz="3200" b="1" dirty="0">
                <a:solidFill>
                  <a:srgbClr val="0D01AF"/>
                </a:solidFill>
              </a:rPr>
              <a:t>    + 2O</a:t>
            </a:r>
            <a:r>
              <a:rPr lang="en-US" sz="3200" b="1" baseline="-25000" dirty="0">
                <a:solidFill>
                  <a:srgbClr val="0D01AF"/>
                </a:solidFill>
              </a:rPr>
              <a:t>2(g)</a:t>
            </a:r>
            <a:r>
              <a:rPr lang="en-US" sz="3200" b="1" dirty="0">
                <a:solidFill>
                  <a:srgbClr val="0D01AF"/>
                </a:solidFill>
              </a:rPr>
              <a:t>     </a:t>
            </a:r>
            <a:r>
              <a:rPr lang="en-US" sz="3200" b="1" dirty="0">
                <a:solidFill>
                  <a:srgbClr val="0D01AF"/>
                </a:solidFill>
                <a:latin typeface="Calibri"/>
                <a:cs typeface="Calibri"/>
              </a:rPr>
              <a:t>→</a:t>
            </a:r>
            <a:r>
              <a:rPr lang="en-US" sz="3200" b="1" dirty="0">
                <a:solidFill>
                  <a:srgbClr val="0D01AF"/>
                </a:solidFill>
              </a:rPr>
              <a:t>       P</a:t>
            </a:r>
            <a:r>
              <a:rPr lang="en-US" sz="3200" b="1" baseline="-25000" dirty="0">
                <a:solidFill>
                  <a:srgbClr val="0D01AF"/>
                </a:solidFill>
              </a:rPr>
              <a:t>4</a:t>
            </a:r>
            <a:r>
              <a:rPr lang="en-US" sz="3200" b="1" dirty="0">
                <a:solidFill>
                  <a:srgbClr val="0D01AF"/>
                </a:solidFill>
              </a:rPr>
              <a:t>O</a:t>
            </a:r>
            <a:r>
              <a:rPr lang="en-US" sz="3200" b="1" baseline="-25000" dirty="0">
                <a:solidFill>
                  <a:srgbClr val="0D01AF"/>
                </a:solidFill>
              </a:rPr>
              <a:t>10(s)</a:t>
            </a:r>
            <a:endParaRPr lang="en-US" sz="3200" b="1" dirty="0">
              <a:solidFill>
                <a:srgbClr val="0D01AF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BE2E05DB-5DA6-4622-9B07-8F6E3F69FB2B}"/>
              </a:ext>
            </a:extLst>
          </p:cNvPr>
          <p:cNvSpPr/>
          <p:nvPr/>
        </p:nvSpPr>
        <p:spPr>
          <a:xfrm>
            <a:off x="9344025" y="3040112"/>
            <a:ext cx="238125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chemeClr val="tx1"/>
                </a:solidFill>
              </a:rPr>
              <a:t>إذا علمت أن :</a:t>
            </a:r>
            <a:endParaRPr lang="en-US" sz="28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مستطيل 9">
                <a:extLst>
                  <a:ext uri="{FF2B5EF4-FFF2-40B4-BE49-F238E27FC236}">
                    <a16:creationId xmlns:a16="http://schemas.microsoft.com/office/drawing/2014/main" id="{DDB735BA-F9FF-40C3-82B0-F456FE450FBF}"/>
                  </a:ext>
                </a:extLst>
              </p:cNvPr>
              <p:cNvSpPr/>
              <p:nvPr/>
            </p:nvSpPr>
            <p:spPr>
              <a:xfrm>
                <a:off x="1278792" y="3063924"/>
                <a:ext cx="872001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ar-SA" sz="2800" b="1" i="0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800" b="1" i="0">
                        <a:latin typeface="Cambria Math"/>
                        <a:ea typeface="Cambria Math"/>
                      </a:rPr>
                      <m:t>𝐇</m:t>
                    </m:r>
                    <m:r>
                      <a:rPr lang="en-US" sz="2800" b="1" i="0">
                        <a:latin typeface="Cambria Math"/>
                        <a:ea typeface="Cambria Math"/>
                      </a:rPr>
                      <m:t>°</m:t>
                    </m:r>
                    <m:r>
                      <a:rPr lang="en-US" sz="2800" b="1" i="0" baseline="-25000">
                        <a:latin typeface="Cambria Math"/>
                        <a:ea typeface="Cambria Math"/>
                      </a:rPr>
                      <m:t>𝐟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𝐏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𝟒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𝐎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𝟔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𝟏𝟔𝟒𝟎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𝐤𝐉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    ,  ∆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𝐇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°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𝐟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𝐏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𝟒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𝐎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𝟏𝟎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𝟐𝟗𝟒𝟎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𝐤𝐉</m:t>
                    </m:r>
                  </m:oMath>
                </a14:m>
                <a:r>
                  <a:rPr lang="en-US" sz="2800" b="1" dirty="0"/>
                  <a:t> </a:t>
                </a:r>
                <a:endParaRPr lang="ar-SA" sz="2800" dirty="0"/>
              </a:p>
            </p:txBody>
          </p:sp>
        </mc:Choice>
        <mc:Fallback>
          <p:sp>
            <p:nvSpPr>
              <p:cNvPr id="10" name="مستطيل 9">
                <a:extLst>
                  <a:ext uri="{FF2B5EF4-FFF2-40B4-BE49-F238E27FC236}">
                    <a16:creationId xmlns:a16="http://schemas.microsoft.com/office/drawing/2014/main" id="{DDB735BA-F9FF-40C3-82B0-F456FE450F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792" y="3063924"/>
                <a:ext cx="8720015" cy="523220"/>
              </a:xfrm>
              <a:prstGeom prst="rect">
                <a:avLst/>
              </a:prstGeom>
              <a:blipFill>
                <a:blip r:embed="rId2"/>
                <a:stretch>
                  <a:fillRect t="-11765" r="-1469" b="-3411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مستطيل 11">
            <a:extLst>
              <a:ext uri="{FF2B5EF4-FFF2-40B4-BE49-F238E27FC236}">
                <a16:creationId xmlns:a16="http://schemas.microsoft.com/office/drawing/2014/main" id="{F237B60B-FBD6-4C44-9E68-978D0D2A1A60}"/>
              </a:ext>
            </a:extLst>
          </p:cNvPr>
          <p:cNvSpPr/>
          <p:nvPr/>
        </p:nvSpPr>
        <p:spPr>
          <a:xfrm>
            <a:off x="9034254" y="3848628"/>
            <a:ext cx="77136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الحل</a:t>
            </a:r>
            <a:endParaRPr lang="en-US" sz="3200" b="1" dirty="0">
              <a:solidFill>
                <a:srgbClr val="FF0000"/>
              </a:solidFill>
              <a:latin typeface="ae_AlMateen" panose="02060803050605020204" pitchFamily="18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493E1F67-7CFF-4E49-BD15-7EA9DDFED269}"/>
                  </a:ext>
                </a:extLst>
              </p:cNvPr>
              <p:cNvSpPr txBox="1"/>
              <p:nvPr/>
            </p:nvSpPr>
            <p:spPr>
              <a:xfrm>
                <a:off x="931580" y="4517890"/>
                <a:ext cx="8716168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2800" i="0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ea typeface="Cambria Math"/>
                        </a:rPr>
                        <m:t>H</m:t>
                      </m:r>
                      <m:r>
                        <a:rPr lang="en-US" sz="2800" b="0" i="0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m:rPr>
                          <m:sty m:val="p"/>
                        </m:rPr>
                        <a:rPr lang="en-US" sz="2800" b="0" i="0" baseline="-25000" smtClean="0">
                          <a:latin typeface="Cambria Math"/>
                          <a:ea typeface="Cambria Math"/>
                        </a:rPr>
                        <m:t>rxn</m:t>
                      </m:r>
                      <m:r>
                        <a:rPr lang="en-US" sz="2800" b="0" i="0" smtClean="0">
                          <a:latin typeface="Cambria Math"/>
                          <a:ea typeface="Cambria Math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(∆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H</m:t>
                          </m:r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m:rPr>
                              <m:sty m:val="p"/>
                            </m:rPr>
                            <a:rPr lang="en-US" sz="2800" b="0" i="0" baseline="-25000" smtClean="0">
                              <a:latin typeface="Cambria Math"/>
                              <a:ea typeface="Cambria Math"/>
                            </a:rPr>
                            <m:t>f</m:t>
                          </m:r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P</m:t>
                          </m:r>
                          <m:r>
                            <a:rPr lang="en-US" sz="2800" b="0" i="0" baseline="-25000" smtClean="0">
                              <a:latin typeface="Cambria Math"/>
                              <a:ea typeface="Cambria Math"/>
                            </a:rPr>
                            <m:t>4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O</m:t>
                          </m:r>
                          <m:r>
                            <a:rPr lang="en-US" sz="2800" b="0" i="0" baseline="-25000" smtClean="0">
                              <a:latin typeface="Cambria Math"/>
                              <a:ea typeface="Cambria Math"/>
                            </a:rPr>
                            <m:t>10</m:t>
                          </m:r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  <m:r>
                        <a:rPr lang="en-US" sz="2800" b="0" i="0" smtClean="0">
                          <a:latin typeface="Cambria Math"/>
                          <a:ea typeface="Cambria Math"/>
                        </a:rPr>
                        <m:t> −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0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ea typeface="Cambria Math"/>
                                </a:rPr>
                                <m:t>H</m:t>
                              </m:r>
                              <m:r>
                                <a:rPr lang="en-US" sz="2800" b="0" i="0" smtClean="0">
                                  <a:latin typeface="Cambria Math"/>
                                  <a:ea typeface="Cambria Math"/>
                                </a:rPr>
                                <m:t>°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baseline="-25000" smtClean="0">
                                  <a:latin typeface="Cambria Math"/>
                                  <a:ea typeface="Cambria Math"/>
                                </a:rPr>
                                <m:t>f</m:t>
                              </m:r>
                              <m:r>
                                <a:rPr lang="en-US" sz="2800" b="0" i="0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ea typeface="Cambria Math"/>
                                </a:rPr>
                                <m:t>P</m:t>
                              </m:r>
                              <m:r>
                                <a:rPr lang="en-US" sz="2800" b="0" i="0" baseline="-25000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ea typeface="Cambria Math"/>
                                </a:rPr>
                                <m:t>O</m:t>
                              </m:r>
                              <m:r>
                                <a:rPr lang="en-US" sz="2800" b="0" i="0" baseline="-25000" smtClean="0"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e>
                          </m:d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+(</m:t>
                          </m:r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H</m:t>
                          </m:r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°</m:t>
                          </m:r>
                          <m:r>
                            <m:rPr>
                              <m:sty m:val="p"/>
                            </m:rPr>
                            <a:rPr lang="en-US" sz="2800" b="0" i="0" baseline="-25000" smtClean="0">
                              <a:latin typeface="Cambria Math"/>
                              <a:ea typeface="Cambria Math"/>
                            </a:rPr>
                            <m:t>f</m:t>
                          </m:r>
                          <m:r>
                            <a:rPr lang="en-US" sz="2800" b="0" i="0" baseline="-2500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O</m:t>
                          </m:r>
                          <m:r>
                            <a:rPr lang="en-US" sz="2800" b="0" i="0" baseline="-25000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ar-SA" sz="2800" dirty="0"/>
              </a:p>
            </p:txBody>
          </p:sp>
        </mc:Choice>
        <mc:Fallback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493E1F67-7CFF-4E49-BD15-7EA9DDFED2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580" y="4517890"/>
                <a:ext cx="871616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B429FD64-BC93-42CA-96A0-8E8351AF3991}"/>
                  </a:ext>
                </a:extLst>
              </p:cNvPr>
              <p:cNvSpPr txBox="1"/>
              <p:nvPr/>
            </p:nvSpPr>
            <p:spPr>
              <a:xfrm>
                <a:off x="1181677" y="5353078"/>
                <a:ext cx="7579639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2800" i="0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ea typeface="Cambria Math"/>
                        </a:rPr>
                        <m:t>H</m:t>
                      </m:r>
                      <m:r>
                        <a:rPr lang="en-US" sz="2800" b="0" i="0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m:rPr>
                          <m:sty m:val="p"/>
                        </m:rPr>
                        <a:rPr lang="en-US" sz="2800" b="0" i="0" baseline="-25000" smtClean="0">
                          <a:latin typeface="Cambria Math"/>
                          <a:ea typeface="Cambria Math"/>
                        </a:rPr>
                        <m:t>rxn</m:t>
                      </m:r>
                      <m:r>
                        <a:rPr lang="en-US" sz="2800" b="0" i="0" smtClean="0">
                          <a:latin typeface="Cambria Math"/>
                          <a:ea typeface="Cambria Math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2940</m:t>
                          </m:r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.</m:t>
                          </m:r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  <m:r>
                        <a:rPr lang="en-US" sz="2800" b="0" i="0" smtClean="0">
                          <a:latin typeface="Cambria Math"/>
                          <a:ea typeface="Cambria Math"/>
                        </a:rPr>
                        <m:t> −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1640</m:t>
                              </m:r>
                              <m: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.</m:t>
                              </m:r>
                              <m: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+(</m:t>
                          </m:r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x</m:t>
                          </m:r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  <m: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ar-SA" sz="2800" dirty="0"/>
              </a:p>
            </p:txBody>
          </p:sp>
        </mc:Choice>
        <mc:Fallback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B429FD64-BC93-42CA-96A0-8E8351AF39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677" y="5353078"/>
                <a:ext cx="757963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D80DD3DA-3C31-46F7-9B82-644C38ED5079}"/>
                  </a:ext>
                </a:extLst>
              </p:cNvPr>
              <p:cNvSpPr txBox="1"/>
              <p:nvPr/>
            </p:nvSpPr>
            <p:spPr>
              <a:xfrm>
                <a:off x="5005612" y="6188266"/>
                <a:ext cx="284052" cy="5232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2800">
                          <a:latin typeface="Cambria Math"/>
                          <a:ea typeface="Cambria Math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800">
                          <a:latin typeface="Cambria Math"/>
                          <a:ea typeface="Cambria Math"/>
                        </a:rPr>
                        <m:t>H</m:t>
                      </m:r>
                      <m:r>
                        <a:rPr lang="en-US" sz="2800">
                          <a:latin typeface="Cambria Math"/>
                          <a:ea typeface="Cambria Math"/>
                        </a:rPr>
                        <m:t>°</m:t>
                      </m:r>
                      <m:r>
                        <m:rPr>
                          <m:sty m:val="p"/>
                        </m:rPr>
                        <a:rPr lang="en-US" sz="2800" baseline="-25000">
                          <a:latin typeface="Cambria Math"/>
                          <a:ea typeface="Cambria Math"/>
                        </a:rPr>
                        <m:t>rxn</m:t>
                      </m:r>
                      <m:r>
                        <a:rPr lang="en-US" sz="2800" b="0" i="0" smtClean="0">
                          <a:latin typeface="Cambria Math"/>
                        </a:rPr>
                        <m:t>=−</m:t>
                      </m:r>
                      <m:r>
                        <a:rPr lang="en-US" sz="2800" b="0" i="0" smtClean="0">
                          <a:latin typeface="Cambria Math"/>
                        </a:rPr>
                        <m:t>1300</m:t>
                      </m:r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</a:rPr>
                        <m:t>kJ</m:t>
                      </m:r>
                    </m:oMath>
                  </m:oMathPara>
                </a14:m>
                <a:endParaRPr lang="ar-SA" sz="2800" dirty="0"/>
              </a:p>
            </p:txBody>
          </p:sp>
        </mc:Choice>
        <mc:Fallback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D80DD3DA-3C31-46F7-9B82-644C38ED50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612" y="6188266"/>
                <a:ext cx="284052" cy="523220"/>
              </a:xfrm>
              <a:prstGeom prst="rect">
                <a:avLst/>
              </a:prstGeom>
              <a:blipFill>
                <a:blip r:embed="rId5"/>
                <a:stretch>
                  <a:fillRect r="-91063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مستطيل 3">
                <a:extLst>
                  <a:ext uri="{FF2B5EF4-FFF2-40B4-BE49-F238E27FC236}">
                    <a16:creationId xmlns:a16="http://schemas.microsoft.com/office/drawing/2014/main" id="{192F4A48-31A4-4D39-B292-0327AA01228F}"/>
                  </a:ext>
                </a:extLst>
              </p:cNvPr>
              <p:cNvSpPr/>
              <p:nvPr/>
            </p:nvSpPr>
            <p:spPr>
              <a:xfrm>
                <a:off x="1512306" y="1833122"/>
                <a:ext cx="9567437" cy="73499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r>
                  <a:rPr lang="ar-SA" sz="2800" b="1" dirty="0">
                    <a:solidFill>
                      <a:schemeClr val="tx1"/>
                    </a:solidFill>
                  </a:rPr>
                  <a:t>باستخدام حرارة التكوين القياسية </a:t>
                </a:r>
                <a14:m>
                  <m:oMath xmlns:m="http://schemas.openxmlformats.org/officeDocument/2006/math">
                    <m:r>
                      <a:rPr lang="ar-SA" sz="2800" b="1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ar-SA" sz="2800" b="1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800" b="1">
                        <a:latin typeface="Cambria Math"/>
                        <a:ea typeface="Cambria Math"/>
                      </a:rPr>
                      <m:t>𝐇</m:t>
                    </m:r>
                    <m:r>
                      <a:rPr lang="en-US" sz="2800" b="1">
                        <a:latin typeface="Cambria Math"/>
                        <a:ea typeface="Cambria Math"/>
                      </a:rPr>
                      <m:t>°</m:t>
                    </m:r>
                    <m:r>
                      <a:rPr lang="en-US" sz="2800" b="1" i="0" baseline="-25000" smtClean="0">
                        <a:latin typeface="Cambria Math"/>
                        <a:ea typeface="Cambria Math"/>
                      </a:rPr>
                      <m:t>𝐟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</a:rPr>
                  <a:t> </a:t>
                </a:r>
                <a:r>
                  <a:rPr lang="ar-SA" sz="2800" b="1" dirty="0">
                    <a:solidFill>
                      <a:schemeClr val="tx1"/>
                    </a:solidFill>
                  </a:rPr>
                  <a:t>أوجد حرارة التفاعل القياسية </a:t>
                </a:r>
                <a14:m>
                  <m:oMath xmlns:m="http://schemas.openxmlformats.org/officeDocument/2006/math">
                    <m:r>
                      <a:rPr lang="ar-SA" sz="2800" b="1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800" b="1">
                        <a:latin typeface="Cambria Math"/>
                        <a:ea typeface="Cambria Math"/>
                      </a:rPr>
                      <m:t>𝐇</m:t>
                    </m:r>
                    <m:r>
                      <a:rPr lang="en-US" sz="2800" b="1">
                        <a:latin typeface="Cambria Math"/>
                        <a:ea typeface="Cambria Math"/>
                      </a:rPr>
                      <m:t>°</m:t>
                    </m:r>
                    <m:r>
                      <a:rPr lang="en-US" sz="2800" b="1" baseline="-25000">
                        <a:latin typeface="Cambria Math"/>
                        <a:ea typeface="Cambria Math"/>
                      </a:rPr>
                      <m:t>𝐫𝐱𝐧</m:t>
                    </m:r>
                  </m:oMath>
                </a14:m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مستطيل 3">
                <a:extLst>
                  <a:ext uri="{FF2B5EF4-FFF2-40B4-BE49-F238E27FC236}">
                    <a16:creationId xmlns:a16="http://schemas.microsoft.com/office/drawing/2014/main" id="{192F4A48-31A4-4D39-B292-0327AA0122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306" y="1833122"/>
                <a:ext cx="9567437" cy="734996"/>
              </a:xfrm>
              <a:prstGeom prst="rect">
                <a:avLst/>
              </a:prstGeom>
              <a:blipFill>
                <a:blip r:embed="rId6"/>
                <a:stretch>
                  <a:fillRect r="-1274" b="-6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مستطيل 4">
            <a:extLst>
              <a:ext uri="{FF2B5EF4-FFF2-40B4-BE49-F238E27FC236}">
                <a16:creationId xmlns:a16="http://schemas.microsoft.com/office/drawing/2014/main" id="{8BF781C9-B821-4E47-B265-C4FF4FE3C5C5}"/>
              </a:ext>
            </a:extLst>
          </p:cNvPr>
          <p:cNvSpPr/>
          <p:nvPr/>
        </p:nvSpPr>
        <p:spPr>
          <a:xfrm>
            <a:off x="10879718" y="1842070"/>
            <a:ext cx="13928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تدريب2</a:t>
            </a:r>
            <a:endParaRPr lang="en-US" sz="3200" b="1" dirty="0">
              <a:solidFill>
                <a:srgbClr val="FF0000"/>
              </a:solidFill>
              <a:latin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8528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8F7EEE3-F7C4-4442-86C3-C7A7A619F54B}"/>
              </a:ext>
            </a:extLst>
          </p:cNvPr>
          <p:cNvSpPr txBox="1"/>
          <p:nvPr/>
        </p:nvSpPr>
        <p:spPr>
          <a:xfrm>
            <a:off x="10193669" y="1719263"/>
            <a:ext cx="1744388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400" b="1" dirty="0">
                <a:solidFill>
                  <a:srgbClr val="C0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الخلاصة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65C5502-DFEE-4337-B73B-B2E2AAA6A45B}"/>
              </a:ext>
            </a:extLst>
          </p:cNvPr>
          <p:cNvSpPr txBox="1"/>
          <p:nvPr/>
        </p:nvSpPr>
        <p:spPr>
          <a:xfrm>
            <a:off x="8905367" y="3352120"/>
            <a:ext cx="2886710" cy="6695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800" b="1" dirty="0">
                <a:solidFill>
                  <a:srgbClr val="0070C0"/>
                </a:solidFill>
                <a:cs typeface="+mj-cs"/>
              </a:rPr>
              <a:t>الحالة القياسية للمادة</a:t>
            </a:r>
            <a:endParaRPr lang="en-US" sz="2800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D877FC3-5AC6-4543-BCA8-E0E04F532DBF}"/>
              </a:ext>
            </a:extLst>
          </p:cNvPr>
          <p:cNvSpPr txBox="1"/>
          <p:nvPr/>
        </p:nvSpPr>
        <p:spPr>
          <a:xfrm>
            <a:off x="8669776" y="4406581"/>
            <a:ext cx="3305352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400" b="1" dirty="0">
                <a:cs typeface="+mj-cs"/>
              </a:rPr>
              <a:t>ضغط جوي واحد </a:t>
            </a:r>
            <a:r>
              <a:rPr lang="en-US" sz="2400" b="1" dirty="0">
                <a:cs typeface="+mj-cs"/>
              </a:rPr>
              <a:t>(1atm) </a:t>
            </a:r>
            <a:r>
              <a:rPr lang="ar-SA" sz="2400" b="1" dirty="0">
                <a:cs typeface="+mj-cs"/>
              </a:rPr>
              <a:t> ودرجة حرارة </a:t>
            </a:r>
            <a:endParaRPr lang="en-US" sz="2400" b="1" dirty="0">
              <a:cs typeface="+mj-cs"/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>
                <a:cs typeface="+mj-cs"/>
              </a:rPr>
              <a:t>(298 K ) 25⁰C </a:t>
            </a:r>
            <a:r>
              <a:rPr lang="ar-SA" sz="2400" b="1" dirty="0">
                <a:cs typeface="+mj-cs"/>
              </a:rPr>
              <a:t> </a:t>
            </a:r>
          </a:p>
          <a:p>
            <a:pPr algn="ctr">
              <a:lnSpc>
                <a:spcPct val="150000"/>
              </a:lnSpc>
            </a:pPr>
            <a:endParaRPr lang="en-US" sz="2400" dirty="0">
              <a:cs typeface="+mj-cs"/>
            </a:endParaRPr>
          </a:p>
        </p:txBody>
      </p:sp>
      <p:sp>
        <p:nvSpPr>
          <p:cNvPr id="7" name="سهم للأسفل 1">
            <a:extLst>
              <a:ext uri="{FF2B5EF4-FFF2-40B4-BE49-F238E27FC236}">
                <a16:creationId xmlns:a16="http://schemas.microsoft.com/office/drawing/2014/main" id="{C8B55046-984F-4E75-BF78-850945CF7049}"/>
              </a:ext>
            </a:extLst>
          </p:cNvPr>
          <p:cNvSpPr/>
          <p:nvPr/>
        </p:nvSpPr>
        <p:spPr>
          <a:xfrm>
            <a:off x="10146901" y="4021662"/>
            <a:ext cx="380407" cy="360205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C8F4EE0-1369-4018-9100-5A712D4B1A71}"/>
              </a:ext>
            </a:extLst>
          </p:cNvPr>
          <p:cNvSpPr txBox="1"/>
          <p:nvPr/>
        </p:nvSpPr>
        <p:spPr>
          <a:xfrm>
            <a:off x="4683389" y="3343879"/>
            <a:ext cx="2886710" cy="6695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800" b="1" dirty="0"/>
              <a:t>حرارة التكوين القياسية</a:t>
            </a:r>
            <a:endParaRPr lang="en-US" sz="2800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88FBE62-71C5-4D40-87FB-BD992CBC9F83}"/>
              </a:ext>
            </a:extLst>
          </p:cNvPr>
          <p:cNvSpPr txBox="1"/>
          <p:nvPr/>
        </p:nvSpPr>
        <p:spPr>
          <a:xfrm>
            <a:off x="4275633" y="4373626"/>
            <a:ext cx="3826554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400" b="1" dirty="0"/>
              <a:t>هي التغير في المحتوى الحراري الذي يرافق  تكوين مول واحد من المركب في الظروف القياسية من عناصره في حالتها القياسية . </a:t>
            </a:r>
          </a:p>
        </p:txBody>
      </p:sp>
      <p:sp>
        <p:nvSpPr>
          <p:cNvPr id="10" name="سهم للأسفل 16">
            <a:extLst>
              <a:ext uri="{FF2B5EF4-FFF2-40B4-BE49-F238E27FC236}">
                <a16:creationId xmlns:a16="http://schemas.microsoft.com/office/drawing/2014/main" id="{1D22EA78-E609-4519-8BAC-547766AA637F}"/>
              </a:ext>
            </a:extLst>
          </p:cNvPr>
          <p:cNvSpPr/>
          <p:nvPr/>
        </p:nvSpPr>
        <p:spPr>
          <a:xfrm>
            <a:off x="5974351" y="4013421"/>
            <a:ext cx="380407" cy="360205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26C0241-65F2-45B4-A225-DA2F151A0A99}"/>
              </a:ext>
            </a:extLst>
          </p:cNvPr>
          <p:cNvSpPr txBox="1"/>
          <p:nvPr/>
        </p:nvSpPr>
        <p:spPr>
          <a:xfrm>
            <a:off x="267987" y="3326314"/>
            <a:ext cx="3484606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400" b="1" dirty="0"/>
              <a:t>حساب حرارة التكوين القياسية لأي تفاعل بمعادلة التجميع التالية</a:t>
            </a:r>
            <a:endParaRPr lang="en-US" sz="2400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12" name="سهم للأسفل 20">
            <a:extLst>
              <a:ext uri="{FF2B5EF4-FFF2-40B4-BE49-F238E27FC236}">
                <a16:creationId xmlns:a16="http://schemas.microsoft.com/office/drawing/2014/main" id="{930ABC3C-DDBD-4155-BF50-9DF752377C50}"/>
              </a:ext>
            </a:extLst>
          </p:cNvPr>
          <p:cNvSpPr/>
          <p:nvPr/>
        </p:nvSpPr>
        <p:spPr>
          <a:xfrm>
            <a:off x="1682997" y="4526643"/>
            <a:ext cx="380407" cy="618689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مربع نص 12">
                <a:extLst>
                  <a:ext uri="{FF2B5EF4-FFF2-40B4-BE49-F238E27FC236}">
                    <a16:creationId xmlns:a16="http://schemas.microsoft.com/office/drawing/2014/main" id="{066A2C79-8311-4839-9221-EFF3ECEB7B4C}"/>
                  </a:ext>
                </a:extLst>
              </p:cNvPr>
              <p:cNvSpPr txBox="1"/>
              <p:nvPr/>
            </p:nvSpPr>
            <p:spPr>
              <a:xfrm>
                <a:off x="80123" y="5183495"/>
                <a:ext cx="3531415" cy="539571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1200" b="1" i="0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1200" b="1" i="0" smtClean="0">
                          <a:latin typeface="Cambria Math"/>
                          <a:ea typeface="Cambria Math"/>
                        </a:rPr>
                        <m:t>𝐇</m:t>
                      </m:r>
                      <m:r>
                        <a:rPr lang="en-US" sz="1200" b="1" i="0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sz="1200" b="1" i="0" baseline="-25000" smtClean="0">
                          <a:latin typeface="Cambria Math"/>
                          <a:ea typeface="Cambria Math"/>
                        </a:rPr>
                        <m:t>𝐫𝐱𝐧</m:t>
                      </m:r>
                      <m:r>
                        <a:rPr lang="en-US" sz="1200" b="1" i="0" smtClean="0">
                          <a:latin typeface="Cambria Math"/>
                          <a:ea typeface="Cambria Math"/>
                        </a:rPr>
                        <m:t>= 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12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1200" b="1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</m:e>
                      </m:nary>
                      <m:r>
                        <a:rPr lang="en-US" sz="1200" b="1" i="0" smtClean="0">
                          <a:latin typeface="Cambria Math"/>
                          <a:ea typeface="Cambria Math"/>
                        </a:rPr>
                        <m:t>𝐇</m:t>
                      </m:r>
                      <m:r>
                        <a:rPr lang="en-US" sz="1200" b="1" i="0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sz="1200" b="1" i="0" baseline="-25000" smtClean="0">
                          <a:latin typeface="Cambria Math"/>
                          <a:ea typeface="Cambria Math"/>
                        </a:rPr>
                        <m:t>𝐟</m:t>
                      </m:r>
                      <m:r>
                        <a:rPr lang="en-US" sz="1200" b="1" i="0" smtClean="0"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ar-SA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ar-SA" sz="1200" b="1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للنواتج</m:t>
                          </m:r>
                          <m:r>
                            <a:rPr lang="ar-SA" sz="1200" b="1" i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 </m:t>
                          </m:r>
                        </m:e>
                      </m:d>
                      <m:r>
                        <a:rPr lang="en-US" sz="1200" b="1" i="0" smtClean="0">
                          <a:latin typeface="Cambria Math"/>
                          <a:ea typeface="Cambria Math"/>
                        </a:rPr>
                        <m:t> − 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12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1200" b="1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</m:e>
                      </m:nary>
                      <m:r>
                        <a:rPr lang="en-US" sz="1200" b="1" i="0" smtClean="0">
                          <a:latin typeface="Cambria Math"/>
                          <a:ea typeface="Cambria Math"/>
                        </a:rPr>
                        <m:t>𝐇</m:t>
                      </m:r>
                      <m:r>
                        <a:rPr lang="en-US" sz="1200" b="1" i="0" smtClean="0">
                          <a:latin typeface="Cambria Math"/>
                          <a:ea typeface="Cambria Math"/>
                        </a:rPr>
                        <m:t>°</m:t>
                      </m:r>
                      <m:r>
                        <a:rPr lang="en-US" sz="1200" b="1" i="0" baseline="-25000" smtClean="0">
                          <a:latin typeface="Cambria Math"/>
                          <a:ea typeface="Cambria Math"/>
                        </a:rPr>
                        <m:t>𝐟</m:t>
                      </m:r>
                      <m:r>
                        <a:rPr lang="en-US" sz="1200" b="1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ar-SA" sz="12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+mj-cs"/>
                        </a:rPr>
                        <m:t>( </m:t>
                      </m:r>
                      <m:r>
                        <a:rPr lang="ar-SA" sz="12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+mj-cs"/>
                        </a:rPr>
                        <m:t>للمتفاعلات</m:t>
                      </m:r>
                      <m:r>
                        <a:rPr lang="ar-SA" sz="1200" b="1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+mj-cs"/>
                        </a:rPr>
                        <m:t> )</m:t>
                      </m:r>
                    </m:oMath>
                  </m:oMathPara>
                </a14:m>
                <a:endParaRPr lang="ar-SA" sz="1200" b="1" dirty="0">
                  <a:cs typeface="+mj-cs"/>
                </a:endParaRPr>
              </a:p>
            </p:txBody>
          </p:sp>
        </mc:Choice>
        <mc:Fallback>
          <p:sp>
            <p:nvSpPr>
              <p:cNvPr id="13" name="مربع نص 12">
                <a:extLst>
                  <a:ext uri="{FF2B5EF4-FFF2-40B4-BE49-F238E27FC236}">
                    <a16:creationId xmlns:a16="http://schemas.microsoft.com/office/drawing/2014/main" id="{066A2C79-8311-4839-9221-EFF3ECEB7B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23" y="5183495"/>
                <a:ext cx="3531415" cy="539571"/>
              </a:xfrm>
              <a:prstGeom prst="rect">
                <a:avLst/>
              </a:prstGeom>
              <a:blipFill>
                <a:blip r:embed="rId2"/>
                <a:stretch>
                  <a:fillRect t="-115730" b="-16292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5">
            <a:extLst>
              <a:ext uri="{FF2B5EF4-FFF2-40B4-BE49-F238E27FC236}">
                <a16:creationId xmlns:a16="http://schemas.microsoft.com/office/drawing/2014/main" id="{9C7341D3-1312-40DA-8C1F-7502F2A6CDE3}"/>
              </a:ext>
            </a:extLst>
          </p:cNvPr>
          <p:cNvSpPr txBox="1"/>
          <p:nvPr/>
        </p:nvSpPr>
        <p:spPr>
          <a:xfrm>
            <a:off x="4331300" y="2019271"/>
            <a:ext cx="3472249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002060"/>
            </a:solidFill>
          </a:ln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ar-SA" sz="2800" b="1" dirty="0">
                <a:solidFill>
                  <a:srgbClr val="0070C0"/>
                </a:solidFill>
                <a:latin typeface="ae_AlMateen" panose="02060803050605020204" pitchFamily="18" charset="-78"/>
              </a:rPr>
              <a:t>حرارة التكوين القياسية</a:t>
            </a:r>
            <a:endParaRPr lang="en-US" sz="2800" b="1" dirty="0">
              <a:solidFill>
                <a:srgbClr val="0070C0"/>
              </a:solidFill>
              <a:latin typeface="ae_AlMateen" panose="02060803050605020204" pitchFamily="18" charset="-78"/>
            </a:endParaRPr>
          </a:p>
        </p:txBody>
      </p:sp>
      <p:cxnSp>
        <p:nvCxnSpPr>
          <p:cNvPr id="15" name="رابط كسهم مستقيم 14">
            <a:extLst>
              <a:ext uri="{FF2B5EF4-FFF2-40B4-BE49-F238E27FC236}">
                <a16:creationId xmlns:a16="http://schemas.microsoft.com/office/drawing/2014/main" id="{91A32C70-D9E7-42E7-A001-99C2C441D022}"/>
              </a:ext>
            </a:extLst>
          </p:cNvPr>
          <p:cNvCxnSpPr/>
          <p:nvPr/>
        </p:nvCxnSpPr>
        <p:spPr>
          <a:xfrm flipH="1">
            <a:off x="10348722" y="2684643"/>
            <a:ext cx="1" cy="635309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7942282C-0B20-4600-846D-30085DE6DBEF}"/>
              </a:ext>
            </a:extLst>
          </p:cNvPr>
          <p:cNvCxnSpPr/>
          <p:nvPr/>
        </p:nvCxnSpPr>
        <p:spPr>
          <a:xfrm flipH="1">
            <a:off x="2211479" y="2670335"/>
            <a:ext cx="1" cy="635309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AF59EC7B-52B6-419E-8B55-161AA48A05FA}"/>
              </a:ext>
            </a:extLst>
          </p:cNvPr>
          <p:cNvCxnSpPr/>
          <p:nvPr/>
        </p:nvCxnSpPr>
        <p:spPr>
          <a:xfrm>
            <a:off x="2223836" y="2695049"/>
            <a:ext cx="8137244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>
            <a:extLst>
              <a:ext uri="{FF2B5EF4-FFF2-40B4-BE49-F238E27FC236}">
                <a16:creationId xmlns:a16="http://schemas.microsoft.com/office/drawing/2014/main" id="{C8E768D8-353B-4668-980A-D304FDA8DF53}"/>
              </a:ext>
            </a:extLst>
          </p:cNvPr>
          <p:cNvCxnSpPr/>
          <p:nvPr/>
        </p:nvCxnSpPr>
        <p:spPr>
          <a:xfrm flipH="1">
            <a:off x="6140841" y="2716811"/>
            <a:ext cx="1" cy="635309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1806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3095624" y="3295803"/>
            <a:ext cx="8503855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38193C0-A47E-4B0A-BE59-45F9A5B5A55C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82DDFE66-6936-46F4-AE5A-4ECFE961F610}"/>
              </a:ext>
            </a:extLst>
          </p:cNvPr>
          <p:cNvSpPr txBox="1"/>
          <p:nvPr/>
        </p:nvSpPr>
        <p:spPr>
          <a:xfrm>
            <a:off x="7981950" y="1947785"/>
            <a:ext cx="3254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 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46209148-2FCF-4C86-8A91-9B0B52025D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F34A418-B45E-40DD-BDD2-9593077AF2ED}"/>
              </a:ext>
            </a:extLst>
          </p:cNvPr>
          <p:cNvSpPr txBox="1"/>
          <p:nvPr/>
        </p:nvSpPr>
        <p:spPr>
          <a:xfrm>
            <a:off x="1533525" y="2521316"/>
            <a:ext cx="9630598" cy="36944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/>
              <a:t>1- </a:t>
            </a:r>
            <a:r>
              <a:rPr lang="ar-SA" sz="3200" b="1" dirty="0">
                <a:solidFill>
                  <a:srgbClr val="FF0000"/>
                </a:solidFill>
              </a:rPr>
              <a:t>توضح</a:t>
            </a:r>
            <a:r>
              <a:rPr lang="ar-SA" sz="3200" b="1" dirty="0"/>
              <a:t> المقصود بحرارة التكوين القاسية.</a:t>
            </a:r>
            <a:endParaRPr lang="ar-SA" sz="3200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pPr>
              <a:lnSpc>
                <a:spcPct val="150000"/>
              </a:lnSpc>
            </a:pPr>
            <a:r>
              <a:rPr lang="ar-SA" sz="3200" b="1" dirty="0"/>
              <a:t>2- </a:t>
            </a:r>
            <a:r>
              <a:rPr lang="ar-SA" sz="3200" b="1" dirty="0">
                <a:solidFill>
                  <a:srgbClr val="FF0000"/>
                </a:solidFill>
              </a:rPr>
              <a:t>تحسب</a:t>
            </a:r>
            <a:r>
              <a:rPr lang="ar-SA" sz="3200" b="1" dirty="0"/>
              <a:t> التغير في المحتوى الحراري للتفاعل </a:t>
            </a:r>
            <a:r>
              <a:rPr lang="en-US" sz="3200" b="1" dirty="0"/>
              <a:t>∆</a:t>
            </a:r>
            <a:r>
              <a:rPr lang="en-US" sz="3200" b="1" dirty="0" err="1"/>
              <a:t>H⁰</a:t>
            </a:r>
            <a:r>
              <a:rPr lang="en-US" sz="3200" b="1" baseline="-25000" dirty="0" err="1"/>
              <a:t>rxn</a:t>
            </a:r>
            <a:r>
              <a:rPr lang="en-US" sz="3200" b="1" dirty="0"/>
              <a:t> </a:t>
            </a:r>
            <a:r>
              <a:rPr lang="ar-SA" sz="3200" b="1" dirty="0"/>
              <a:t> مستعملاً المعادلات الكيميائية الحرارية.</a:t>
            </a:r>
          </a:p>
          <a:p>
            <a:pPr>
              <a:lnSpc>
                <a:spcPct val="150000"/>
              </a:lnSpc>
            </a:pPr>
            <a:r>
              <a:rPr lang="ar-SA" sz="3200" b="1" dirty="0"/>
              <a:t>3- </a:t>
            </a:r>
            <a:r>
              <a:rPr lang="ar-SA" sz="3200" b="1" dirty="0">
                <a:solidFill>
                  <a:srgbClr val="FF0000"/>
                </a:solidFill>
              </a:rPr>
              <a:t>تحسب</a:t>
            </a:r>
            <a:r>
              <a:rPr lang="ar-SA" sz="3200" b="1" dirty="0"/>
              <a:t> التغير في المحتوى الحراري لتفاعل باستعمال بيانات حرارة التكوين القياسية.</a:t>
            </a:r>
          </a:p>
        </p:txBody>
      </p:sp>
    </p:spTree>
    <p:extLst>
      <p:ext uri="{BB962C8B-B14F-4D97-AF65-F5344CB8AC3E}">
        <p14:creationId xmlns:p14="http://schemas.microsoft.com/office/powerpoint/2010/main" val="385550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2">
            <a:extLst>
              <a:ext uri="{FF2B5EF4-FFF2-40B4-BE49-F238E27FC236}">
                <a16:creationId xmlns:a16="http://schemas.microsoft.com/office/drawing/2014/main" id="{756E36EB-541B-4EA8-A8E5-CDCAA9346041}"/>
              </a:ext>
            </a:extLst>
          </p:cNvPr>
          <p:cNvSpPr txBox="1"/>
          <p:nvPr/>
        </p:nvSpPr>
        <p:spPr>
          <a:xfrm>
            <a:off x="6297320" y="3581814"/>
            <a:ext cx="561022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FF0000"/>
                </a:solidFill>
              </a:rPr>
              <a:t>ماذا تعرف عن الأمطار الحمضية؟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047B5FA-F04B-4682-AE8E-8553353A378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0552" y="4476750"/>
            <a:ext cx="3744416" cy="2202718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12C44839-60EE-4D8D-839B-ECF8DD3469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0552" y="2276475"/>
            <a:ext cx="3744416" cy="201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مربع نص 21">
            <a:extLst>
              <a:ext uri="{FF2B5EF4-FFF2-40B4-BE49-F238E27FC236}">
                <a16:creationId xmlns:a16="http://schemas.microsoft.com/office/drawing/2014/main" id="{6A706201-9BA8-4297-8234-6E766804AB1B}"/>
              </a:ext>
            </a:extLst>
          </p:cNvPr>
          <p:cNvSpPr txBox="1"/>
          <p:nvPr/>
        </p:nvSpPr>
        <p:spPr>
          <a:xfrm>
            <a:off x="9802833" y="1896207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التهيئة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7206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847BEE1C-E5A9-4487-A732-128648F09FA3}"/>
              </a:ext>
            </a:extLst>
          </p:cNvPr>
          <p:cNvSpPr txBox="1"/>
          <p:nvPr/>
        </p:nvSpPr>
        <p:spPr>
          <a:xfrm>
            <a:off x="4072166" y="2862269"/>
            <a:ext cx="8064643" cy="13154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/>
              <a:t>يُمكنك قانون هس من حساب المحتوى الحراري  </a:t>
            </a:r>
            <a:r>
              <a:rPr lang="en-US" sz="2800" b="1" dirty="0">
                <a:latin typeface="Calibri"/>
                <a:cs typeface="Calibri"/>
              </a:rPr>
              <a:t>∆</a:t>
            </a:r>
            <a:r>
              <a:rPr lang="en-US" sz="2800" b="1" dirty="0"/>
              <a:t>H</a:t>
            </a:r>
            <a:r>
              <a:rPr lang="ar-SA" sz="2800" b="1" dirty="0"/>
              <a:t>  وذلك بالاعتماد على تفاعلات تم حساب </a:t>
            </a:r>
            <a:r>
              <a:rPr lang="en-US" sz="2800" b="1" dirty="0">
                <a:latin typeface="Calibri"/>
                <a:cs typeface="Calibri"/>
              </a:rPr>
              <a:t>∆</a:t>
            </a:r>
            <a:r>
              <a:rPr lang="en-US" sz="2800" b="1" dirty="0"/>
              <a:t>H</a:t>
            </a:r>
            <a:r>
              <a:rPr lang="ar-SA" sz="2800" b="1" dirty="0"/>
              <a:t> لها من قبل من خلال تجارب مخبرية . 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D0933C58-6634-4016-B820-61A133D18231}"/>
              </a:ext>
            </a:extLst>
          </p:cNvPr>
          <p:cNvSpPr txBox="1"/>
          <p:nvPr/>
        </p:nvSpPr>
        <p:spPr>
          <a:xfrm>
            <a:off x="4856820" y="4739818"/>
            <a:ext cx="7088459" cy="14784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</a:rPr>
              <a:t>ولكن</a:t>
            </a:r>
          </a:p>
          <a:p>
            <a:pPr algn="ctr">
              <a:lnSpc>
                <a:spcPct val="150000"/>
              </a:lnSpc>
            </a:pPr>
            <a:r>
              <a:rPr lang="ar-SA" sz="3200" b="1" dirty="0">
                <a:solidFill>
                  <a:srgbClr val="0D01AF"/>
                </a:solidFill>
              </a:rPr>
              <a:t>هل هناك طريقة سهلة لحساب المحتوى الحراري  ؟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037CF79-82F5-4CAE-A02B-8DA332F04FF6}"/>
              </a:ext>
            </a:extLst>
          </p:cNvPr>
          <p:cNvSpPr txBox="1"/>
          <p:nvPr/>
        </p:nvSpPr>
        <p:spPr>
          <a:xfrm>
            <a:off x="4914381" y="1832033"/>
            <a:ext cx="7030898" cy="7514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</a:rPr>
              <a:t>قانون هس و حساب المحتوى الحراري 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∆</a:t>
            </a:r>
            <a:r>
              <a:rPr lang="en-US" sz="3200" b="1" dirty="0">
                <a:solidFill>
                  <a:srgbClr val="FF0000"/>
                </a:solidFill>
              </a:rPr>
              <a:t>H</a:t>
            </a:r>
            <a:endParaRPr lang="ar-S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970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5117452E-F27C-4A65-8FB4-17F652C8EAB9}"/>
              </a:ext>
            </a:extLst>
          </p:cNvPr>
          <p:cNvSpPr/>
          <p:nvPr/>
        </p:nvSpPr>
        <p:spPr>
          <a:xfrm>
            <a:off x="1981200" y="3240961"/>
            <a:ext cx="9998017" cy="2146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/>
              <a:t>أوجد العلماء طريقة سهلة لحساب المحتوى الحراري وذلك عن طريق استخدام التغيرات في المحتوى الحراري </a:t>
            </a:r>
            <a:r>
              <a:rPr lang="ar-SA" sz="3200" b="1" dirty="0">
                <a:solidFill>
                  <a:srgbClr val="FF0000"/>
                </a:solidFill>
              </a:rPr>
              <a:t>لنوع واحد </a:t>
            </a:r>
            <a:r>
              <a:rPr lang="ar-SA" sz="3200" b="1" dirty="0"/>
              <a:t>فقط من التفاعلات</a:t>
            </a:r>
          </a:p>
          <a:p>
            <a:pPr algn="ctr"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</a:rPr>
              <a:t>( وهو التفاعل الذي يتكون فيه المركب من عناصره في  حالاتها القياسية  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0C77100-6FE2-4322-9884-21D464813AA7}"/>
              </a:ext>
            </a:extLst>
          </p:cNvPr>
          <p:cNvSpPr/>
          <p:nvPr/>
        </p:nvSpPr>
        <p:spPr>
          <a:xfrm>
            <a:off x="4679516" y="1968603"/>
            <a:ext cx="7299701" cy="751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0070C0"/>
                </a:solidFill>
              </a:rPr>
              <a:t>دور العلماء في حساب المحتوى الحراري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063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2">
            <a:extLst>
              <a:ext uri="{FF2B5EF4-FFF2-40B4-BE49-F238E27FC236}">
                <a16:creationId xmlns:a16="http://schemas.microsoft.com/office/drawing/2014/main" id="{997BF01B-6CA1-4287-B0C8-874922D69EBA}"/>
              </a:ext>
            </a:extLst>
          </p:cNvPr>
          <p:cNvSpPr txBox="1"/>
          <p:nvPr/>
        </p:nvSpPr>
        <p:spPr>
          <a:xfrm>
            <a:off x="8543925" y="1928468"/>
            <a:ext cx="3456054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</a:rPr>
              <a:t> حرارة التكوين القياسية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B4E5CA82-AE3C-424E-8DB8-92AEE839499B}"/>
              </a:ext>
            </a:extLst>
          </p:cNvPr>
          <p:cNvSpPr/>
          <p:nvPr/>
        </p:nvSpPr>
        <p:spPr>
          <a:xfrm>
            <a:off x="671317" y="3036007"/>
            <a:ext cx="11425269" cy="1224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/>
            <a:r>
              <a:rPr lang="ar-SA" sz="2800" b="1" dirty="0">
                <a:solidFill>
                  <a:schemeClr val="tx1"/>
                </a:solidFill>
              </a:rPr>
              <a:t>التغير في المحتوى الحراري الذي يرافق تكوين </a:t>
            </a:r>
            <a:r>
              <a:rPr lang="ar-SA" sz="2800" b="1" dirty="0">
                <a:solidFill>
                  <a:srgbClr val="FF0000"/>
                </a:solidFill>
              </a:rPr>
              <a:t>مول</a:t>
            </a:r>
            <a:r>
              <a:rPr lang="ar-SA" sz="2800" b="1" dirty="0">
                <a:solidFill>
                  <a:schemeClr val="tx1"/>
                </a:solidFill>
              </a:rPr>
              <a:t> واحد من المركب في الظروف القياسية من عناصره في الحالة القياسية.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A11A5612-8ACE-4CA5-9425-835F0A63FDE8}"/>
              </a:ext>
            </a:extLst>
          </p:cNvPr>
          <p:cNvSpPr/>
          <p:nvPr/>
        </p:nvSpPr>
        <p:spPr>
          <a:xfrm>
            <a:off x="4972050" y="4852565"/>
            <a:ext cx="3324061" cy="9338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2800" b="1" dirty="0">
                <a:solidFill>
                  <a:prstClr val="black"/>
                </a:solidFill>
                <a:latin typeface="Symbol" pitchFamily="18" charset="2"/>
              </a:rPr>
              <a:t>يرمز لها بالرمز </a:t>
            </a:r>
            <a:r>
              <a:rPr lang="en-US" sz="2800" b="1" dirty="0" err="1">
                <a:solidFill>
                  <a:prstClr val="black"/>
                </a:solidFill>
                <a:latin typeface="Symbol" pitchFamily="18" charset="2"/>
              </a:rPr>
              <a:t>D</a:t>
            </a:r>
            <a:r>
              <a:rPr lang="en-US" sz="2800" b="1" dirty="0" err="1">
                <a:solidFill>
                  <a:prstClr val="black"/>
                </a:solidFill>
              </a:rPr>
              <a:t>H°</a:t>
            </a:r>
            <a:r>
              <a:rPr lang="en-US" sz="2800" b="1" baseline="-25000" dirty="0" err="1">
                <a:solidFill>
                  <a:prstClr val="black"/>
                </a:solidFill>
              </a:rPr>
              <a:t>f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255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0B2389A6-0024-4E0F-988A-8408174679A3}"/>
              </a:ext>
            </a:extLst>
          </p:cNvPr>
          <p:cNvSpPr/>
          <p:nvPr/>
        </p:nvSpPr>
        <p:spPr>
          <a:xfrm>
            <a:off x="162090" y="2330599"/>
            <a:ext cx="11867819" cy="933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</a:pPr>
            <a:r>
              <a:rPr lang="ar-SA" sz="3200" b="1" u="sng" dirty="0">
                <a:solidFill>
                  <a:srgbClr val="0000FF"/>
                </a:solidFill>
              </a:rPr>
              <a:t>الظروف القياسية:</a:t>
            </a:r>
            <a:r>
              <a:rPr lang="ar-SA" sz="3200" b="1" dirty="0">
                <a:solidFill>
                  <a:srgbClr val="0000FF"/>
                </a:solidFill>
              </a:rPr>
              <a:t> </a:t>
            </a:r>
          </a:p>
          <a:p>
            <a:pPr>
              <a:buFont typeface="Wingdings" pitchFamily="2" charset="2"/>
              <a:buChar char="v"/>
            </a:pPr>
            <a:endParaRPr lang="ar-SA" sz="3200" b="1" dirty="0">
              <a:solidFill>
                <a:srgbClr val="0000FF"/>
              </a:solidFill>
            </a:endParaRPr>
          </a:p>
          <a:p>
            <a:r>
              <a:rPr lang="ar-SA" sz="3200" b="1" dirty="0">
                <a:solidFill>
                  <a:schemeClr val="tx1"/>
                </a:solidFill>
              </a:rPr>
              <a:t>الضغط </a:t>
            </a:r>
            <a:r>
              <a:rPr lang="en-US" sz="3200" b="1" dirty="0">
                <a:solidFill>
                  <a:srgbClr val="FF0000"/>
                </a:solidFill>
              </a:rPr>
              <a:t>1 atm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r>
              <a:rPr lang="ar-SA" sz="3200" b="1" dirty="0">
                <a:solidFill>
                  <a:schemeClr val="tx1"/>
                </a:solidFill>
              </a:rPr>
              <a:t>، درجة الحرارة </a:t>
            </a:r>
            <a:r>
              <a:rPr lang="en-US" sz="3200" b="1" dirty="0">
                <a:solidFill>
                  <a:srgbClr val="FF0000"/>
                </a:solidFill>
              </a:rPr>
              <a:t>25  ̊C 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r>
              <a:rPr lang="ar-SA" sz="3200" b="1" dirty="0">
                <a:solidFill>
                  <a:schemeClr val="tx1"/>
                </a:solidFill>
              </a:rPr>
              <a:t>(</a:t>
            </a:r>
            <a:r>
              <a:rPr lang="en-US" sz="3200" b="1" dirty="0">
                <a:solidFill>
                  <a:schemeClr val="tx1"/>
                </a:solidFill>
              </a:rPr>
              <a:t>298 K </a:t>
            </a:r>
            <a:r>
              <a:rPr lang="ar-SA" sz="3200" b="1" dirty="0">
                <a:solidFill>
                  <a:schemeClr val="tx1"/>
                </a:solidFill>
              </a:rPr>
              <a:t> )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F0BE9657-0456-4CE8-ACD0-3C18C89C4F16}"/>
              </a:ext>
            </a:extLst>
          </p:cNvPr>
          <p:cNvSpPr/>
          <p:nvPr/>
        </p:nvSpPr>
        <p:spPr>
          <a:xfrm>
            <a:off x="162090" y="4634309"/>
            <a:ext cx="11867819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</a:pPr>
            <a:r>
              <a:rPr lang="ar-SA" sz="3200" b="1" u="sng" dirty="0">
                <a:solidFill>
                  <a:srgbClr val="0000FF"/>
                </a:solidFill>
              </a:rPr>
              <a:t>الحالة القياسية:</a:t>
            </a:r>
          </a:p>
          <a:p>
            <a:pPr>
              <a:buFont typeface="Wingdings" pitchFamily="2" charset="2"/>
              <a:buChar char="v"/>
            </a:pPr>
            <a:endParaRPr lang="ar-SA" sz="3200" b="1" u="sng" dirty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ar-SA" sz="3200" b="1" dirty="0">
                <a:solidFill>
                  <a:srgbClr val="0000FF"/>
                </a:solidFill>
              </a:rPr>
              <a:t> </a:t>
            </a:r>
            <a:r>
              <a:rPr lang="ar-SA" sz="3200" b="1" dirty="0">
                <a:solidFill>
                  <a:schemeClr val="tx1"/>
                </a:solidFill>
              </a:rPr>
              <a:t>أي أن العناصر في حالتها </a:t>
            </a:r>
            <a:r>
              <a:rPr lang="ar-SA" sz="3200" b="1" dirty="0">
                <a:solidFill>
                  <a:srgbClr val="FF0000"/>
                </a:solidFill>
              </a:rPr>
              <a:t>الطبيعية</a:t>
            </a:r>
            <a:r>
              <a:rPr lang="ar-SA" sz="3200" b="1" dirty="0">
                <a:solidFill>
                  <a:schemeClr val="tx1"/>
                </a:solidFill>
              </a:rPr>
              <a:t>، مثال الحديد </a:t>
            </a:r>
            <a:r>
              <a:rPr lang="ar-SA" sz="3200" b="1" dirty="0">
                <a:solidFill>
                  <a:srgbClr val="FF0000"/>
                </a:solidFill>
              </a:rPr>
              <a:t>صلب</a:t>
            </a:r>
            <a:r>
              <a:rPr lang="ar-SA" sz="3200" b="1" dirty="0">
                <a:solidFill>
                  <a:schemeClr val="tx1"/>
                </a:solidFill>
              </a:rPr>
              <a:t>، </a:t>
            </a:r>
            <a:r>
              <a:rPr lang="ar-SA" sz="3200" b="1" dirty="0" err="1">
                <a:solidFill>
                  <a:schemeClr val="tx1"/>
                </a:solidFill>
              </a:rPr>
              <a:t>والاكسجين</a:t>
            </a:r>
            <a:r>
              <a:rPr lang="ar-SA" sz="3200" b="1" dirty="0">
                <a:solidFill>
                  <a:schemeClr val="tx1"/>
                </a:solidFill>
              </a:rPr>
              <a:t> </a:t>
            </a:r>
            <a:r>
              <a:rPr lang="ar-SA" sz="3200" b="1" dirty="0">
                <a:solidFill>
                  <a:srgbClr val="FF0000"/>
                </a:solidFill>
              </a:rPr>
              <a:t>غاز، </a:t>
            </a:r>
            <a:r>
              <a:rPr lang="ar-SA" sz="3200" b="1" dirty="0" err="1">
                <a:solidFill>
                  <a:schemeClr val="tx1"/>
                </a:solidFill>
              </a:rPr>
              <a:t>والزئبق</a:t>
            </a:r>
            <a:r>
              <a:rPr lang="ar-SA" sz="3200" b="1" dirty="0">
                <a:solidFill>
                  <a:srgbClr val="FF0000"/>
                </a:solidFill>
              </a:rPr>
              <a:t> سائل</a:t>
            </a:r>
            <a:r>
              <a:rPr lang="ar-SA" sz="3200" b="1" dirty="0">
                <a:solidFill>
                  <a:schemeClr val="tx1"/>
                </a:solidFill>
              </a:rPr>
              <a:t>....الخ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89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2">
            <a:extLst>
              <a:ext uri="{FF2B5EF4-FFF2-40B4-BE49-F238E27FC236}">
                <a16:creationId xmlns:a16="http://schemas.microsoft.com/office/drawing/2014/main" id="{B04FFB00-5CED-4735-8B67-7E0BD93BFC7C}"/>
              </a:ext>
            </a:extLst>
          </p:cNvPr>
          <p:cNvSpPr txBox="1"/>
          <p:nvPr/>
        </p:nvSpPr>
        <p:spPr>
          <a:xfrm>
            <a:off x="7762875" y="1872929"/>
            <a:ext cx="4237103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</a:rPr>
              <a:t> مصدر حرارة التكوين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77BADD7E-E7D9-41AC-B5CA-E90E160F12C3}"/>
              </a:ext>
            </a:extLst>
          </p:cNvPr>
          <p:cNvSpPr/>
          <p:nvPr/>
        </p:nvSpPr>
        <p:spPr>
          <a:xfrm>
            <a:off x="2014869" y="2611370"/>
            <a:ext cx="10177131" cy="756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2800" b="1" dirty="0">
                <a:solidFill>
                  <a:schemeClr val="tx1"/>
                </a:solidFill>
              </a:rPr>
              <a:t>حرارة التكوين القياسية تعتمد على الفرضية: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8A9319A9-5BE5-4654-A790-EF92571F33DA}"/>
              </a:ext>
            </a:extLst>
          </p:cNvPr>
          <p:cNvSpPr/>
          <p:nvPr/>
        </p:nvSpPr>
        <p:spPr>
          <a:xfrm>
            <a:off x="862741" y="3313657"/>
            <a:ext cx="11233248" cy="2376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/>
            <a:r>
              <a:rPr lang="ar-SA" sz="3200" b="1" dirty="0">
                <a:solidFill>
                  <a:srgbClr val="0000FF"/>
                </a:solidFill>
              </a:rPr>
              <a:t>أن العناصر في حالاتها القياسية يكون لها </a:t>
            </a:r>
            <a:r>
              <a:rPr lang="en-US" sz="3600" b="1" dirty="0" err="1">
                <a:solidFill>
                  <a:prstClr val="black"/>
                </a:solidFill>
                <a:latin typeface="Symbol" pitchFamily="18" charset="2"/>
              </a:rPr>
              <a:t>D</a:t>
            </a:r>
            <a:r>
              <a:rPr lang="en-US" sz="3600" b="1" dirty="0" err="1">
                <a:solidFill>
                  <a:prstClr val="black"/>
                </a:solidFill>
              </a:rPr>
              <a:t>H°</a:t>
            </a:r>
            <a:r>
              <a:rPr lang="en-US" sz="3600" b="1" baseline="-25000" dirty="0" err="1">
                <a:solidFill>
                  <a:prstClr val="black"/>
                </a:solidFill>
              </a:rPr>
              <a:t>f</a:t>
            </a:r>
            <a:r>
              <a:rPr lang="en-US" sz="3600" b="1" baseline="-25000" dirty="0">
                <a:solidFill>
                  <a:prstClr val="black"/>
                </a:solidFill>
              </a:rPr>
              <a:t> </a:t>
            </a:r>
            <a:r>
              <a:rPr lang="ar-SA" sz="3600" b="1" baseline="-25000" dirty="0">
                <a:solidFill>
                  <a:prstClr val="black"/>
                </a:solidFill>
              </a:rPr>
              <a:t> </a:t>
            </a:r>
            <a:r>
              <a:rPr lang="ar-SA" sz="3200" b="1" dirty="0">
                <a:solidFill>
                  <a:srgbClr val="0000FF"/>
                </a:solidFill>
              </a:rPr>
              <a:t>تساوي </a:t>
            </a:r>
            <a:r>
              <a:rPr lang="en-US" sz="3200" b="1" dirty="0">
                <a:solidFill>
                  <a:srgbClr val="0000FF"/>
                </a:solidFill>
              </a:rPr>
              <a:t>0  kJ/mol</a:t>
            </a:r>
            <a:r>
              <a:rPr lang="ar-SA" sz="3200" b="1" dirty="0">
                <a:solidFill>
                  <a:srgbClr val="0000FF"/>
                </a:solidFill>
              </a:rPr>
              <a:t> ، فإذا تم أخذ  نقطة الصفر كنقطة بداية، أمكننا أن ننظم تدريجيا قيم حرارة التكوين للمركبات والتي يتم إيجادها عمليا.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006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حرارة التكوين القياسية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2">
            <a:extLst>
              <a:ext uri="{FF2B5EF4-FFF2-40B4-BE49-F238E27FC236}">
                <a16:creationId xmlns:a16="http://schemas.microsoft.com/office/drawing/2014/main" id="{95FAC68D-A9B4-4B4A-AF41-C68F6B5CB1E3}"/>
              </a:ext>
            </a:extLst>
          </p:cNvPr>
          <p:cNvSpPr txBox="1"/>
          <p:nvPr/>
        </p:nvSpPr>
        <p:spPr>
          <a:xfrm>
            <a:off x="8041856" y="1929707"/>
            <a:ext cx="3767455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b="1" dirty="0">
                <a:solidFill>
                  <a:srgbClr val="FF0000"/>
                </a:solidFill>
              </a:rPr>
              <a:t> مصدر حرارة التكوين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E078CF01-FDCE-45E8-9A95-52B54B25EBBC}"/>
              </a:ext>
            </a:extLst>
          </p:cNvPr>
          <p:cNvSpPr/>
          <p:nvPr/>
        </p:nvSpPr>
        <p:spPr>
          <a:xfrm>
            <a:off x="5760639" y="2434331"/>
            <a:ext cx="6144683" cy="756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2800" b="1" dirty="0">
                <a:solidFill>
                  <a:schemeClr val="tx1"/>
                </a:solidFill>
              </a:rPr>
              <a:t>تم قياس حرارة تكوّن المركبات ومنها:</a:t>
            </a:r>
            <a:endParaRPr lang="en-US" sz="28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22847C39-CC38-4FE7-BF90-A8E351C11D22}"/>
                  </a:ext>
                </a:extLst>
              </p:cNvPr>
              <p:cNvSpPr txBox="1"/>
              <p:nvPr/>
            </p:nvSpPr>
            <p:spPr>
              <a:xfrm>
                <a:off x="5884248" y="3190507"/>
                <a:ext cx="6034281" cy="712759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ar-SA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SA" sz="28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ar-SA" sz="2800" b="1" i="1" smtClean="0">
                            <a:latin typeface="Cambria Math"/>
                          </a:rPr>
                          <m:t>𝟐</m:t>
                        </m:r>
                        <m:r>
                          <a:rPr lang="ar-SA" sz="2800" b="1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2800" b="1" dirty="0"/>
                  <a:t>N</a:t>
                </a:r>
                <a:r>
                  <a:rPr lang="en-US" sz="2800" b="1" baseline="-25000" dirty="0"/>
                  <a:t>2(g)</a:t>
                </a:r>
                <a:r>
                  <a:rPr lang="en-US" sz="2800" b="1" dirty="0"/>
                  <a:t>  +  O</a:t>
                </a:r>
                <a:r>
                  <a:rPr lang="en-US" sz="2800" b="1" baseline="-25000" dirty="0"/>
                  <a:t>2(g)</a:t>
                </a:r>
                <a:r>
                  <a:rPr lang="en-US" sz="2800" b="1" dirty="0"/>
                  <a:t>  </a:t>
                </a:r>
                <a:r>
                  <a:rPr lang="en-US" sz="2800" b="1" dirty="0">
                    <a:latin typeface="Calibri"/>
                    <a:cs typeface="Calibri"/>
                  </a:rPr>
                  <a:t>→  NO</a:t>
                </a:r>
                <a:r>
                  <a:rPr lang="en-US" sz="2800" b="1" baseline="-25000" dirty="0">
                    <a:latin typeface="Calibri"/>
                    <a:cs typeface="Calibri"/>
                  </a:rPr>
                  <a:t>2(g)</a:t>
                </a:r>
                <a:r>
                  <a:rPr lang="en-US" sz="2800" b="1" dirty="0">
                    <a:latin typeface="Calibri"/>
                    <a:cs typeface="Calibri"/>
                  </a:rPr>
                  <a:t>   </a:t>
                </a:r>
                <a:r>
                  <a:rPr lang="en-US" sz="2800" b="1" dirty="0">
                    <a:solidFill>
                      <a:srgbClr val="00B050"/>
                    </a:solidFill>
                    <a:latin typeface="Calibri"/>
                    <a:cs typeface="Calibri"/>
                  </a:rPr>
                  <a:t>∆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Calibri"/>
                    <a:cs typeface="Calibri"/>
                  </a:rPr>
                  <a:t>H⁰</a:t>
                </a:r>
                <a:r>
                  <a:rPr lang="en-US" sz="2800" b="1" baseline="-25000" dirty="0" err="1">
                    <a:solidFill>
                      <a:srgbClr val="00B050"/>
                    </a:solidFill>
                    <a:latin typeface="Calibri"/>
                    <a:cs typeface="Calibri"/>
                  </a:rPr>
                  <a:t>f</a:t>
                </a:r>
                <a:r>
                  <a:rPr lang="en-US" sz="2800" b="1" dirty="0">
                    <a:solidFill>
                      <a:srgbClr val="00B050"/>
                    </a:solidFill>
                    <a:latin typeface="Calibri"/>
                    <a:cs typeface="Calibri"/>
                  </a:rPr>
                  <a:t> = +33.2kJ</a:t>
                </a:r>
                <a:endParaRPr lang="ar-SA" sz="2800" b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22847C39-CC38-4FE7-BF90-A8E351C11D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248" y="3190507"/>
                <a:ext cx="6034281" cy="712759"/>
              </a:xfrm>
              <a:prstGeom prst="rect">
                <a:avLst/>
              </a:prstGeom>
              <a:blipFill>
                <a:blip r:embed="rId2"/>
                <a:stretch>
                  <a:fillRect r="-2222" b="-1111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2" descr="image">
            <a:extLst>
              <a:ext uri="{FF2B5EF4-FFF2-40B4-BE49-F238E27FC236}">
                <a16:creationId xmlns:a16="http://schemas.microsoft.com/office/drawing/2014/main" id="{CEF9A0D0-9808-45EF-ABD7-BA8384556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71" y="2191317"/>
            <a:ext cx="3876675" cy="454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12E5E21-2420-4AED-8BC7-C4512BD0D7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2075" y="4029075"/>
            <a:ext cx="6419849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40319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1068</Words>
  <Application>Microsoft Office PowerPoint</Application>
  <PresentationFormat>شاشة عريضة</PresentationFormat>
  <Paragraphs>124</Paragraphs>
  <Slides>19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8" baseType="lpstr">
      <vt:lpstr>ae_AlMateen</vt:lpstr>
      <vt:lpstr>Arial</vt:lpstr>
      <vt:lpstr>Calibri</vt:lpstr>
      <vt:lpstr>Calibri Light</vt:lpstr>
      <vt:lpstr>Cambria Math</vt:lpstr>
      <vt:lpstr>Sakkal Majalla</vt:lpstr>
      <vt:lpstr>Symbol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2020-09-30T09:52:30Z</dcterms:modified>
</cp:coreProperties>
</file>