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60" r:id="rId3"/>
    <p:sldId id="271" r:id="rId4"/>
    <p:sldId id="325" r:id="rId5"/>
    <p:sldId id="327" r:id="rId6"/>
    <p:sldId id="349" r:id="rId7"/>
    <p:sldId id="351" r:id="rId8"/>
    <p:sldId id="342" r:id="rId9"/>
    <p:sldId id="347" r:id="rId10"/>
    <p:sldId id="346" r:id="rId11"/>
    <p:sldId id="263" r:id="rId12"/>
    <p:sldId id="350" r:id="rId13"/>
    <p:sldId id="348" r:id="rId14"/>
    <p:sldId id="259" r:id="rId15"/>
    <p:sldId id="331" r:id="rId16"/>
  </p:sldIdLst>
  <p:sldSz cx="9144000" cy="5143500" type="screen16x9"/>
  <p:notesSz cx="6858000" cy="9144000"/>
  <p:embeddedFontLst>
    <p:embeddedFont>
      <p:font typeface="Arv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Oregano" panose="03060702040602030A04" pitchFamily="66" charset="0"/>
      <p:regular r:id="rId30"/>
      <p:italic r:id="rId31"/>
    </p:embeddedFont>
    <p:embeddedFont>
      <p:font typeface="Roboto Condensed" panose="02000000000000000000" pitchFamily="2" charset="0"/>
      <p:regular r:id="rId32"/>
      <p:bold r:id="rId33"/>
      <p:italic r:id="rId34"/>
      <p:boldItalic r:id="rId35"/>
    </p:embeddedFont>
    <p:embeddedFont>
      <p:font typeface="Roboto Condensed Light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F23A000-1878-491B-BD07-FEA06B53FEE2}">
          <p14:sldIdLst>
            <p14:sldId id="256"/>
            <p14:sldId id="260"/>
            <p14:sldId id="271"/>
            <p14:sldId id="325"/>
            <p14:sldId id="327"/>
            <p14:sldId id="349"/>
            <p14:sldId id="351"/>
            <p14:sldId id="342"/>
            <p14:sldId id="347"/>
            <p14:sldId id="346"/>
            <p14:sldId id="263"/>
            <p14:sldId id="350"/>
            <p14:sldId id="348"/>
            <p14:sldId id="259"/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40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37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4294"/>
            <a:ext cx="8305800" cy="742950"/>
          </a:xfrm>
        </p:spPr>
        <p:txBody>
          <a:bodyPr/>
          <a:lstStyle>
            <a:lvl1pPr algn="ctr">
              <a:defRPr sz="151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8686800" cy="3314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80256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8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ordwall.net/resource/705615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9FAA3A89-1AC8-4DE3-9709-7D4F75E1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959" y="1693441"/>
            <a:ext cx="424553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good deal, </a:t>
            </a:r>
            <a:r>
              <a:rPr lang="en-US" altLang="en-US" sz="48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it?</a:t>
            </a:r>
          </a:p>
          <a:p>
            <a:pPr lvl="0" algn="ctr"/>
            <a:endParaRPr lang="en-US" altLang="en-US" sz="4800" dirty="0">
              <a:solidFill>
                <a:schemeClr val="accent1"/>
              </a:solidFill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8C2B1936-3979-46FC-AF62-B15E84E3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3541" y="3595908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Grammar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C1E00F-382E-FA7F-EF31-1F7BA77D8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640453" y="1112979"/>
            <a:ext cx="2568960" cy="337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A95C3826-11E6-99E6-A9B8-4D85A86C5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551" y="416311"/>
            <a:ext cx="34987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800" b="1" spc="22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Unit 7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BDF6B54-1B47-4CC8-AD20-64A11788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9" y="1633513"/>
            <a:ext cx="6292679" cy="1718398"/>
          </a:xfrm>
          <a:prstGeom prst="rect">
            <a:avLst/>
          </a:prstGeom>
        </p:spPr>
      </p:pic>
      <p:sp>
        <p:nvSpPr>
          <p:cNvPr id="4" name="Title Text">
            <a:extLst>
              <a:ext uri="{FF2B5EF4-FFF2-40B4-BE49-F238E27FC236}">
                <a16:creationId xmlns:a16="http://schemas.microsoft.com/office/drawing/2014/main" id="{B0F8B3CA-A06F-212D-D7A0-3EDE239A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38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71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 goal 6_021.jpg"/>
          <p:cNvPicPr>
            <a:picLocks noGrp="1" noChangeAspect="1"/>
          </p:cNvPicPr>
          <p:nvPr isPhoto="1"/>
        </p:nvPicPr>
        <p:blipFill rotWithShape="1">
          <a:blip r:embed="rId3" cstate="print">
            <a:lum/>
          </a:blip>
          <a:srcRect l="9838" t="18499" r="3537" b="47716"/>
          <a:stretch/>
        </p:blipFill>
        <p:spPr>
          <a:xfrm>
            <a:off x="2341917" y="226400"/>
            <a:ext cx="6534726" cy="2617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90653" y="3109177"/>
            <a:ext cx="803461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tx1"/>
                </a:solidFill>
              </a:rPr>
              <a:t>1. A: Was Hameed able to ride the horse?            B: Yes, he was.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2. A: Were the players able to play tennis?            B: No, they weren’t.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3. A: Was Adnan able to drive the car?                  B: Yes, he was.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02EB2-FF18-4F13-A45D-63832D2E442D}"/>
              </a:ext>
            </a:extLst>
          </p:cNvPr>
          <p:cNvSpPr txBox="1"/>
          <p:nvPr/>
        </p:nvSpPr>
        <p:spPr>
          <a:xfrm>
            <a:off x="70206" y="2185847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D2E9CD-2F34-4E97-B5E7-9F0997B65484}"/>
              </a:ext>
            </a:extLst>
          </p:cNvPr>
          <p:cNvSpPr/>
          <p:nvPr/>
        </p:nvSpPr>
        <p:spPr>
          <a:xfrm>
            <a:off x="2767298" y="380841"/>
            <a:ext cx="2538282" cy="317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21255230-0421-4D59-DBC7-39D0A455D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602" y="4124840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71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 goal 6_021.jpg"/>
          <p:cNvPicPr>
            <a:picLocks noGrp="1" noChangeAspect="1"/>
          </p:cNvPicPr>
          <p:nvPr isPhoto="1"/>
        </p:nvPicPr>
        <p:blipFill rotWithShape="1">
          <a:blip r:embed="rId3" cstate="print">
            <a:lum/>
          </a:blip>
          <a:srcRect l="9838" t="52408" r="3537" b="27951"/>
          <a:stretch/>
        </p:blipFill>
        <p:spPr>
          <a:xfrm>
            <a:off x="2222810" y="734450"/>
            <a:ext cx="6793882" cy="14409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7308" y="2765239"/>
            <a:ext cx="873419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tx1"/>
                </a:solidFill>
              </a:rPr>
              <a:t>4. A: Was </a:t>
            </a:r>
            <a:r>
              <a:rPr lang="en-US" sz="2000" dirty="0" err="1">
                <a:solidFill>
                  <a:schemeClr val="tx1"/>
                </a:solidFill>
              </a:rPr>
              <a:t>Majedah</a:t>
            </a:r>
            <a:r>
              <a:rPr lang="en-US" sz="2000" dirty="0">
                <a:solidFill>
                  <a:schemeClr val="tx1"/>
                </a:solidFill>
              </a:rPr>
              <a:t> able to bake the cake?                      B: No, she wasn’t.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5. A: Were the children able to get good grades?            B: Yes, they were.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6. A: Were the football fans able to get tickets?               B: No, they weren’t.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AB3C7-EB58-4C86-BCB6-1DF64DBD4A89}"/>
              </a:ext>
            </a:extLst>
          </p:cNvPr>
          <p:cNvSpPr txBox="1"/>
          <p:nvPr/>
        </p:nvSpPr>
        <p:spPr>
          <a:xfrm>
            <a:off x="127308" y="1648420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D804B125-3B89-930D-4ED9-7E25473F9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38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71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741851"/>
      </p:ext>
    </p:extLst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175" y="2514677"/>
            <a:ext cx="6517863" cy="20774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endParaRPr lang="en-US" sz="1050" b="1" dirty="0">
              <a:solidFill>
                <a:schemeClr val="tx1"/>
              </a:solidFill>
            </a:endParaRPr>
          </a:p>
          <a:p>
            <a:pPr algn="l" rtl="0"/>
            <a:r>
              <a:rPr lang="en-US" sz="1800" b="1" dirty="0">
                <a:solidFill>
                  <a:schemeClr val="tx1"/>
                </a:solidFill>
              </a:rPr>
              <a:t>D:1. Don’t you remember me?</a:t>
            </a:r>
          </a:p>
          <a:p>
            <a:pPr algn="l" rtl="0"/>
            <a:r>
              <a:rPr lang="en-US" sz="1800" b="1" dirty="0">
                <a:solidFill>
                  <a:schemeClr val="tx1"/>
                </a:solidFill>
              </a:rPr>
              <a:t>2. Aren’t you going to offer me some popcorn?</a:t>
            </a:r>
          </a:p>
          <a:p>
            <a:pPr algn="l" rtl="0"/>
            <a:r>
              <a:rPr lang="en-US" sz="1800" b="1" dirty="0">
                <a:solidFill>
                  <a:schemeClr val="tx1"/>
                </a:solidFill>
              </a:rPr>
              <a:t>3. Don’t you want to play this game too?</a:t>
            </a:r>
          </a:p>
          <a:p>
            <a:pPr algn="l" rtl="0"/>
            <a:r>
              <a:rPr lang="en-US" sz="1800" b="1" dirty="0">
                <a:solidFill>
                  <a:schemeClr val="tx1"/>
                </a:solidFill>
              </a:rPr>
              <a:t>4. Don’t you want to say hello to me? / Didn’t you see me?</a:t>
            </a:r>
          </a:p>
          <a:p>
            <a:pPr algn="l" rtl="0"/>
            <a:r>
              <a:rPr lang="en-US" sz="1800" b="1" dirty="0">
                <a:solidFill>
                  <a:schemeClr val="tx1"/>
                </a:solidFill>
              </a:rPr>
              <a:t>5. Aren’t you going to school?</a:t>
            </a:r>
          </a:p>
          <a:p>
            <a:pPr algn="l" rtl="0"/>
            <a:r>
              <a:rPr lang="en-US" sz="1800" b="1" dirty="0">
                <a:solidFill>
                  <a:schemeClr val="tx1"/>
                </a:solidFill>
              </a:rPr>
              <a:t>6. Aren’t you going to call the person back?</a:t>
            </a:r>
          </a:p>
          <a:p>
            <a:pPr algn="l" rtl="0"/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081CA9-9723-4AA2-AFB7-A2E6DA5CC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911" y="86481"/>
            <a:ext cx="6424100" cy="232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2A2F6-80DB-40C5-9C48-8BB6BADD2AC5}"/>
              </a:ext>
            </a:extLst>
          </p:cNvPr>
          <p:cNvSpPr txBox="1"/>
          <p:nvPr/>
        </p:nvSpPr>
        <p:spPr>
          <a:xfrm>
            <a:off x="67942" y="1591347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E584CF99-1C3D-C0A2-7A77-C55F96248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473" y="409407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71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1801678"/>
      </p:ext>
    </p:extLst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210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0" y="-994353"/>
            <a:ext cx="6911148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Homework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D30D0-FE95-490F-ACA6-963620D9E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27434" r="43700" b="6600"/>
          <a:stretch/>
        </p:blipFill>
        <p:spPr>
          <a:xfrm>
            <a:off x="2324000" y="757656"/>
            <a:ext cx="4496000" cy="3628190"/>
          </a:xfrm>
          <a:prstGeom prst="rect">
            <a:avLst/>
          </a:prstGeom>
        </p:spPr>
      </p:pic>
      <p:sp>
        <p:nvSpPr>
          <p:cNvPr id="4" name="مستطيل مستدير الزوايا 1">
            <a:extLst>
              <a:ext uri="{FF2B5EF4-FFF2-40B4-BE49-F238E27FC236}">
                <a16:creationId xmlns:a16="http://schemas.microsoft.com/office/drawing/2014/main" id="{3D2CB8A6-F88D-43B4-8547-05AD471C68B0}"/>
              </a:ext>
            </a:extLst>
          </p:cNvPr>
          <p:cNvSpPr/>
          <p:nvPr/>
        </p:nvSpPr>
        <p:spPr>
          <a:xfrm>
            <a:off x="3701153" y="1437624"/>
            <a:ext cx="1741694" cy="1215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13"/>
          </a:p>
        </p:txBody>
      </p:sp>
      <p:sp>
        <p:nvSpPr>
          <p:cNvPr id="5" name="مستطيل مستدير الزوايا 1">
            <a:extLst>
              <a:ext uri="{FF2B5EF4-FFF2-40B4-BE49-F238E27FC236}">
                <a16:creationId xmlns:a16="http://schemas.microsoft.com/office/drawing/2014/main" id="{3784328B-B36F-4E58-A32C-CE8BF492B4A8}"/>
              </a:ext>
            </a:extLst>
          </p:cNvPr>
          <p:cNvSpPr/>
          <p:nvPr/>
        </p:nvSpPr>
        <p:spPr>
          <a:xfrm>
            <a:off x="3761910" y="2328723"/>
            <a:ext cx="2065730" cy="1215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13"/>
          </a:p>
        </p:txBody>
      </p:sp>
      <p:sp>
        <p:nvSpPr>
          <p:cNvPr id="6" name="مستطيل مستدير الزوايا 1">
            <a:extLst>
              <a:ext uri="{FF2B5EF4-FFF2-40B4-BE49-F238E27FC236}">
                <a16:creationId xmlns:a16="http://schemas.microsoft.com/office/drawing/2014/main" id="{94E077CB-BF2C-426A-B176-19DA4E1AB3A3}"/>
              </a:ext>
            </a:extLst>
          </p:cNvPr>
          <p:cNvSpPr/>
          <p:nvPr/>
        </p:nvSpPr>
        <p:spPr>
          <a:xfrm>
            <a:off x="3716928" y="3296527"/>
            <a:ext cx="1741694" cy="1215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13"/>
          </a:p>
        </p:txBody>
      </p:sp>
      <p:sp>
        <p:nvSpPr>
          <p:cNvPr id="7" name="مستطيل مستدير الزوايا 1">
            <a:extLst>
              <a:ext uri="{FF2B5EF4-FFF2-40B4-BE49-F238E27FC236}">
                <a16:creationId xmlns:a16="http://schemas.microsoft.com/office/drawing/2014/main" id="{AA2C9684-25A0-4924-A9C5-1E0B655B9C66}"/>
              </a:ext>
            </a:extLst>
          </p:cNvPr>
          <p:cNvSpPr/>
          <p:nvPr/>
        </p:nvSpPr>
        <p:spPr>
          <a:xfrm>
            <a:off x="3717507" y="4142818"/>
            <a:ext cx="1741694" cy="1215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13"/>
          </a:p>
        </p:txBody>
      </p:sp>
    </p:spTree>
    <p:extLst>
      <p:ext uri="{BB962C8B-B14F-4D97-AF65-F5344CB8AC3E}">
        <p14:creationId xmlns:p14="http://schemas.microsoft.com/office/powerpoint/2010/main" val="21841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FD74A-2B55-4A08-B28F-F328A4798B96}"/>
              </a:ext>
            </a:extLst>
          </p:cNvPr>
          <p:cNvSpPr/>
          <p:nvPr/>
        </p:nvSpPr>
        <p:spPr>
          <a:xfrm>
            <a:off x="2066011" y="1172737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3980F-F992-4D04-B47C-558D2A64E301}"/>
              </a:ext>
            </a:extLst>
          </p:cNvPr>
          <p:cNvSpPr/>
          <p:nvPr/>
        </p:nvSpPr>
        <p:spPr>
          <a:xfrm>
            <a:off x="487855" y="1942178"/>
            <a:ext cx="1359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02504-C000-4DA5-AA64-5AE93F99BF6A}"/>
              </a:ext>
            </a:extLst>
          </p:cNvPr>
          <p:cNvSpPr/>
          <p:nvPr/>
        </p:nvSpPr>
        <p:spPr>
          <a:xfrm>
            <a:off x="517189" y="2773175"/>
            <a:ext cx="15488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053392" y="1686083"/>
            <a:ext cx="5043757" cy="907708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049871" y="2610517"/>
            <a:ext cx="5043757" cy="907708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10" name="Google Shape;410;p26"/>
          <p:cNvSpPr txBox="1">
            <a:spLocks noGrp="1"/>
          </p:cNvSpPr>
          <p:nvPr>
            <p:ph type="subTitle" idx="4294967295"/>
          </p:nvPr>
        </p:nvSpPr>
        <p:spPr>
          <a:xfrm>
            <a:off x="2360275" y="2874366"/>
            <a:ext cx="3917950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Ask negative questions 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2" name="Google Shape;412;p26"/>
          <p:cNvSpPr txBox="1">
            <a:spLocks noGrp="1"/>
          </p:cNvSpPr>
          <p:nvPr>
            <p:ph type="subTitle" idx="4294967295"/>
          </p:nvPr>
        </p:nvSpPr>
        <p:spPr>
          <a:xfrm>
            <a:off x="2514718" y="1956298"/>
            <a:ext cx="3917950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Ask tag questions correctly 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739B90-2769-4A27-ADED-1457300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392575"/>
            <a:ext cx="3400886" cy="766200"/>
          </a:xfrm>
        </p:spPr>
        <p:txBody>
          <a:bodyPr/>
          <a:lstStyle/>
          <a:p>
            <a:r>
              <a:rPr lang="en-US" sz="2800" dirty="0"/>
              <a:t>Learning Objectives</a:t>
            </a:r>
          </a:p>
        </p:txBody>
      </p:sp>
      <p:grpSp>
        <p:nvGrpSpPr>
          <p:cNvPr id="29" name="Google Shape;395;p26">
            <a:extLst>
              <a:ext uri="{FF2B5EF4-FFF2-40B4-BE49-F238E27FC236}">
                <a16:creationId xmlns:a16="http://schemas.microsoft.com/office/drawing/2014/main" id="{70A2A842-F90E-44E6-AA8E-90AF9C26E869}"/>
              </a:ext>
            </a:extLst>
          </p:cNvPr>
          <p:cNvGrpSpPr/>
          <p:nvPr/>
        </p:nvGrpSpPr>
        <p:grpSpPr>
          <a:xfrm>
            <a:off x="2053392" y="3471056"/>
            <a:ext cx="5043757" cy="907708"/>
            <a:chOff x="-1535283" y="1287960"/>
            <a:chExt cx="11486579" cy="2067200"/>
          </a:xfrm>
        </p:grpSpPr>
        <p:sp>
          <p:nvSpPr>
            <p:cNvPr id="30" name="Google Shape;396;p26">
              <a:extLst>
                <a:ext uri="{FF2B5EF4-FFF2-40B4-BE49-F238E27FC236}">
                  <a16:creationId xmlns:a16="http://schemas.microsoft.com/office/drawing/2014/main" id="{D96EF2B0-D890-40DF-AF49-BFEF0851AF8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Google Shape;397;p26">
              <a:extLst>
                <a:ext uri="{FF2B5EF4-FFF2-40B4-BE49-F238E27FC236}">
                  <a16:creationId xmlns:a16="http://schemas.microsoft.com/office/drawing/2014/main" id="{E90C4D31-EB33-4C75-BE65-937D8F1F9A5A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2" name="Google Shape;398;p26">
              <a:extLst>
                <a:ext uri="{FF2B5EF4-FFF2-40B4-BE49-F238E27FC236}">
                  <a16:creationId xmlns:a16="http://schemas.microsoft.com/office/drawing/2014/main" id="{0D6C2A08-C431-42D3-8ACC-C5A632EC46BF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3" name="Google Shape;399;p26">
              <a:extLst>
                <a:ext uri="{FF2B5EF4-FFF2-40B4-BE49-F238E27FC236}">
                  <a16:creationId xmlns:a16="http://schemas.microsoft.com/office/drawing/2014/main" id="{1933D8FB-5F58-4D10-8C80-3009A58D3E9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Google Shape;400;p26">
              <a:extLst>
                <a:ext uri="{FF2B5EF4-FFF2-40B4-BE49-F238E27FC236}">
                  <a16:creationId xmlns:a16="http://schemas.microsoft.com/office/drawing/2014/main" id="{9B3B94D7-6067-4689-8D2D-FAAE71BABCD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" name="Google Shape;410;p26">
            <a:extLst>
              <a:ext uri="{FF2B5EF4-FFF2-40B4-BE49-F238E27FC236}">
                <a16:creationId xmlns:a16="http://schemas.microsoft.com/office/drawing/2014/main" id="{9CEB08C2-F5D5-43D9-9592-6AB5D6063B72}"/>
              </a:ext>
            </a:extLst>
          </p:cNvPr>
          <p:cNvSpPr txBox="1">
            <a:spLocks/>
          </p:cNvSpPr>
          <p:nvPr/>
        </p:nvSpPr>
        <p:spPr>
          <a:xfrm>
            <a:off x="2514718" y="3765767"/>
            <a:ext cx="39179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en-US" sz="1800" dirty="0">
                <a:solidFill>
                  <a:srgbClr val="3F5378"/>
                </a:solidFill>
              </a:rPr>
              <a:t>Express abilities correctly</a:t>
            </a:r>
          </a:p>
        </p:txBody>
      </p:sp>
    </p:spTree>
    <p:extLst>
      <p:ext uri="{BB962C8B-B14F-4D97-AF65-F5344CB8AC3E}">
        <p14:creationId xmlns:p14="http://schemas.microsoft.com/office/powerpoint/2010/main" val="59884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C8ABD4-14EC-4BCE-8BD8-CD4442E8E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8" t="31626" r="38187" b="27600"/>
          <a:stretch/>
        </p:blipFill>
        <p:spPr>
          <a:xfrm>
            <a:off x="96645" y="700342"/>
            <a:ext cx="7017834" cy="3924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9B7A3-7BFC-4F54-9188-EA4A4599A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23400" r="68887" b="69074"/>
          <a:stretch/>
        </p:blipFill>
        <p:spPr>
          <a:xfrm>
            <a:off x="2329103" y="61670"/>
            <a:ext cx="2552918" cy="638672"/>
          </a:xfrm>
          <a:prstGeom prst="rect">
            <a:avLst/>
          </a:prstGeom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38E9BCD1-C724-B234-5EF8-2A54D196E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507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Pages 70 &amp; 71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940180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687AB43-530F-41FB-9770-C87436054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901" t="2750" r="5901" b="45725"/>
          <a:stretch/>
        </p:blipFill>
        <p:spPr bwMode="auto">
          <a:xfrm>
            <a:off x="216952" y="1401452"/>
            <a:ext cx="7298970" cy="319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905577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687AB43-530F-41FB-9770-C87436054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901" t="54130" r="5901"/>
          <a:stretch/>
        </p:blipFill>
        <p:spPr bwMode="auto">
          <a:xfrm>
            <a:off x="260195" y="1375316"/>
            <a:ext cx="7255726" cy="294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078340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D319-0679-4131-B5C6-8BDE91131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91806-A140-4837-9107-40851655B7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60230A9-2007-4520-B008-EBECF878E2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02" y="282498"/>
            <a:ext cx="3614193" cy="2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0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/>
          <a:srcRect t="6175" r="45160" b="40131"/>
          <a:stretch/>
        </p:blipFill>
        <p:spPr bwMode="auto">
          <a:xfrm>
            <a:off x="95530" y="799181"/>
            <a:ext cx="4937320" cy="3801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3027025" y="1419127"/>
            <a:ext cx="154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aren’t they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232040" y="4157662"/>
            <a:ext cx="123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isn’t it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273379" y="2217061"/>
            <a:ext cx="123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did he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149860" y="2571750"/>
            <a:ext cx="142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were they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263156" y="3016598"/>
            <a:ext cx="123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did she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027025" y="3358125"/>
            <a:ext cx="123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doesn’t it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339694" y="3775168"/>
            <a:ext cx="123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don’t we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808440" y="1807843"/>
            <a:ext cx="151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haven’t you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C2AD5C5-5723-4E53-AB51-C7164A9A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850" y="126488"/>
            <a:ext cx="4082302" cy="323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846852-ECDC-445B-88F9-BD8DC9C55B6D}"/>
              </a:ext>
            </a:extLst>
          </p:cNvPr>
          <p:cNvSpPr/>
          <p:nvPr/>
        </p:nvSpPr>
        <p:spPr>
          <a:xfrm>
            <a:off x="5128147" y="178420"/>
            <a:ext cx="2085258" cy="1865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E858FF2F-5E5D-B5B5-4137-7080FD7FF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674" y="401976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70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252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87941-A90B-4868-85FE-5F8DBCFF4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1" t="64000" r="38188" b="3801"/>
          <a:stretch/>
        </p:blipFill>
        <p:spPr>
          <a:xfrm>
            <a:off x="794847" y="1620643"/>
            <a:ext cx="6156684" cy="2646294"/>
          </a:xfrm>
          <a:prstGeom prst="rect">
            <a:avLst/>
          </a:prstGeom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F45F6363-A02A-C782-644F-13A5A242D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38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70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04636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260</Words>
  <Application>Microsoft Office PowerPoint</Application>
  <PresentationFormat>On-screen Show (16:9)</PresentationFormat>
  <Paragraphs>49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Oregano</vt:lpstr>
      <vt:lpstr>Arial</vt:lpstr>
      <vt:lpstr>Comic Sans MS</vt:lpstr>
      <vt:lpstr>Roboto Condensed Light</vt:lpstr>
      <vt:lpstr>Calibri</vt:lpstr>
      <vt:lpstr>Roboto Condensed</vt:lpstr>
      <vt:lpstr>Arvo</vt:lpstr>
      <vt:lpstr>Salerio template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 210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نادية بنت الغامدي</cp:lastModifiedBy>
  <cp:revision>5</cp:revision>
  <dcterms:modified xsi:type="dcterms:W3CDTF">2023-01-03T16:36:35Z</dcterms:modified>
</cp:coreProperties>
</file>